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9"/>
  </p:notesMasterIdLst>
  <p:sldIdLst>
    <p:sldId id="256" r:id="rId2"/>
    <p:sldId id="260" r:id="rId3"/>
    <p:sldId id="262" r:id="rId4"/>
    <p:sldId id="407" r:id="rId5"/>
    <p:sldId id="301" r:id="rId6"/>
    <p:sldId id="408" r:id="rId7"/>
    <p:sldId id="264" r:id="rId8"/>
    <p:sldId id="270" r:id="rId9"/>
    <p:sldId id="271" r:id="rId10"/>
    <p:sldId id="263" r:id="rId11"/>
    <p:sldId id="416" r:id="rId12"/>
    <p:sldId id="265" r:id="rId13"/>
    <p:sldId id="269" r:id="rId14"/>
    <p:sldId id="283"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 id="320" r:id="rId31"/>
    <p:sldId id="304" r:id="rId32"/>
    <p:sldId id="272" r:id="rId33"/>
    <p:sldId id="417" r:id="rId34"/>
    <p:sldId id="273" r:id="rId35"/>
    <p:sldId id="274" r:id="rId36"/>
    <p:sldId id="277" r:id="rId37"/>
    <p:sldId id="278" r:id="rId38"/>
    <p:sldId id="279" r:id="rId39"/>
    <p:sldId id="280" r:id="rId40"/>
    <p:sldId id="281" r:id="rId41"/>
    <p:sldId id="321" r:id="rId42"/>
    <p:sldId id="282" r:id="rId43"/>
    <p:sldId id="322" r:id="rId44"/>
    <p:sldId id="412" r:id="rId45"/>
    <p:sldId id="323" r:id="rId46"/>
    <p:sldId id="324" r:id="rId47"/>
    <p:sldId id="325" r:id="rId48"/>
    <p:sldId id="418" r:id="rId49"/>
    <p:sldId id="327" r:id="rId50"/>
    <p:sldId id="328" r:id="rId51"/>
    <p:sldId id="329" r:id="rId52"/>
    <p:sldId id="330" r:id="rId53"/>
    <p:sldId id="331" r:id="rId54"/>
    <p:sldId id="332" r:id="rId55"/>
    <p:sldId id="333" r:id="rId56"/>
    <p:sldId id="334" r:id="rId57"/>
    <p:sldId id="335" r:id="rId58"/>
    <p:sldId id="336" r:id="rId59"/>
    <p:sldId id="337" r:id="rId60"/>
    <p:sldId id="338" r:id="rId61"/>
    <p:sldId id="339" r:id="rId62"/>
    <p:sldId id="340" r:id="rId63"/>
    <p:sldId id="341" r:id="rId64"/>
    <p:sldId id="342" r:id="rId65"/>
    <p:sldId id="343" r:id="rId66"/>
    <p:sldId id="344" r:id="rId67"/>
    <p:sldId id="411" r:id="rId68"/>
    <p:sldId id="345" r:id="rId69"/>
    <p:sldId id="410" r:id="rId70"/>
    <p:sldId id="346" r:id="rId71"/>
    <p:sldId id="347" r:id="rId72"/>
    <p:sldId id="409" r:id="rId73"/>
    <p:sldId id="348" r:id="rId74"/>
    <p:sldId id="349" r:id="rId75"/>
    <p:sldId id="350" r:id="rId76"/>
    <p:sldId id="352" r:id="rId77"/>
    <p:sldId id="425" r:id="rId78"/>
    <p:sldId id="426" r:id="rId79"/>
    <p:sldId id="353" r:id="rId80"/>
    <p:sldId id="354" r:id="rId81"/>
    <p:sldId id="355" r:id="rId82"/>
    <p:sldId id="356" r:id="rId83"/>
    <p:sldId id="421" r:id="rId84"/>
    <p:sldId id="424" r:id="rId85"/>
    <p:sldId id="358" r:id="rId86"/>
    <p:sldId id="359" r:id="rId87"/>
    <p:sldId id="360" r:id="rId88"/>
    <p:sldId id="423" r:id="rId89"/>
    <p:sldId id="422" r:id="rId90"/>
    <p:sldId id="361" r:id="rId91"/>
    <p:sldId id="362" r:id="rId92"/>
    <p:sldId id="366" r:id="rId93"/>
    <p:sldId id="367" r:id="rId94"/>
    <p:sldId id="368" r:id="rId95"/>
    <p:sldId id="369" r:id="rId96"/>
    <p:sldId id="370" r:id="rId97"/>
    <p:sldId id="371" r:id="rId98"/>
    <p:sldId id="372" r:id="rId99"/>
    <p:sldId id="415" r:id="rId100"/>
    <p:sldId id="413" r:id="rId101"/>
    <p:sldId id="414" r:id="rId102"/>
    <p:sldId id="374" r:id="rId103"/>
    <p:sldId id="375" r:id="rId104"/>
    <p:sldId id="376" r:id="rId105"/>
    <p:sldId id="377" r:id="rId106"/>
    <p:sldId id="378" r:id="rId107"/>
    <p:sldId id="403" r:id="rId108"/>
    <p:sldId id="404" r:id="rId109"/>
    <p:sldId id="405" r:id="rId110"/>
    <p:sldId id="379" r:id="rId111"/>
    <p:sldId id="380" r:id="rId112"/>
    <p:sldId id="419" r:id="rId113"/>
    <p:sldId id="381" r:id="rId114"/>
    <p:sldId id="382" r:id="rId115"/>
    <p:sldId id="383" r:id="rId116"/>
    <p:sldId id="384" r:id="rId117"/>
    <p:sldId id="385" r:id="rId118"/>
    <p:sldId id="386" r:id="rId119"/>
    <p:sldId id="387" r:id="rId120"/>
    <p:sldId id="388" r:id="rId121"/>
    <p:sldId id="389" r:id="rId122"/>
    <p:sldId id="390" r:id="rId123"/>
    <p:sldId id="391" r:id="rId124"/>
    <p:sldId id="406" r:id="rId125"/>
    <p:sldId id="392" r:id="rId126"/>
    <p:sldId id="393" r:id="rId127"/>
    <p:sldId id="394" r:id="rId128"/>
    <p:sldId id="395" r:id="rId129"/>
    <p:sldId id="396" r:id="rId130"/>
    <p:sldId id="397" r:id="rId131"/>
    <p:sldId id="398" r:id="rId132"/>
    <p:sldId id="399" r:id="rId133"/>
    <p:sldId id="400" r:id="rId134"/>
    <p:sldId id="402" r:id="rId135"/>
    <p:sldId id="401" r:id="rId136"/>
    <p:sldId id="427" r:id="rId137"/>
    <p:sldId id="428" r:id="rId138"/>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8" autoAdjust="0"/>
    <p:restoredTop sz="94383" autoAdjust="0"/>
  </p:normalViewPr>
  <p:slideViewPr>
    <p:cSldViewPr>
      <p:cViewPr varScale="1">
        <p:scale>
          <a:sx n="88" d="100"/>
          <a:sy n="88" d="100"/>
        </p:scale>
        <p:origin x="-126" y="-30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84DB83F-2ADF-444C-8115-F5A94BA4BB4D}" type="datetimeFigureOut">
              <a:rPr lang="tr-TR"/>
              <a:pPr>
                <a:defRPr/>
              </a:pPr>
              <a:t>05.08.2014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1B2D68A-AAB6-4744-A4E8-E21E68FAFE06}"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ayt Görüntüsü Yer Tutucusu 1"/>
          <p:cNvSpPr>
            <a:spLocks noGrp="1" noRot="1" noChangeAspect="1"/>
          </p:cNvSpPr>
          <p:nvPr>
            <p:ph type="sldImg"/>
          </p:nvPr>
        </p:nvSpPr>
        <p:spPr bwMode="auto">
          <a:noFill/>
          <a:ln>
            <a:solidFill>
              <a:srgbClr val="000000"/>
            </a:solidFill>
            <a:miter lim="800000"/>
            <a:headEnd/>
            <a:tailEnd/>
          </a:ln>
        </p:spPr>
      </p:sp>
      <p:sp>
        <p:nvSpPr>
          <p:cNvPr id="21506"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1507"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AA2C78-D367-4D96-AD47-30AE37B64822}" type="slidenum">
              <a:rPr lang="tr-TR"/>
              <a:pPr fontAlgn="base">
                <a:spcBef>
                  <a:spcPct val="0"/>
                </a:spcBef>
                <a:spcAft>
                  <a:spcPct val="0"/>
                </a:spcAft>
                <a:defRPr/>
              </a:pPr>
              <a:t>7</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ayt Görüntüsü Yer Tutucusu 1"/>
          <p:cNvSpPr>
            <a:spLocks noGrp="1" noRot="1" noChangeAspect="1"/>
          </p:cNvSpPr>
          <p:nvPr>
            <p:ph type="sldImg"/>
          </p:nvPr>
        </p:nvSpPr>
        <p:spPr bwMode="auto">
          <a:noFill/>
          <a:ln>
            <a:solidFill>
              <a:srgbClr val="000000"/>
            </a:solidFill>
            <a:miter lim="800000"/>
            <a:headEnd/>
            <a:tailEnd/>
          </a:ln>
        </p:spPr>
      </p:sp>
      <p:sp>
        <p:nvSpPr>
          <p:cNvPr id="24578"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smtClean="0"/>
          </a:p>
        </p:txBody>
      </p:sp>
      <p:sp>
        <p:nvSpPr>
          <p:cNvPr id="25603" name="Slayt Numarası Yer Tutucusu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E6D8AE5-FB21-4517-8FCA-7396D41E79CC}" type="slidenum">
              <a:rPr lang="tr-TR"/>
              <a:pPr fontAlgn="base">
                <a:spcBef>
                  <a:spcPct val="0"/>
                </a:spcBef>
                <a:spcAft>
                  <a:spcPct val="0"/>
                </a:spcAft>
                <a:defRPr/>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2C3B1F1-6750-4C98-801A-36948C8BF0AE}" type="datetimeFigureOut">
              <a:rPr lang="tr-TR"/>
              <a:pPr>
                <a:defRPr/>
              </a:pPr>
              <a:t>05.08.2014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92B59FC8-E589-4DFF-B5B1-028F73CFD9FE}" type="slidenum">
              <a:rPr lang="tr-TR"/>
              <a:pPr>
                <a:defRPr/>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2CE8909-6C96-4A1C-920C-48EF5F74B866}" type="datetimeFigureOut">
              <a:rPr lang="tr-TR"/>
              <a:pPr>
                <a:defRPr/>
              </a:pPr>
              <a:t>05.08.2014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0D40611-7106-4C01-84BC-48C4672EAA97}" type="slidenum">
              <a:rPr lang="tr-TR"/>
              <a:pPr>
                <a:defRPr/>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E51D73A4-63E5-40D7-A788-52D74571FA3E}" type="datetimeFigureOut">
              <a:rPr lang="tr-TR"/>
              <a:pPr>
                <a:defRPr/>
              </a:pPr>
              <a:t>05.08.2014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2F176E6F-236B-4FB2-A9B1-CC15C5E93E61}"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D843309E-5C44-4408-9F8F-EBF53529989A}" type="datetimeFigureOut">
              <a:rPr lang="tr-TR"/>
              <a:pPr>
                <a:defRPr/>
              </a:pPr>
              <a:t>05.08.2014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63B9F0C1-92A5-41F6-B834-67CF41030D18}" type="slidenum">
              <a:rPr lang="tr-TR"/>
              <a:pPr>
                <a:defRPr/>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09E3F210-0117-4556-BB32-60B8585C4D6D}" type="datetimeFigureOut">
              <a:rPr lang="tr-TR"/>
              <a:pPr>
                <a:defRPr/>
              </a:pPr>
              <a:t>05.08.2014</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76F7ACFE-39D4-493D-B17D-2ECCB31D217C}" type="slidenum">
              <a:rPr lang="tr-TR"/>
              <a:pPr>
                <a:defRPr/>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83A75665-1AA3-441E-A9D4-D708E3225234}" type="datetimeFigureOut">
              <a:rPr lang="tr-TR"/>
              <a:pPr>
                <a:defRPr/>
              </a:pPr>
              <a:t>05.08.2014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B740EF4E-F54D-45B1-9CB9-9468395FEA8A}" type="slidenum">
              <a:rPr lang="tr-TR"/>
              <a:pPr>
                <a:defRPr/>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1346F65A-8DEA-417D-A096-09F51865962E}" type="datetimeFigureOut">
              <a:rPr lang="tr-TR"/>
              <a:pPr>
                <a:defRPr/>
              </a:pPr>
              <a:t>05.08.2014</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7F7AF10F-7B11-4A4C-BC49-7B9ECFB9CBAD}" type="slidenum">
              <a:rPr lang="tr-TR"/>
              <a:pPr>
                <a:defRPr/>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D125998E-B433-477F-A286-2E7E1C334220}" type="datetimeFigureOut">
              <a:rPr lang="tr-TR"/>
              <a:pPr>
                <a:defRPr/>
              </a:pPr>
              <a:t>05.08.2014</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E0F6EF1D-42C7-4734-8155-4D6CD24CA81F}" type="slidenum">
              <a:rPr lang="tr-TR"/>
              <a:pPr>
                <a:defRPr/>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ECA9865E-C6A7-44F8-988B-1558C38D27CB}" type="datetimeFigureOut">
              <a:rPr lang="tr-TR"/>
              <a:pPr>
                <a:defRPr/>
              </a:pPr>
              <a:t>05.08.2014</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4534B314-3081-492F-B6D5-CF6BDE94BFAC}" type="slidenum">
              <a:rPr lang="tr-TR"/>
              <a:pPr>
                <a:defRPr/>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05F47D04-2597-40EA-BB54-7C22C202192F}" type="datetimeFigureOut">
              <a:rPr lang="tr-TR"/>
              <a:pPr>
                <a:defRPr/>
              </a:pPr>
              <a:t>05.08.2014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888B7A3A-D256-4FF6-B63A-5C0652AA4E78}" type="slidenum">
              <a:rPr lang="tr-TR"/>
              <a:pPr>
                <a:defRPr/>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6AA95FE5-207A-4F94-9979-C082B8F89589}" type="datetimeFigureOut">
              <a:rPr lang="tr-TR"/>
              <a:pPr>
                <a:defRPr/>
              </a:pPr>
              <a:t>05.08.2014</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A372DBA1-7276-4F1E-A8C3-3DE5E04EAA4D}" type="slidenum">
              <a:rPr lang="tr-TR"/>
              <a:pPr>
                <a:defRPr/>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930901-61F0-41C2-A4CB-65AB119A7D17}" type="datetimeFigureOut">
              <a:rPr lang="tr-TR"/>
              <a:pPr>
                <a:defRPr/>
              </a:pPr>
              <a:t>05.08.2014</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5B047C2-61A3-4A61-BB42-85EBDB6A2423}" type="slidenum">
              <a:rPr lang="tr-TR"/>
              <a:pPr>
                <a:defRPr/>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hyperlink" Target="http://www.hipertansiyonmd.com/jnc-8-yayinlandi-dag-fare/" TargetMode="External"/><Relationship Id="rId2" Type="http://schemas.openxmlformats.org/officeDocument/2006/relationships/hyperlink" Target="http://www.hipertansiyonmd.com/2013escesh/"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ctrTitle"/>
          </p:nvPr>
        </p:nvSpPr>
        <p:spPr/>
        <p:txBody>
          <a:bodyPr/>
          <a:lstStyle/>
          <a:p>
            <a:pPr eaLnBrk="1" hangingPunct="1"/>
            <a:r>
              <a:rPr lang="tr-TR" sz="6000" b="1" smtClean="0"/>
              <a:t>Primer Hipertansiyon</a:t>
            </a:r>
          </a:p>
        </p:txBody>
      </p:sp>
      <p:sp>
        <p:nvSpPr>
          <p:cNvPr id="14338" name="Alt Başlık 2"/>
          <p:cNvSpPr>
            <a:spLocks noGrp="1"/>
          </p:cNvSpPr>
          <p:nvPr>
            <p:ph type="subTitle" idx="1"/>
          </p:nvPr>
        </p:nvSpPr>
        <p:spPr>
          <a:xfrm>
            <a:off x="1403350" y="4797425"/>
            <a:ext cx="6400800" cy="1223963"/>
          </a:xfrm>
        </p:spPr>
        <p:txBody>
          <a:bodyPr/>
          <a:lstStyle/>
          <a:p>
            <a:pPr algn="r" eaLnBrk="1" hangingPunct="1"/>
            <a:r>
              <a:rPr lang="tr-TR" sz="2000" smtClean="0">
                <a:solidFill>
                  <a:schemeClr val="tx1"/>
                </a:solidFill>
              </a:rPr>
              <a:t>Dr. Ceyhun Yurtsever</a:t>
            </a:r>
          </a:p>
          <a:p>
            <a:pPr algn="r" eaLnBrk="1" hangingPunct="1"/>
            <a:r>
              <a:rPr lang="tr-TR" sz="2000" smtClean="0">
                <a:solidFill>
                  <a:schemeClr val="tx1"/>
                </a:solidFill>
              </a:rPr>
              <a:t>KTÜ Tıp Fakültesi Aile Hekimliği ABD</a:t>
            </a:r>
          </a:p>
          <a:p>
            <a:pPr algn="r" eaLnBrk="1" hangingPunct="1"/>
            <a:r>
              <a:rPr lang="tr-TR" sz="2000" smtClean="0">
                <a:solidFill>
                  <a:schemeClr val="tx1"/>
                </a:solidFill>
              </a:rPr>
              <a:t>05.08.2014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İçerik Yer Tutucusu 2"/>
          <p:cNvSpPr>
            <a:spLocks noGrp="1"/>
          </p:cNvSpPr>
          <p:nvPr>
            <p:ph idx="1"/>
          </p:nvPr>
        </p:nvSpPr>
        <p:spPr>
          <a:xfrm>
            <a:off x="457200" y="1125538"/>
            <a:ext cx="8229600" cy="5256212"/>
          </a:xfrm>
        </p:spPr>
        <p:txBody>
          <a:bodyPr/>
          <a:lstStyle/>
          <a:p>
            <a:pPr eaLnBrk="1" hangingPunct="1">
              <a:lnSpc>
                <a:spcPct val="80000"/>
              </a:lnSpc>
            </a:pPr>
            <a:r>
              <a:rPr lang="tr-TR" sz="2700" smtClean="0"/>
              <a:t>Yaş ilerledikçe hipertansiyon görülme sıklığı artar, genelde 30 yaş üzerinde her 6 kişiden, 40 yaş üzerinde ise her 5 kişiden 1 kişi hipertansiftir, </a:t>
            </a:r>
          </a:p>
          <a:p>
            <a:pPr eaLnBrk="1" hangingPunct="1">
              <a:lnSpc>
                <a:spcPct val="80000"/>
              </a:lnSpc>
            </a:pPr>
            <a:r>
              <a:rPr lang="tr-TR" sz="2700" smtClean="0"/>
              <a:t>65 yaş üzerinde hipertansiyon prevalansı yaklaşık         % 65’tir. </a:t>
            </a:r>
          </a:p>
          <a:p>
            <a:pPr eaLnBrk="1" hangingPunct="1">
              <a:lnSpc>
                <a:spcPct val="80000"/>
              </a:lnSpc>
            </a:pPr>
            <a:r>
              <a:rPr lang="tr-TR" sz="2700" smtClean="0"/>
              <a:t>Siyahlarda beyazlara göre hipertansiyon gözlenme olasılığı daha fazladır. </a:t>
            </a:r>
          </a:p>
          <a:p>
            <a:pPr eaLnBrk="1" hangingPunct="1">
              <a:lnSpc>
                <a:spcPct val="80000"/>
              </a:lnSpc>
            </a:pPr>
            <a:r>
              <a:rPr lang="tr-TR" sz="2700" smtClean="0"/>
              <a:t>Hipertansiyon 50 yaşından önce erkeklerde, daha sonra kadınlarda sıktır.</a:t>
            </a:r>
          </a:p>
          <a:p>
            <a:pPr eaLnBrk="1" hangingPunct="1">
              <a:lnSpc>
                <a:spcPct val="80000"/>
              </a:lnSpc>
            </a:pPr>
            <a:r>
              <a:rPr lang="tr-TR" sz="2700" smtClean="0"/>
              <a:t>Ülkeler arası farklar bulunmaktadır. DSÖ Batı Avrupa ülkelerinde ölüm oranlarının azalırken, Doğu Avrupa ülkelerinde arttığını tesbit etmiştir.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2"/>
          <a:srcRect/>
          <a:stretch>
            <a:fillRect/>
          </a:stretch>
        </p:blipFill>
        <p:spPr bwMode="auto">
          <a:xfrm>
            <a:off x="130175" y="404813"/>
            <a:ext cx="8880475" cy="596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2"/>
          <a:srcRect/>
          <a:stretch>
            <a:fillRect/>
          </a:stretch>
        </p:blipFill>
        <p:spPr bwMode="auto">
          <a:xfrm>
            <a:off x="395288" y="0"/>
            <a:ext cx="8640762" cy="2636838"/>
          </a:xfrm>
          <a:prstGeom prst="rect">
            <a:avLst/>
          </a:prstGeom>
          <a:noFill/>
          <a:ln w="9525">
            <a:noFill/>
            <a:miter lim="800000"/>
            <a:headEnd/>
            <a:tailEnd/>
          </a:ln>
        </p:spPr>
      </p:pic>
      <p:pic>
        <p:nvPicPr>
          <p:cNvPr id="113666" name="Picture 3"/>
          <p:cNvPicPr>
            <a:picLocks noChangeAspect="1" noChangeArrowheads="1"/>
          </p:cNvPicPr>
          <p:nvPr/>
        </p:nvPicPr>
        <p:blipFill>
          <a:blip r:embed="rId3"/>
          <a:srcRect/>
          <a:stretch>
            <a:fillRect/>
          </a:stretch>
        </p:blipFill>
        <p:spPr bwMode="auto">
          <a:xfrm>
            <a:off x="395288" y="2636838"/>
            <a:ext cx="8547100" cy="4187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Başlık 1"/>
          <p:cNvSpPr>
            <a:spLocks noGrp="1"/>
          </p:cNvSpPr>
          <p:nvPr>
            <p:ph type="title"/>
          </p:nvPr>
        </p:nvSpPr>
        <p:spPr/>
        <p:txBody>
          <a:bodyPr/>
          <a:lstStyle/>
          <a:p>
            <a:pPr eaLnBrk="1" hangingPunct="1"/>
            <a:r>
              <a:rPr lang="tr-TR" b="1" smtClean="0"/>
              <a:t>-Özel Durumlarda Tedavi Yaklaşımı</a:t>
            </a:r>
            <a:endParaRPr lang="tr-TR" smtClean="0"/>
          </a:p>
        </p:txBody>
      </p:sp>
      <p:sp>
        <p:nvSpPr>
          <p:cNvPr id="3" name="İçerik Yer Tutucusu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tr-TR" b="1" dirty="0" err="1" smtClean="0"/>
              <a:t>İskemik</a:t>
            </a:r>
            <a:r>
              <a:rPr lang="tr-TR" b="1" dirty="0" smtClean="0"/>
              <a:t> </a:t>
            </a:r>
            <a:r>
              <a:rPr lang="tr-TR" b="1" dirty="0"/>
              <a:t>kalp hastalığı</a:t>
            </a:r>
            <a:r>
              <a:rPr lang="tr-TR" dirty="0"/>
              <a:t>nda ilk seçenek </a:t>
            </a:r>
            <a:r>
              <a:rPr lang="el-GR" dirty="0"/>
              <a:t>β- </a:t>
            </a:r>
            <a:r>
              <a:rPr lang="tr-TR" dirty="0" err="1"/>
              <a:t>blokerlerdir</a:t>
            </a:r>
            <a:r>
              <a:rPr lang="tr-TR" dirty="0"/>
              <a:t>. </a:t>
            </a:r>
            <a:endParaRPr lang="tr-TR" dirty="0" smtClean="0"/>
          </a:p>
          <a:p>
            <a:pPr eaLnBrk="1" fontAlgn="auto" hangingPunct="1">
              <a:spcAft>
                <a:spcPts val="0"/>
              </a:spcAft>
              <a:buFont typeface="Arial" pitchFamily="34" charset="0"/>
              <a:buChar char="•"/>
              <a:defRPr/>
            </a:pPr>
            <a:r>
              <a:rPr lang="tr-TR" dirty="0" smtClean="0"/>
              <a:t>Alternatif </a:t>
            </a:r>
            <a:r>
              <a:rPr lang="tr-TR" dirty="0" err="1"/>
              <a:t>antihipertansif</a:t>
            </a:r>
            <a:r>
              <a:rPr lang="tr-TR" dirty="0"/>
              <a:t> uzun etkili </a:t>
            </a:r>
            <a:r>
              <a:rPr lang="tr-TR" dirty="0" err="1"/>
              <a:t>KKB’leridir</a:t>
            </a:r>
            <a:r>
              <a:rPr lang="tr-TR" dirty="0"/>
              <a:t>.</a:t>
            </a:r>
          </a:p>
          <a:p>
            <a:pPr eaLnBrk="1" fontAlgn="auto" hangingPunct="1">
              <a:spcAft>
                <a:spcPts val="0"/>
              </a:spcAft>
              <a:buFont typeface="Arial" pitchFamily="34" charset="0"/>
              <a:buChar char="•"/>
              <a:defRPr/>
            </a:pPr>
            <a:r>
              <a:rPr lang="tr-TR" dirty="0"/>
              <a:t>Akut koroner sendromda başlangıçta beta </a:t>
            </a:r>
            <a:r>
              <a:rPr lang="tr-TR" dirty="0" err="1"/>
              <a:t>blokerler</a:t>
            </a:r>
            <a:r>
              <a:rPr lang="tr-TR" dirty="0"/>
              <a:t> ve </a:t>
            </a:r>
            <a:r>
              <a:rPr lang="tr-TR" dirty="0" err="1"/>
              <a:t>ACEİ’ler</a:t>
            </a:r>
            <a:r>
              <a:rPr lang="tr-TR" dirty="0"/>
              <a:t> </a:t>
            </a:r>
            <a:r>
              <a:rPr lang="tr-TR" dirty="0" err="1"/>
              <a:t>endikedir</a:t>
            </a:r>
            <a:r>
              <a:rPr lang="tr-TR" dirty="0"/>
              <a:t>. </a:t>
            </a:r>
            <a:endParaRPr lang="tr-TR" dirty="0" smtClean="0"/>
          </a:p>
          <a:p>
            <a:pPr eaLnBrk="1" fontAlgn="auto" hangingPunct="1">
              <a:spcAft>
                <a:spcPts val="0"/>
              </a:spcAft>
              <a:buFont typeface="Arial" pitchFamily="34" charset="0"/>
              <a:buChar char="•"/>
              <a:defRPr/>
            </a:pPr>
            <a:r>
              <a:rPr lang="tr-TR" dirty="0" err="1" smtClean="0"/>
              <a:t>Miyokard</a:t>
            </a:r>
            <a:r>
              <a:rPr lang="tr-TR" dirty="0" smtClean="0"/>
              <a:t> </a:t>
            </a:r>
            <a:r>
              <a:rPr lang="tr-TR" dirty="0"/>
              <a:t>enfarktüsü </a:t>
            </a:r>
            <a:r>
              <a:rPr lang="tr-TR" dirty="0" smtClean="0"/>
              <a:t>sonucunda ACEİ</a:t>
            </a:r>
            <a:r>
              <a:rPr lang="tr-TR" dirty="0"/>
              <a:t>, </a:t>
            </a:r>
            <a:r>
              <a:rPr lang="el-GR" dirty="0"/>
              <a:t>β-</a:t>
            </a:r>
            <a:r>
              <a:rPr lang="tr-TR" dirty="0" err="1"/>
              <a:t>blokerler</a:t>
            </a:r>
            <a:r>
              <a:rPr lang="tr-TR" dirty="0"/>
              <a:t> ve </a:t>
            </a:r>
            <a:r>
              <a:rPr lang="tr-TR" dirty="0" err="1"/>
              <a:t>aldosteron</a:t>
            </a:r>
            <a:r>
              <a:rPr lang="tr-TR" dirty="0"/>
              <a:t> antagonistleri yararlıdır.</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5175"/>
            <a:ext cx="8229600" cy="5360988"/>
          </a:xfrm>
        </p:spPr>
        <p:txBody>
          <a:bodyPr rtlCol="0">
            <a:normAutofit fontScale="92500" lnSpcReduction="10000"/>
          </a:bodyPr>
          <a:lstStyle/>
          <a:p>
            <a:pPr eaLnBrk="1" fontAlgn="auto" hangingPunct="1">
              <a:spcAft>
                <a:spcPts val="0"/>
              </a:spcAft>
              <a:buFont typeface="Arial" pitchFamily="34" charset="0"/>
              <a:buChar char="•"/>
              <a:defRPr/>
            </a:pPr>
            <a:r>
              <a:rPr lang="tr-TR" b="1" dirty="0"/>
              <a:t>Kalp yetmezliği</a:t>
            </a:r>
            <a:r>
              <a:rPr lang="tr-TR" dirty="0"/>
              <a:t>: </a:t>
            </a:r>
            <a:r>
              <a:rPr lang="tr-TR" dirty="0" err="1"/>
              <a:t>Ventrikül</a:t>
            </a:r>
            <a:r>
              <a:rPr lang="tr-TR" dirty="0"/>
              <a:t> </a:t>
            </a:r>
            <a:r>
              <a:rPr lang="tr-TR" dirty="0" err="1"/>
              <a:t>disfonksiyonu</a:t>
            </a:r>
            <a:r>
              <a:rPr lang="tr-TR" dirty="0"/>
              <a:t> olan </a:t>
            </a:r>
            <a:r>
              <a:rPr lang="tr-TR" dirty="0" err="1"/>
              <a:t>asemptomatik</a:t>
            </a:r>
            <a:r>
              <a:rPr lang="tr-TR" dirty="0"/>
              <a:t> hastalarda </a:t>
            </a:r>
            <a:r>
              <a:rPr lang="tr-TR" dirty="0" smtClean="0"/>
              <a:t>ACEİ, </a:t>
            </a:r>
            <a:r>
              <a:rPr lang="el-GR" dirty="0"/>
              <a:t>β-</a:t>
            </a:r>
            <a:r>
              <a:rPr lang="tr-TR" dirty="0" err="1"/>
              <a:t>blokerler</a:t>
            </a:r>
            <a:r>
              <a:rPr lang="tr-TR" dirty="0"/>
              <a:t> önerilir. </a:t>
            </a:r>
            <a:endParaRPr lang="tr-TR" dirty="0" smtClean="0"/>
          </a:p>
          <a:p>
            <a:pPr eaLnBrk="1" fontAlgn="auto" hangingPunct="1">
              <a:spcAft>
                <a:spcPts val="0"/>
              </a:spcAft>
              <a:buFont typeface="Arial" pitchFamily="34" charset="0"/>
              <a:buChar char="•"/>
              <a:defRPr/>
            </a:pPr>
            <a:r>
              <a:rPr lang="tr-TR" dirty="0" smtClean="0"/>
              <a:t>Hasta </a:t>
            </a:r>
            <a:r>
              <a:rPr lang="tr-TR" dirty="0" err="1" smtClean="0"/>
              <a:t>semptomatik</a:t>
            </a:r>
            <a:r>
              <a:rPr lang="tr-TR" dirty="0" smtClean="0"/>
              <a:t> </a:t>
            </a:r>
            <a:r>
              <a:rPr lang="tr-TR" dirty="0"/>
              <a:t>ise </a:t>
            </a:r>
            <a:r>
              <a:rPr lang="tr-TR" dirty="0" err="1"/>
              <a:t>loop</a:t>
            </a:r>
            <a:r>
              <a:rPr lang="tr-TR" dirty="0"/>
              <a:t> </a:t>
            </a:r>
            <a:r>
              <a:rPr lang="tr-TR" dirty="0" err="1"/>
              <a:t>diüretikleri</a:t>
            </a:r>
            <a:r>
              <a:rPr lang="tr-TR" dirty="0"/>
              <a:t>, </a:t>
            </a:r>
            <a:r>
              <a:rPr lang="tr-TR" dirty="0" err="1"/>
              <a:t>aldosteron</a:t>
            </a:r>
            <a:r>
              <a:rPr lang="tr-TR" dirty="0"/>
              <a:t> </a:t>
            </a:r>
            <a:r>
              <a:rPr lang="tr-TR" dirty="0" err="1"/>
              <a:t>antagonistlrei</a:t>
            </a:r>
            <a:r>
              <a:rPr lang="tr-TR" dirty="0"/>
              <a:t>, ARB, </a:t>
            </a:r>
            <a:r>
              <a:rPr lang="el-GR" dirty="0"/>
              <a:t>β-</a:t>
            </a:r>
            <a:r>
              <a:rPr lang="tr-TR" dirty="0" err="1"/>
              <a:t>blokerler</a:t>
            </a:r>
            <a:r>
              <a:rPr lang="tr-TR" dirty="0"/>
              <a:t> ve ACEİ önerilir</a:t>
            </a:r>
            <a:r>
              <a:rPr lang="tr-TR" dirty="0" smtClean="0"/>
              <a:t>.</a:t>
            </a:r>
          </a:p>
          <a:p>
            <a:pPr eaLnBrk="1" fontAlgn="auto" hangingPunct="1">
              <a:spcAft>
                <a:spcPts val="0"/>
              </a:spcAft>
              <a:buFont typeface="Arial" pitchFamily="34" charset="0"/>
              <a:buChar char="•"/>
              <a:defRPr/>
            </a:pPr>
            <a:r>
              <a:rPr lang="tr-TR" b="1" dirty="0"/>
              <a:t>Diyabetik Hipertansiyon</a:t>
            </a:r>
            <a:r>
              <a:rPr lang="tr-TR" dirty="0"/>
              <a:t>: Genellikle hedefe ulaşmak için 2 ya da fazla kombinasyon gerekir. </a:t>
            </a:r>
            <a:endParaRPr lang="tr-TR" dirty="0" smtClean="0"/>
          </a:p>
          <a:p>
            <a:pPr eaLnBrk="1" fontAlgn="auto" hangingPunct="1">
              <a:spcAft>
                <a:spcPts val="0"/>
              </a:spcAft>
              <a:buFont typeface="Arial" pitchFamily="34" charset="0"/>
              <a:buChar char="•"/>
              <a:defRPr/>
            </a:pPr>
            <a:r>
              <a:rPr lang="tr-TR" dirty="0" err="1" smtClean="0"/>
              <a:t>Tiyazid</a:t>
            </a:r>
            <a:r>
              <a:rPr lang="tr-TR" dirty="0" smtClean="0"/>
              <a:t> </a:t>
            </a:r>
            <a:r>
              <a:rPr lang="tr-TR" dirty="0" err="1" smtClean="0"/>
              <a:t>diüretikler</a:t>
            </a:r>
            <a:r>
              <a:rPr lang="tr-TR" dirty="0" smtClean="0"/>
              <a:t>, </a:t>
            </a:r>
            <a:r>
              <a:rPr lang="el-GR" dirty="0" smtClean="0"/>
              <a:t>β-</a:t>
            </a:r>
            <a:r>
              <a:rPr lang="tr-TR" dirty="0" err="1"/>
              <a:t>blokerler</a:t>
            </a:r>
            <a:r>
              <a:rPr lang="tr-TR" dirty="0"/>
              <a:t>, ACEİ, ARB ve </a:t>
            </a:r>
            <a:r>
              <a:rPr lang="tr-TR" dirty="0" err="1"/>
              <a:t>KKB’leri</a:t>
            </a:r>
            <a:r>
              <a:rPr lang="tr-TR" dirty="0"/>
              <a:t> KVH ve inme </a:t>
            </a:r>
            <a:r>
              <a:rPr lang="tr-TR" dirty="0" err="1"/>
              <a:t>insidansını</a:t>
            </a:r>
            <a:r>
              <a:rPr lang="tr-TR" dirty="0"/>
              <a:t> azaltır. </a:t>
            </a:r>
            <a:endParaRPr lang="tr-TR" dirty="0" smtClean="0"/>
          </a:p>
          <a:p>
            <a:pPr eaLnBrk="1" fontAlgn="auto" hangingPunct="1">
              <a:spcAft>
                <a:spcPts val="0"/>
              </a:spcAft>
              <a:buFont typeface="Arial" pitchFamily="34" charset="0"/>
              <a:buChar char="•"/>
              <a:defRPr/>
            </a:pPr>
            <a:r>
              <a:rPr lang="tr-TR" dirty="0" smtClean="0"/>
              <a:t>ACEİ </a:t>
            </a:r>
            <a:r>
              <a:rPr lang="tr-TR" dirty="0"/>
              <a:t>ve </a:t>
            </a:r>
            <a:r>
              <a:rPr lang="tr-TR" dirty="0" err="1"/>
              <a:t>ARB’ler</a:t>
            </a:r>
            <a:r>
              <a:rPr lang="tr-TR" dirty="0"/>
              <a:t> </a:t>
            </a:r>
            <a:r>
              <a:rPr lang="tr-TR" dirty="0" err="1" smtClean="0"/>
              <a:t>mikroalbuminüriyi</a:t>
            </a:r>
            <a:r>
              <a:rPr lang="tr-TR" dirty="0" smtClean="0"/>
              <a:t> azaltır</a:t>
            </a:r>
            <a:r>
              <a:rPr lang="tr-TR" dirty="0"/>
              <a:t>.</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8313" y="981075"/>
            <a:ext cx="8229600" cy="5102225"/>
          </a:xfrm>
        </p:spPr>
        <p:txBody>
          <a:bodyPr rtlCol="0">
            <a:normAutofit lnSpcReduction="10000"/>
          </a:bodyPr>
          <a:lstStyle/>
          <a:p>
            <a:pPr eaLnBrk="1" fontAlgn="auto" hangingPunct="1">
              <a:spcAft>
                <a:spcPts val="0"/>
              </a:spcAft>
              <a:buFont typeface="Arial" pitchFamily="34" charset="0"/>
              <a:buChar char="•"/>
              <a:defRPr/>
            </a:pPr>
            <a:r>
              <a:rPr lang="tr-TR" b="1" dirty="0"/>
              <a:t>Kronik Böbrek Yetmezliği</a:t>
            </a:r>
            <a:r>
              <a:rPr lang="tr-TR" dirty="0"/>
              <a:t>: ACEİ ve ARB böbrek hastalığının ilerlemesi üzerine olumlu etki yapar. </a:t>
            </a:r>
            <a:endParaRPr lang="tr-TR" dirty="0" smtClean="0"/>
          </a:p>
          <a:p>
            <a:pPr eaLnBrk="1" fontAlgn="auto" hangingPunct="1">
              <a:spcAft>
                <a:spcPts val="0"/>
              </a:spcAft>
              <a:buFont typeface="Arial" pitchFamily="34" charset="0"/>
              <a:buChar char="•"/>
              <a:defRPr/>
            </a:pPr>
            <a:r>
              <a:rPr lang="tr-TR" dirty="0" err="1" smtClean="0"/>
              <a:t>Hiperpotasemi</a:t>
            </a:r>
            <a:r>
              <a:rPr lang="tr-TR" dirty="0"/>
              <a:t> </a:t>
            </a:r>
            <a:r>
              <a:rPr lang="tr-TR" dirty="0" smtClean="0"/>
              <a:t>gelişmez </a:t>
            </a:r>
            <a:r>
              <a:rPr lang="tr-TR" dirty="0"/>
              <a:t>ise tedavi kesilmez. </a:t>
            </a:r>
            <a:endParaRPr lang="tr-TR" dirty="0" smtClean="0"/>
          </a:p>
          <a:p>
            <a:pPr eaLnBrk="1" fontAlgn="auto" hangingPunct="1">
              <a:spcAft>
                <a:spcPts val="0"/>
              </a:spcAft>
              <a:buFont typeface="Arial" pitchFamily="34" charset="0"/>
              <a:buChar char="•"/>
              <a:defRPr/>
            </a:pPr>
            <a:r>
              <a:rPr lang="tr-TR" dirty="0" smtClean="0"/>
              <a:t>İlerlemiş </a:t>
            </a:r>
            <a:r>
              <a:rPr lang="tr-TR" dirty="0"/>
              <a:t>böbrek hastalığında </a:t>
            </a:r>
            <a:r>
              <a:rPr lang="tr-TR" dirty="0" err="1"/>
              <a:t>loop</a:t>
            </a:r>
            <a:r>
              <a:rPr lang="tr-TR" dirty="0"/>
              <a:t> </a:t>
            </a:r>
            <a:r>
              <a:rPr lang="tr-TR" dirty="0" err="1"/>
              <a:t>diüretikleri</a:t>
            </a:r>
            <a:r>
              <a:rPr lang="tr-TR" dirty="0"/>
              <a:t> diğer ilaçlarla </a:t>
            </a:r>
            <a:r>
              <a:rPr lang="tr-TR" dirty="0" smtClean="0"/>
              <a:t>kombine edilmelidir.</a:t>
            </a:r>
          </a:p>
          <a:p>
            <a:pPr eaLnBrk="1" fontAlgn="auto" hangingPunct="1">
              <a:spcAft>
                <a:spcPts val="0"/>
              </a:spcAft>
              <a:buFont typeface="Arial" pitchFamily="34" charset="0"/>
              <a:buChar char="•"/>
              <a:defRPr/>
            </a:pPr>
            <a:r>
              <a:rPr lang="tr-TR" b="1" dirty="0" err="1"/>
              <a:t>Serebrovasküler</a:t>
            </a:r>
            <a:r>
              <a:rPr lang="tr-TR" b="1" dirty="0"/>
              <a:t> Hastalık</a:t>
            </a:r>
            <a:r>
              <a:rPr lang="tr-TR" dirty="0"/>
              <a:t>: Akut inmede KB 160/100 </a:t>
            </a:r>
            <a:r>
              <a:rPr lang="tr-TR" dirty="0" err="1"/>
              <a:t>mmHg’de</a:t>
            </a:r>
            <a:r>
              <a:rPr lang="tr-TR" dirty="0"/>
              <a:t> kontrolü uygundur. </a:t>
            </a:r>
            <a:endParaRPr lang="tr-TR" dirty="0" smtClean="0"/>
          </a:p>
          <a:p>
            <a:pPr eaLnBrk="1" fontAlgn="auto" hangingPunct="1">
              <a:spcAft>
                <a:spcPts val="0"/>
              </a:spcAft>
              <a:buFont typeface="Arial" pitchFamily="34" charset="0"/>
              <a:buChar char="•"/>
              <a:defRPr/>
            </a:pPr>
            <a:r>
              <a:rPr lang="tr-TR" dirty="0" smtClean="0"/>
              <a:t>ACEİ </a:t>
            </a:r>
            <a:r>
              <a:rPr lang="tr-TR" dirty="0"/>
              <a:t>ve </a:t>
            </a:r>
            <a:r>
              <a:rPr lang="tr-TR" dirty="0" err="1"/>
              <a:t>tiyazid</a:t>
            </a:r>
            <a:r>
              <a:rPr lang="tr-TR" dirty="0"/>
              <a:t> </a:t>
            </a:r>
            <a:r>
              <a:rPr lang="tr-TR" dirty="0" smtClean="0"/>
              <a:t>kombinasyonu inme </a:t>
            </a:r>
            <a:r>
              <a:rPr lang="tr-TR" dirty="0"/>
              <a:t>tekrarlama olasılığını azaltır.</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1075"/>
            <a:ext cx="8229600" cy="5145088"/>
          </a:xfrm>
        </p:spPr>
        <p:txBody>
          <a:bodyPr rtlCol="0">
            <a:normAutofit lnSpcReduction="10000"/>
          </a:bodyPr>
          <a:lstStyle/>
          <a:p>
            <a:pPr eaLnBrk="1" fontAlgn="auto" hangingPunct="1">
              <a:spcAft>
                <a:spcPts val="0"/>
              </a:spcAft>
              <a:buFont typeface="Arial" pitchFamily="34" charset="0"/>
              <a:buChar char="•"/>
              <a:defRPr/>
            </a:pPr>
            <a:r>
              <a:rPr lang="tr-TR" b="1" dirty="0"/>
              <a:t>Yaşlılarda</a:t>
            </a:r>
            <a:r>
              <a:rPr lang="tr-TR" dirty="0"/>
              <a:t>: Genel hipertansiyon tedavi prensipleri izlenir. </a:t>
            </a:r>
            <a:endParaRPr lang="tr-TR" dirty="0" smtClean="0"/>
          </a:p>
          <a:p>
            <a:pPr eaLnBrk="1" fontAlgn="auto" hangingPunct="1">
              <a:spcAft>
                <a:spcPts val="0"/>
              </a:spcAft>
              <a:buFont typeface="Arial" pitchFamily="34" charset="0"/>
              <a:buChar char="•"/>
              <a:defRPr/>
            </a:pPr>
            <a:r>
              <a:rPr lang="tr-TR" dirty="0" smtClean="0"/>
              <a:t>Düşük </a:t>
            </a:r>
            <a:r>
              <a:rPr lang="tr-TR" dirty="0"/>
              <a:t>dozlarla tedaviye başlanır. </a:t>
            </a:r>
            <a:endParaRPr lang="tr-TR" dirty="0" smtClean="0"/>
          </a:p>
          <a:p>
            <a:pPr eaLnBrk="1" fontAlgn="auto" hangingPunct="1">
              <a:spcAft>
                <a:spcPts val="0"/>
              </a:spcAft>
              <a:buFont typeface="Arial" pitchFamily="34" charset="0"/>
              <a:buChar char="•"/>
              <a:defRPr/>
            </a:pPr>
            <a:r>
              <a:rPr lang="tr-TR" dirty="0" smtClean="0"/>
              <a:t>Ancak </a:t>
            </a:r>
            <a:r>
              <a:rPr lang="tr-TR" dirty="0"/>
              <a:t>çoğu </a:t>
            </a:r>
            <a:r>
              <a:rPr lang="tr-TR" dirty="0" smtClean="0"/>
              <a:t>kez hedefe </a:t>
            </a:r>
            <a:r>
              <a:rPr lang="tr-TR" dirty="0"/>
              <a:t>ulaşmak için kombinasyon gerekebilir</a:t>
            </a:r>
            <a:r>
              <a:rPr lang="tr-TR" dirty="0" smtClean="0"/>
              <a:t>.</a:t>
            </a:r>
          </a:p>
          <a:p>
            <a:pPr eaLnBrk="1" fontAlgn="auto" hangingPunct="1">
              <a:spcAft>
                <a:spcPts val="0"/>
              </a:spcAft>
              <a:buFont typeface="Arial" pitchFamily="34" charset="0"/>
              <a:buChar char="•"/>
              <a:defRPr/>
            </a:pPr>
            <a:r>
              <a:rPr lang="tr-TR" b="1" dirty="0" smtClean="0"/>
              <a:t>Çocuk </a:t>
            </a:r>
            <a:r>
              <a:rPr lang="tr-TR" b="1" dirty="0"/>
              <a:t>ve </a:t>
            </a:r>
            <a:r>
              <a:rPr lang="tr-TR" b="1" dirty="0" err="1"/>
              <a:t>adolesanlarda</a:t>
            </a:r>
            <a:r>
              <a:rPr lang="tr-TR" dirty="0"/>
              <a:t>: Israrla hipertansiyon nedeni aranmalıdır. </a:t>
            </a:r>
            <a:endParaRPr lang="tr-TR" dirty="0" smtClean="0"/>
          </a:p>
          <a:p>
            <a:pPr eaLnBrk="1" fontAlgn="auto" hangingPunct="1">
              <a:spcAft>
                <a:spcPts val="0"/>
              </a:spcAft>
              <a:buFont typeface="Arial" pitchFamily="34" charset="0"/>
              <a:buChar char="•"/>
              <a:defRPr/>
            </a:pPr>
            <a:r>
              <a:rPr lang="tr-TR" dirty="0" smtClean="0"/>
              <a:t>Yaşam </a:t>
            </a:r>
            <a:r>
              <a:rPr lang="tr-TR" dirty="0"/>
              <a:t>bicimi değişikliklerine </a:t>
            </a:r>
            <a:r>
              <a:rPr lang="tr-TR" dirty="0" smtClean="0"/>
              <a:t>mutlak uyulmalıdır</a:t>
            </a:r>
            <a:r>
              <a:rPr lang="tr-TR" dirty="0"/>
              <a:t>. </a:t>
            </a:r>
            <a:endParaRPr lang="tr-TR" dirty="0" smtClean="0"/>
          </a:p>
          <a:p>
            <a:pPr eaLnBrk="1" fontAlgn="auto" hangingPunct="1">
              <a:spcAft>
                <a:spcPts val="0"/>
              </a:spcAft>
              <a:buFont typeface="Arial" pitchFamily="34" charset="0"/>
              <a:buChar char="•"/>
              <a:defRPr/>
            </a:pPr>
            <a:r>
              <a:rPr lang="tr-TR" dirty="0" smtClean="0"/>
              <a:t>İlaç </a:t>
            </a:r>
            <a:r>
              <a:rPr lang="tr-TR" dirty="0"/>
              <a:t>tedavisi gerekirse düşük doz başlanır.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İçerik Yer Tutucusu 2"/>
          <p:cNvSpPr>
            <a:spLocks noGrp="1"/>
          </p:cNvSpPr>
          <p:nvPr>
            <p:ph idx="1"/>
          </p:nvPr>
        </p:nvSpPr>
        <p:spPr>
          <a:xfrm>
            <a:off x="457200" y="1125538"/>
            <a:ext cx="8229600" cy="5000625"/>
          </a:xfrm>
        </p:spPr>
        <p:txBody>
          <a:bodyPr/>
          <a:lstStyle/>
          <a:p>
            <a:pPr eaLnBrk="1" hangingPunct="1"/>
            <a:r>
              <a:rPr lang="tr-TR" b="1" smtClean="0"/>
              <a:t>Gebe</a:t>
            </a:r>
            <a:r>
              <a:rPr lang="tr-TR" smtClean="0"/>
              <a:t>lerde metildopa, beta blokerler ve vazodilatörler seçilmelidir. </a:t>
            </a:r>
          </a:p>
          <a:p>
            <a:pPr eaLnBrk="1" hangingPunct="1"/>
            <a:r>
              <a:rPr lang="tr-TR" smtClean="0"/>
              <a:t>ACEİ ve ARB’ler fetal defekte yol açabilirler.</a:t>
            </a:r>
          </a:p>
          <a:p>
            <a:pPr eaLnBrk="1" hangingPunct="1"/>
            <a:r>
              <a:rPr lang="tr-TR" b="1" smtClean="0"/>
              <a:t>Acil Hipertansiyon</a:t>
            </a:r>
            <a:r>
              <a:rPr lang="tr-TR" smtClean="0"/>
              <a:t>: Hedef organ hasarı gelişen ve hayatı tehdit eden durumlarda hasta hastaneye yatırılarak paranteral olarak KB’ı düşürülmelidir.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Başlık 1"/>
          <p:cNvSpPr>
            <a:spLocks noGrp="1"/>
          </p:cNvSpPr>
          <p:nvPr>
            <p:ph type="title"/>
          </p:nvPr>
        </p:nvSpPr>
        <p:spPr>
          <a:xfrm>
            <a:off x="457200" y="188913"/>
            <a:ext cx="8229600" cy="863600"/>
          </a:xfrm>
        </p:spPr>
        <p:txBody>
          <a:bodyPr/>
          <a:lstStyle/>
          <a:p>
            <a:pPr eaLnBrk="1" hangingPunct="1"/>
            <a:r>
              <a:rPr lang="tr-TR" sz="3200" smtClean="0"/>
              <a:t>Değişik Koşullarda Antihipertansif İlaç Seçimi</a:t>
            </a:r>
          </a:p>
        </p:txBody>
      </p:sp>
      <p:pic>
        <p:nvPicPr>
          <p:cNvPr id="119810" name="Picture 2"/>
          <p:cNvPicPr>
            <a:picLocks noChangeAspect="1" noChangeArrowheads="1"/>
          </p:cNvPicPr>
          <p:nvPr/>
        </p:nvPicPr>
        <p:blipFill>
          <a:blip r:embed="rId2"/>
          <a:srcRect/>
          <a:stretch>
            <a:fillRect/>
          </a:stretch>
        </p:blipFill>
        <p:spPr bwMode="auto">
          <a:xfrm>
            <a:off x="468313" y="1052513"/>
            <a:ext cx="8213725" cy="5805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Başlık 1"/>
          <p:cNvSpPr>
            <a:spLocks noGrp="1"/>
          </p:cNvSpPr>
          <p:nvPr>
            <p:ph type="title"/>
          </p:nvPr>
        </p:nvSpPr>
        <p:spPr>
          <a:xfrm>
            <a:off x="457200" y="274638"/>
            <a:ext cx="8229600" cy="633412"/>
          </a:xfrm>
        </p:spPr>
        <p:txBody>
          <a:bodyPr/>
          <a:lstStyle/>
          <a:p>
            <a:pPr eaLnBrk="1" hangingPunct="1"/>
            <a:r>
              <a:rPr lang="tr-TR" sz="2000" smtClean="0"/>
              <a:t>Antihipertansif İlaçların Tercih Edildiği Durumlar Aşağıda Özetlenmiştir</a:t>
            </a:r>
          </a:p>
        </p:txBody>
      </p:sp>
      <p:pic>
        <p:nvPicPr>
          <p:cNvPr id="120834" name="Picture 2"/>
          <p:cNvPicPr>
            <a:picLocks noChangeAspect="1" noChangeArrowheads="1"/>
          </p:cNvPicPr>
          <p:nvPr/>
        </p:nvPicPr>
        <p:blipFill>
          <a:blip r:embed="rId2"/>
          <a:srcRect/>
          <a:stretch>
            <a:fillRect/>
          </a:stretch>
        </p:blipFill>
        <p:spPr bwMode="auto">
          <a:xfrm>
            <a:off x="395288" y="981075"/>
            <a:ext cx="8353425" cy="5876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Başlık 1"/>
          <p:cNvSpPr>
            <a:spLocks noGrp="1"/>
          </p:cNvSpPr>
          <p:nvPr>
            <p:ph type="title"/>
          </p:nvPr>
        </p:nvSpPr>
        <p:spPr>
          <a:xfrm>
            <a:off x="457200" y="274638"/>
            <a:ext cx="8229600" cy="561975"/>
          </a:xfrm>
        </p:spPr>
        <p:txBody>
          <a:bodyPr/>
          <a:lstStyle/>
          <a:p>
            <a:pPr eaLnBrk="1" hangingPunct="1"/>
            <a:r>
              <a:rPr lang="tr-TR" sz="2400" smtClean="0"/>
              <a:t>Bazı Antihipertansif İlaçların Kullanım Kontrendikasyonları</a:t>
            </a:r>
          </a:p>
        </p:txBody>
      </p:sp>
      <p:pic>
        <p:nvPicPr>
          <p:cNvPr id="121858" name="Picture 2"/>
          <p:cNvPicPr>
            <a:picLocks noChangeAspect="1" noChangeArrowheads="1"/>
          </p:cNvPicPr>
          <p:nvPr/>
        </p:nvPicPr>
        <p:blipFill>
          <a:blip r:embed="rId2"/>
          <a:srcRect/>
          <a:stretch>
            <a:fillRect/>
          </a:stretch>
        </p:blipFill>
        <p:spPr bwMode="auto">
          <a:xfrm>
            <a:off x="468313" y="908050"/>
            <a:ext cx="8121650" cy="588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pPr eaLnBrk="1" hangingPunct="1"/>
            <a:r>
              <a:rPr lang="tr-TR" sz="4000" smtClean="0"/>
              <a:t>JNC 8 aşağıdaki sonuçları vurgulamıştır:</a:t>
            </a:r>
          </a:p>
        </p:txBody>
      </p:sp>
      <p:sp>
        <p:nvSpPr>
          <p:cNvPr id="26626" name="Rectangle 3"/>
          <p:cNvSpPr>
            <a:spLocks noGrp="1"/>
          </p:cNvSpPr>
          <p:nvPr>
            <p:ph type="body" idx="1"/>
          </p:nvPr>
        </p:nvSpPr>
        <p:spPr/>
        <p:txBody>
          <a:bodyPr/>
          <a:lstStyle/>
          <a:p>
            <a:pPr eaLnBrk="1" hangingPunct="1"/>
            <a:r>
              <a:rPr lang="tr-TR" sz="2800" smtClean="0"/>
              <a:t>50 yaşın üzerindeki kişilerde sistolik KB’nın 140 mmHg’nın üzerinde olması diyastolik KB’na göre KVH için daha fazla risk faktörüdür.</a:t>
            </a:r>
          </a:p>
          <a:p>
            <a:pPr eaLnBrk="1" hangingPunct="1">
              <a:lnSpc>
                <a:spcPct val="80000"/>
              </a:lnSpc>
            </a:pPr>
            <a:r>
              <a:rPr lang="tr-TR" sz="2800" smtClean="0"/>
              <a:t>KV hastalık riski 115/75 mmHg’dan itibaren, kan basıncındaki her 20/10 mmHg artış ile iki katına çıkar.</a:t>
            </a:r>
          </a:p>
          <a:p>
            <a:pPr eaLnBrk="1" hangingPunct="1"/>
            <a:r>
              <a:rPr lang="tr-TR" sz="2800" smtClean="0"/>
              <a:t>Normotansif 55 yaşındaki bir kişide hayat boyu hipertansiyon gelişme riski %90’dır.</a:t>
            </a:r>
          </a:p>
          <a:p>
            <a:pPr eaLnBrk="1" hangingPunct="1"/>
            <a:r>
              <a:rPr lang="tr-TR" sz="2800" smtClean="0"/>
              <a:t>SKB 120–139 mmHg veya DKB 80-89 mmHg olan kişiler prehipertansiftirler ve KVH’ın önlenmesi için sağlıklı yaşam tarzı değişiklikleri gerekir.</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Başlık 1"/>
          <p:cNvSpPr>
            <a:spLocks noGrp="1"/>
          </p:cNvSpPr>
          <p:nvPr>
            <p:ph type="title"/>
          </p:nvPr>
        </p:nvSpPr>
        <p:spPr>
          <a:xfrm>
            <a:off x="457200" y="274638"/>
            <a:ext cx="8229600" cy="922337"/>
          </a:xfrm>
        </p:spPr>
        <p:txBody>
          <a:bodyPr/>
          <a:lstStyle/>
          <a:p>
            <a:pPr eaLnBrk="1" hangingPunct="1"/>
            <a:r>
              <a:rPr lang="tr-TR" sz="4000" b="1" smtClean="0"/>
              <a:t>Yaşlılarda Antihipertansif Tedavi</a:t>
            </a:r>
          </a:p>
        </p:txBody>
      </p:sp>
      <p:sp>
        <p:nvSpPr>
          <p:cNvPr id="3" name="İçerik Yer Tutucusu 2"/>
          <p:cNvSpPr>
            <a:spLocks noGrp="1"/>
          </p:cNvSpPr>
          <p:nvPr>
            <p:ph idx="1"/>
          </p:nvPr>
        </p:nvSpPr>
        <p:spPr>
          <a:xfrm>
            <a:off x="395288" y="1268413"/>
            <a:ext cx="8291512" cy="5473700"/>
          </a:xfrm>
        </p:spPr>
        <p:txBody>
          <a:bodyPr>
            <a:normAutofit/>
          </a:bodyPr>
          <a:lstStyle/>
          <a:p>
            <a:pPr eaLnBrk="1" hangingPunct="1">
              <a:lnSpc>
                <a:spcPct val="90000"/>
              </a:lnSpc>
            </a:pPr>
            <a:r>
              <a:rPr lang="es-ES" sz="2700" smtClean="0"/>
              <a:t>Yapılan randomize calışmalar sistolik-diyastolik hipertansiyon ya da izole sistolik hipertansiyonu olan</a:t>
            </a:r>
            <a:r>
              <a:rPr lang="tr-TR" sz="2700" smtClean="0"/>
              <a:t> 60 yaş ve üzeri yaşlılarda antihipertansif tedavi ile KV morbidite ve mortalite anlamlı olarak azalmış bulunmuştur..</a:t>
            </a:r>
          </a:p>
          <a:p>
            <a:pPr eaLnBrk="1" hangingPunct="1">
              <a:lnSpc>
                <a:spcPct val="90000"/>
              </a:lnSpc>
            </a:pPr>
            <a:r>
              <a:rPr lang="tr-TR" sz="2700" smtClean="0"/>
              <a:t>Kılavuzlar doğrultusunda ilaç tedavisine tiyazid grubu di</a:t>
            </a:r>
            <a:r>
              <a:rPr lang="tr-TR" sz="2700" smtClean="0">
                <a:latin typeface="Arial" charset="0"/>
              </a:rPr>
              <a:t>ü</a:t>
            </a:r>
            <a:r>
              <a:rPr lang="tr-TR" sz="2700" smtClean="0"/>
              <a:t>retikler, kalsiyum antagonisti, ARA, ACEİ ve </a:t>
            </a:r>
            <a:r>
              <a:rPr lang="el-GR" sz="2700" smtClean="0"/>
              <a:t>β-</a:t>
            </a:r>
            <a:r>
              <a:rPr lang="tr-TR" sz="2700" smtClean="0"/>
              <a:t>blokerle başlanabilir. Özellikle izole sistolik hipertansiyonda tiyazid grubu di</a:t>
            </a:r>
            <a:r>
              <a:rPr lang="tr-TR" sz="2700" smtClean="0">
                <a:latin typeface="Arial" charset="0"/>
              </a:rPr>
              <a:t>ü</a:t>
            </a:r>
            <a:r>
              <a:rPr lang="tr-TR" sz="2700" smtClean="0"/>
              <a:t>retikler ve kalsiyum antagonistlerinin yararı gösterilmiştir. Calışmaların subgrup analizlerinde ARA’nın da yararı gosterilmiştir.</a:t>
            </a:r>
          </a:p>
          <a:p>
            <a:pPr eaLnBrk="1" hangingPunct="1">
              <a:lnSpc>
                <a:spcPct val="90000"/>
              </a:lnSpc>
            </a:pPr>
            <a:r>
              <a:rPr lang="tr-TR" sz="2700" smtClean="0"/>
              <a:t>Başlangıç dozları ve doz titrasyonu yapılırken özellikle çok yaşlı ve bünyesi zayıf kişilerde yan etki olasılığı artacağından dozlar kademeli olarak artırılmalıdır.</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25538"/>
            <a:ext cx="8229600" cy="5000625"/>
          </a:xfrm>
        </p:spPr>
        <p:txBody>
          <a:bodyPr>
            <a:normAutofit/>
          </a:bodyPr>
          <a:lstStyle/>
          <a:p>
            <a:pPr eaLnBrk="1" hangingPunct="1">
              <a:lnSpc>
                <a:spcPct val="80000"/>
              </a:lnSpc>
            </a:pPr>
            <a:r>
              <a:rPr lang="tr-TR" sz="2500" smtClean="0">
                <a:latin typeface="Arial" charset="0"/>
              </a:rPr>
              <a:t>ESC/ESH 2013’te y</a:t>
            </a:r>
            <a:r>
              <a:rPr lang="tr-TR" sz="2500" smtClean="0"/>
              <a:t>aşlı hastalarda hipertansiyon tedavisi yeniden gözden geçirilmiştir. </a:t>
            </a:r>
          </a:p>
          <a:p>
            <a:pPr eaLnBrk="1" hangingPunct="1">
              <a:lnSpc>
                <a:spcPct val="80000"/>
              </a:lnSpc>
            </a:pPr>
            <a:r>
              <a:rPr lang="tr-TR" sz="2500" smtClean="0"/>
              <a:t>Yaşlılarda hipertansiyon tedavisine başlama için sistolik KB sınır değeri ≥160 mmHg olarak değiştirilmiş; hedef sistolik KB değeri de 140-150 mmHg arası olarak verilmiştir. Seksen yaşın altındaki yaşlılarda ilaç tedavisi sistolik KB &gt;140 mmHg üzerinde düşünülüp &lt;140 mmHg hedeflenebilir denmiş ancak bu sınıf IIb kanıt düzeyi ile önerilmiştir. </a:t>
            </a:r>
          </a:p>
          <a:p>
            <a:pPr eaLnBrk="1" hangingPunct="1">
              <a:lnSpc>
                <a:spcPct val="80000"/>
              </a:lnSpc>
            </a:pPr>
            <a:r>
              <a:rPr lang="tr-TR" sz="2500" smtClean="0"/>
              <a:t>JNC 8 e göre 60 yaş üzerindeki genel toplumda, kan basıncı değeri olarak 150/90 mmHg’nin altı hedeflenmelidir. </a:t>
            </a:r>
          </a:p>
          <a:p>
            <a:pPr eaLnBrk="1" hangingPunct="1">
              <a:lnSpc>
                <a:spcPct val="80000"/>
              </a:lnSpc>
              <a:buFont typeface="Arial" charset="0"/>
              <a:buNone/>
            </a:pPr>
            <a:endParaRPr lang="tr-TR" sz="2500" smtClean="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p:cNvSpPr>
          <p:nvPr>
            <p:ph type="title"/>
          </p:nvPr>
        </p:nvSpPr>
        <p:spPr/>
        <p:txBody>
          <a:bodyPr/>
          <a:lstStyle/>
          <a:p>
            <a:endParaRPr lang="tr-TR" smtClean="0"/>
          </a:p>
        </p:txBody>
      </p:sp>
      <p:sp>
        <p:nvSpPr>
          <p:cNvPr id="148483" name="Rectangle 3"/>
          <p:cNvSpPr>
            <a:spLocks noGrp="1"/>
          </p:cNvSpPr>
          <p:nvPr>
            <p:ph type="body" idx="1"/>
          </p:nvPr>
        </p:nvSpPr>
        <p:spPr/>
        <p:txBody>
          <a:bodyPr/>
          <a:lstStyle/>
          <a:p>
            <a:pPr eaLnBrk="1" hangingPunct="1">
              <a:lnSpc>
                <a:spcPct val="80000"/>
              </a:lnSpc>
            </a:pPr>
            <a:r>
              <a:rPr lang="tr-TR" sz="2700" smtClean="0"/>
              <a:t>İlaç tedavisi risk faktörleri, hedef organ hasarı, KV hastalık ve eşlik eden hastalıklar göz önüne alınarak yapılmalıdır. Yaşlılarda KB postural hipotansiyon riski fazla olduğu için ayakta da ölçülmelidir.</a:t>
            </a:r>
          </a:p>
          <a:p>
            <a:pPr eaLnBrk="1" hangingPunct="1">
              <a:lnSpc>
                <a:spcPct val="80000"/>
              </a:lnSpc>
            </a:pPr>
            <a:r>
              <a:rPr lang="tr-TR" sz="2700" smtClean="0"/>
              <a:t>Seksen yaş ve üzerinde antihipertansif tedavinin yararlarına ait kanıtlar henüz net olarak belli değildir. Ama başarı ile sürdürülen ve iyi tolere edilen bir tedaviyi hasta 80 yaşına geldi diye bitirmenin bir nedeni de yoktur.</a:t>
            </a:r>
          </a:p>
          <a:p>
            <a:endParaRPr lang="tr-TR" smtClean="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066800"/>
          </a:xfrm>
        </p:spPr>
        <p:txBody>
          <a:bodyPr rtlCol="0">
            <a:normAutofit fontScale="90000"/>
          </a:bodyPr>
          <a:lstStyle/>
          <a:p>
            <a:pPr eaLnBrk="1" fontAlgn="auto" hangingPunct="1">
              <a:spcAft>
                <a:spcPts val="0"/>
              </a:spcAft>
              <a:defRPr/>
            </a:pPr>
            <a:r>
              <a:rPr lang="tr-TR" sz="3600" b="1" dirty="0"/>
              <a:t>Diyabetik Hastalarda </a:t>
            </a:r>
            <a:r>
              <a:rPr lang="tr-TR" sz="3600" b="1" dirty="0" err="1"/>
              <a:t>Antihipertansif</a:t>
            </a:r>
            <a:r>
              <a:rPr lang="tr-TR" sz="3600" b="1" dirty="0"/>
              <a:t> Tedavi</a:t>
            </a:r>
            <a:endParaRPr lang="tr-TR" sz="3600" dirty="0"/>
          </a:p>
        </p:txBody>
      </p:sp>
      <p:sp>
        <p:nvSpPr>
          <p:cNvPr id="3" name="İçerik Yer Tutucusu 2"/>
          <p:cNvSpPr>
            <a:spLocks noGrp="1"/>
          </p:cNvSpPr>
          <p:nvPr>
            <p:ph idx="1"/>
          </p:nvPr>
        </p:nvSpPr>
        <p:spPr>
          <a:xfrm>
            <a:off x="468313" y="1341438"/>
            <a:ext cx="8229600" cy="5327650"/>
          </a:xfrm>
        </p:spPr>
        <p:txBody>
          <a:bodyPr>
            <a:normAutofit/>
          </a:bodyPr>
          <a:lstStyle/>
          <a:p>
            <a:pPr eaLnBrk="1" hangingPunct="1">
              <a:lnSpc>
                <a:spcPct val="80000"/>
              </a:lnSpc>
            </a:pPr>
            <a:r>
              <a:rPr lang="tr-TR" sz="2700" smtClean="0"/>
              <a:t>Tüm diyabetik hastalarda yaşam tarzı değişimi şarttır. Özellikle T2 DM’li hastalarda kilo verilmesi ve tuz alımının azaltılması için çaba gösterilmelidir.</a:t>
            </a:r>
          </a:p>
          <a:p>
            <a:pPr eaLnBrk="1" hangingPunct="1">
              <a:lnSpc>
                <a:spcPct val="80000"/>
              </a:lnSpc>
            </a:pPr>
            <a:r>
              <a:rPr lang="tr-TR" sz="2700" smtClean="0"/>
              <a:t>KB yüksek normal olunca antihipertansif ilaç tedavisine başlanmalıdır.</a:t>
            </a:r>
          </a:p>
          <a:p>
            <a:pPr eaLnBrk="1" hangingPunct="1">
              <a:lnSpc>
                <a:spcPct val="80000"/>
              </a:lnSpc>
            </a:pPr>
            <a:r>
              <a:rPr lang="tr-TR" sz="2700" smtClean="0"/>
              <a:t>KBnı düşürmek için etkili ve iyi tolere edilen ilaçların tümü kullanılabilir. Sıklıkla iki ya da fazla ilacın kullanımı gerekebilir.</a:t>
            </a:r>
          </a:p>
          <a:p>
            <a:pPr eaLnBrk="1" hangingPunct="1">
              <a:lnSpc>
                <a:spcPct val="80000"/>
              </a:lnSpc>
            </a:pPr>
            <a:r>
              <a:rPr lang="tr-TR" sz="2700" smtClean="0"/>
              <a:t>Kanıtlar KB’nı düşürmenin ayrıca böbrek hasarının ortaya çıkmasını ve ilerlemesini geciktirdiğini göstermektedir. Renin-angiotensin sistemini (RAS) bloke eden bir ilacın (ARA, ACEİ) bu nedenle kullanımı ek yarar sağlar.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975"/>
            <a:ext cx="8229600" cy="4929188"/>
          </a:xfrm>
        </p:spPr>
        <p:txBody>
          <a:bodyPr rtlCol="0">
            <a:normAutofit fontScale="92500" lnSpcReduction="10000"/>
          </a:bodyPr>
          <a:lstStyle/>
          <a:p>
            <a:pPr eaLnBrk="1" fontAlgn="auto" hangingPunct="1">
              <a:spcAft>
                <a:spcPts val="0"/>
              </a:spcAft>
              <a:buFont typeface="Arial" pitchFamily="34" charset="0"/>
              <a:buChar char="•"/>
              <a:defRPr/>
            </a:pPr>
            <a:r>
              <a:rPr lang="tr-TR" dirty="0"/>
              <a:t>RAS blokajı sağlayan ilaçlar kombinasyon tedavisinin bir </a:t>
            </a:r>
            <a:r>
              <a:rPr lang="tr-TR" dirty="0" err="1"/>
              <a:t>komponenti</a:t>
            </a:r>
            <a:r>
              <a:rPr lang="tr-TR" dirty="0"/>
              <a:t> olmalı ya da </a:t>
            </a:r>
            <a:r>
              <a:rPr lang="tr-TR" dirty="0" err="1"/>
              <a:t>monoterapide</a:t>
            </a:r>
            <a:r>
              <a:rPr lang="tr-TR" dirty="0"/>
              <a:t> ilk seçenek olarak düşünülmelidir.</a:t>
            </a:r>
          </a:p>
          <a:p>
            <a:pPr eaLnBrk="1" fontAlgn="auto" hangingPunct="1">
              <a:spcAft>
                <a:spcPts val="0"/>
              </a:spcAft>
              <a:buFont typeface="Arial" pitchFamily="34" charset="0"/>
              <a:buChar char="•"/>
              <a:defRPr/>
            </a:pPr>
            <a:r>
              <a:rPr lang="tr-TR" dirty="0"/>
              <a:t>KB normal olsa bile </a:t>
            </a:r>
            <a:r>
              <a:rPr lang="tr-TR" dirty="0" err="1"/>
              <a:t>mikroalbüminüri</a:t>
            </a:r>
            <a:r>
              <a:rPr lang="tr-TR" dirty="0"/>
              <a:t> saptanınca </a:t>
            </a:r>
            <a:r>
              <a:rPr lang="tr-TR" dirty="0" err="1"/>
              <a:t>antihipertansif</a:t>
            </a:r>
            <a:r>
              <a:rPr lang="tr-TR" dirty="0"/>
              <a:t> tedaviye hemen başlanmalıdır. Bu nedenle </a:t>
            </a:r>
            <a:r>
              <a:rPr lang="tr-TR" dirty="0" err="1"/>
              <a:t>antiproteinürik</a:t>
            </a:r>
            <a:r>
              <a:rPr lang="tr-TR" dirty="0"/>
              <a:t> etkili RAS blokajı sağlayan ilaçlar yeğlenmelidir.</a:t>
            </a:r>
          </a:p>
          <a:p>
            <a:pPr eaLnBrk="1" fontAlgn="auto" hangingPunct="1">
              <a:spcAft>
                <a:spcPts val="0"/>
              </a:spcAft>
              <a:buFont typeface="Arial" pitchFamily="34" charset="0"/>
              <a:buChar char="•"/>
              <a:defRPr/>
            </a:pPr>
            <a:r>
              <a:rPr lang="tr-TR" dirty="0"/>
              <a:t>Tedavi stratejileri </a:t>
            </a:r>
            <a:r>
              <a:rPr lang="tr-TR" dirty="0" err="1"/>
              <a:t>statin</a:t>
            </a:r>
            <a:r>
              <a:rPr lang="tr-TR" dirty="0"/>
              <a:t> dahil tüm KV risk faktörlerine yönelik girişimleri de içermelidir.</a:t>
            </a:r>
          </a:p>
          <a:p>
            <a:pPr eaLnBrk="1" fontAlgn="auto" hangingPunct="1">
              <a:spcAft>
                <a:spcPts val="0"/>
              </a:spcAft>
              <a:buFont typeface="Arial" pitchFamily="34" charset="0"/>
              <a:buChar char="•"/>
              <a:defRPr/>
            </a:pPr>
            <a:r>
              <a:rPr lang="tr-TR" dirty="0"/>
              <a:t>Hastalarda </a:t>
            </a:r>
            <a:r>
              <a:rPr lang="tr-TR" dirty="0" err="1"/>
              <a:t>postüral</a:t>
            </a:r>
            <a:r>
              <a:rPr lang="tr-TR" dirty="0"/>
              <a:t> hipotansiyon riski fazla olduğu için ayakta da KB ölçülmelidir</a:t>
            </a:r>
            <a:r>
              <a:rPr lang="tr-TR" dirty="0" smtClean="0"/>
              <a:t>.</a:t>
            </a:r>
            <a:endParaRPr lang="tr-T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Başlık 1"/>
          <p:cNvSpPr>
            <a:spLocks noGrp="1"/>
          </p:cNvSpPr>
          <p:nvPr>
            <p:ph type="title"/>
          </p:nvPr>
        </p:nvSpPr>
        <p:spPr>
          <a:xfrm>
            <a:off x="457200" y="274638"/>
            <a:ext cx="8229600" cy="922337"/>
          </a:xfrm>
        </p:spPr>
        <p:txBody>
          <a:bodyPr/>
          <a:lstStyle/>
          <a:p>
            <a:pPr eaLnBrk="1" hangingPunct="1"/>
            <a:r>
              <a:rPr lang="tr-TR" sz="2400" b="1" smtClean="0"/>
              <a:t>Böbrek Fonksiyon Bozukluklarında Antihipertansif Tedavi</a:t>
            </a:r>
          </a:p>
        </p:txBody>
      </p:sp>
      <p:sp>
        <p:nvSpPr>
          <p:cNvPr id="3" name="İçerik Yer Tutucusu 2"/>
          <p:cNvSpPr>
            <a:spLocks noGrp="1"/>
          </p:cNvSpPr>
          <p:nvPr>
            <p:ph idx="1"/>
          </p:nvPr>
        </p:nvSpPr>
        <p:spPr>
          <a:xfrm>
            <a:off x="457200" y="1268413"/>
            <a:ext cx="8229600" cy="4857750"/>
          </a:xfrm>
        </p:spPr>
        <p:txBody>
          <a:bodyPr>
            <a:normAutofit/>
          </a:bodyPr>
          <a:lstStyle/>
          <a:p>
            <a:pPr eaLnBrk="1" hangingPunct="1">
              <a:lnSpc>
                <a:spcPct val="80000"/>
              </a:lnSpc>
            </a:pPr>
            <a:r>
              <a:rPr lang="tr-TR" sz="2000" smtClean="0"/>
              <a:t>Böbrek fonksiyon bozukluğu ve yetersizliği artmış KV olay riski ile birliktedir.</a:t>
            </a:r>
          </a:p>
          <a:p>
            <a:pPr eaLnBrk="1" hangingPunct="1">
              <a:lnSpc>
                <a:spcPct val="80000"/>
              </a:lnSpc>
            </a:pPr>
            <a:r>
              <a:rPr lang="tr-TR" sz="2000" smtClean="0"/>
              <a:t>Böbrek fonksiyon bozukluğunun ilerlemesini engellemek için 2 temel gereksinim vardır:</a:t>
            </a:r>
          </a:p>
          <a:p>
            <a:pPr lvl="1" eaLnBrk="1" hangingPunct="1">
              <a:lnSpc>
                <a:spcPct val="80000"/>
              </a:lnSpc>
            </a:pPr>
            <a:r>
              <a:rPr lang="tr-TR" sz="1800" smtClean="0"/>
              <a:t>1. Sıkı KB kontrolü (&lt;130/80 mmHg, proteinüri &gt;1g/gün ise daha da düşük düzeyler) ; </a:t>
            </a:r>
          </a:p>
          <a:p>
            <a:pPr lvl="1" eaLnBrk="1" hangingPunct="1">
              <a:lnSpc>
                <a:spcPct val="80000"/>
              </a:lnSpc>
            </a:pPr>
            <a:r>
              <a:rPr lang="tr-TR" sz="1800" smtClean="0"/>
              <a:t>2. Mümkünse proteinüriyi normale en yakın değerlere çekmek</a:t>
            </a:r>
          </a:p>
          <a:p>
            <a:pPr eaLnBrk="1" hangingPunct="1">
              <a:lnSpc>
                <a:spcPct val="80000"/>
              </a:lnSpc>
            </a:pPr>
            <a:r>
              <a:rPr lang="tr-TR" sz="2000" smtClean="0"/>
              <a:t>KB’nı hedef değerlere çekmek için genellikle (loop diüretikler dahil) birden fazla ilacın kombinasyon halinde kullanılması gereklidir.</a:t>
            </a:r>
          </a:p>
          <a:p>
            <a:pPr eaLnBrk="1" hangingPunct="1">
              <a:lnSpc>
                <a:spcPct val="80000"/>
              </a:lnSpc>
            </a:pPr>
            <a:r>
              <a:rPr lang="tr-TR" sz="2000" smtClean="0"/>
              <a:t>Proteinüriyi azaltmak için ARA, ACEİ ya da bu iki ilacın kombinasyonu kullanılmalıdır.</a:t>
            </a:r>
          </a:p>
          <a:p>
            <a:pPr eaLnBrk="1" hangingPunct="1">
              <a:lnSpc>
                <a:spcPct val="80000"/>
              </a:lnSpc>
            </a:pPr>
            <a:r>
              <a:rPr lang="tr-TR" sz="2000" smtClean="0"/>
              <a:t>Diyabetik olmayan nonproteinürik hipertansif hastalarda Afrika kökenli Amerikalılar dışında RAS blokajının nefrosklerozu geciktirici ya da önleyici bir rolü olup olmadığına dair kanıtlar çelişkili olsa da böbrek fonksiyon bozukluğu olan hastalarda kombinasyon tedavisinde bu ilaçlardan birinin kullanımı uygun olur.</a:t>
            </a:r>
          </a:p>
          <a:p>
            <a:pPr eaLnBrk="1" hangingPunct="1">
              <a:lnSpc>
                <a:spcPct val="80000"/>
              </a:lnSpc>
            </a:pPr>
            <a:r>
              <a:rPr lang="tr-TR" sz="2000" smtClean="0"/>
              <a:t>Böbrek hasarında KV hastalık riski yüksek olduğundan entegre bir tedavi (antihipertansif tedavi, statin tedavisi ve antitrombositer tedavi) yaklaşımı uygundur.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Başlık 1"/>
          <p:cNvSpPr>
            <a:spLocks noGrp="1"/>
          </p:cNvSpPr>
          <p:nvPr>
            <p:ph type="title"/>
          </p:nvPr>
        </p:nvSpPr>
        <p:spPr/>
        <p:txBody>
          <a:bodyPr/>
          <a:lstStyle/>
          <a:p>
            <a:pPr eaLnBrk="1" hangingPunct="1"/>
            <a:r>
              <a:rPr lang="tr-TR" sz="2800" b="1" smtClean="0"/>
              <a:t>Serebrovasküler Hastalıklarda Antihipertansif Tedavi</a:t>
            </a:r>
            <a:endParaRPr lang="tr-TR" sz="2800" smtClean="0"/>
          </a:p>
        </p:txBody>
      </p:sp>
      <p:sp>
        <p:nvSpPr>
          <p:cNvPr id="3" name="İçerik Yer Tutucusu 2"/>
          <p:cNvSpPr>
            <a:spLocks noGrp="1"/>
          </p:cNvSpPr>
          <p:nvPr>
            <p:ph idx="1"/>
          </p:nvPr>
        </p:nvSpPr>
        <p:spPr>
          <a:xfrm>
            <a:off x="457200" y="1412875"/>
            <a:ext cx="8229600" cy="4713288"/>
          </a:xfrm>
        </p:spPr>
        <p:txBody>
          <a:bodyPr>
            <a:normAutofit/>
          </a:bodyPr>
          <a:lstStyle/>
          <a:p>
            <a:pPr eaLnBrk="1" hangingPunct="1">
              <a:lnSpc>
                <a:spcPct val="80000"/>
              </a:lnSpc>
            </a:pPr>
            <a:r>
              <a:rPr lang="tr-TR" sz="2000" smtClean="0"/>
              <a:t>İnme ya da geçici iskemik atak öyküsü olan hastalarda antihipertansif tedavi inme nüksünü ve KV olay sıklığını azaltır.</a:t>
            </a:r>
          </a:p>
          <a:p>
            <a:pPr eaLnBrk="1" hangingPunct="1">
              <a:lnSpc>
                <a:spcPct val="80000"/>
              </a:lnSpc>
            </a:pPr>
            <a:r>
              <a:rPr lang="tr-TR" sz="2000" smtClean="0"/>
              <a:t>KB yuksek normal olanlarda da hipertansif hastalarda olduğu gibi antihipertanif tedavi yararlıdır. Hedef &lt;130/80 mmHg olmalıdır.</a:t>
            </a:r>
          </a:p>
          <a:p>
            <a:pPr eaLnBrk="1" hangingPunct="1">
              <a:lnSpc>
                <a:spcPct val="80000"/>
              </a:lnSpc>
            </a:pPr>
            <a:r>
              <a:rPr lang="tr-TR" sz="2000" smtClean="0"/>
              <a:t>Tedavide mevcut tüm ilaçlar ve kombinasyonlar çalışmaların gösterdiği doğrultuda kullanılabilir. Çalışma verileri genellikle kullanılmakta olan diüretiğe veya yapılan tedaviye ACEİ ya da ARA eklenmesiyle elde edilmiş olup bu ilaçların serebrovaskuler koruyucu etkisini ortaya koymak için daha fazla kanıta gereksinim vardır.</a:t>
            </a:r>
          </a:p>
          <a:p>
            <a:pPr eaLnBrk="1" hangingPunct="1">
              <a:lnSpc>
                <a:spcPct val="80000"/>
              </a:lnSpc>
            </a:pPr>
            <a:r>
              <a:rPr lang="tr-TR" sz="2000" smtClean="0"/>
              <a:t>Akut inmede KB düşürmenin yararlı olduğunu gösteren henüz bir kanıt yoktur. Antihipertansif tedaviye hastanın durumu stabil hale geldikten sonra, yani olaydan birkaç gün sonra başlanmalıdır. Bu konuda ek araştırmalara gereksinim vardır. Çünkü 65 yaş ve üzerindeki hastaların yaklaşık %15’inde bilişsel disfonksiyon ve %5’inde demans vardır.</a:t>
            </a:r>
          </a:p>
          <a:p>
            <a:pPr eaLnBrk="1" hangingPunct="1">
              <a:lnSpc>
                <a:spcPct val="80000"/>
              </a:lnSpc>
            </a:pPr>
            <a:r>
              <a:rPr lang="tr-TR" sz="2000" smtClean="0"/>
              <a:t>Gözlemsel çalışmalar bilişsel fonksiyonlarda azalma ve demansın KB ile pozitif bir ilişki gösterdiğini saptamıştır. Bu durumların antihipertansif tedaviyle biraz ertelenebileceğini düşündüren kanıtlar vardır.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Başlık 1"/>
          <p:cNvSpPr>
            <a:spLocks noGrp="1"/>
          </p:cNvSpPr>
          <p:nvPr>
            <p:ph type="title"/>
          </p:nvPr>
        </p:nvSpPr>
        <p:spPr/>
        <p:txBody>
          <a:bodyPr/>
          <a:lstStyle/>
          <a:p>
            <a:pPr eaLnBrk="1" hangingPunct="1"/>
            <a:r>
              <a:rPr lang="tr-TR" sz="2800" b="1" smtClean="0"/>
              <a:t>Koroner arter hastalığı ve kalp yetersizliğinde Antihipertansif Tedavi</a:t>
            </a:r>
            <a:endParaRPr lang="tr-TR" sz="2800" smtClean="0"/>
          </a:p>
        </p:txBody>
      </p:sp>
      <p:sp>
        <p:nvSpPr>
          <p:cNvPr id="3" name="İçerik Yer Tutucusu 2"/>
          <p:cNvSpPr>
            <a:spLocks noGrp="1"/>
          </p:cNvSpPr>
          <p:nvPr>
            <p:ph idx="1"/>
          </p:nvPr>
        </p:nvSpPr>
        <p:spPr>
          <a:xfrm>
            <a:off x="457200" y="1341438"/>
            <a:ext cx="8229600" cy="5256212"/>
          </a:xfrm>
        </p:spPr>
        <p:txBody>
          <a:bodyPr>
            <a:normAutofit/>
          </a:bodyPr>
          <a:lstStyle/>
          <a:p>
            <a:pPr eaLnBrk="1" hangingPunct="1">
              <a:lnSpc>
                <a:spcPct val="80000"/>
              </a:lnSpc>
            </a:pPr>
            <a:r>
              <a:rPr lang="tr-TR" sz="2200" smtClean="0"/>
              <a:t>Miyokard infarktusu geçirenlerde erken donemde </a:t>
            </a:r>
            <a:r>
              <a:rPr lang="el-GR" sz="2200" smtClean="0"/>
              <a:t>β-</a:t>
            </a:r>
            <a:r>
              <a:rPr lang="tr-TR" sz="2200" smtClean="0"/>
              <a:t>blokerler, ACEİ ya da ARA kullanımı olayın tekrarını ve olum olasılığını azaltır. Bu etkiler ilaçların spesifik koruyucu etkileri yanında olasılıkla hafif düzeydeki KB azalmasına da bağlı olabilir. Kronik koroner kalp hastalığı olanlarda antihipertansif tedavi yararlıdır. Bu yarar farklı ilaçlar ve kombinasyonlarla (kalsiyum antagonistleri dahil) sağlanabilir ve bu durum KB’ındaki azalmanın derecesiyle ilişkilidir. Bu yararlı etki KB &lt;140/90 mmHg olduğunda ve ulaşılan KB yaklaşık 130/80 mmHg veya daha az olduğunda belirgindir.</a:t>
            </a:r>
          </a:p>
          <a:p>
            <a:pPr eaLnBrk="1" hangingPunct="1">
              <a:lnSpc>
                <a:spcPct val="80000"/>
              </a:lnSpc>
            </a:pPr>
            <a:r>
              <a:rPr lang="tr-TR" sz="2200" smtClean="0"/>
              <a:t>Konjestif kalp yetersizliği olan hastalarda görece olarak KB yuksekliği, oykude olmasına karşın nadirdir. Bu hastalara tiyazid grubu diuretikler ve loop diuretikler kullanılabileceği gibi, diuretiklerle birlikte </a:t>
            </a:r>
            <a:r>
              <a:rPr lang="el-GR" sz="2200" smtClean="0"/>
              <a:t>β-</a:t>
            </a:r>
            <a:r>
              <a:rPr lang="tr-TR" sz="2200" smtClean="0"/>
              <a:t>blokerler, ACEİ, ARA, ve aldosteron antagonistleri de yararlıdır. Kalsiyum antagonistlerinden KB ve angina kontrolu dışında gerekmiyorsa kacınılmalıdır.</a:t>
            </a:r>
          </a:p>
          <a:p>
            <a:pPr eaLnBrk="1" hangingPunct="1">
              <a:lnSpc>
                <a:spcPct val="80000"/>
              </a:lnSpc>
            </a:pPr>
            <a:r>
              <a:rPr lang="tr-TR" sz="2200" smtClean="0"/>
              <a:t>Diyastolik kalp yetersizliği hipertansiyon oykusu olanlarda sıktır ve kotu prognoz belirtisidir. Halen belirli grup antihipertansif ilacın ustun olduğunu gosteren bir kanıt yoktur.</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Başlık 1"/>
          <p:cNvSpPr>
            <a:spLocks noGrp="1"/>
          </p:cNvSpPr>
          <p:nvPr>
            <p:ph type="title"/>
          </p:nvPr>
        </p:nvSpPr>
        <p:spPr>
          <a:xfrm>
            <a:off x="457200" y="274638"/>
            <a:ext cx="8229600" cy="777875"/>
          </a:xfrm>
        </p:spPr>
        <p:txBody>
          <a:bodyPr/>
          <a:lstStyle/>
          <a:p>
            <a:pPr eaLnBrk="1" hangingPunct="1"/>
            <a:r>
              <a:rPr lang="tr-TR" b="1" smtClean="0"/>
              <a:t>Atriyal Fibrilasyon</a:t>
            </a:r>
          </a:p>
        </p:txBody>
      </p:sp>
      <p:sp>
        <p:nvSpPr>
          <p:cNvPr id="3" name="İçerik Yer Tutucusu 2"/>
          <p:cNvSpPr>
            <a:spLocks noGrp="1"/>
          </p:cNvSpPr>
          <p:nvPr>
            <p:ph idx="1"/>
          </p:nvPr>
        </p:nvSpPr>
        <p:spPr>
          <a:xfrm>
            <a:off x="457200" y="1268413"/>
            <a:ext cx="8229600" cy="5184775"/>
          </a:xfrm>
        </p:spPr>
        <p:txBody>
          <a:bodyPr>
            <a:normAutofit/>
          </a:bodyPr>
          <a:lstStyle/>
          <a:p>
            <a:pPr eaLnBrk="1" hangingPunct="1">
              <a:lnSpc>
                <a:spcPct val="80000"/>
              </a:lnSpc>
            </a:pPr>
            <a:r>
              <a:rPr lang="tr-TR" sz="2500" smtClean="0"/>
              <a:t>Atriyal fibrilasyonun en önemli risk faktörü hipertansiyondur. Embolik inme riski artar ve atriyal fibrilasyonda morbidite ve mortalite 2–5 kat artar. Artmış sol ventrikul kitlesi ve genişlemiş sol atrium yeni atriyal fibrilasyonun başlaması icin bağımsız risk faktorudur. Bu durumdaki hipertansif hastalarda yoğun antihipertansif tedavi gereklidir. </a:t>
            </a:r>
          </a:p>
          <a:p>
            <a:pPr eaLnBrk="1" hangingPunct="1">
              <a:lnSpc>
                <a:spcPct val="80000"/>
              </a:lnSpc>
            </a:pPr>
            <a:r>
              <a:rPr lang="tr-TR" sz="2500" smtClean="0"/>
              <a:t>Sistolik KB ≥140 mmHg ise antikoagulan tedavi ile sıklıkla inme ve kanama karşımıza çıkar. </a:t>
            </a:r>
          </a:p>
          <a:p>
            <a:pPr eaLnBrk="1" hangingPunct="1">
              <a:lnSpc>
                <a:spcPct val="80000"/>
              </a:lnSpc>
            </a:pPr>
            <a:r>
              <a:rPr lang="tr-TR" sz="2500" smtClean="0"/>
              <a:t>ARA yeni atriyal fibrilasyon oluşumunu azaltır. ACEİ ve ARA paroksismal atriyal fibrilasyon ve konjestif kalp yetersizliğinde benzer epizodları azaltır. </a:t>
            </a:r>
          </a:p>
          <a:p>
            <a:pPr eaLnBrk="1" hangingPunct="1">
              <a:lnSpc>
                <a:spcPct val="80000"/>
              </a:lnSpc>
            </a:pPr>
            <a:r>
              <a:rPr lang="tr-TR" sz="2500" smtClean="0"/>
              <a:t>Devamlı atriyal fibrilasyonda </a:t>
            </a:r>
            <a:r>
              <a:rPr lang="el-GR" sz="2500" smtClean="0"/>
              <a:t>β-</a:t>
            </a:r>
            <a:r>
              <a:rPr lang="tr-TR" sz="2500" smtClean="0"/>
              <a:t>blokerler ve nondihidropiridine kalsiyum antagonistleri (verapamil ve diltiazem) ventrikul hızını kontrol etmek icin yararlıdır.</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Başlık 1"/>
          <p:cNvSpPr>
            <a:spLocks noGrp="1"/>
          </p:cNvSpPr>
          <p:nvPr>
            <p:ph type="title"/>
          </p:nvPr>
        </p:nvSpPr>
        <p:spPr>
          <a:xfrm>
            <a:off x="457200" y="274638"/>
            <a:ext cx="8229600" cy="777875"/>
          </a:xfrm>
        </p:spPr>
        <p:txBody>
          <a:bodyPr/>
          <a:lstStyle/>
          <a:p>
            <a:pPr eaLnBrk="1" hangingPunct="1"/>
            <a:r>
              <a:rPr lang="tr-TR" b="1" smtClean="0"/>
              <a:t>Kadınlarda Hipertansiyon</a:t>
            </a:r>
            <a:endParaRPr lang="tr-TR" smtClean="0"/>
          </a:p>
        </p:txBody>
      </p:sp>
      <p:sp>
        <p:nvSpPr>
          <p:cNvPr id="3" name="İçerik Yer Tutucusu 2"/>
          <p:cNvSpPr>
            <a:spLocks noGrp="1"/>
          </p:cNvSpPr>
          <p:nvPr>
            <p:ph idx="1"/>
          </p:nvPr>
        </p:nvSpPr>
        <p:spPr>
          <a:xfrm>
            <a:off x="395288" y="1484313"/>
            <a:ext cx="8229600" cy="5141912"/>
          </a:xfrm>
        </p:spPr>
        <p:txBody>
          <a:bodyPr>
            <a:normAutofit/>
          </a:bodyPr>
          <a:lstStyle/>
          <a:p>
            <a:pPr eaLnBrk="1" hangingPunct="1">
              <a:lnSpc>
                <a:spcPct val="80000"/>
              </a:lnSpc>
            </a:pPr>
            <a:r>
              <a:rPr lang="tr-TR" sz="2500" smtClean="0"/>
              <a:t>Antihipertansif ajanlara yanıt ve KB’nı düşürmenin yararları erkeklerdeki gibidir. Ama gebelerde ve gebe kalmayı duşunen kadınlarda potansiyel teratojenik etki nedeniyle ACEİ ve ARA’dan kaçınılmalıdır.</a:t>
            </a:r>
          </a:p>
          <a:p>
            <a:pPr eaLnBrk="1" hangingPunct="1">
              <a:lnSpc>
                <a:spcPct val="80000"/>
              </a:lnSpc>
            </a:pPr>
            <a:r>
              <a:rPr lang="tr-TR" sz="2500" smtClean="0"/>
              <a:t>Oral Kontraseptifler: Duşuk doz estrogen içeren oral kontraseptifler bile hipertansiyon, inme ve miyokard infarktusu riskini artırır. KB yüksek olan kadınlar için kontraseptif seçenek tek başına progesteron içeren ilaçlarsa da bu ilaçların KV etkileri halen yeterince araştırılmamıştır.</a:t>
            </a:r>
          </a:p>
          <a:p>
            <a:pPr eaLnBrk="1" hangingPunct="1">
              <a:lnSpc>
                <a:spcPct val="80000"/>
              </a:lnSpc>
            </a:pPr>
            <a:r>
              <a:rPr lang="tr-TR" sz="2500" smtClean="0"/>
              <a:t>Hormon Replasman Tedavisi: Bu ilaçların yararı kemik kırıkları ve kolon kanser insidansını azaltmasıdır. Ama inme, tromboembolik olaylar, meme kanseri, safra kese hastalığı ve demans riskinde anlamlı artışa neden olduğu için postmenopozal kadınlarda kardiyoprotektif etki nedeniyle kullanılmamalıdır.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dirty="0"/>
              <a:t>Hipertansiyon </a:t>
            </a:r>
            <a:r>
              <a:rPr lang="tr-TR" dirty="0" smtClean="0"/>
              <a:t>etiyolojik sınıflandırması</a:t>
            </a:r>
            <a:r>
              <a:rPr lang="tr-TR" dirty="0"/>
              <a:t>:</a:t>
            </a:r>
          </a:p>
        </p:txBody>
      </p:sp>
      <p:sp>
        <p:nvSpPr>
          <p:cNvPr id="27650" name="İçerik Yer Tutucusu 2"/>
          <p:cNvSpPr>
            <a:spLocks noGrp="1"/>
          </p:cNvSpPr>
          <p:nvPr>
            <p:ph idx="1"/>
          </p:nvPr>
        </p:nvSpPr>
        <p:spPr/>
        <p:txBody>
          <a:bodyPr/>
          <a:lstStyle/>
          <a:p>
            <a:pPr eaLnBrk="1" hangingPunct="1">
              <a:lnSpc>
                <a:spcPct val="80000"/>
              </a:lnSpc>
            </a:pPr>
            <a:r>
              <a:rPr lang="tr-TR" sz="2200" b="1" smtClean="0"/>
              <a:t>Primer (Esansiyel) Hipertansiyon (%95)</a:t>
            </a:r>
          </a:p>
          <a:p>
            <a:pPr eaLnBrk="1" hangingPunct="1">
              <a:lnSpc>
                <a:spcPct val="80000"/>
              </a:lnSpc>
            </a:pPr>
            <a:endParaRPr lang="tr-TR" sz="2200" b="1" smtClean="0"/>
          </a:p>
          <a:p>
            <a:pPr eaLnBrk="1" hangingPunct="1">
              <a:lnSpc>
                <a:spcPct val="80000"/>
              </a:lnSpc>
              <a:buFont typeface="Arial" charset="0"/>
              <a:buNone/>
            </a:pPr>
            <a:r>
              <a:rPr lang="tr-TR" sz="2200" b="1" smtClean="0"/>
              <a:t>      </a:t>
            </a:r>
            <a:r>
              <a:rPr lang="tr-TR" sz="2200" smtClean="0"/>
              <a:t>Nedenleri:</a:t>
            </a:r>
          </a:p>
          <a:p>
            <a:pPr lvl="1" eaLnBrk="1" hangingPunct="1">
              <a:lnSpc>
                <a:spcPct val="80000"/>
              </a:lnSpc>
            </a:pPr>
            <a:r>
              <a:rPr lang="tr-TR" sz="2000" smtClean="0"/>
              <a:t> Genetik yatkınlık</a:t>
            </a:r>
          </a:p>
          <a:p>
            <a:pPr lvl="1" eaLnBrk="1" hangingPunct="1">
              <a:lnSpc>
                <a:spcPct val="80000"/>
              </a:lnSpc>
            </a:pPr>
            <a:r>
              <a:rPr lang="tr-TR" sz="2000" smtClean="0"/>
              <a:t> Aşırı tuz tüketimi</a:t>
            </a:r>
          </a:p>
          <a:p>
            <a:pPr lvl="1" eaLnBrk="1" hangingPunct="1">
              <a:lnSpc>
                <a:spcPct val="80000"/>
              </a:lnSpc>
            </a:pPr>
            <a:r>
              <a:rPr lang="tr-TR" sz="2000" smtClean="0"/>
              <a:t> Obezite</a:t>
            </a:r>
          </a:p>
          <a:p>
            <a:pPr lvl="1" eaLnBrk="1" hangingPunct="1">
              <a:lnSpc>
                <a:spcPct val="80000"/>
              </a:lnSpc>
            </a:pPr>
            <a:r>
              <a:rPr lang="tr-TR" sz="2000" smtClean="0"/>
              <a:t> Sempatik sinir sistemi fazla çalışması</a:t>
            </a:r>
          </a:p>
          <a:p>
            <a:pPr lvl="1" eaLnBrk="1" hangingPunct="1">
              <a:lnSpc>
                <a:spcPct val="80000"/>
              </a:lnSpc>
            </a:pPr>
            <a:r>
              <a:rPr lang="tr-TR" sz="2000" smtClean="0"/>
              <a:t> Renin-anjiotensin sisteminin rolü</a:t>
            </a:r>
          </a:p>
          <a:p>
            <a:pPr lvl="1" eaLnBrk="1" hangingPunct="1">
              <a:lnSpc>
                <a:spcPct val="80000"/>
              </a:lnSpc>
            </a:pPr>
            <a:r>
              <a:rPr lang="tr-TR" sz="2000" smtClean="0"/>
              <a:t> Tuz atılımındaki renal bozukluk</a:t>
            </a:r>
          </a:p>
          <a:p>
            <a:pPr lvl="1" eaLnBrk="1" hangingPunct="1">
              <a:lnSpc>
                <a:spcPct val="80000"/>
              </a:lnSpc>
            </a:pPr>
            <a:r>
              <a:rPr lang="tr-TR" sz="2000" smtClean="0"/>
              <a:t> İntraselüler sodyum ve kalsiyum artışı</a:t>
            </a:r>
          </a:p>
          <a:p>
            <a:pPr lvl="1" eaLnBrk="1" hangingPunct="1">
              <a:lnSpc>
                <a:spcPct val="80000"/>
              </a:lnSpc>
            </a:pPr>
            <a:r>
              <a:rPr lang="tr-TR" sz="2000" smtClean="0"/>
              <a:t> Düşük doğum ağırlığı</a:t>
            </a:r>
          </a:p>
          <a:p>
            <a:pPr lvl="1" eaLnBrk="1" hangingPunct="1">
              <a:lnSpc>
                <a:spcPct val="80000"/>
              </a:lnSpc>
            </a:pPr>
            <a:r>
              <a:rPr lang="tr-TR" sz="2000" smtClean="0"/>
              <a:t> Aceleci, sabırsız, stresli kişilik yapısı</a:t>
            </a:r>
          </a:p>
          <a:p>
            <a:pPr eaLnBrk="1" hangingPunct="1">
              <a:lnSpc>
                <a:spcPct val="80000"/>
              </a:lnSpc>
              <a:buFont typeface="Arial" charset="0"/>
              <a:buNone/>
            </a:pPr>
            <a:r>
              <a:rPr lang="tr-TR" sz="2200" b="1" smtClean="0"/>
              <a:t>     </a:t>
            </a:r>
            <a:r>
              <a:rPr lang="tr-TR" sz="2200" smtClean="0"/>
              <a:t>Arttıran faktörler:</a:t>
            </a:r>
            <a:r>
              <a:rPr lang="tr-TR" sz="2200" b="1" smtClean="0"/>
              <a:t> </a:t>
            </a:r>
            <a:r>
              <a:rPr lang="tr-TR" sz="2200" smtClean="0"/>
              <a:t>Aşırı alkol alımı, sigara, sedanter hayat, polisitemi, nonsteroidal antiinflamatuvarlar, düşük potasyum alımı</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813"/>
            <a:ext cx="8229600" cy="6192837"/>
          </a:xfrm>
        </p:spPr>
        <p:txBody>
          <a:bodyPr rtlCol="0">
            <a:normAutofit fontScale="70000" lnSpcReduction="20000"/>
          </a:bodyPr>
          <a:lstStyle/>
          <a:p>
            <a:pPr eaLnBrk="1" fontAlgn="auto" hangingPunct="1">
              <a:spcAft>
                <a:spcPts val="0"/>
              </a:spcAft>
              <a:buFont typeface="Arial" pitchFamily="34" charset="0"/>
              <a:buChar char="•"/>
              <a:defRPr/>
            </a:pPr>
            <a:r>
              <a:rPr lang="tr-TR" dirty="0"/>
              <a:t>Gebelerde </a:t>
            </a:r>
            <a:r>
              <a:rPr lang="tr-TR" dirty="0" smtClean="0"/>
              <a:t>Hipertansiyon; </a:t>
            </a:r>
          </a:p>
          <a:p>
            <a:pPr lvl="1" eaLnBrk="1" fontAlgn="auto" hangingPunct="1">
              <a:spcAft>
                <a:spcPts val="0"/>
              </a:spcAft>
              <a:buFont typeface="Arial" pitchFamily="34" charset="0"/>
              <a:buChar char="–"/>
              <a:defRPr/>
            </a:pPr>
            <a:r>
              <a:rPr lang="tr-TR" dirty="0" smtClean="0"/>
              <a:t>Gebelerde </a:t>
            </a:r>
            <a:r>
              <a:rPr lang="tr-TR" dirty="0" err="1"/>
              <a:t>hipertansif</a:t>
            </a:r>
            <a:r>
              <a:rPr lang="tr-TR" dirty="0"/>
              <a:t> hastalıklar </a:t>
            </a:r>
            <a:r>
              <a:rPr lang="tr-TR" dirty="0" err="1"/>
              <a:t>ozellikle</a:t>
            </a:r>
            <a:r>
              <a:rPr lang="tr-TR" dirty="0"/>
              <a:t> </a:t>
            </a:r>
            <a:r>
              <a:rPr lang="tr-TR" dirty="0" err="1"/>
              <a:t>preeklampsi</a:t>
            </a:r>
            <a:r>
              <a:rPr lang="tr-TR" dirty="0"/>
              <a:t> </a:t>
            </a:r>
            <a:r>
              <a:rPr lang="tr-TR" dirty="0" err="1"/>
              <a:t>neonatal</a:t>
            </a:r>
            <a:r>
              <a:rPr lang="tr-TR" dirty="0"/>
              <a:t> ve </a:t>
            </a:r>
            <a:r>
              <a:rPr lang="tr-TR" dirty="0" err="1"/>
              <a:t>maternal</a:t>
            </a:r>
            <a:r>
              <a:rPr lang="tr-TR" dirty="0"/>
              <a:t> </a:t>
            </a:r>
            <a:r>
              <a:rPr lang="tr-TR" dirty="0" err="1"/>
              <a:t>sonucları</a:t>
            </a:r>
            <a:r>
              <a:rPr lang="tr-TR" dirty="0"/>
              <a:t> </a:t>
            </a:r>
            <a:r>
              <a:rPr lang="tr-TR" dirty="0" smtClean="0"/>
              <a:t>olumsuz etkiler</a:t>
            </a:r>
            <a:r>
              <a:rPr lang="tr-TR" dirty="0"/>
              <a:t>.</a:t>
            </a:r>
          </a:p>
          <a:p>
            <a:pPr lvl="1" eaLnBrk="1" fontAlgn="auto" hangingPunct="1">
              <a:spcAft>
                <a:spcPts val="0"/>
              </a:spcAft>
              <a:buFont typeface="Arial" pitchFamily="34" charset="0"/>
              <a:buChar char="–"/>
              <a:defRPr/>
            </a:pPr>
            <a:r>
              <a:rPr lang="tr-TR" dirty="0" err="1" smtClean="0"/>
              <a:t>Nonfarmakolojik</a:t>
            </a:r>
            <a:r>
              <a:rPr lang="tr-TR" dirty="0" smtClean="0"/>
              <a:t> </a:t>
            </a:r>
            <a:r>
              <a:rPr lang="tr-TR" dirty="0"/>
              <a:t>tedavi (sıkı </a:t>
            </a:r>
            <a:r>
              <a:rPr lang="tr-TR" dirty="0" err="1"/>
              <a:t>gozlem</a:t>
            </a:r>
            <a:r>
              <a:rPr lang="tr-TR" dirty="0"/>
              <a:t> ve aktivite kısıtlanması dahil) SKB 140-149 </a:t>
            </a:r>
            <a:r>
              <a:rPr lang="tr-TR" dirty="0" err="1"/>
              <a:t>mmHg</a:t>
            </a:r>
            <a:r>
              <a:rPr lang="tr-TR" dirty="0"/>
              <a:t> </a:t>
            </a:r>
            <a:r>
              <a:rPr lang="tr-TR" dirty="0" smtClean="0"/>
              <a:t>veya DKB </a:t>
            </a:r>
            <a:r>
              <a:rPr lang="tr-TR" dirty="0"/>
              <a:t>90-95 </a:t>
            </a:r>
            <a:r>
              <a:rPr lang="tr-TR" dirty="0" err="1"/>
              <a:t>mmHg</a:t>
            </a:r>
            <a:r>
              <a:rPr lang="tr-TR" dirty="0"/>
              <a:t> olan gebelerde </a:t>
            </a:r>
            <a:r>
              <a:rPr lang="tr-TR" dirty="0" err="1"/>
              <a:t>duşunulmelidir</a:t>
            </a:r>
            <a:r>
              <a:rPr lang="tr-TR" dirty="0"/>
              <a:t>. </a:t>
            </a:r>
            <a:r>
              <a:rPr lang="tr-TR" dirty="0" err="1"/>
              <a:t>Proteinuri</a:t>
            </a:r>
            <a:r>
              <a:rPr lang="tr-TR" dirty="0"/>
              <a:t> olsun ya da </a:t>
            </a:r>
            <a:r>
              <a:rPr lang="tr-TR" dirty="0" err="1"/>
              <a:t>olmsın</a:t>
            </a:r>
            <a:r>
              <a:rPr lang="tr-TR" dirty="0"/>
              <a:t> </a:t>
            </a:r>
            <a:r>
              <a:rPr lang="tr-TR" dirty="0" err="1" smtClean="0"/>
              <a:t>gestasyonel</a:t>
            </a:r>
            <a:r>
              <a:rPr lang="tr-TR" dirty="0"/>
              <a:t> </a:t>
            </a:r>
            <a:r>
              <a:rPr lang="tr-TR" dirty="0" smtClean="0"/>
              <a:t>hipertansiyon </a:t>
            </a:r>
            <a:r>
              <a:rPr lang="tr-TR" dirty="0"/>
              <a:t>varsa KB ≥ 140/90 </a:t>
            </a:r>
            <a:r>
              <a:rPr lang="tr-TR" dirty="0" err="1"/>
              <a:t>mmHg’de</a:t>
            </a:r>
            <a:r>
              <a:rPr lang="tr-TR" dirty="0"/>
              <a:t> </a:t>
            </a:r>
            <a:r>
              <a:rPr lang="tr-TR" dirty="0" err="1"/>
              <a:t>antihipertansif</a:t>
            </a:r>
            <a:r>
              <a:rPr lang="tr-TR" dirty="0"/>
              <a:t> tedavi gerekir. SKB ≥170 </a:t>
            </a:r>
            <a:r>
              <a:rPr lang="tr-TR" dirty="0" err="1"/>
              <a:t>mmHg</a:t>
            </a:r>
            <a:r>
              <a:rPr lang="tr-TR" dirty="0"/>
              <a:t> </a:t>
            </a:r>
            <a:r>
              <a:rPr lang="tr-TR" dirty="0" smtClean="0"/>
              <a:t>ve DKB </a:t>
            </a:r>
            <a:r>
              <a:rPr lang="tr-TR" dirty="0"/>
              <a:t>≥110 </a:t>
            </a:r>
            <a:r>
              <a:rPr lang="tr-TR" dirty="0" err="1"/>
              <a:t>mmHg</a:t>
            </a:r>
            <a:r>
              <a:rPr lang="tr-TR" dirty="0"/>
              <a:t> durumunda acil yatış gerekir.</a:t>
            </a:r>
          </a:p>
          <a:p>
            <a:pPr eaLnBrk="1" fontAlgn="auto" hangingPunct="1">
              <a:spcAft>
                <a:spcPts val="0"/>
              </a:spcAft>
              <a:buFont typeface="Arial" pitchFamily="34" charset="0"/>
              <a:buChar char="•"/>
              <a:defRPr/>
            </a:pPr>
            <a:r>
              <a:rPr lang="tr-TR" dirty="0" smtClean="0"/>
              <a:t>Ciddi </a:t>
            </a:r>
            <a:r>
              <a:rPr lang="tr-TR" dirty="0"/>
              <a:t>olmayan hipertansiyonda oral </a:t>
            </a:r>
            <a:r>
              <a:rPr lang="tr-TR" dirty="0" err="1"/>
              <a:t>metildopa</a:t>
            </a:r>
            <a:r>
              <a:rPr lang="tr-TR" dirty="0"/>
              <a:t>, </a:t>
            </a:r>
            <a:r>
              <a:rPr lang="tr-TR" dirty="0" err="1"/>
              <a:t>labetolol</a:t>
            </a:r>
            <a:r>
              <a:rPr lang="tr-TR" dirty="0"/>
              <a:t>, kalsiyum antagonistleri, (daha </a:t>
            </a:r>
            <a:r>
              <a:rPr lang="tr-TR" dirty="0" smtClean="0"/>
              <a:t>az)</a:t>
            </a:r>
            <a:r>
              <a:rPr lang="el-GR" dirty="0" smtClean="0"/>
              <a:t>β-</a:t>
            </a:r>
            <a:r>
              <a:rPr lang="tr-TR" dirty="0" err="1"/>
              <a:t>blokerler</a:t>
            </a:r>
            <a:r>
              <a:rPr lang="tr-TR" dirty="0"/>
              <a:t> </a:t>
            </a:r>
            <a:r>
              <a:rPr lang="tr-TR" dirty="0" err="1"/>
              <a:t>secilmelidir</a:t>
            </a:r>
            <a:r>
              <a:rPr lang="tr-TR" dirty="0"/>
              <a:t>.</a:t>
            </a:r>
          </a:p>
          <a:p>
            <a:pPr eaLnBrk="1" fontAlgn="auto" hangingPunct="1">
              <a:spcAft>
                <a:spcPts val="0"/>
              </a:spcAft>
              <a:buFont typeface="Arial" pitchFamily="34" charset="0"/>
              <a:buChar char="•"/>
              <a:defRPr/>
            </a:pPr>
            <a:r>
              <a:rPr lang="tr-TR" dirty="0" err="1" smtClean="0"/>
              <a:t>Preeklampside</a:t>
            </a:r>
            <a:r>
              <a:rPr lang="tr-TR" dirty="0" smtClean="0"/>
              <a:t> </a:t>
            </a:r>
            <a:r>
              <a:rPr lang="tr-TR" dirty="0" err="1"/>
              <a:t>pulmoner</a:t>
            </a:r>
            <a:r>
              <a:rPr lang="tr-TR" dirty="0"/>
              <a:t> </a:t>
            </a:r>
            <a:r>
              <a:rPr lang="tr-TR" dirty="0" err="1"/>
              <a:t>odem</a:t>
            </a:r>
            <a:r>
              <a:rPr lang="tr-TR" dirty="0"/>
              <a:t> de var ise plazma hacmini azaltacağı </a:t>
            </a:r>
            <a:r>
              <a:rPr lang="tr-TR" dirty="0" err="1"/>
              <a:t>icin</a:t>
            </a:r>
            <a:r>
              <a:rPr lang="tr-TR" dirty="0"/>
              <a:t> </a:t>
            </a:r>
            <a:r>
              <a:rPr lang="tr-TR" dirty="0" err="1"/>
              <a:t>diuretik</a:t>
            </a:r>
            <a:r>
              <a:rPr lang="tr-TR" dirty="0"/>
              <a:t> tedavi </a:t>
            </a:r>
            <a:r>
              <a:rPr lang="tr-TR" dirty="0" err="1" smtClean="0"/>
              <a:t>onerilmez</a:t>
            </a:r>
            <a:r>
              <a:rPr lang="tr-TR" dirty="0" smtClean="0"/>
              <a:t>. </a:t>
            </a:r>
            <a:r>
              <a:rPr lang="tr-TR" dirty="0" err="1" smtClean="0"/>
              <a:t>Secilecek</a:t>
            </a:r>
            <a:r>
              <a:rPr lang="tr-TR" dirty="0" smtClean="0"/>
              <a:t> </a:t>
            </a:r>
            <a:r>
              <a:rPr lang="tr-TR" dirty="0" err="1"/>
              <a:t>ilac</a:t>
            </a:r>
            <a:r>
              <a:rPr lang="tr-TR" dirty="0"/>
              <a:t> nitrogliserindir.</a:t>
            </a:r>
          </a:p>
          <a:p>
            <a:pPr eaLnBrk="1" fontAlgn="auto" hangingPunct="1">
              <a:spcAft>
                <a:spcPts val="0"/>
              </a:spcAft>
              <a:buFont typeface="Arial" pitchFamily="34" charset="0"/>
              <a:buChar char="•"/>
              <a:defRPr/>
            </a:pPr>
            <a:r>
              <a:rPr lang="tr-TR" dirty="0" smtClean="0"/>
              <a:t>Acil </a:t>
            </a:r>
            <a:r>
              <a:rPr lang="tr-TR" dirty="0"/>
              <a:t>durumlarda </a:t>
            </a:r>
            <a:r>
              <a:rPr lang="tr-TR" dirty="0" err="1"/>
              <a:t>intravenoz</a:t>
            </a:r>
            <a:r>
              <a:rPr lang="tr-TR" dirty="0"/>
              <a:t> </a:t>
            </a:r>
            <a:r>
              <a:rPr lang="tr-TR" dirty="0" err="1"/>
              <a:t>labetolol</a:t>
            </a:r>
            <a:r>
              <a:rPr lang="tr-TR" dirty="0"/>
              <a:t>, oral </a:t>
            </a:r>
            <a:r>
              <a:rPr lang="tr-TR" dirty="0" err="1"/>
              <a:t>metildopa</a:t>
            </a:r>
            <a:r>
              <a:rPr lang="tr-TR" dirty="0"/>
              <a:t> ya da oral </a:t>
            </a:r>
            <a:r>
              <a:rPr lang="tr-TR" dirty="0" err="1"/>
              <a:t>nifedipin</a:t>
            </a:r>
            <a:r>
              <a:rPr lang="tr-TR" dirty="0"/>
              <a:t> </a:t>
            </a:r>
            <a:r>
              <a:rPr lang="tr-TR" dirty="0" err="1"/>
              <a:t>endikasyonu</a:t>
            </a:r>
            <a:r>
              <a:rPr lang="tr-TR" dirty="0"/>
              <a:t> </a:t>
            </a:r>
            <a:r>
              <a:rPr lang="tr-TR" dirty="0" smtClean="0"/>
              <a:t>vardır. </a:t>
            </a:r>
            <a:r>
              <a:rPr lang="tr-TR" dirty="0" err="1" smtClean="0"/>
              <a:t>Hidralazin</a:t>
            </a:r>
            <a:r>
              <a:rPr lang="tr-TR" dirty="0" smtClean="0"/>
              <a:t> </a:t>
            </a:r>
            <a:r>
              <a:rPr lang="tr-TR" dirty="0" err="1"/>
              <a:t>perinatal</a:t>
            </a:r>
            <a:r>
              <a:rPr lang="tr-TR" dirty="0"/>
              <a:t> istenmeyen olaylara neden olduğu </a:t>
            </a:r>
            <a:r>
              <a:rPr lang="tr-TR" dirty="0" err="1"/>
              <a:t>icin</a:t>
            </a:r>
            <a:r>
              <a:rPr lang="tr-TR" dirty="0"/>
              <a:t> kullanılmamaktadır. </a:t>
            </a:r>
            <a:r>
              <a:rPr lang="tr-TR" dirty="0" err="1" smtClean="0"/>
              <a:t>Hipertansif</a:t>
            </a:r>
            <a:r>
              <a:rPr lang="tr-TR" dirty="0"/>
              <a:t> </a:t>
            </a:r>
            <a:r>
              <a:rPr lang="tr-TR" dirty="0" smtClean="0"/>
              <a:t>krizlerde </a:t>
            </a:r>
            <a:r>
              <a:rPr lang="tr-TR" dirty="0"/>
              <a:t>uzun sureli uygulamalardan </a:t>
            </a:r>
            <a:r>
              <a:rPr lang="tr-TR" dirty="0" err="1"/>
              <a:t>kacınmak</a:t>
            </a:r>
            <a:r>
              <a:rPr lang="tr-TR" dirty="0"/>
              <a:t> kaydıyla </a:t>
            </a:r>
            <a:r>
              <a:rPr lang="tr-TR" dirty="0" err="1"/>
              <a:t>intravenoz</a:t>
            </a:r>
            <a:r>
              <a:rPr lang="tr-TR" dirty="0"/>
              <a:t> </a:t>
            </a:r>
            <a:r>
              <a:rPr lang="tr-TR" dirty="0" err="1"/>
              <a:t>nitroprussid</a:t>
            </a:r>
            <a:r>
              <a:rPr lang="tr-TR" dirty="0"/>
              <a:t> yararlıdır.</a:t>
            </a:r>
          </a:p>
          <a:p>
            <a:pPr eaLnBrk="1" fontAlgn="auto" hangingPunct="1">
              <a:spcAft>
                <a:spcPts val="0"/>
              </a:spcAft>
              <a:buFont typeface="Arial" pitchFamily="34" charset="0"/>
              <a:buChar char="•"/>
              <a:defRPr/>
            </a:pPr>
            <a:r>
              <a:rPr lang="tr-TR" dirty="0" smtClean="0"/>
              <a:t>Kalsiyum </a:t>
            </a:r>
            <a:r>
              <a:rPr lang="tr-TR" dirty="0" err="1"/>
              <a:t>suplemantasyonu</a:t>
            </a:r>
            <a:r>
              <a:rPr lang="tr-TR" dirty="0"/>
              <a:t>, balık yağı ve </a:t>
            </a:r>
            <a:r>
              <a:rPr lang="tr-TR" dirty="0" err="1"/>
              <a:t>duşuk</a:t>
            </a:r>
            <a:r>
              <a:rPr lang="tr-TR" dirty="0"/>
              <a:t> doz aspirin </a:t>
            </a:r>
            <a:r>
              <a:rPr lang="tr-TR" dirty="0" err="1"/>
              <a:t>onerilmez</a:t>
            </a:r>
            <a:r>
              <a:rPr lang="tr-TR" dirty="0"/>
              <a:t>. Ancak erken </a:t>
            </a:r>
            <a:r>
              <a:rPr lang="tr-TR" dirty="0" err="1"/>
              <a:t>başlangıclı</a:t>
            </a:r>
            <a:r>
              <a:rPr lang="tr-TR" dirty="0"/>
              <a:t> </a:t>
            </a:r>
            <a:r>
              <a:rPr lang="tr-TR" dirty="0" err="1" smtClean="0"/>
              <a:t>preeklampsi</a:t>
            </a:r>
            <a:r>
              <a:rPr lang="tr-TR" dirty="0"/>
              <a:t> </a:t>
            </a:r>
            <a:r>
              <a:rPr lang="tr-TR" dirty="0" smtClean="0"/>
              <a:t>durumlarında </a:t>
            </a:r>
            <a:r>
              <a:rPr lang="tr-TR" dirty="0" err="1"/>
              <a:t>profilaktik</a:t>
            </a:r>
            <a:r>
              <a:rPr lang="tr-TR" dirty="0"/>
              <a:t> olarak aspirin kullanılabilir.</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Başlık 1"/>
          <p:cNvSpPr>
            <a:spLocks noGrp="1"/>
          </p:cNvSpPr>
          <p:nvPr>
            <p:ph type="title"/>
          </p:nvPr>
        </p:nvSpPr>
        <p:spPr>
          <a:xfrm>
            <a:off x="457200" y="274638"/>
            <a:ext cx="8229600" cy="850900"/>
          </a:xfrm>
        </p:spPr>
        <p:txBody>
          <a:bodyPr/>
          <a:lstStyle/>
          <a:p>
            <a:pPr eaLnBrk="1" hangingPunct="1"/>
            <a:r>
              <a:rPr lang="tr-TR" sz="3200" b="1" smtClean="0"/>
              <a:t>Metabolik Sendrom ve Hipertansiyon</a:t>
            </a:r>
          </a:p>
        </p:txBody>
      </p:sp>
      <p:sp>
        <p:nvSpPr>
          <p:cNvPr id="3" name="İçerik Yer Tutucusu 2"/>
          <p:cNvSpPr>
            <a:spLocks noGrp="1"/>
          </p:cNvSpPr>
          <p:nvPr>
            <p:ph idx="1"/>
          </p:nvPr>
        </p:nvSpPr>
        <p:spPr>
          <a:xfrm>
            <a:off x="457200" y="1341438"/>
            <a:ext cx="8229600" cy="4967287"/>
          </a:xfrm>
        </p:spPr>
        <p:txBody>
          <a:bodyPr rtlCol="0">
            <a:normAutofit fontScale="55000" lnSpcReduction="20000"/>
          </a:bodyPr>
          <a:lstStyle/>
          <a:p>
            <a:pPr eaLnBrk="1" fontAlgn="auto" hangingPunct="1">
              <a:spcAft>
                <a:spcPts val="0"/>
              </a:spcAft>
              <a:buFont typeface="Arial" pitchFamily="34" charset="0"/>
              <a:buChar char="•"/>
              <a:defRPr/>
            </a:pPr>
            <a:r>
              <a:rPr lang="tr-TR" dirty="0" err="1"/>
              <a:t>Metabolik</a:t>
            </a:r>
            <a:r>
              <a:rPr lang="tr-TR" dirty="0"/>
              <a:t> sendrom </a:t>
            </a:r>
            <a:r>
              <a:rPr lang="tr-TR" dirty="0" err="1"/>
              <a:t>visseral</a:t>
            </a:r>
            <a:r>
              <a:rPr lang="tr-TR" dirty="0"/>
              <a:t> </a:t>
            </a:r>
            <a:r>
              <a:rPr lang="tr-TR" dirty="0" err="1"/>
              <a:t>obezite</a:t>
            </a:r>
            <a:r>
              <a:rPr lang="tr-TR" dirty="0"/>
              <a:t>, KB, </a:t>
            </a:r>
            <a:r>
              <a:rPr lang="tr-TR" dirty="0" err="1"/>
              <a:t>lipid</a:t>
            </a:r>
            <a:r>
              <a:rPr lang="tr-TR" dirty="0"/>
              <a:t> ve </a:t>
            </a:r>
            <a:r>
              <a:rPr lang="tr-TR" dirty="0" err="1"/>
              <a:t>glukoz</a:t>
            </a:r>
            <a:r>
              <a:rPr lang="tr-TR" dirty="0"/>
              <a:t> metabolizması ve KB </a:t>
            </a:r>
            <a:r>
              <a:rPr lang="tr-TR" dirty="0" smtClean="0"/>
              <a:t>değişikliklerinin kombinasyonuyla </a:t>
            </a:r>
            <a:r>
              <a:rPr lang="tr-TR" dirty="0"/>
              <a:t>karakterizedir. </a:t>
            </a:r>
            <a:r>
              <a:rPr lang="tr-TR" dirty="0" err="1"/>
              <a:t>Prevalans</a:t>
            </a:r>
            <a:r>
              <a:rPr lang="tr-TR" dirty="0"/>
              <a:t> orta ve yaşlı popülasyonda yüksektir.</a:t>
            </a:r>
          </a:p>
          <a:p>
            <a:pPr eaLnBrk="1" fontAlgn="auto" hangingPunct="1">
              <a:spcAft>
                <a:spcPts val="0"/>
              </a:spcAft>
              <a:buFont typeface="Arial" pitchFamily="34" charset="0"/>
              <a:buChar char="•"/>
              <a:defRPr/>
            </a:pPr>
            <a:r>
              <a:rPr lang="tr-TR" dirty="0" err="1" smtClean="0"/>
              <a:t>Metabolik</a:t>
            </a:r>
            <a:r>
              <a:rPr lang="tr-TR" dirty="0" smtClean="0"/>
              <a:t> </a:t>
            </a:r>
            <a:r>
              <a:rPr lang="tr-TR" dirty="0"/>
              <a:t>sendrom saptananlarda olmayanlara göre </a:t>
            </a:r>
            <a:r>
              <a:rPr lang="tr-TR" dirty="0" err="1"/>
              <a:t>mikroalbüminüri</a:t>
            </a:r>
            <a:r>
              <a:rPr lang="tr-TR" dirty="0"/>
              <a:t>, sol </a:t>
            </a:r>
            <a:r>
              <a:rPr lang="tr-TR" dirty="0" err="1"/>
              <a:t>ventrikül</a:t>
            </a:r>
            <a:r>
              <a:rPr lang="tr-TR" dirty="0"/>
              <a:t> </a:t>
            </a:r>
            <a:r>
              <a:rPr lang="tr-TR" dirty="0" err="1"/>
              <a:t>hipertrofisi</a:t>
            </a:r>
            <a:r>
              <a:rPr lang="tr-TR" dirty="0"/>
              <a:t> </a:t>
            </a:r>
            <a:r>
              <a:rPr lang="tr-TR" dirty="0" smtClean="0"/>
              <a:t>ve </a:t>
            </a:r>
            <a:r>
              <a:rPr lang="tr-TR" dirty="0" err="1" smtClean="0"/>
              <a:t>arteryal</a:t>
            </a:r>
            <a:r>
              <a:rPr lang="tr-TR" dirty="0" smtClean="0"/>
              <a:t> </a:t>
            </a:r>
            <a:r>
              <a:rPr lang="tr-TR" dirty="0"/>
              <a:t>sertleşme olasılığı daha yüksektir. KV risk yüksektir. Diyabet gelişme olasılığı artmıştır.</a:t>
            </a:r>
          </a:p>
          <a:p>
            <a:pPr eaLnBrk="1" fontAlgn="auto" hangingPunct="1">
              <a:spcAft>
                <a:spcPts val="0"/>
              </a:spcAft>
              <a:buFont typeface="Arial" pitchFamily="34" charset="0"/>
              <a:buChar char="•"/>
              <a:defRPr/>
            </a:pPr>
            <a:r>
              <a:rPr lang="tr-TR" dirty="0" err="1" smtClean="0"/>
              <a:t>Metabolik</a:t>
            </a:r>
            <a:r>
              <a:rPr lang="tr-TR" dirty="0" smtClean="0"/>
              <a:t> </a:t>
            </a:r>
            <a:r>
              <a:rPr lang="tr-TR" dirty="0"/>
              <a:t>sendromda tanıya yönelik incelemede </a:t>
            </a:r>
            <a:r>
              <a:rPr lang="tr-TR" dirty="0" err="1"/>
              <a:t>subklinik</a:t>
            </a:r>
            <a:r>
              <a:rPr lang="tr-TR" dirty="0"/>
              <a:t> organ hasarının varlığını da </a:t>
            </a:r>
            <a:r>
              <a:rPr lang="tr-TR" dirty="0" smtClean="0"/>
              <a:t>araştırmak gerekir</a:t>
            </a:r>
            <a:r>
              <a:rPr lang="tr-TR" dirty="0"/>
              <a:t>. </a:t>
            </a:r>
            <a:r>
              <a:rPr lang="tr-TR" dirty="0" err="1"/>
              <a:t>Ambulatuvar</a:t>
            </a:r>
            <a:r>
              <a:rPr lang="tr-TR" dirty="0"/>
              <a:t> ve evde KB ölçümü de arzu edilir.</a:t>
            </a:r>
          </a:p>
          <a:p>
            <a:pPr eaLnBrk="1" fontAlgn="auto" hangingPunct="1">
              <a:spcAft>
                <a:spcPts val="0"/>
              </a:spcAft>
              <a:buFont typeface="Arial" pitchFamily="34" charset="0"/>
              <a:buChar char="•"/>
              <a:defRPr/>
            </a:pPr>
            <a:r>
              <a:rPr lang="tr-TR" dirty="0" smtClean="0"/>
              <a:t>Hastalarda </a:t>
            </a:r>
            <a:r>
              <a:rPr lang="tr-TR" dirty="0"/>
              <a:t>yaşam tarzı değişikliği uygulanmalıdır. Hipertansiyon varsa diyabet </a:t>
            </a:r>
            <a:r>
              <a:rPr lang="tr-TR" dirty="0" smtClean="0"/>
              <a:t>gelişimini kolaylaştıracak </a:t>
            </a:r>
            <a:r>
              <a:rPr lang="tr-TR" dirty="0"/>
              <a:t>ilaçtan sakınılmalıdır. RAS </a:t>
            </a:r>
            <a:r>
              <a:rPr lang="tr-TR" dirty="0" err="1"/>
              <a:t>blokerleri</a:t>
            </a:r>
            <a:r>
              <a:rPr lang="tr-TR" dirty="0"/>
              <a:t> kullanılmalıdır. Gerekirse kalsiyum antagonisti </a:t>
            </a:r>
            <a:r>
              <a:rPr lang="tr-TR" dirty="0" smtClean="0"/>
              <a:t>ve </a:t>
            </a:r>
            <a:r>
              <a:rPr lang="tr-TR" dirty="0" err="1" smtClean="0"/>
              <a:t>tiyazid</a:t>
            </a:r>
            <a:r>
              <a:rPr lang="tr-TR" dirty="0" smtClean="0"/>
              <a:t> </a:t>
            </a:r>
            <a:r>
              <a:rPr lang="tr-TR" dirty="0" err="1"/>
              <a:t>diüretik</a:t>
            </a:r>
            <a:r>
              <a:rPr lang="tr-TR" dirty="0"/>
              <a:t> eklenmelidir. </a:t>
            </a:r>
            <a:r>
              <a:rPr lang="tr-TR" dirty="0" err="1"/>
              <a:t>KB’nı</a:t>
            </a:r>
            <a:r>
              <a:rPr lang="tr-TR" dirty="0"/>
              <a:t> normal sınırlara çekmek arzu edilir.</a:t>
            </a:r>
          </a:p>
          <a:p>
            <a:pPr eaLnBrk="1" fontAlgn="auto" hangingPunct="1">
              <a:spcAft>
                <a:spcPts val="0"/>
              </a:spcAft>
              <a:buFont typeface="Arial" pitchFamily="34" charset="0"/>
              <a:buChar char="•"/>
              <a:defRPr/>
            </a:pPr>
            <a:r>
              <a:rPr lang="tr-TR" dirty="0" smtClean="0"/>
              <a:t>KB </a:t>
            </a:r>
            <a:r>
              <a:rPr lang="tr-TR" dirty="0"/>
              <a:t>yüksek normal olan </a:t>
            </a:r>
            <a:r>
              <a:rPr lang="tr-TR" dirty="0" err="1"/>
              <a:t>metabolik</a:t>
            </a:r>
            <a:r>
              <a:rPr lang="tr-TR" dirty="0"/>
              <a:t> sendromlu kişilerde </a:t>
            </a:r>
            <a:r>
              <a:rPr lang="tr-TR" dirty="0" err="1"/>
              <a:t>speifik</a:t>
            </a:r>
            <a:r>
              <a:rPr lang="tr-TR" dirty="0"/>
              <a:t> çalışmalardan gelen kanıtların </a:t>
            </a:r>
            <a:r>
              <a:rPr lang="tr-TR" dirty="0" smtClean="0"/>
              <a:t>yokluğu nedeniyle </a:t>
            </a:r>
            <a:r>
              <a:rPr lang="tr-TR" dirty="0" err="1"/>
              <a:t>antihipertansif</a:t>
            </a:r>
            <a:r>
              <a:rPr lang="tr-TR" dirty="0"/>
              <a:t> ilaç kullanımı gerektiğine dair kesin bir öneride bulunmak mümkün </a:t>
            </a:r>
            <a:r>
              <a:rPr lang="tr-TR" dirty="0" smtClean="0"/>
              <a:t>değildir. RAS </a:t>
            </a:r>
            <a:r>
              <a:rPr lang="tr-TR" dirty="0"/>
              <a:t>blokajı ile ileride hipertansiyon gelişiminin geciktirilebileceği yönünde bazı kanıtlar vardır.</a:t>
            </a:r>
          </a:p>
          <a:p>
            <a:pPr eaLnBrk="1" fontAlgn="auto" hangingPunct="1">
              <a:spcAft>
                <a:spcPts val="0"/>
              </a:spcAft>
              <a:buFont typeface="Arial" pitchFamily="34" charset="0"/>
              <a:buChar char="•"/>
              <a:defRPr/>
            </a:pPr>
            <a:r>
              <a:rPr lang="tr-TR" dirty="0" err="1" smtClean="0"/>
              <a:t>Dislipidemi</a:t>
            </a:r>
            <a:r>
              <a:rPr lang="tr-TR" dirty="0" smtClean="0"/>
              <a:t> </a:t>
            </a:r>
            <a:r>
              <a:rPr lang="tr-TR" dirty="0"/>
              <a:t>ve diyabet varlığında </a:t>
            </a:r>
            <a:r>
              <a:rPr lang="tr-TR" dirty="0" err="1"/>
              <a:t>statinler</a:t>
            </a:r>
            <a:r>
              <a:rPr lang="tr-TR" dirty="0"/>
              <a:t> ve </a:t>
            </a:r>
            <a:r>
              <a:rPr lang="tr-TR" dirty="0" err="1"/>
              <a:t>antihipertansif</a:t>
            </a:r>
            <a:r>
              <a:rPr lang="tr-TR" dirty="0"/>
              <a:t> ilaçlar kullanılmalıdır. İnsülin </a:t>
            </a:r>
            <a:r>
              <a:rPr lang="tr-TR" dirty="0" smtClean="0"/>
              <a:t>duyarlılığını artıran </a:t>
            </a:r>
            <a:r>
              <a:rPr lang="tr-TR" dirty="0"/>
              <a:t>ilaçların yeni başlangıçlı diyabeti azalttığı anlamlı olarak gösterilmiştir.</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Başlık 1"/>
          <p:cNvSpPr>
            <a:spLocks noGrp="1"/>
          </p:cNvSpPr>
          <p:nvPr>
            <p:ph type="title"/>
          </p:nvPr>
        </p:nvSpPr>
        <p:spPr>
          <a:xfrm>
            <a:off x="457200" y="274638"/>
            <a:ext cx="8229600" cy="1209675"/>
          </a:xfrm>
        </p:spPr>
        <p:txBody>
          <a:bodyPr/>
          <a:lstStyle/>
          <a:p>
            <a:pPr algn="l" eaLnBrk="1" hangingPunct="1"/>
            <a:r>
              <a:rPr lang="tr-TR" sz="2400" b="1" smtClean="0"/>
              <a:t>   -</a:t>
            </a:r>
            <a:r>
              <a:rPr lang="tr-TR" sz="2800" b="1" smtClean="0"/>
              <a:t>Dirençli Hipertansiyon</a:t>
            </a:r>
            <a:r>
              <a:rPr lang="tr-TR" sz="2400" b="1" smtClean="0"/>
              <a:t>: </a:t>
            </a:r>
            <a:r>
              <a:rPr lang="tr-TR" sz="2400" smtClean="0"/>
              <a:t>Bir diüretik olmak üzere 3’lu ilaç tedavisinin tam dozlarına uyan hastalarda hedef</a:t>
            </a:r>
            <a:br>
              <a:rPr lang="tr-TR" sz="2400" smtClean="0"/>
            </a:br>
            <a:r>
              <a:rPr lang="tr-TR" sz="2400" smtClean="0"/>
              <a:t>KB’na ulaşılamamasıdır.</a:t>
            </a:r>
            <a:endParaRPr lang="tr-TR" sz="2400" b="1" smtClean="0"/>
          </a:p>
        </p:txBody>
      </p:sp>
      <p:sp>
        <p:nvSpPr>
          <p:cNvPr id="3" name="İçerik Yer Tutucusu 2"/>
          <p:cNvSpPr>
            <a:spLocks noGrp="1"/>
          </p:cNvSpPr>
          <p:nvPr>
            <p:ph idx="1"/>
          </p:nvPr>
        </p:nvSpPr>
        <p:spPr>
          <a:xfrm>
            <a:off x="474663" y="1802979"/>
            <a:ext cx="8229600" cy="4680520"/>
          </a:xfrm>
        </p:spPr>
        <p:txBody>
          <a:bodyPr numCol="2" rtlCol="0">
            <a:normAutofit fontScale="70000" lnSpcReduction="20000"/>
          </a:bodyPr>
          <a:lstStyle/>
          <a:p>
            <a:pPr eaLnBrk="1" fontAlgn="auto" hangingPunct="1">
              <a:spcAft>
                <a:spcPts val="0"/>
              </a:spcAft>
              <a:buFont typeface="Arial" pitchFamily="34" charset="0"/>
              <a:buChar char="•"/>
              <a:defRPr/>
            </a:pPr>
            <a:r>
              <a:rPr lang="tr-TR" dirty="0" smtClean="0"/>
              <a:t>Tedaviye </a:t>
            </a:r>
            <a:r>
              <a:rPr lang="tr-TR" dirty="0"/>
              <a:t>uyumsuzluk</a:t>
            </a:r>
          </a:p>
          <a:p>
            <a:pPr eaLnBrk="1" fontAlgn="auto" hangingPunct="1">
              <a:spcAft>
                <a:spcPts val="0"/>
              </a:spcAft>
              <a:buFont typeface="Arial" pitchFamily="34" charset="0"/>
              <a:buChar char="•"/>
              <a:defRPr/>
            </a:pPr>
            <a:r>
              <a:rPr lang="tr-TR" dirty="0" smtClean="0"/>
              <a:t>Yaşam </a:t>
            </a:r>
            <a:r>
              <a:rPr lang="tr-TR" dirty="0"/>
              <a:t>tarzı değişikliklerine uyumsuzluk</a:t>
            </a:r>
          </a:p>
          <a:p>
            <a:pPr lvl="1" eaLnBrk="1" fontAlgn="auto" hangingPunct="1">
              <a:spcAft>
                <a:spcPts val="0"/>
              </a:spcAft>
              <a:buFont typeface="Arial" pitchFamily="34" charset="0"/>
              <a:buChar char="–"/>
              <a:defRPr/>
            </a:pPr>
            <a:r>
              <a:rPr lang="tr-TR" dirty="0" smtClean="0"/>
              <a:t>kilo </a:t>
            </a:r>
            <a:r>
              <a:rPr lang="tr-TR" dirty="0"/>
              <a:t>alımı</a:t>
            </a:r>
          </a:p>
          <a:p>
            <a:pPr lvl="1" eaLnBrk="1" fontAlgn="auto" hangingPunct="1">
              <a:spcAft>
                <a:spcPts val="0"/>
              </a:spcAft>
              <a:buFont typeface="Arial" pitchFamily="34" charset="0"/>
              <a:buChar char="–"/>
              <a:defRPr/>
            </a:pPr>
            <a:r>
              <a:rPr lang="tr-TR" dirty="0" smtClean="0"/>
              <a:t>aşırı </a:t>
            </a:r>
            <a:r>
              <a:rPr lang="tr-TR" dirty="0"/>
              <a:t>alkol alımı</a:t>
            </a:r>
          </a:p>
          <a:p>
            <a:pPr eaLnBrk="1" fontAlgn="auto" hangingPunct="1">
              <a:spcAft>
                <a:spcPts val="0"/>
              </a:spcAft>
              <a:buFont typeface="Arial" pitchFamily="34" charset="0"/>
              <a:buChar char="•"/>
              <a:defRPr/>
            </a:pPr>
            <a:r>
              <a:rPr lang="tr-TR" dirty="0" err="1" smtClean="0"/>
              <a:t>KB’nı</a:t>
            </a:r>
            <a:r>
              <a:rPr lang="tr-TR" dirty="0" smtClean="0"/>
              <a:t> </a:t>
            </a:r>
            <a:r>
              <a:rPr lang="tr-TR" dirty="0"/>
              <a:t>yükselten ilaçların sürekli kullanımı (</a:t>
            </a:r>
            <a:r>
              <a:rPr lang="tr-TR" dirty="0" err="1"/>
              <a:t>liquoris</a:t>
            </a:r>
            <a:r>
              <a:rPr lang="tr-TR" dirty="0"/>
              <a:t>, kokain, </a:t>
            </a:r>
            <a:r>
              <a:rPr lang="tr-TR" dirty="0" err="1"/>
              <a:t>glukokortikoidler</a:t>
            </a:r>
            <a:r>
              <a:rPr lang="tr-TR" dirty="0"/>
              <a:t>, </a:t>
            </a:r>
            <a:r>
              <a:rPr lang="tr-TR" dirty="0" err="1" smtClean="0"/>
              <a:t>nonsteroid</a:t>
            </a:r>
            <a:r>
              <a:rPr lang="tr-TR" dirty="0" smtClean="0"/>
              <a:t> </a:t>
            </a:r>
            <a:r>
              <a:rPr lang="tr-TR" dirty="0" err="1" smtClean="0"/>
              <a:t>antienflamatuvarlar</a:t>
            </a:r>
            <a:r>
              <a:rPr lang="tr-TR" dirty="0" smtClean="0"/>
              <a:t> </a:t>
            </a:r>
            <a:r>
              <a:rPr lang="tr-TR" dirty="0" err="1"/>
              <a:t>vb</a:t>
            </a:r>
            <a:r>
              <a:rPr lang="tr-TR" dirty="0"/>
              <a:t>)</a:t>
            </a:r>
          </a:p>
          <a:p>
            <a:pPr eaLnBrk="1" fontAlgn="auto" hangingPunct="1">
              <a:spcAft>
                <a:spcPts val="0"/>
              </a:spcAft>
              <a:buFont typeface="Arial" pitchFamily="34" charset="0"/>
              <a:buChar char="•"/>
              <a:defRPr/>
            </a:pPr>
            <a:r>
              <a:rPr lang="tr-TR" dirty="0" err="1" smtClean="0"/>
              <a:t>Obstrüktif</a:t>
            </a:r>
            <a:r>
              <a:rPr lang="tr-TR" dirty="0" smtClean="0"/>
              <a:t> </a:t>
            </a:r>
            <a:r>
              <a:rPr lang="tr-TR" dirty="0"/>
              <a:t>uyku </a:t>
            </a:r>
            <a:r>
              <a:rPr lang="tr-TR" dirty="0" err="1"/>
              <a:t>apnesi</a:t>
            </a:r>
            <a:endParaRPr lang="tr-TR" dirty="0"/>
          </a:p>
          <a:p>
            <a:pPr eaLnBrk="1" fontAlgn="auto" hangingPunct="1">
              <a:spcAft>
                <a:spcPts val="0"/>
              </a:spcAft>
              <a:buFont typeface="Arial" pitchFamily="34" charset="0"/>
              <a:buChar char="•"/>
              <a:defRPr/>
            </a:pPr>
            <a:r>
              <a:rPr lang="tr-TR" dirty="0" smtClean="0"/>
              <a:t>Bilinmeyen </a:t>
            </a:r>
            <a:r>
              <a:rPr lang="tr-TR" dirty="0" err="1"/>
              <a:t>sekonder</a:t>
            </a:r>
            <a:r>
              <a:rPr lang="tr-TR" dirty="0"/>
              <a:t> nedenler</a:t>
            </a:r>
          </a:p>
          <a:p>
            <a:pPr eaLnBrk="1" fontAlgn="auto" hangingPunct="1">
              <a:spcAft>
                <a:spcPts val="0"/>
              </a:spcAft>
              <a:buFont typeface="Arial" pitchFamily="34" charset="0"/>
              <a:buChar char="•"/>
              <a:defRPr/>
            </a:pPr>
            <a:r>
              <a:rPr lang="tr-TR" dirty="0" err="1" smtClean="0"/>
              <a:t>İrreversibl</a:t>
            </a:r>
            <a:r>
              <a:rPr lang="tr-TR" dirty="0" smtClean="0"/>
              <a:t> </a:t>
            </a:r>
            <a:r>
              <a:rPr lang="tr-TR" dirty="0"/>
              <a:t>ya a çok nadiren gri döndürülebilen organ hasarı</a:t>
            </a:r>
          </a:p>
          <a:p>
            <a:pPr eaLnBrk="1" fontAlgn="auto" hangingPunct="1">
              <a:spcAft>
                <a:spcPts val="0"/>
              </a:spcAft>
              <a:buFont typeface="Arial" pitchFamily="34" charset="0"/>
              <a:buChar char="•"/>
              <a:defRPr/>
            </a:pPr>
            <a:r>
              <a:rPr lang="tr-TR" dirty="0" smtClean="0"/>
              <a:t>Aşağıdaki </a:t>
            </a:r>
            <a:r>
              <a:rPr lang="tr-TR" dirty="0"/>
              <a:t>nedenlere bağlı volüm yüklenmesi</a:t>
            </a:r>
          </a:p>
          <a:p>
            <a:pPr lvl="1" eaLnBrk="1" fontAlgn="auto" hangingPunct="1">
              <a:spcAft>
                <a:spcPts val="0"/>
              </a:spcAft>
              <a:buFont typeface="Arial" pitchFamily="34" charset="0"/>
              <a:buChar char="–"/>
              <a:defRPr/>
            </a:pPr>
            <a:r>
              <a:rPr lang="tr-TR" dirty="0" smtClean="0"/>
              <a:t>yetersiz </a:t>
            </a:r>
            <a:r>
              <a:rPr lang="tr-TR" dirty="0" err="1"/>
              <a:t>diüretik</a:t>
            </a:r>
            <a:r>
              <a:rPr lang="tr-TR" dirty="0"/>
              <a:t> tedavi</a:t>
            </a:r>
          </a:p>
          <a:p>
            <a:pPr lvl="1" eaLnBrk="1" fontAlgn="auto" hangingPunct="1">
              <a:spcAft>
                <a:spcPts val="0"/>
              </a:spcAft>
              <a:buFont typeface="Arial" pitchFamily="34" charset="0"/>
              <a:buChar char="–"/>
              <a:defRPr/>
            </a:pPr>
            <a:r>
              <a:rPr lang="tr-TR" dirty="0" err="1" smtClean="0"/>
              <a:t>progressif</a:t>
            </a:r>
            <a:r>
              <a:rPr lang="tr-TR" dirty="0" smtClean="0"/>
              <a:t> </a:t>
            </a:r>
            <a:r>
              <a:rPr lang="tr-TR" dirty="0"/>
              <a:t>böbrek </a:t>
            </a:r>
            <a:r>
              <a:rPr lang="tr-TR" dirty="0" smtClean="0"/>
              <a:t>yetersizliği</a:t>
            </a:r>
          </a:p>
          <a:p>
            <a:pPr lvl="1" eaLnBrk="1" fontAlgn="auto" hangingPunct="1">
              <a:spcAft>
                <a:spcPts val="0"/>
              </a:spcAft>
              <a:buFont typeface="Arial" pitchFamily="34" charset="0"/>
              <a:buChar char="–"/>
              <a:defRPr/>
            </a:pPr>
            <a:r>
              <a:rPr lang="tr-TR" dirty="0" smtClean="0"/>
              <a:t>aşırı </a:t>
            </a:r>
            <a:r>
              <a:rPr lang="tr-TR" dirty="0"/>
              <a:t>sodyum tüketimi</a:t>
            </a:r>
          </a:p>
          <a:p>
            <a:pPr eaLnBrk="1" fontAlgn="auto" hangingPunct="1">
              <a:spcAft>
                <a:spcPts val="0"/>
              </a:spcAft>
              <a:buFont typeface="Arial" pitchFamily="34" charset="0"/>
              <a:buChar char="•"/>
              <a:defRPr/>
            </a:pPr>
            <a:r>
              <a:rPr lang="tr-TR" dirty="0" err="1" smtClean="0"/>
              <a:t>Hiperaldosteronizm</a:t>
            </a:r>
            <a:endParaRPr lang="tr-TR" dirty="0"/>
          </a:p>
          <a:p>
            <a:pPr eaLnBrk="1" fontAlgn="auto" hangingPunct="1">
              <a:spcAft>
                <a:spcPts val="0"/>
              </a:spcAft>
              <a:buFont typeface="Arial" pitchFamily="34" charset="0"/>
              <a:buChar char="•"/>
              <a:defRPr/>
            </a:pPr>
            <a:r>
              <a:rPr lang="tr-TR" dirty="0" smtClean="0"/>
              <a:t>Yalancı </a:t>
            </a:r>
            <a:r>
              <a:rPr lang="tr-TR" dirty="0"/>
              <a:t>Dirençli Hipertansiyon Nedenleri:</a:t>
            </a:r>
          </a:p>
          <a:p>
            <a:pPr eaLnBrk="1" fontAlgn="auto" hangingPunct="1">
              <a:spcAft>
                <a:spcPts val="0"/>
              </a:spcAft>
              <a:buFont typeface="Arial" pitchFamily="34" charset="0"/>
              <a:buChar char="•"/>
              <a:defRPr/>
            </a:pPr>
            <a:r>
              <a:rPr lang="tr-TR" dirty="0" smtClean="0"/>
              <a:t>İzole </a:t>
            </a:r>
            <a:r>
              <a:rPr lang="tr-TR" dirty="0"/>
              <a:t>ofis (beyaz önlük ) hipertansiyon</a:t>
            </a:r>
          </a:p>
          <a:p>
            <a:pPr eaLnBrk="1" fontAlgn="auto" hangingPunct="1">
              <a:spcAft>
                <a:spcPts val="0"/>
              </a:spcAft>
              <a:buFont typeface="Arial" pitchFamily="34" charset="0"/>
              <a:buChar char="•"/>
              <a:defRPr/>
            </a:pPr>
            <a:r>
              <a:rPr lang="tr-TR" dirty="0" smtClean="0"/>
              <a:t>Kol </a:t>
            </a:r>
            <a:r>
              <a:rPr lang="tr-TR" dirty="0"/>
              <a:t>ve manşon arasında uyumsuzluk</a:t>
            </a:r>
          </a:p>
          <a:p>
            <a:pPr eaLnBrk="1" fontAlgn="auto" hangingPunct="1">
              <a:spcAft>
                <a:spcPts val="0"/>
              </a:spcAft>
              <a:buFont typeface="Arial" pitchFamily="34" charset="0"/>
              <a:buChar char="•"/>
              <a:defRPr/>
            </a:pPr>
            <a:r>
              <a:rPr lang="tr-TR" dirty="0" err="1" smtClean="0"/>
              <a:t>Pseodohipertansiyon</a:t>
            </a:r>
            <a:endParaRPr lang="tr-T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Başlık 1"/>
          <p:cNvSpPr>
            <a:spLocks noGrp="1"/>
          </p:cNvSpPr>
          <p:nvPr>
            <p:ph type="title"/>
          </p:nvPr>
        </p:nvSpPr>
        <p:spPr>
          <a:xfrm>
            <a:off x="457200" y="274638"/>
            <a:ext cx="8229600" cy="2074862"/>
          </a:xfrm>
        </p:spPr>
        <p:txBody>
          <a:bodyPr/>
          <a:lstStyle/>
          <a:p>
            <a:pPr algn="l" eaLnBrk="1" hangingPunct="1"/>
            <a:r>
              <a:rPr lang="tr-TR" sz="2400" b="1" smtClean="0"/>
              <a:t>    -Acil Hipertansiyon: </a:t>
            </a:r>
            <a:r>
              <a:rPr lang="tr-TR" sz="2400" smtClean="0"/>
              <a:t>Yüksek KB değerleri ile akut organ hasarı vardır. Nadirdir ama yaşamı tehdit eder. KB acilen ve dikkatli şekilde düşürülürse beyin yetersiz perfüzyonu, serebral infarkt, miyokard ve böbrek zararlanması birlikte olmayabilir. Akut inmede hızlı şekilde KB’nı düşürmekten kaçınılmalıdır.</a:t>
            </a:r>
          </a:p>
        </p:txBody>
      </p:sp>
      <p:sp>
        <p:nvSpPr>
          <p:cNvPr id="3" name="İçerik Yer Tutucusu 2"/>
          <p:cNvSpPr>
            <a:spLocks noGrp="1"/>
          </p:cNvSpPr>
          <p:nvPr>
            <p:ph idx="1"/>
          </p:nvPr>
        </p:nvSpPr>
        <p:spPr>
          <a:xfrm>
            <a:off x="457200" y="2565400"/>
            <a:ext cx="8229600" cy="3560763"/>
          </a:xfrm>
        </p:spPr>
        <p:txBody>
          <a:bodyPr rtlCol="0">
            <a:normAutofit fontScale="62500" lnSpcReduction="20000"/>
          </a:bodyPr>
          <a:lstStyle/>
          <a:p>
            <a:pPr eaLnBrk="1" fontAlgn="auto" hangingPunct="1">
              <a:spcAft>
                <a:spcPts val="0"/>
              </a:spcAft>
              <a:buFont typeface="Arial" pitchFamily="34" charset="0"/>
              <a:buChar char="•"/>
              <a:defRPr/>
            </a:pPr>
            <a:r>
              <a:rPr lang="tr-TR" dirty="0" err="1"/>
              <a:t>Hipertansif</a:t>
            </a:r>
            <a:r>
              <a:rPr lang="tr-TR" dirty="0"/>
              <a:t> </a:t>
            </a:r>
            <a:r>
              <a:rPr lang="tr-TR" dirty="0" err="1" smtClean="0"/>
              <a:t>ensefalopati</a:t>
            </a:r>
            <a:endParaRPr lang="tr-TR" dirty="0"/>
          </a:p>
          <a:p>
            <a:pPr eaLnBrk="1" fontAlgn="auto" hangingPunct="1">
              <a:spcAft>
                <a:spcPts val="0"/>
              </a:spcAft>
              <a:buFont typeface="Arial" pitchFamily="34" charset="0"/>
              <a:buChar char="•"/>
              <a:defRPr/>
            </a:pPr>
            <a:r>
              <a:rPr lang="tr-TR" dirty="0" err="1" smtClean="0"/>
              <a:t>Hipertansif</a:t>
            </a:r>
            <a:r>
              <a:rPr lang="tr-TR" dirty="0" smtClean="0"/>
              <a:t> </a:t>
            </a:r>
            <a:r>
              <a:rPr lang="tr-TR" dirty="0"/>
              <a:t>sol </a:t>
            </a:r>
            <a:r>
              <a:rPr lang="tr-TR" dirty="0" err="1"/>
              <a:t>ventrikul</a:t>
            </a:r>
            <a:r>
              <a:rPr lang="tr-TR" dirty="0"/>
              <a:t> </a:t>
            </a:r>
            <a:r>
              <a:rPr lang="tr-TR" dirty="0" err="1"/>
              <a:t>yetersiliği</a:t>
            </a:r>
            <a:endParaRPr lang="tr-TR" dirty="0"/>
          </a:p>
          <a:p>
            <a:pPr eaLnBrk="1" fontAlgn="auto" hangingPunct="1">
              <a:spcAft>
                <a:spcPts val="0"/>
              </a:spcAft>
              <a:buFont typeface="Arial" pitchFamily="34" charset="0"/>
              <a:buChar char="•"/>
              <a:defRPr/>
            </a:pPr>
            <a:r>
              <a:rPr lang="tr-TR" dirty="0" err="1" smtClean="0"/>
              <a:t>Miyokard</a:t>
            </a:r>
            <a:r>
              <a:rPr lang="tr-TR" dirty="0" smtClean="0"/>
              <a:t> </a:t>
            </a:r>
            <a:r>
              <a:rPr lang="tr-TR" dirty="0" err="1"/>
              <a:t>infarktusuyle</a:t>
            </a:r>
            <a:r>
              <a:rPr lang="tr-TR" dirty="0"/>
              <a:t> beraber hipertansiyon</a:t>
            </a:r>
          </a:p>
          <a:p>
            <a:pPr eaLnBrk="1" fontAlgn="auto" hangingPunct="1">
              <a:spcAft>
                <a:spcPts val="0"/>
              </a:spcAft>
              <a:buFont typeface="Arial" pitchFamily="34" charset="0"/>
              <a:buChar char="•"/>
              <a:defRPr/>
            </a:pPr>
            <a:r>
              <a:rPr lang="tr-TR" dirty="0" err="1" smtClean="0"/>
              <a:t>Hipertantansiyon</a:t>
            </a:r>
            <a:r>
              <a:rPr lang="tr-TR" dirty="0" smtClean="0"/>
              <a:t> </a:t>
            </a:r>
            <a:r>
              <a:rPr lang="tr-TR" dirty="0"/>
              <a:t>ve </a:t>
            </a:r>
            <a:r>
              <a:rPr lang="tr-TR" dirty="0" err="1"/>
              <a:t>anstabl</a:t>
            </a:r>
            <a:r>
              <a:rPr lang="tr-TR" dirty="0"/>
              <a:t> </a:t>
            </a:r>
            <a:r>
              <a:rPr lang="tr-TR" dirty="0" err="1"/>
              <a:t>angina</a:t>
            </a:r>
            <a:endParaRPr lang="tr-TR" dirty="0"/>
          </a:p>
          <a:p>
            <a:pPr eaLnBrk="1" fontAlgn="auto" hangingPunct="1">
              <a:spcAft>
                <a:spcPts val="0"/>
              </a:spcAft>
              <a:buFont typeface="Arial" pitchFamily="34" charset="0"/>
              <a:buChar char="•"/>
              <a:defRPr/>
            </a:pPr>
            <a:r>
              <a:rPr lang="tr-TR" dirty="0" smtClean="0"/>
              <a:t>Hipertansiyon </a:t>
            </a:r>
            <a:r>
              <a:rPr lang="tr-TR" dirty="0"/>
              <a:t>ve aort </a:t>
            </a:r>
            <a:r>
              <a:rPr lang="tr-TR" dirty="0" err="1"/>
              <a:t>diseksiyonu</a:t>
            </a:r>
            <a:endParaRPr lang="tr-TR" dirty="0"/>
          </a:p>
          <a:p>
            <a:pPr eaLnBrk="1" fontAlgn="auto" hangingPunct="1">
              <a:spcAft>
                <a:spcPts val="0"/>
              </a:spcAft>
              <a:buFont typeface="Arial" pitchFamily="34" charset="0"/>
              <a:buChar char="•"/>
              <a:defRPr/>
            </a:pPr>
            <a:r>
              <a:rPr lang="tr-TR" dirty="0" err="1" smtClean="0"/>
              <a:t>Subaraknoid</a:t>
            </a:r>
            <a:r>
              <a:rPr lang="tr-TR" dirty="0" smtClean="0"/>
              <a:t> </a:t>
            </a:r>
            <a:r>
              <a:rPr lang="tr-TR" dirty="0" err="1"/>
              <a:t>hemoraji</a:t>
            </a:r>
            <a:r>
              <a:rPr lang="tr-TR" dirty="0"/>
              <a:t> ile birlikte ciddi hipertansiyon ya da </a:t>
            </a:r>
            <a:r>
              <a:rPr lang="tr-TR" dirty="0" err="1"/>
              <a:t>serebrovaskuler</a:t>
            </a:r>
            <a:r>
              <a:rPr lang="tr-TR" dirty="0"/>
              <a:t> olay</a:t>
            </a:r>
          </a:p>
          <a:p>
            <a:pPr eaLnBrk="1" fontAlgn="auto" hangingPunct="1">
              <a:spcAft>
                <a:spcPts val="0"/>
              </a:spcAft>
              <a:buFont typeface="Arial" pitchFamily="34" charset="0"/>
              <a:buChar char="•"/>
              <a:defRPr/>
            </a:pPr>
            <a:r>
              <a:rPr lang="tr-TR" dirty="0" err="1" smtClean="0"/>
              <a:t>Feokromositoma</a:t>
            </a:r>
            <a:r>
              <a:rPr lang="tr-TR" dirty="0" smtClean="0"/>
              <a:t> </a:t>
            </a:r>
            <a:r>
              <a:rPr lang="tr-TR" dirty="0"/>
              <a:t>krizi</a:t>
            </a:r>
          </a:p>
          <a:p>
            <a:pPr eaLnBrk="1" fontAlgn="auto" hangingPunct="1">
              <a:spcAft>
                <a:spcPts val="0"/>
              </a:spcAft>
              <a:buFont typeface="Arial" pitchFamily="34" charset="0"/>
              <a:buChar char="•"/>
              <a:defRPr/>
            </a:pPr>
            <a:r>
              <a:rPr lang="tr-TR" dirty="0" smtClean="0"/>
              <a:t>Amfetamin</a:t>
            </a:r>
            <a:r>
              <a:rPr lang="tr-TR" dirty="0"/>
              <a:t>, LSD, kokain ya da </a:t>
            </a:r>
            <a:r>
              <a:rPr lang="tr-TR" dirty="0" err="1"/>
              <a:t>ekstazi</a:t>
            </a:r>
            <a:r>
              <a:rPr lang="tr-TR" dirty="0"/>
              <a:t> gibi uyarıcıların kullanımı</a:t>
            </a:r>
          </a:p>
          <a:p>
            <a:pPr eaLnBrk="1" fontAlgn="auto" hangingPunct="1">
              <a:spcAft>
                <a:spcPts val="0"/>
              </a:spcAft>
              <a:buFont typeface="Arial" pitchFamily="34" charset="0"/>
              <a:buChar char="•"/>
              <a:defRPr/>
            </a:pPr>
            <a:r>
              <a:rPr lang="tr-TR" dirty="0" err="1" smtClean="0"/>
              <a:t>Perioperatif</a:t>
            </a:r>
            <a:r>
              <a:rPr lang="tr-TR" dirty="0" smtClean="0"/>
              <a:t> </a:t>
            </a:r>
            <a:r>
              <a:rPr lang="tr-TR" dirty="0"/>
              <a:t>hipertansiyon</a:t>
            </a:r>
          </a:p>
          <a:p>
            <a:pPr eaLnBrk="1" fontAlgn="auto" hangingPunct="1">
              <a:spcAft>
                <a:spcPts val="0"/>
              </a:spcAft>
              <a:buFont typeface="Arial" pitchFamily="34" charset="0"/>
              <a:buChar char="•"/>
              <a:defRPr/>
            </a:pPr>
            <a:r>
              <a:rPr lang="tr-TR" dirty="0" smtClean="0"/>
              <a:t>Ciddi </a:t>
            </a:r>
            <a:r>
              <a:rPr lang="tr-TR" dirty="0" err="1"/>
              <a:t>preeklampsi</a:t>
            </a:r>
            <a:r>
              <a:rPr lang="tr-TR" dirty="0"/>
              <a:t> ve </a:t>
            </a:r>
            <a:r>
              <a:rPr lang="tr-TR" dirty="0" err="1"/>
              <a:t>eklampsi</a:t>
            </a:r>
            <a:endParaRPr lang="tr-T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Başlık 1"/>
          <p:cNvSpPr>
            <a:spLocks noGrp="1"/>
          </p:cNvSpPr>
          <p:nvPr>
            <p:ph type="title"/>
          </p:nvPr>
        </p:nvSpPr>
        <p:spPr/>
        <p:txBody>
          <a:bodyPr/>
          <a:lstStyle/>
          <a:p>
            <a:pPr eaLnBrk="1" hangingPunct="1"/>
            <a:r>
              <a:rPr lang="tr-TR" sz="3200" smtClean="0"/>
              <a:t>Ülkemizde hipertansif kriz tedavisinde</a:t>
            </a:r>
            <a:br>
              <a:rPr lang="tr-TR" sz="3200" smtClean="0"/>
            </a:br>
            <a:r>
              <a:rPr lang="tr-TR" sz="3200" smtClean="0"/>
              <a:t>kullanılabilen parenteral ilaçlar</a:t>
            </a:r>
          </a:p>
        </p:txBody>
      </p:sp>
      <p:pic>
        <p:nvPicPr>
          <p:cNvPr id="136194" name="Picture 2"/>
          <p:cNvPicPr>
            <a:picLocks noChangeAspect="1" noChangeArrowheads="1"/>
          </p:cNvPicPr>
          <p:nvPr/>
        </p:nvPicPr>
        <p:blipFill>
          <a:blip r:embed="rId2"/>
          <a:srcRect/>
          <a:stretch>
            <a:fillRect/>
          </a:stretch>
        </p:blipFill>
        <p:spPr bwMode="auto">
          <a:xfrm>
            <a:off x="755650" y="1773238"/>
            <a:ext cx="7702550" cy="4679950"/>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Başlık 1"/>
          <p:cNvSpPr>
            <a:spLocks noGrp="1"/>
          </p:cNvSpPr>
          <p:nvPr>
            <p:ph type="title"/>
          </p:nvPr>
        </p:nvSpPr>
        <p:spPr/>
        <p:txBody>
          <a:bodyPr/>
          <a:lstStyle/>
          <a:p>
            <a:pPr eaLnBrk="1" hangingPunct="1"/>
            <a:r>
              <a:rPr lang="tr-TR" sz="3600" b="1" smtClean="0"/>
              <a:t>-Malign Hipertansiyon</a:t>
            </a:r>
          </a:p>
        </p:txBody>
      </p:sp>
      <p:sp>
        <p:nvSpPr>
          <p:cNvPr id="137218" name="İçerik Yer Tutucusu 2"/>
          <p:cNvSpPr>
            <a:spLocks noGrp="1"/>
          </p:cNvSpPr>
          <p:nvPr>
            <p:ph idx="1"/>
          </p:nvPr>
        </p:nvSpPr>
        <p:spPr/>
        <p:txBody>
          <a:bodyPr/>
          <a:lstStyle/>
          <a:p>
            <a:pPr eaLnBrk="1" hangingPunct="1">
              <a:lnSpc>
                <a:spcPct val="80000"/>
              </a:lnSpc>
            </a:pPr>
            <a:r>
              <a:rPr lang="tr-TR" sz="2200" smtClean="0"/>
              <a:t>Dirençli ve malign hipertansiyon sıklıkla örtüşür. Gelişmiş ülkelerde nadirdir,, çoğu ekonomik yetersizliği olan kesimlerde görülür.</a:t>
            </a:r>
          </a:p>
          <a:p>
            <a:pPr eaLnBrk="1" hangingPunct="1">
              <a:lnSpc>
                <a:spcPct val="80000"/>
              </a:lnSpc>
            </a:pPr>
            <a:r>
              <a:rPr lang="tr-TR" sz="2200" smtClean="0"/>
              <a:t> Malign hipertansiyon KB’nın ciddi yüksekliği (diastolik KB her zaman değil ama genellikle &gt; 140 mmHg) ile birlikte özellkle belirgin retinal hemoraji, eksuda ve /veya papil ödem gibi vaskuler hasarla birliktedir.</a:t>
            </a:r>
          </a:p>
          <a:p>
            <a:pPr eaLnBrk="1" hangingPunct="1">
              <a:lnSpc>
                <a:spcPct val="80000"/>
              </a:lnSpc>
            </a:pPr>
            <a:r>
              <a:rPr lang="tr-TR" sz="2200" smtClean="0"/>
              <a:t>Malign hipertansiyonun değişik nedenleri vardır ama en sık neden esansiyel hipertansiyonun ciddi ve yetersiz tedavisidir. </a:t>
            </a:r>
          </a:p>
          <a:p>
            <a:pPr eaLnBrk="1" hangingPunct="1">
              <a:lnSpc>
                <a:spcPct val="80000"/>
              </a:lnSpc>
            </a:pPr>
            <a:r>
              <a:rPr lang="tr-TR" sz="2200" smtClean="0"/>
              <a:t>Sigara içenlerde ve siyahlarda beyazlara göre daha sık karşımıza çıktığına dair anekdot vardır. </a:t>
            </a:r>
          </a:p>
          <a:p>
            <a:pPr eaLnBrk="1" hangingPunct="1">
              <a:lnSpc>
                <a:spcPct val="80000"/>
              </a:lnSpc>
            </a:pPr>
            <a:r>
              <a:rPr lang="tr-TR" sz="2200" smtClean="0"/>
              <a:t>Arter duvarında miyointimal proliferasyon ve fibrinoid nekroz patolojik olarak saptanır. </a:t>
            </a:r>
          </a:p>
          <a:p>
            <a:pPr eaLnBrk="1" hangingPunct="1">
              <a:lnSpc>
                <a:spcPct val="80000"/>
              </a:lnSpc>
            </a:pPr>
            <a:r>
              <a:rPr lang="tr-TR" sz="2200" smtClean="0"/>
              <a:t>Proliferatif cevap KB yüksekliği ve suresi ile paraleldir. </a:t>
            </a:r>
          </a:p>
          <a:p>
            <a:pPr eaLnBrk="1" hangingPunct="1">
              <a:lnSpc>
                <a:spcPct val="80000"/>
              </a:lnSpc>
            </a:pPr>
            <a:r>
              <a:rPr lang="tr-TR" sz="2200" smtClean="0"/>
              <a:t>Küçük arterlerde spazm ve zorunlu dilatasyonla sıvı ekstraseluler alana geçer, hemoraji ve organ hasarı ile birliktedir.</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5175"/>
            <a:ext cx="8229600" cy="5759450"/>
          </a:xfrm>
        </p:spPr>
        <p:txBody>
          <a:bodyPr>
            <a:normAutofit/>
          </a:bodyPr>
          <a:lstStyle/>
          <a:p>
            <a:pPr eaLnBrk="1" hangingPunct="1">
              <a:lnSpc>
                <a:spcPct val="80000"/>
              </a:lnSpc>
            </a:pPr>
            <a:r>
              <a:rPr lang="tr-TR" sz="2500" smtClean="0"/>
              <a:t>En tehlikelisi malign faz hipertansiyonun hipertansif ensefalopati ile birlikteliğidir. </a:t>
            </a:r>
          </a:p>
          <a:p>
            <a:pPr eaLnBrk="1" hangingPunct="1">
              <a:lnSpc>
                <a:spcPct val="80000"/>
              </a:lnSpc>
            </a:pPr>
            <a:r>
              <a:rPr lang="tr-TR" sz="2500" smtClean="0"/>
              <a:t>Nörolojik fonksiyonlarda reversibl değişiklikler, mental durumda kötüleşme ve görme bozulması ile birliktedir. </a:t>
            </a:r>
          </a:p>
          <a:p>
            <a:pPr eaLnBrk="1" hangingPunct="1">
              <a:lnSpc>
                <a:spcPct val="80000"/>
              </a:lnSpc>
            </a:pPr>
            <a:r>
              <a:rPr lang="tr-TR" sz="2500" smtClean="0"/>
              <a:t>Renal fonksiyonlarda değişik derecede bozulma ile birlikte hemen ve etken tedavi ile birlikte yaşam suresi kısalmıştır. </a:t>
            </a:r>
          </a:p>
          <a:p>
            <a:pPr eaLnBrk="1" hangingPunct="1">
              <a:lnSpc>
                <a:spcPct val="80000"/>
              </a:lnSpc>
            </a:pPr>
            <a:r>
              <a:rPr lang="tr-TR" sz="2500" smtClean="0"/>
              <a:t>Bazı hastalarda irreversibl böbrek değişiklikleri dializ gibi renal replasman tedavisini gerektirebilir. </a:t>
            </a:r>
          </a:p>
          <a:p>
            <a:pPr eaLnBrk="1" hangingPunct="1">
              <a:lnSpc>
                <a:spcPct val="80000"/>
              </a:lnSpc>
            </a:pPr>
            <a:r>
              <a:rPr lang="tr-TR" sz="2500" smtClean="0"/>
              <a:t>Malign faz hipertansiyon hemoliz, eritrosit fragmentasyonu ve intravaskuler koagulasyonla birliktedir. </a:t>
            </a:r>
          </a:p>
          <a:p>
            <a:pPr eaLnBrk="1" hangingPunct="1">
              <a:lnSpc>
                <a:spcPct val="80000"/>
              </a:lnSpc>
            </a:pPr>
            <a:r>
              <a:rPr lang="tr-TR" sz="2500" smtClean="0"/>
              <a:t>Malign hipertansiyon tedavi edilmezse prognoz kotudur. Hastaların %50’i 12 ay içerisinde ölürler. </a:t>
            </a:r>
          </a:p>
          <a:p>
            <a:pPr eaLnBrk="1" hangingPunct="1">
              <a:lnSpc>
                <a:spcPct val="80000"/>
              </a:lnSpc>
            </a:pPr>
            <a:r>
              <a:rPr lang="tr-TR" sz="2500" smtClean="0"/>
              <a:t>Malign hipertansiyon acil hipertansiyon olarak kabul edilmelidir. </a:t>
            </a:r>
          </a:p>
          <a:p>
            <a:pPr eaLnBrk="1" hangingPunct="1">
              <a:lnSpc>
                <a:spcPct val="80000"/>
              </a:lnSpc>
            </a:pPr>
            <a:r>
              <a:rPr lang="tr-TR" sz="2500" smtClean="0"/>
              <a:t>Hedef oral tedavi ile diyastolik KB’nı </a:t>
            </a:r>
            <a:r>
              <a:rPr lang="sv-SE" sz="2500" smtClean="0"/>
              <a:t>24 saatin uzerinde 100-110 mmHg altına cekebilmektir</a:t>
            </a:r>
            <a:endParaRPr lang="tr-TR" sz="2500"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b="1" dirty="0" smtClean="0"/>
              <a:t>c) </a:t>
            </a:r>
            <a:r>
              <a:rPr lang="tr-TR" b="1" dirty="0"/>
              <a:t>Birlikte Olan Durumların Tedavisi</a:t>
            </a:r>
          </a:p>
        </p:txBody>
      </p:sp>
      <p:sp>
        <p:nvSpPr>
          <p:cNvPr id="3" name="İçerik Yer Tutucusu 2"/>
          <p:cNvSpPr>
            <a:spLocks noGrp="1"/>
          </p:cNvSpPr>
          <p:nvPr>
            <p:ph idx="1"/>
          </p:nvPr>
        </p:nvSpPr>
        <p:spPr/>
        <p:txBody>
          <a:bodyPr>
            <a:normAutofit/>
          </a:bodyPr>
          <a:lstStyle/>
          <a:p>
            <a:pPr eaLnBrk="1" hangingPunct="1">
              <a:lnSpc>
                <a:spcPct val="80000"/>
              </a:lnSpc>
            </a:pPr>
            <a:r>
              <a:rPr lang="tr-TR" sz="3000" b="1" smtClean="0"/>
              <a:t>Lipid düşürücü ajanlar</a:t>
            </a:r>
          </a:p>
          <a:p>
            <a:pPr eaLnBrk="1" hangingPunct="1">
              <a:lnSpc>
                <a:spcPct val="80000"/>
              </a:lnSpc>
            </a:pPr>
            <a:r>
              <a:rPr lang="tr-TR" sz="3000" smtClean="0"/>
              <a:t>KVH ya da T2DM tanısı almış tüm hipertansif hastalara statin tedavisi başlanmalı ve total kolesterol düzeylerinin &lt;4.5 mmol/L (175 mg/dL) ve LDL &lt;2.5 mmol/L (100 mg/dL) ya da daha düşük düzeylere indirilmesi amaçlanmalıdır.</a:t>
            </a:r>
          </a:p>
          <a:p>
            <a:pPr eaLnBrk="1" hangingPunct="1">
              <a:lnSpc>
                <a:spcPct val="80000"/>
              </a:lnSpc>
            </a:pPr>
            <a:r>
              <a:rPr lang="tr-TR" sz="3000" smtClean="0"/>
              <a:t>KVH olmayan ama yüksek KV hastalık riski taşıyan (10 yıl içerisinde olay gelişme riski ≥%20 olan) hastalarda başlangıçta total ve LDL düzeyleri yüksek olmasa bile statin tedavisine alınması önerilmelidir.</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1075"/>
            <a:ext cx="8229600" cy="5145088"/>
          </a:xfrm>
        </p:spPr>
        <p:txBody>
          <a:bodyPr>
            <a:normAutofit/>
          </a:bodyPr>
          <a:lstStyle/>
          <a:p>
            <a:pPr eaLnBrk="1" hangingPunct="1">
              <a:lnSpc>
                <a:spcPct val="80000"/>
              </a:lnSpc>
            </a:pPr>
            <a:r>
              <a:rPr lang="tr-TR" sz="2700" b="1" smtClean="0"/>
              <a:t>Antitrombositer Tedavisi:</a:t>
            </a:r>
          </a:p>
          <a:p>
            <a:pPr eaLnBrk="1" hangingPunct="1">
              <a:lnSpc>
                <a:spcPct val="80000"/>
              </a:lnSpc>
            </a:pPr>
            <a:r>
              <a:rPr lang="tr-TR" sz="2700" smtClean="0"/>
              <a:t>Daha önce KV olay geçirmiş hastalarda aşırı kanama riski yoksa antitrombosit tedavi, özellikle düşük doz aspirin kullanılmalıdır.</a:t>
            </a:r>
          </a:p>
          <a:p>
            <a:pPr eaLnBrk="1" hangingPunct="1">
              <a:lnSpc>
                <a:spcPct val="80000"/>
              </a:lnSpc>
            </a:pPr>
            <a:r>
              <a:rPr lang="tr-TR" sz="2700" smtClean="0"/>
              <a:t>Elli yaşın üzerinde KVH öyküsü olmayan hipertansif hastalarda orta derecede bir artış varsa ya da KV riskleri yüksek ise düşük doz aspirin tedavisi uygulanmalıdır. Tüm bu koşullarda bu girişimlerin yarar-zarar oranının (miyokard infarktüsü azalmasının kanama riskinden fazla olması) olumlu olduğu saptanmıştır.</a:t>
            </a:r>
          </a:p>
          <a:p>
            <a:pPr eaLnBrk="1" hangingPunct="1">
              <a:lnSpc>
                <a:spcPct val="80000"/>
              </a:lnSpc>
            </a:pPr>
            <a:r>
              <a:rPr lang="tr-TR" sz="2700" smtClean="0"/>
              <a:t>Hemorajik inme riskini en aza indirmek için antitrombositer tedaviye KB kontrol altına alındıktan sonra başlamalıdır.</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İçerik Yer Tutucusu 2"/>
          <p:cNvSpPr>
            <a:spLocks noGrp="1"/>
          </p:cNvSpPr>
          <p:nvPr>
            <p:ph idx="1"/>
          </p:nvPr>
        </p:nvSpPr>
        <p:spPr/>
        <p:txBody>
          <a:bodyPr/>
          <a:lstStyle/>
          <a:p>
            <a:pPr eaLnBrk="1" hangingPunct="1"/>
            <a:r>
              <a:rPr lang="tr-TR" b="1" smtClean="0"/>
              <a:t>Glisemik Kontrol:</a:t>
            </a:r>
          </a:p>
          <a:p>
            <a:pPr eaLnBrk="1" hangingPunct="1"/>
            <a:r>
              <a:rPr lang="tr-TR" smtClean="0"/>
              <a:t>Hipertansiyon ve diyabet bulunan hastalarda etkili kan şekeri kontrolü son derece önemlidir.</a:t>
            </a:r>
          </a:p>
          <a:p>
            <a:pPr eaLnBrk="1" hangingPunct="1"/>
            <a:r>
              <a:rPr lang="tr-TR" smtClean="0"/>
              <a:t>Bu hastalarda diyet ve ilaç tedavisi ile amaçlanan hedef açlık kan şekerini 6 mmol/L (108 mg/dL) ve glikozillenmiş hemoglobini &lt;%6.5 civarında tutmak olmalıdır.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74663" y="454447"/>
            <a:ext cx="8229600" cy="6048672"/>
          </a:xfrm>
        </p:spPr>
        <p:txBody>
          <a:bodyPr numCol="2" rtlCol="0">
            <a:noAutofit/>
          </a:bodyPr>
          <a:lstStyle/>
          <a:p>
            <a:pPr eaLnBrk="1" fontAlgn="auto" hangingPunct="1">
              <a:spcAft>
                <a:spcPts val="0"/>
              </a:spcAft>
              <a:buFont typeface="Arial" pitchFamily="34" charset="0"/>
              <a:buChar char="•"/>
              <a:defRPr/>
            </a:pPr>
            <a:r>
              <a:rPr lang="tr-TR" sz="2400" b="1" dirty="0" err="1"/>
              <a:t>Sekonder</a:t>
            </a:r>
            <a:r>
              <a:rPr lang="tr-TR" sz="2400" b="1" dirty="0"/>
              <a:t> </a:t>
            </a:r>
            <a:r>
              <a:rPr lang="tr-TR" sz="2400" b="1" dirty="0" smtClean="0"/>
              <a:t>Hipertansiyon</a:t>
            </a:r>
          </a:p>
          <a:p>
            <a:pPr marL="0" indent="0" eaLnBrk="1" fontAlgn="auto" hangingPunct="1">
              <a:spcAft>
                <a:spcPts val="0"/>
              </a:spcAft>
              <a:buFont typeface="Arial" pitchFamily="34" charset="0"/>
              <a:buNone/>
              <a:defRPr/>
            </a:pPr>
            <a:endParaRPr lang="tr-TR" sz="2400" b="1" dirty="0" smtClean="0"/>
          </a:p>
          <a:p>
            <a:pPr marL="0" indent="0" eaLnBrk="1" fontAlgn="auto" hangingPunct="1">
              <a:spcAft>
                <a:spcPts val="0"/>
              </a:spcAft>
              <a:buFont typeface="Arial" pitchFamily="34" charset="0"/>
              <a:buNone/>
              <a:defRPr/>
            </a:pPr>
            <a:r>
              <a:rPr lang="tr-TR" sz="2400" dirty="0" smtClean="0"/>
              <a:t>   A</a:t>
            </a:r>
            <a:r>
              <a:rPr lang="tr-TR" sz="2400" dirty="0"/>
              <a:t>. </a:t>
            </a:r>
            <a:r>
              <a:rPr lang="tr-TR" sz="2400" dirty="0" err="1"/>
              <a:t>Renal</a:t>
            </a:r>
            <a:r>
              <a:rPr lang="tr-TR" sz="2400" dirty="0"/>
              <a:t> nedenler</a:t>
            </a:r>
          </a:p>
          <a:p>
            <a:pPr lvl="1" eaLnBrk="1" fontAlgn="auto" hangingPunct="1">
              <a:spcAft>
                <a:spcPts val="0"/>
              </a:spcAft>
              <a:buFont typeface="Arial" pitchFamily="34" charset="0"/>
              <a:buChar char="–"/>
              <a:defRPr/>
            </a:pPr>
            <a:r>
              <a:rPr lang="tr-TR" sz="2000" dirty="0" smtClean="0"/>
              <a:t>Kronik </a:t>
            </a:r>
            <a:r>
              <a:rPr lang="tr-TR" sz="2000" dirty="0" err="1"/>
              <a:t>piyelonefrit</a:t>
            </a:r>
            <a:endParaRPr lang="tr-TR" sz="2000" dirty="0"/>
          </a:p>
          <a:p>
            <a:pPr lvl="1" eaLnBrk="1" fontAlgn="auto" hangingPunct="1">
              <a:spcAft>
                <a:spcPts val="0"/>
              </a:spcAft>
              <a:buFont typeface="Arial" pitchFamily="34" charset="0"/>
              <a:buChar char="–"/>
              <a:defRPr/>
            </a:pPr>
            <a:r>
              <a:rPr lang="tr-TR" sz="2000" dirty="0" smtClean="0"/>
              <a:t>Akut </a:t>
            </a:r>
            <a:r>
              <a:rPr lang="tr-TR" sz="2000" dirty="0"/>
              <a:t>ve kronik </a:t>
            </a:r>
            <a:r>
              <a:rPr lang="tr-TR" sz="2000" dirty="0" err="1"/>
              <a:t>glomerülonefrit</a:t>
            </a:r>
            <a:endParaRPr lang="tr-TR" sz="2000" dirty="0"/>
          </a:p>
          <a:p>
            <a:pPr lvl="1" eaLnBrk="1" fontAlgn="auto" hangingPunct="1">
              <a:spcAft>
                <a:spcPts val="0"/>
              </a:spcAft>
              <a:buFont typeface="Arial" pitchFamily="34" charset="0"/>
              <a:buChar char="–"/>
              <a:defRPr/>
            </a:pPr>
            <a:r>
              <a:rPr lang="tr-TR" sz="2000" dirty="0" err="1" smtClean="0"/>
              <a:t>Polikistik</a:t>
            </a:r>
            <a:r>
              <a:rPr lang="tr-TR" sz="2000" dirty="0" smtClean="0"/>
              <a:t> </a:t>
            </a:r>
            <a:r>
              <a:rPr lang="tr-TR" sz="2000" dirty="0"/>
              <a:t>böbrek hastalığı</a:t>
            </a:r>
          </a:p>
          <a:p>
            <a:pPr lvl="1" eaLnBrk="1" fontAlgn="auto" hangingPunct="1">
              <a:spcAft>
                <a:spcPts val="0"/>
              </a:spcAft>
              <a:buFont typeface="Arial" pitchFamily="34" charset="0"/>
              <a:buChar char="–"/>
              <a:defRPr/>
            </a:pPr>
            <a:r>
              <a:rPr lang="tr-TR" sz="2000" dirty="0" err="1" smtClean="0"/>
              <a:t>Renal</a:t>
            </a:r>
            <a:r>
              <a:rPr lang="tr-TR" sz="2000" dirty="0" smtClean="0"/>
              <a:t> </a:t>
            </a:r>
            <a:r>
              <a:rPr lang="tr-TR" sz="2000" dirty="0"/>
              <a:t>arter darlığı</a:t>
            </a:r>
          </a:p>
          <a:p>
            <a:pPr lvl="1" eaLnBrk="1" fontAlgn="auto" hangingPunct="1">
              <a:spcAft>
                <a:spcPts val="0"/>
              </a:spcAft>
              <a:buFont typeface="Arial" pitchFamily="34" charset="0"/>
              <a:buChar char="–"/>
              <a:defRPr/>
            </a:pPr>
            <a:r>
              <a:rPr lang="tr-TR" sz="2000" dirty="0" err="1" smtClean="0"/>
              <a:t>Arteriolar</a:t>
            </a:r>
            <a:r>
              <a:rPr lang="tr-TR" sz="2000" dirty="0" smtClean="0"/>
              <a:t> </a:t>
            </a:r>
            <a:r>
              <a:rPr lang="tr-TR" sz="2000" dirty="0" err="1"/>
              <a:t>nefroskleroz</a:t>
            </a:r>
            <a:endParaRPr lang="tr-TR" sz="2000" dirty="0"/>
          </a:p>
          <a:p>
            <a:pPr lvl="1" eaLnBrk="1" fontAlgn="auto" hangingPunct="1">
              <a:spcAft>
                <a:spcPts val="0"/>
              </a:spcAft>
              <a:buFont typeface="Arial" pitchFamily="34" charset="0"/>
              <a:buChar char="–"/>
              <a:defRPr/>
            </a:pPr>
            <a:r>
              <a:rPr lang="tr-TR" sz="2000" dirty="0" smtClean="0"/>
              <a:t>Diyabetik </a:t>
            </a:r>
            <a:r>
              <a:rPr lang="tr-TR" sz="2000" dirty="0" err="1"/>
              <a:t>nefropati</a:t>
            </a:r>
            <a:endParaRPr lang="tr-TR" sz="2000" dirty="0"/>
          </a:p>
          <a:p>
            <a:pPr lvl="1" eaLnBrk="1" fontAlgn="auto" hangingPunct="1">
              <a:spcAft>
                <a:spcPts val="0"/>
              </a:spcAft>
              <a:buFont typeface="Arial" pitchFamily="34" charset="0"/>
              <a:buChar char="–"/>
              <a:defRPr/>
            </a:pPr>
            <a:r>
              <a:rPr lang="tr-TR" sz="2000" dirty="0" smtClean="0"/>
              <a:t>Renin </a:t>
            </a:r>
            <a:r>
              <a:rPr lang="tr-TR" sz="2000" dirty="0"/>
              <a:t>salgılayan tümörler</a:t>
            </a:r>
          </a:p>
          <a:p>
            <a:pPr marL="0" indent="0" eaLnBrk="1" fontAlgn="auto" hangingPunct="1">
              <a:spcAft>
                <a:spcPts val="0"/>
              </a:spcAft>
              <a:buFont typeface="Arial" pitchFamily="34" charset="0"/>
              <a:buNone/>
              <a:defRPr/>
            </a:pPr>
            <a:r>
              <a:rPr lang="tr-TR" sz="2400" b="1" dirty="0" smtClean="0"/>
              <a:t>    </a:t>
            </a:r>
            <a:r>
              <a:rPr lang="tr-TR" sz="2400" dirty="0" smtClean="0"/>
              <a:t>B</a:t>
            </a:r>
            <a:r>
              <a:rPr lang="tr-TR" sz="2400" dirty="0"/>
              <a:t>. Endokrin nedenler</a:t>
            </a:r>
          </a:p>
          <a:p>
            <a:pPr lvl="1" eaLnBrk="1" fontAlgn="auto" hangingPunct="1">
              <a:spcAft>
                <a:spcPts val="0"/>
              </a:spcAft>
              <a:buFont typeface="Arial" pitchFamily="34" charset="0"/>
              <a:buChar char="–"/>
              <a:defRPr/>
            </a:pPr>
            <a:r>
              <a:rPr lang="tr-TR" sz="2000" dirty="0" smtClean="0"/>
              <a:t>Oral </a:t>
            </a:r>
            <a:r>
              <a:rPr lang="tr-TR" sz="2000" dirty="0" err="1" smtClean="0"/>
              <a:t>kontraseptifler</a:t>
            </a:r>
            <a:endParaRPr lang="tr-TR" sz="2000" dirty="0"/>
          </a:p>
          <a:p>
            <a:pPr lvl="1" eaLnBrk="1" fontAlgn="auto" hangingPunct="1">
              <a:spcAft>
                <a:spcPts val="0"/>
              </a:spcAft>
              <a:buFont typeface="Arial" pitchFamily="34" charset="0"/>
              <a:buChar char="–"/>
              <a:defRPr/>
            </a:pPr>
            <a:r>
              <a:rPr lang="tr-TR" sz="2000" dirty="0" err="1" smtClean="0"/>
              <a:t>Adrenokortikal</a:t>
            </a:r>
            <a:r>
              <a:rPr lang="tr-TR" sz="2000" dirty="0" smtClean="0"/>
              <a:t> </a:t>
            </a:r>
            <a:r>
              <a:rPr lang="tr-TR" sz="2000" dirty="0" err="1" smtClean="0"/>
              <a:t>Hiperfonksiyon</a:t>
            </a:r>
            <a:endParaRPr lang="tr-TR" sz="1600" dirty="0"/>
          </a:p>
          <a:p>
            <a:pPr lvl="2" eaLnBrk="1" fontAlgn="auto" hangingPunct="1">
              <a:spcAft>
                <a:spcPts val="0"/>
              </a:spcAft>
              <a:buFont typeface="Arial" pitchFamily="34" charset="0"/>
              <a:buChar char="•"/>
              <a:defRPr/>
            </a:pPr>
            <a:r>
              <a:rPr lang="tr-TR" sz="1600" dirty="0" err="1" smtClean="0"/>
              <a:t>Cushing</a:t>
            </a:r>
            <a:r>
              <a:rPr lang="tr-TR" sz="1600" dirty="0" smtClean="0"/>
              <a:t> sendromu</a:t>
            </a:r>
            <a:endParaRPr lang="tr-TR" sz="1600" dirty="0"/>
          </a:p>
          <a:p>
            <a:pPr lvl="2" eaLnBrk="1" fontAlgn="auto" hangingPunct="1">
              <a:spcAft>
                <a:spcPts val="0"/>
              </a:spcAft>
              <a:buFont typeface="Arial" pitchFamily="34" charset="0"/>
              <a:buChar char="•"/>
              <a:defRPr/>
            </a:pPr>
            <a:r>
              <a:rPr lang="tr-TR" sz="1600" dirty="0" err="1" smtClean="0"/>
              <a:t>Primer</a:t>
            </a:r>
            <a:r>
              <a:rPr lang="tr-TR" sz="1600" dirty="0" smtClean="0"/>
              <a:t> </a:t>
            </a:r>
            <a:r>
              <a:rPr lang="tr-TR" sz="1600" dirty="0" err="1" smtClean="0"/>
              <a:t>hiperaldosteronizm</a:t>
            </a:r>
            <a:endParaRPr lang="tr-TR" sz="1600" dirty="0" smtClean="0"/>
          </a:p>
          <a:p>
            <a:pPr lvl="2" eaLnBrk="1" fontAlgn="auto" hangingPunct="1">
              <a:spcAft>
                <a:spcPts val="0"/>
              </a:spcAft>
              <a:buFont typeface="Arial" pitchFamily="34" charset="0"/>
              <a:buChar char="•"/>
              <a:defRPr/>
            </a:pPr>
            <a:r>
              <a:rPr lang="es-ES" sz="1600" dirty="0" smtClean="0"/>
              <a:t>Konjenital </a:t>
            </a:r>
            <a:r>
              <a:rPr lang="es-ES" sz="1600" dirty="0"/>
              <a:t>adrenal hiperplazi (</a:t>
            </a:r>
            <a:r>
              <a:rPr lang="es-ES" sz="1600" dirty="0" smtClean="0"/>
              <a:t>17</a:t>
            </a:r>
            <a:r>
              <a:rPr lang="tr-TR" sz="1600" dirty="0" smtClean="0"/>
              <a:t> </a:t>
            </a:r>
            <a:r>
              <a:rPr lang="el-GR" sz="1600" dirty="0" smtClean="0"/>
              <a:t>α-</a:t>
            </a:r>
            <a:r>
              <a:rPr lang="tr-TR" sz="1600" dirty="0" err="1"/>
              <a:t>hidroksilaz</a:t>
            </a:r>
            <a:r>
              <a:rPr lang="tr-TR" sz="1600" dirty="0"/>
              <a:t> ve 11 </a:t>
            </a:r>
            <a:r>
              <a:rPr lang="el-GR" sz="1600" dirty="0"/>
              <a:t>β-</a:t>
            </a:r>
            <a:r>
              <a:rPr lang="tr-TR" sz="1600" dirty="0" err="1"/>
              <a:t>hidroksilaz</a:t>
            </a:r>
            <a:r>
              <a:rPr lang="tr-TR" sz="1600" dirty="0"/>
              <a:t> eksikliği)</a:t>
            </a:r>
          </a:p>
          <a:p>
            <a:pPr lvl="1" eaLnBrk="1" fontAlgn="auto" hangingPunct="1">
              <a:spcAft>
                <a:spcPts val="0"/>
              </a:spcAft>
              <a:buFont typeface="Arial" pitchFamily="34" charset="0"/>
              <a:buChar char="–"/>
              <a:defRPr/>
            </a:pPr>
            <a:r>
              <a:rPr lang="tr-TR" sz="2000" dirty="0" err="1" smtClean="0"/>
              <a:t>Feokromositoma</a:t>
            </a:r>
            <a:endParaRPr lang="tr-TR" sz="2000" dirty="0"/>
          </a:p>
          <a:p>
            <a:pPr lvl="1" eaLnBrk="1" fontAlgn="auto" hangingPunct="1">
              <a:spcAft>
                <a:spcPts val="0"/>
              </a:spcAft>
              <a:buFont typeface="Arial" pitchFamily="34" charset="0"/>
              <a:buChar char="–"/>
              <a:defRPr/>
            </a:pPr>
            <a:r>
              <a:rPr lang="tr-TR" sz="2000" dirty="0" err="1" smtClean="0"/>
              <a:t>Miksodem</a:t>
            </a:r>
            <a:endParaRPr lang="tr-TR" sz="2000" dirty="0"/>
          </a:p>
          <a:p>
            <a:pPr lvl="1" eaLnBrk="1" fontAlgn="auto" hangingPunct="1">
              <a:spcAft>
                <a:spcPts val="0"/>
              </a:spcAft>
              <a:buFont typeface="Arial" pitchFamily="34" charset="0"/>
              <a:buChar char="–"/>
              <a:defRPr/>
            </a:pPr>
            <a:r>
              <a:rPr lang="tr-TR" sz="2000" dirty="0" smtClean="0"/>
              <a:t>Akromegali</a:t>
            </a:r>
            <a:endParaRPr lang="tr-TR" sz="2000" dirty="0"/>
          </a:p>
          <a:p>
            <a:pPr lvl="1" eaLnBrk="1" fontAlgn="auto" hangingPunct="1">
              <a:spcAft>
                <a:spcPts val="0"/>
              </a:spcAft>
              <a:buFont typeface="Arial" pitchFamily="34" charset="0"/>
              <a:buChar char="–"/>
              <a:defRPr/>
            </a:pPr>
            <a:r>
              <a:rPr lang="tr-TR" sz="2000" dirty="0" err="1" smtClean="0"/>
              <a:t>Hipotiroidi</a:t>
            </a:r>
            <a:r>
              <a:rPr lang="tr-TR" sz="2000" dirty="0"/>
              <a:t>, </a:t>
            </a:r>
            <a:r>
              <a:rPr lang="tr-TR" sz="2000" dirty="0" err="1"/>
              <a:t>hipertiroidi</a:t>
            </a:r>
            <a:endParaRPr lang="tr-TR" sz="2000" dirty="0"/>
          </a:p>
          <a:p>
            <a:pPr lvl="1" eaLnBrk="1" fontAlgn="auto" hangingPunct="1">
              <a:spcAft>
                <a:spcPts val="0"/>
              </a:spcAft>
              <a:buFont typeface="Arial" pitchFamily="34" charset="0"/>
              <a:buChar char="–"/>
              <a:defRPr/>
            </a:pPr>
            <a:r>
              <a:rPr lang="tr-TR" sz="2000" dirty="0" err="1" smtClean="0"/>
              <a:t>Hiperparatiroidi</a:t>
            </a:r>
            <a:endParaRPr lang="tr-TR" sz="2000" dirty="0"/>
          </a:p>
          <a:p>
            <a:pPr marL="0" indent="0" eaLnBrk="1" fontAlgn="auto" hangingPunct="1">
              <a:spcAft>
                <a:spcPts val="0"/>
              </a:spcAft>
              <a:buFont typeface="Arial" pitchFamily="34" charset="0"/>
              <a:buNone/>
              <a:defRPr/>
            </a:pPr>
            <a:r>
              <a:rPr lang="tr-TR" sz="2400" dirty="0" smtClean="0"/>
              <a:t>    C</a:t>
            </a:r>
            <a:r>
              <a:rPr lang="tr-TR" sz="2400" dirty="0"/>
              <a:t>. Uyku- </a:t>
            </a:r>
            <a:r>
              <a:rPr lang="tr-TR" sz="2400" dirty="0" err="1"/>
              <a:t>apne</a:t>
            </a:r>
            <a:r>
              <a:rPr lang="tr-TR" sz="2400" dirty="0"/>
              <a:t> sendromu</a:t>
            </a:r>
          </a:p>
          <a:p>
            <a:pPr marL="0" indent="0" eaLnBrk="1" fontAlgn="auto" hangingPunct="1">
              <a:spcAft>
                <a:spcPts val="0"/>
              </a:spcAft>
              <a:buFont typeface="Arial" pitchFamily="34" charset="0"/>
              <a:buNone/>
              <a:defRPr/>
            </a:pPr>
            <a:r>
              <a:rPr lang="tr-TR" sz="2400" dirty="0"/>
              <a:t> </a:t>
            </a:r>
            <a:r>
              <a:rPr lang="tr-TR" sz="2400" dirty="0" smtClean="0"/>
              <a:t>   D</a:t>
            </a:r>
            <a:r>
              <a:rPr lang="tr-TR" sz="2400" dirty="0"/>
              <a:t>. Nörolojik nedenler</a:t>
            </a:r>
          </a:p>
          <a:p>
            <a:pPr marL="0" indent="0" eaLnBrk="1" fontAlgn="auto" hangingPunct="1">
              <a:spcAft>
                <a:spcPts val="0"/>
              </a:spcAft>
              <a:buFont typeface="Arial" pitchFamily="34" charset="0"/>
              <a:buNone/>
              <a:defRPr/>
            </a:pPr>
            <a:r>
              <a:rPr lang="tr-TR" sz="2400" dirty="0" smtClean="0"/>
              <a:t>    E</a:t>
            </a:r>
            <a:r>
              <a:rPr lang="tr-TR" sz="2400" dirty="0"/>
              <a:t>. Aorta </a:t>
            </a:r>
            <a:r>
              <a:rPr lang="tr-TR" sz="2400" dirty="0" err="1"/>
              <a:t>koarktasyonu</a:t>
            </a:r>
            <a:endParaRPr lang="tr-TR" sz="2400" dirty="0"/>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7" name="Başlık 1"/>
          <p:cNvSpPr>
            <a:spLocks noGrp="1"/>
          </p:cNvSpPr>
          <p:nvPr>
            <p:ph type="title"/>
          </p:nvPr>
        </p:nvSpPr>
        <p:spPr>
          <a:xfrm>
            <a:off x="457200" y="1773238"/>
            <a:ext cx="8229600" cy="3095625"/>
          </a:xfrm>
        </p:spPr>
        <p:txBody>
          <a:bodyPr/>
          <a:lstStyle/>
          <a:p>
            <a:pPr eaLnBrk="1" hangingPunct="1"/>
            <a:r>
              <a:rPr lang="tr-TR" b="1" smtClean="0"/>
              <a:t>F- HT Hasta Takibi</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İçerik Yer Tutucusu 2"/>
          <p:cNvSpPr>
            <a:spLocks noGrp="1"/>
          </p:cNvSpPr>
          <p:nvPr>
            <p:ph idx="1"/>
          </p:nvPr>
        </p:nvSpPr>
        <p:spPr>
          <a:xfrm>
            <a:off x="457200" y="1052513"/>
            <a:ext cx="8229600" cy="5073650"/>
          </a:xfrm>
        </p:spPr>
        <p:txBody>
          <a:bodyPr/>
          <a:lstStyle/>
          <a:p>
            <a:pPr eaLnBrk="1" hangingPunct="1">
              <a:lnSpc>
                <a:spcPct val="90000"/>
              </a:lnSpc>
            </a:pPr>
            <a:r>
              <a:rPr lang="tr-TR" smtClean="0"/>
              <a:t>İlaç tedavisine başladıktan sonra KB hedefine ulaşıncaya kadar hastalar yaklaşık ayda 1 kez görülmelidir</a:t>
            </a:r>
          </a:p>
          <a:p>
            <a:pPr eaLnBrk="1" hangingPunct="1">
              <a:lnSpc>
                <a:spcPct val="90000"/>
              </a:lnSpc>
            </a:pPr>
            <a:r>
              <a:rPr lang="tr-TR" smtClean="0"/>
              <a:t>Evre 2 hipertansifler ve kombinasyonda daha sık hasta gözlenmelidir. </a:t>
            </a:r>
          </a:p>
          <a:p>
            <a:pPr eaLnBrk="1" hangingPunct="1">
              <a:lnSpc>
                <a:spcPct val="90000"/>
              </a:lnSpc>
            </a:pPr>
            <a:r>
              <a:rPr lang="tr-TR" smtClean="0"/>
              <a:t>KB hedefe ulaşınca hasta 3–6 ay aralarla izlenmeli, serum potasyum ve kreatinini yılda en az 1–2 kez bakılmalıdır. </a:t>
            </a:r>
          </a:p>
          <a:p>
            <a:pPr eaLnBrk="1" hangingPunct="1">
              <a:lnSpc>
                <a:spcPct val="90000"/>
              </a:lnSpc>
            </a:pPr>
            <a:r>
              <a:rPr lang="tr-TR" smtClean="0"/>
              <a:t>Diyabet ve kalp yetmezliği gibi nedenlerde hasta daha sık aralıklarla izlenmelidir.</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İçerik Yer Tutucusu 2"/>
          <p:cNvSpPr>
            <a:spLocks noGrp="1"/>
          </p:cNvSpPr>
          <p:nvPr>
            <p:ph idx="1"/>
          </p:nvPr>
        </p:nvSpPr>
        <p:spPr>
          <a:xfrm>
            <a:off x="457200" y="908050"/>
            <a:ext cx="8229600" cy="5473700"/>
          </a:xfrm>
        </p:spPr>
        <p:txBody>
          <a:bodyPr/>
          <a:lstStyle/>
          <a:p>
            <a:pPr eaLnBrk="1" hangingPunct="1">
              <a:lnSpc>
                <a:spcPct val="80000"/>
              </a:lnSpc>
            </a:pPr>
            <a:r>
              <a:rPr lang="tr-TR" sz="3000" smtClean="0"/>
              <a:t>Düşük doz aspirin kontrol edilmemiş hipertansiflerde hemorajik inme riskini arttırır. KB kontrol altında ise verilmelidir.</a:t>
            </a:r>
          </a:p>
          <a:p>
            <a:pPr eaLnBrk="1" hangingPunct="1">
              <a:lnSpc>
                <a:spcPct val="80000"/>
              </a:lnSpc>
            </a:pPr>
            <a:r>
              <a:rPr lang="tr-TR" sz="3000" smtClean="0"/>
              <a:t>Sol ventrikül kitlesinde ve karotid arter duvar kalınlığında tedaviye bağlı değişiklikler yavaş geliştiği için bu girişimlerin 1 yıldan önce yapmamak gerekir.</a:t>
            </a:r>
          </a:p>
          <a:p>
            <a:pPr eaLnBrk="1" hangingPunct="1">
              <a:lnSpc>
                <a:spcPct val="80000"/>
              </a:lnSpc>
            </a:pPr>
            <a:r>
              <a:rPr lang="tr-TR" sz="3000" smtClean="0"/>
              <a:t>Tedavi yaşam boyu sürmelidir. Tedavinin kesilmesi hipertansiyonun geri dönüşüne neden olur. Düşük riskli hastalarda KB’nın uzun süre kontrolü sağlandıktan sonra özellikle nonfarmakolojik tedaviye uyum yeterli ise kullanılan ilacın azaltılması denenebilir.</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Başlık 1"/>
          <p:cNvSpPr>
            <a:spLocks noGrp="1"/>
          </p:cNvSpPr>
          <p:nvPr>
            <p:ph type="title"/>
          </p:nvPr>
        </p:nvSpPr>
        <p:spPr>
          <a:xfrm>
            <a:off x="539750" y="2636838"/>
            <a:ext cx="8229600" cy="1503362"/>
          </a:xfrm>
        </p:spPr>
        <p:txBody>
          <a:bodyPr/>
          <a:lstStyle/>
          <a:p>
            <a:pPr eaLnBrk="1" hangingPunct="1"/>
            <a:r>
              <a:rPr lang="tr-TR" b="1" smtClean="0"/>
              <a:t>G- HT Tedaviye Uyum</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Başlık 1"/>
          <p:cNvSpPr>
            <a:spLocks noGrp="1"/>
          </p:cNvSpPr>
          <p:nvPr>
            <p:ph type="title"/>
          </p:nvPr>
        </p:nvSpPr>
        <p:spPr>
          <a:xfrm>
            <a:off x="457200" y="274638"/>
            <a:ext cx="8229600" cy="1425575"/>
          </a:xfrm>
        </p:spPr>
        <p:txBody>
          <a:bodyPr/>
          <a:lstStyle/>
          <a:p>
            <a:pPr algn="l" eaLnBrk="1" hangingPunct="1"/>
            <a:r>
              <a:rPr lang="tr-TR" sz="2800" smtClean="0"/>
              <a:t>   Hipertansif hastaların tedaviye uyumları tedavide başarıya ulaşmak için son derece önemlidir</a:t>
            </a:r>
          </a:p>
        </p:txBody>
      </p:sp>
      <p:sp>
        <p:nvSpPr>
          <p:cNvPr id="3" name="İçerik Yer Tutucusu 2"/>
          <p:cNvSpPr>
            <a:spLocks noGrp="1"/>
          </p:cNvSpPr>
          <p:nvPr>
            <p:ph idx="1"/>
          </p:nvPr>
        </p:nvSpPr>
        <p:spPr>
          <a:xfrm>
            <a:off x="457200" y="2060575"/>
            <a:ext cx="8229600" cy="4065588"/>
          </a:xfrm>
        </p:spPr>
        <p:txBody>
          <a:bodyPr rtlCol="0">
            <a:normAutofit fontScale="77500" lnSpcReduction="20000"/>
          </a:bodyPr>
          <a:lstStyle/>
          <a:p>
            <a:pPr marL="0" indent="0" eaLnBrk="1" fontAlgn="auto" hangingPunct="1">
              <a:spcAft>
                <a:spcPts val="0"/>
              </a:spcAft>
              <a:buFont typeface="Arial" pitchFamily="34" charset="0"/>
              <a:buNone/>
              <a:defRPr/>
            </a:pPr>
            <a:r>
              <a:rPr lang="tr-TR" dirty="0" smtClean="0"/>
              <a:t>     </a:t>
            </a:r>
            <a:r>
              <a:rPr lang="tr-TR" sz="4400" dirty="0" smtClean="0"/>
              <a:t>Tedaviye </a:t>
            </a:r>
            <a:r>
              <a:rPr lang="tr-TR" sz="4400" dirty="0"/>
              <a:t>Uyum Nasıl İyileştirilir</a:t>
            </a:r>
            <a:r>
              <a:rPr lang="tr-TR" sz="4400" dirty="0" smtClean="0"/>
              <a:t>?</a:t>
            </a:r>
          </a:p>
          <a:p>
            <a:pPr marL="0" indent="0" eaLnBrk="1" fontAlgn="auto" hangingPunct="1">
              <a:spcAft>
                <a:spcPts val="0"/>
              </a:spcAft>
              <a:buFont typeface="Arial" pitchFamily="34" charset="0"/>
              <a:buNone/>
              <a:defRPr/>
            </a:pPr>
            <a:endParaRPr lang="tr-TR" sz="4400" dirty="0" smtClean="0"/>
          </a:p>
          <a:p>
            <a:pPr eaLnBrk="1" fontAlgn="auto" hangingPunct="1">
              <a:spcAft>
                <a:spcPts val="0"/>
              </a:spcAft>
              <a:buFont typeface="Arial" pitchFamily="34" charset="0"/>
              <a:buChar char="•"/>
              <a:defRPr/>
            </a:pPr>
            <a:r>
              <a:rPr lang="tr-TR" dirty="0" smtClean="0"/>
              <a:t>Hasta </a:t>
            </a:r>
            <a:r>
              <a:rPr lang="tr-TR" dirty="0"/>
              <a:t>hipertansiyonun riskleri ve etkili tedavinin yararları hakkında bilgilendirilmelidir.</a:t>
            </a:r>
          </a:p>
          <a:p>
            <a:pPr eaLnBrk="1" fontAlgn="auto" hangingPunct="1">
              <a:spcAft>
                <a:spcPts val="0"/>
              </a:spcAft>
              <a:buFont typeface="Arial" pitchFamily="34" charset="0"/>
              <a:buChar char="•"/>
              <a:defRPr/>
            </a:pPr>
            <a:r>
              <a:rPr lang="tr-TR" dirty="0" smtClean="0"/>
              <a:t>Tedavi </a:t>
            </a:r>
            <a:r>
              <a:rPr lang="tr-TR" dirty="0"/>
              <a:t>hakkında anlaşılabilir yazılı ve sözel talimatlar verilmelidir.</a:t>
            </a:r>
          </a:p>
          <a:p>
            <a:pPr eaLnBrk="1" fontAlgn="auto" hangingPunct="1">
              <a:spcAft>
                <a:spcPts val="0"/>
              </a:spcAft>
              <a:buFont typeface="Arial" pitchFamily="34" charset="0"/>
              <a:buChar char="•"/>
              <a:defRPr/>
            </a:pPr>
            <a:r>
              <a:rPr lang="tr-TR" dirty="0" smtClean="0"/>
              <a:t>Tedavi </a:t>
            </a:r>
            <a:r>
              <a:rPr lang="tr-TR" dirty="0"/>
              <a:t>rejimini hastanın yaşam biçimi ve gereksinimlerine göre uyarlayınız.</a:t>
            </a:r>
          </a:p>
          <a:p>
            <a:pPr eaLnBrk="1" fontAlgn="auto" hangingPunct="1">
              <a:spcAft>
                <a:spcPts val="0"/>
              </a:spcAft>
              <a:buFont typeface="Arial" pitchFamily="34" charset="0"/>
              <a:buChar char="•"/>
              <a:defRPr/>
            </a:pPr>
            <a:r>
              <a:rPr lang="tr-TR" dirty="0" smtClean="0"/>
              <a:t>Mümkün </a:t>
            </a:r>
            <a:r>
              <a:rPr lang="tr-TR" dirty="0"/>
              <a:t>olduğunca günlük kullanılan ilaç sayısını azaltarak tedaviyi basitleştirin</a:t>
            </a:r>
            <a:r>
              <a:rPr lang="tr-TR" dirty="0" smtClean="0"/>
              <a:t>.</a:t>
            </a:r>
            <a:endParaRPr lang="tr-TR" dirty="0"/>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052513"/>
            <a:ext cx="8229600" cy="5073650"/>
          </a:xfrm>
        </p:spPr>
        <p:txBody>
          <a:bodyPr>
            <a:normAutofit/>
          </a:bodyPr>
          <a:lstStyle/>
          <a:p>
            <a:pPr eaLnBrk="1" hangingPunct="1"/>
            <a:r>
              <a:rPr lang="tr-TR" sz="3000" smtClean="0"/>
              <a:t>Hastanın partnerini ya da ailesini hastalık ve tedavisi hakkında bilgilendiriniz.</a:t>
            </a:r>
          </a:p>
          <a:p>
            <a:pPr eaLnBrk="1" hangingPunct="1"/>
            <a:r>
              <a:rPr lang="tr-TR" sz="3000" smtClean="0"/>
              <a:t>Hastanın evde kendi kendine KB’nı ölçebilmesini sağlayınız ve hatırlatma sistemleri gibi davranışşal yöntemleri kullanınız.</a:t>
            </a:r>
          </a:p>
          <a:p>
            <a:pPr eaLnBrk="1" hangingPunct="1"/>
            <a:r>
              <a:rPr lang="tr-TR" sz="3000" smtClean="0"/>
              <a:t>Yan etkiler hafif olsalar bile dikkat ediniz ve ilaç dozlarını ya da ilacı değiştirmek için hazır olunuz.</a:t>
            </a:r>
          </a:p>
          <a:p>
            <a:pPr eaLnBrk="1" hangingPunct="1"/>
            <a:r>
              <a:rPr lang="tr-TR" sz="3000" smtClean="0"/>
              <a:t>Tedavi uyumu hakkında hasta ile görüşün ve sorunları hakkında bilgi edinin.</a:t>
            </a:r>
          </a:p>
          <a:p>
            <a:pPr eaLnBrk="1" hangingPunct="1"/>
            <a:r>
              <a:rPr lang="tr-TR" sz="3000" smtClean="0"/>
              <a:t>Hasta tedavi aşamasında takip edilmelidir</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p:cNvSpPr>
          <p:nvPr>
            <p:ph type="title"/>
          </p:nvPr>
        </p:nvSpPr>
        <p:spPr>
          <a:xfrm>
            <a:off x="395288" y="2205038"/>
            <a:ext cx="8229600" cy="2079625"/>
          </a:xfrm>
        </p:spPr>
        <p:txBody>
          <a:bodyPr/>
          <a:lstStyle/>
          <a:p>
            <a:r>
              <a:rPr lang="tr-TR" smtClean="0"/>
              <a:t>Teşekkürler</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p:cNvSpPr>
          <p:nvPr>
            <p:ph type="title"/>
          </p:nvPr>
        </p:nvSpPr>
        <p:spPr/>
        <p:txBody>
          <a:bodyPr/>
          <a:lstStyle/>
          <a:p>
            <a:r>
              <a:rPr lang="tr-TR" smtClean="0"/>
              <a:t>Kaynaklar</a:t>
            </a:r>
          </a:p>
        </p:txBody>
      </p:sp>
      <p:sp>
        <p:nvSpPr>
          <p:cNvPr id="157699" name="Rectangle 3"/>
          <p:cNvSpPr>
            <a:spLocks noGrp="1"/>
          </p:cNvSpPr>
          <p:nvPr>
            <p:ph type="body" idx="1"/>
          </p:nvPr>
        </p:nvSpPr>
        <p:spPr/>
        <p:txBody>
          <a:bodyPr/>
          <a:lstStyle/>
          <a:p>
            <a:pPr>
              <a:lnSpc>
                <a:spcPct val="80000"/>
              </a:lnSpc>
            </a:pPr>
            <a:r>
              <a:rPr lang="tr-TR" sz="2000" smtClean="0"/>
              <a:t>Türkiye Endokrinoloji ve Metabolizma Derneği HT Çalışma Grubu Klavuzu</a:t>
            </a:r>
          </a:p>
          <a:p>
            <a:pPr>
              <a:lnSpc>
                <a:spcPct val="80000"/>
              </a:lnSpc>
            </a:pPr>
            <a:r>
              <a:rPr lang="tr-TR" sz="2000" smtClean="0"/>
              <a:t>Prof. Dr. H. Zeki TONBUL , HİPERTANSİYON TEDAVİSİNDE SON KILAVUZLARDA NELER DEĞİŞTİ ? </a:t>
            </a:r>
          </a:p>
          <a:p>
            <a:pPr>
              <a:lnSpc>
                <a:spcPct val="80000"/>
              </a:lnSpc>
            </a:pPr>
            <a:r>
              <a:rPr lang="tr-TR" sz="2000" smtClean="0"/>
              <a:t>Türk Kardiyoloji Derneği, Arteriyel Hipertansiyon Tedavisi 2007 Kılavuzu</a:t>
            </a:r>
          </a:p>
          <a:p>
            <a:pPr>
              <a:lnSpc>
                <a:spcPct val="80000"/>
              </a:lnSpc>
            </a:pPr>
            <a:r>
              <a:rPr lang="tr-TR" sz="2000" smtClean="0">
                <a:hlinkClick r:id="rId2"/>
              </a:rPr>
              <a:t>2013 ESC-ESH Hipertansiyon Kılavuzu Yayınlandı. Değişiklikler Neler- - HİPERDER</a:t>
            </a:r>
            <a:endParaRPr lang="tr-TR" sz="2000" smtClean="0"/>
          </a:p>
          <a:p>
            <a:pPr>
              <a:lnSpc>
                <a:spcPct val="80000"/>
              </a:lnSpc>
            </a:pPr>
            <a:r>
              <a:rPr lang="tr-TR" sz="2000" smtClean="0">
                <a:hlinkClick r:id="rId3"/>
              </a:rPr>
              <a:t>Doç. Dr. Uğur Önsel Türk- JNC 8 yayınlandı, dağ fare doğurdu… - HİPERDER</a:t>
            </a:r>
            <a:endParaRPr lang="tr-TR" sz="2000" smtClean="0"/>
          </a:p>
          <a:p>
            <a:pPr>
              <a:lnSpc>
                <a:spcPct val="80000"/>
              </a:lnSpc>
            </a:pPr>
            <a:r>
              <a:rPr lang="tr-TR" sz="2000" smtClean="0"/>
              <a:t>Doç. Dr. Erhan Babalık, Hipertansiyon Patofizyolojisi</a:t>
            </a:r>
          </a:p>
          <a:p>
            <a:pPr>
              <a:lnSpc>
                <a:spcPct val="80000"/>
              </a:lnSpc>
            </a:pPr>
            <a:r>
              <a:rPr lang="tr-TR" sz="2000" smtClean="0"/>
              <a:t>Dr. Serap Demiri ESH/ESC KILAVUZUNA GÖRE HİPERTANSİF HASTADA TANISAL DEĞERLENDİRME VE YAŞAM TARZI DEĞİŞİKLİKLERİ </a:t>
            </a:r>
          </a:p>
          <a:p>
            <a:pPr>
              <a:lnSpc>
                <a:spcPct val="80000"/>
              </a:lnSpc>
            </a:pPr>
            <a:r>
              <a:rPr lang="tr-TR" sz="2000" smtClean="0"/>
              <a:t>Dr. Melda Dilek,  HİPERTANSİF HASTAYI NASIL DEĞERLENDİRELİM? </a:t>
            </a:r>
          </a:p>
          <a:p>
            <a:pPr>
              <a:lnSpc>
                <a:spcPct val="80000"/>
              </a:lnSpc>
            </a:pPr>
            <a:r>
              <a:rPr lang="tr-TR" sz="2000" smtClean="0"/>
              <a:t>Dr. Savaş Öztürk,  İLK KEZ BAŞVURAN HİPERTANSİYON HASTASINA YAKLAŞIM </a:t>
            </a:r>
          </a:p>
          <a:p>
            <a:pPr>
              <a:lnSpc>
                <a:spcPct val="80000"/>
              </a:lnSpc>
            </a:pPr>
            <a:r>
              <a:rPr lang="tr-TR" sz="2000" smtClean="0"/>
              <a:t>Dr. Cem Sungur, Primer Hipertansiyon Patogenezinde İmmün Mekanizmalar: Tedavide Yeni Bir Ufuk Olabilir mi?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Başlık 1"/>
          <p:cNvSpPr>
            <a:spLocks noGrp="1"/>
          </p:cNvSpPr>
          <p:nvPr>
            <p:ph type="title"/>
          </p:nvPr>
        </p:nvSpPr>
        <p:spPr>
          <a:xfrm>
            <a:off x="539750" y="2636838"/>
            <a:ext cx="8229600" cy="1143000"/>
          </a:xfrm>
        </p:spPr>
        <p:txBody>
          <a:bodyPr/>
          <a:lstStyle/>
          <a:p>
            <a:pPr eaLnBrk="1" hangingPunct="1"/>
            <a:r>
              <a:rPr lang="tr-TR" b="1" smtClean="0"/>
              <a:t>B- Hipertansiyon Patofizyolojisi</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rtlCol="0">
            <a:normAutofit fontScale="85000" lnSpcReduction="10000"/>
          </a:bodyPr>
          <a:lstStyle/>
          <a:p>
            <a:pPr eaLnBrk="1" fontAlgn="auto" hangingPunct="1">
              <a:spcAft>
                <a:spcPts val="0"/>
              </a:spcAft>
              <a:buFont typeface="Arial" pitchFamily="34" charset="0"/>
              <a:buChar char="•"/>
              <a:defRPr/>
            </a:pPr>
            <a:r>
              <a:rPr lang="tr-TR" dirty="0"/>
              <a:t>Hipertansiyon, bir kan </a:t>
            </a:r>
            <a:r>
              <a:rPr lang="tr-TR" dirty="0" smtClean="0"/>
              <a:t>basınc</a:t>
            </a:r>
            <a:r>
              <a:rPr lang="tr-TR" dirty="0"/>
              <a:t>ı</a:t>
            </a:r>
            <a:r>
              <a:rPr lang="tr-TR" dirty="0" smtClean="0"/>
              <a:t> regülasyonu bozukluğudur</a:t>
            </a:r>
            <a:r>
              <a:rPr lang="tr-TR" dirty="0"/>
              <a:t>. </a:t>
            </a:r>
            <a:endParaRPr lang="tr-TR" dirty="0" smtClean="0"/>
          </a:p>
          <a:p>
            <a:pPr eaLnBrk="1" fontAlgn="auto" hangingPunct="1">
              <a:spcAft>
                <a:spcPts val="0"/>
              </a:spcAft>
              <a:buFont typeface="Arial" pitchFamily="34" charset="0"/>
              <a:buChar char="•"/>
              <a:defRPr/>
            </a:pPr>
            <a:r>
              <a:rPr lang="tr-TR" dirty="0" smtClean="0"/>
              <a:t>Sistemik </a:t>
            </a:r>
            <a:r>
              <a:rPr lang="tr-TR" dirty="0"/>
              <a:t>kan </a:t>
            </a:r>
            <a:r>
              <a:rPr lang="tr-TR" dirty="0" smtClean="0"/>
              <a:t>basıncın</a:t>
            </a:r>
            <a:r>
              <a:rPr lang="tr-TR" dirty="0"/>
              <a:t>ı</a:t>
            </a:r>
            <a:r>
              <a:rPr lang="tr-TR" dirty="0" smtClean="0"/>
              <a:t> belirleyen ve </a:t>
            </a:r>
            <a:r>
              <a:rPr lang="tr-TR" dirty="0"/>
              <a:t>birbiriyle </a:t>
            </a:r>
            <a:r>
              <a:rPr lang="tr-TR" dirty="0" smtClean="0"/>
              <a:t>etkileşen </a:t>
            </a:r>
            <a:r>
              <a:rPr lang="tr-TR" dirty="0"/>
              <a:t>birçok faktör </a:t>
            </a:r>
            <a:r>
              <a:rPr lang="tr-TR" dirty="0" smtClean="0"/>
              <a:t>olmas</a:t>
            </a:r>
            <a:r>
              <a:rPr lang="tr-TR" dirty="0"/>
              <a:t>ı</a:t>
            </a:r>
            <a:r>
              <a:rPr lang="tr-TR" dirty="0" smtClean="0"/>
              <a:t> nedeniyle hipertansiyondan </a:t>
            </a:r>
            <a:r>
              <a:rPr lang="tr-TR" dirty="0"/>
              <a:t>sorumlu tek bir </a:t>
            </a:r>
            <a:r>
              <a:rPr lang="tr-TR" dirty="0" smtClean="0"/>
              <a:t>etiyoloji veya </a:t>
            </a:r>
            <a:r>
              <a:rPr lang="tr-TR" dirty="0" err="1"/>
              <a:t>patofizyolojik</a:t>
            </a:r>
            <a:r>
              <a:rPr lang="tr-TR" dirty="0"/>
              <a:t> mekanizma yoktur. </a:t>
            </a:r>
            <a:endParaRPr lang="tr-TR" dirty="0" smtClean="0"/>
          </a:p>
          <a:p>
            <a:pPr eaLnBrk="1" fontAlgn="auto" hangingPunct="1">
              <a:spcAft>
                <a:spcPts val="0"/>
              </a:spcAft>
              <a:buFont typeface="Arial" pitchFamily="34" charset="0"/>
              <a:buChar char="•"/>
              <a:defRPr/>
            </a:pPr>
            <a:r>
              <a:rPr lang="tr-TR" dirty="0" smtClean="0"/>
              <a:t>Bu nedenle </a:t>
            </a:r>
            <a:r>
              <a:rPr lang="tr-TR" dirty="0" err="1" smtClean="0"/>
              <a:t>primer</a:t>
            </a:r>
            <a:r>
              <a:rPr lang="tr-TR" dirty="0" smtClean="0"/>
              <a:t> </a:t>
            </a:r>
            <a:r>
              <a:rPr lang="tr-TR" dirty="0"/>
              <a:t>hipertansiyon olarak </a:t>
            </a:r>
            <a:r>
              <a:rPr lang="tr-TR" dirty="0" smtClean="0"/>
              <a:t>adlandırılır</a:t>
            </a:r>
            <a:r>
              <a:rPr lang="tr-TR" dirty="0"/>
              <a:t>.</a:t>
            </a:r>
          </a:p>
          <a:p>
            <a:pPr eaLnBrk="1" fontAlgn="auto" hangingPunct="1">
              <a:spcAft>
                <a:spcPts val="0"/>
              </a:spcAft>
              <a:buFont typeface="Arial" pitchFamily="34" charset="0"/>
              <a:buChar char="•"/>
              <a:defRPr/>
            </a:pPr>
            <a:r>
              <a:rPr lang="tr-TR" dirty="0"/>
              <a:t>Kan </a:t>
            </a:r>
            <a:r>
              <a:rPr lang="tr-TR" dirty="0" smtClean="0"/>
              <a:t>basıncının </a:t>
            </a:r>
            <a:r>
              <a:rPr lang="tr-TR" dirty="0"/>
              <a:t>kontrolü böbrekler, santral </a:t>
            </a:r>
            <a:r>
              <a:rPr lang="tr-TR" dirty="0" smtClean="0"/>
              <a:t>sinir </a:t>
            </a:r>
            <a:r>
              <a:rPr lang="it-IT" dirty="0" smtClean="0"/>
              <a:t>sistemi</a:t>
            </a:r>
            <a:r>
              <a:rPr lang="it-IT" dirty="0"/>
              <a:t>, periferik sinir sistemi, vasküler endotel </a:t>
            </a:r>
            <a:r>
              <a:rPr lang="it-IT" dirty="0" smtClean="0"/>
              <a:t>ve</a:t>
            </a:r>
            <a:r>
              <a:rPr lang="tr-TR" dirty="0" smtClean="0"/>
              <a:t> adrenal </a:t>
            </a:r>
            <a:r>
              <a:rPr lang="tr-TR" dirty="0" err="1"/>
              <a:t>gland</a:t>
            </a:r>
            <a:r>
              <a:rPr lang="tr-TR" dirty="0"/>
              <a:t> </a:t>
            </a:r>
            <a:r>
              <a:rPr lang="tr-TR" dirty="0" smtClean="0"/>
              <a:t>arasındaki karmaşık etkileşimle sağlanır</a:t>
            </a:r>
            <a:r>
              <a:rPr lang="tr-TR" dirty="0"/>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b="1" dirty="0" smtClean="0"/>
              <a:t>1-Hipertansiyon </a:t>
            </a:r>
            <a:r>
              <a:rPr lang="tr-TR" b="1" dirty="0"/>
              <a:t>için genetik </a:t>
            </a:r>
            <a:r>
              <a:rPr lang="tr-TR" b="1" dirty="0" smtClean="0"/>
              <a:t>yatkınlık</a:t>
            </a:r>
            <a:endParaRPr lang="tr-TR" dirty="0"/>
          </a:p>
        </p:txBody>
      </p:sp>
      <p:sp>
        <p:nvSpPr>
          <p:cNvPr id="31746" name="İçerik Yer Tutucusu 2"/>
          <p:cNvSpPr>
            <a:spLocks noGrp="1"/>
          </p:cNvSpPr>
          <p:nvPr>
            <p:ph idx="1"/>
          </p:nvPr>
        </p:nvSpPr>
        <p:spPr/>
        <p:txBody>
          <a:bodyPr/>
          <a:lstStyle/>
          <a:p>
            <a:pPr eaLnBrk="1" hangingPunct="1">
              <a:lnSpc>
                <a:spcPct val="80000"/>
              </a:lnSpc>
            </a:pPr>
            <a:r>
              <a:rPr lang="tr-TR" sz="2500" smtClean="0"/>
              <a:t>Hipertansiyon gelişiminde etkili olan birçok gen olmasına rağmen hipertansiyon için aile içi geçiş Mendel veya multifaktöriyel kalıtım türlerine uymamaktadır.</a:t>
            </a:r>
          </a:p>
          <a:p>
            <a:pPr eaLnBrk="1" hangingPunct="1">
              <a:lnSpc>
                <a:spcPct val="80000"/>
              </a:lnSpc>
            </a:pPr>
            <a:r>
              <a:rPr lang="tr-TR" sz="2500" smtClean="0"/>
              <a:t>Ailesel hipertansiflerde yapılan epidemiyolojik çalışmalarda, monozigot ve dizigot ikizlerde yapılan kan basıncı karşılaştı</a:t>
            </a:r>
            <a:r>
              <a:rPr lang="sv-SE" sz="2500" smtClean="0"/>
              <a:t>r</a:t>
            </a:r>
            <a:r>
              <a:rPr lang="tr-TR" sz="2500" smtClean="0"/>
              <a:t>ı</a:t>
            </a:r>
            <a:r>
              <a:rPr lang="sv-SE" sz="2500" smtClean="0"/>
              <a:t>lmas</a:t>
            </a:r>
            <a:r>
              <a:rPr lang="tr-TR" sz="2500" smtClean="0"/>
              <a:t>ı</a:t>
            </a:r>
            <a:r>
              <a:rPr lang="sv-SE" sz="2500" smtClean="0"/>
              <a:t> çal</a:t>
            </a:r>
            <a:r>
              <a:rPr lang="tr-TR" sz="2500" smtClean="0"/>
              <a:t>ış</a:t>
            </a:r>
            <a:r>
              <a:rPr lang="sv-SE" sz="2500" smtClean="0"/>
              <a:t>malar</a:t>
            </a:r>
            <a:r>
              <a:rPr lang="tr-TR" sz="2500" smtClean="0"/>
              <a:t>ı</a:t>
            </a:r>
            <a:r>
              <a:rPr lang="sv-SE" sz="2500" smtClean="0"/>
              <a:t>nda kan ba</a:t>
            </a:r>
            <a:r>
              <a:rPr lang="tr-TR" sz="2500" smtClean="0"/>
              <a:t>ğı</a:t>
            </a:r>
            <a:r>
              <a:rPr lang="sv-SE" sz="2500" smtClean="0"/>
              <a:t> olan akrabalar</a:t>
            </a:r>
            <a:r>
              <a:rPr lang="tr-TR" sz="2500" smtClean="0"/>
              <a:t> </a:t>
            </a:r>
            <a:r>
              <a:rPr lang="pt-BR" sz="2500" smtClean="0"/>
              <a:t>aras</a:t>
            </a:r>
            <a:r>
              <a:rPr lang="tr-TR" sz="2500" smtClean="0"/>
              <a:t>ı</a:t>
            </a:r>
            <a:r>
              <a:rPr lang="pt-BR" sz="2500" smtClean="0"/>
              <a:t>nda kan bas</a:t>
            </a:r>
            <a:r>
              <a:rPr lang="tr-TR" sz="2500" smtClean="0"/>
              <a:t>ı</a:t>
            </a:r>
            <a:r>
              <a:rPr lang="pt-BR" sz="2500" smtClean="0"/>
              <a:t>nc</a:t>
            </a:r>
            <a:r>
              <a:rPr lang="tr-TR" sz="2500" smtClean="0"/>
              <a:t>ı</a:t>
            </a:r>
            <a:r>
              <a:rPr lang="pt-BR" sz="2500" smtClean="0"/>
              <a:t> da</a:t>
            </a:r>
            <a:r>
              <a:rPr lang="tr-TR" sz="2500" smtClean="0"/>
              <a:t>ğılımının</a:t>
            </a:r>
            <a:r>
              <a:rPr lang="pt-BR" sz="2500" smtClean="0"/>
              <a:t> ortalamalara</a:t>
            </a:r>
            <a:r>
              <a:rPr lang="tr-TR" sz="2500" smtClean="0"/>
              <a:t> uygun seyrettiği, yani yüksek kan basıncı olan </a:t>
            </a:r>
            <a:r>
              <a:rPr lang="pt-BR" sz="2500" smtClean="0"/>
              <a:t>bireylerin çocuklar</a:t>
            </a:r>
            <a:r>
              <a:rPr lang="tr-TR" sz="2500" smtClean="0"/>
              <a:t>ı</a:t>
            </a:r>
            <a:r>
              <a:rPr lang="pt-BR" sz="2500" smtClean="0"/>
              <a:t>n</a:t>
            </a:r>
            <a:r>
              <a:rPr lang="tr-TR" sz="2500" smtClean="0"/>
              <a:t>ı</a:t>
            </a:r>
            <a:r>
              <a:rPr lang="pt-BR" sz="2500" smtClean="0"/>
              <a:t>n hipertansif olma e</a:t>
            </a:r>
            <a:r>
              <a:rPr lang="tr-TR" sz="2500" smtClean="0"/>
              <a:t>ğ</a:t>
            </a:r>
            <a:r>
              <a:rPr lang="pt-BR" sz="2500" smtClean="0"/>
              <a:t>iliminde,</a:t>
            </a:r>
            <a:r>
              <a:rPr lang="tr-TR" sz="2500" smtClean="0"/>
              <a:t> düşük kan basıncı olan ebeveynlerin çocukları</a:t>
            </a:r>
            <a:r>
              <a:rPr lang="pt-BR" sz="2500" smtClean="0"/>
              <a:t>n</a:t>
            </a:r>
            <a:r>
              <a:rPr lang="tr-TR" sz="2500" smtClean="0"/>
              <a:t>ı</a:t>
            </a:r>
            <a:r>
              <a:rPr lang="pt-BR" sz="2500" smtClean="0"/>
              <a:t>n ise ayn</a:t>
            </a:r>
            <a:r>
              <a:rPr lang="tr-TR" sz="2500" smtClean="0"/>
              <a:t>ı</a:t>
            </a:r>
            <a:r>
              <a:rPr lang="pt-BR" sz="2500" smtClean="0"/>
              <a:t> oranda hipotansif olma e</a:t>
            </a:r>
            <a:r>
              <a:rPr lang="tr-TR" sz="2500" smtClean="0"/>
              <a:t>ğ</a:t>
            </a:r>
            <a:r>
              <a:rPr lang="pt-BR" sz="2500" smtClean="0"/>
              <a:t>iliminde</a:t>
            </a:r>
            <a:r>
              <a:rPr lang="tr-TR" sz="2500" smtClean="0"/>
              <a:t> oldukları saptanmıştır.</a:t>
            </a:r>
          </a:p>
          <a:p>
            <a:pPr eaLnBrk="1" hangingPunct="1">
              <a:lnSpc>
                <a:spcPct val="80000"/>
              </a:lnSpc>
            </a:pPr>
            <a:r>
              <a:rPr lang="tr-TR" sz="2500" smtClean="0"/>
              <a:t>Bu bulgular bir kişinin kan basıncına etki eden poligenik bir altyapının varlığını desteklemektedir.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Başlık 1"/>
          <p:cNvSpPr>
            <a:spLocks noGrp="1"/>
          </p:cNvSpPr>
          <p:nvPr>
            <p:ph type="title"/>
          </p:nvPr>
        </p:nvSpPr>
        <p:spPr>
          <a:xfrm>
            <a:off x="468313" y="260350"/>
            <a:ext cx="8229600" cy="865188"/>
          </a:xfrm>
        </p:spPr>
        <p:txBody>
          <a:bodyPr/>
          <a:lstStyle/>
          <a:p>
            <a:pPr eaLnBrk="1" hangingPunct="1"/>
            <a:r>
              <a:rPr lang="tr-TR" sz="2000" smtClean="0"/>
              <a:t>Bununla birlikte hipertansiflerin küçük bir azınlığında Mendel kalıtımına uyan genetik bozukluklar vardır:</a:t>
            </a:r>
          </a:p>
        </p:txBody>
      </p:sp>
      <p:sp>
        <p:nvSpPr>
          <p:cNvPr id="32770" name="İçerik Yer Tutucusu 2"/>
          <p:cNvSpPr>
            <a:spLocks noGrp="1"/>
          </p:cNvSpPr>
          <p:nvPr>
            <p:ph idx="1"/>
          </p:nvPr>
        </p:nvSpPr>
        <p:spPr>
          <a:xfrm>
            <a:off x="457200" y="1557338"/>
            <a:ext cx="8229600" cy="4967287"/>
          </a:xfrm>
        </p:spPr>
        <p:txBody>
          <a:bodyPr/>
          <a:lstStyle/>
          <a:p>
            <a:pPr marL="457200" lvl="1" indent="0" eaLnBrk="1" hangingPunct="1">
              <a:lnSpc>
                <a:spcPct val="80000"/>
              </a:lnSpc>
              <a:buFont typeface="Arial" charset="0"/>
              <a:buNone/>
            </a:pPr>
            <a:r>
              <a:rPr lang="tr-TR" sz="2000" b="1" smtClean="0"/>
              <a:t>Kalıtsal Hastalık                                   Patogenez</a:t>
            </a:r>
          </a:p>
          <a:p>
            <a:pPr marL="457200" lvl="1" indent="0" eaLnBrk="1" hangingPunct="1">
              <a:lnSpc>
                <a:spcPct val="80000"/>
              </a:lnSpc>
              <a:buFont typeface="Arial" charset="0"/>
              <a:buNone/>
            </a:pPr>
            <a:endParaRPr lang="tr-TR" sz="1800" smtClean="0"/>
          </a:p>
          <a:p>
            <a:pPr eaLnBrk="1" hangingPunct="1">
              <a:lnSpc>
                <a:spcPct val="80000"/>
              </a:lnSpc>
            </a:pPr>
            <a:r>
              <a:rPr lang="tr-TR" sz="2000" smtClean="0"/>
              <a:t>Aldosteronizm                                 Aldosteron artar</a:t>
            </a:r>
          </a:p>
          <a:p>
            <a:pPr eaLnBrk="1" hangingPunct="1">
              <a:lnSpc>
                <a:spcPct val="80000"/>
              </a:lnSpc>
            </a:pPr>
            <a:r>
              <a:rPr lang="tr-TR" sz="2000" smtClean="0"/>
              <a:t>Adrenal hiperplazi IV                      11-beta hidroksilaz eksikliği</a:t>
            </a:r>
          </a:p>
          <a:p>
            <a:pPr eaLnBrk="1" hangingPunct="1">
              <a:lnSpc>
                <a:spcPct val="80000"/>
              </a:lnSpc>
            </a:pPr>
            <a:r>
              <a:rPr lang="nn-NO" sz="2000" smtClean="0"/>
              <a:t>Adrenal hiperplazi V </a:t>
            </a:r>
            <a:r>
              <a:rPr lang="tr-TR" sz="2000" smtClean="0"/>
              <a:t>                      </a:t>
            </a:r>
            <a:r>
              <a:rPr lang="nn-NO" sz="2000" smtClean="0"/>
              <a:t>17-alfa hidroksilaz eksikli</a:t>
            </a:r>
            <a:r>
              <a:rPr lang="tr-TR" sz="2000" smtClean="0"/>
              <a:t>ğ</a:t>
            </a:r>
            <a:r>
              <a:rPr lang="nn-NO" sz="2000" smtClean="0"/>
              <a:t>i</a:t>
            </a:r>
          </a:p>
          <a:p>
            <a:pPr eaLnBrk="1" hangingPunct="1">
              <a:lnSpc>
                <a:spcPct val="80000"/>
              </a:lnSpc>
            </a:pPr>
            <a:r>
              <a:rPr lang="tr-TR" sz="2000" smtClean="0"/>
              <a:t>Alport sendromu                             Renal yetmezlik</a:t>
            </a:r>
          </a:p>
          <a:p>
            <a:pPr eaLnBrk="1" hangingPunct="1">
              <a:lnSpc>
                <a:spcPct val="80000"/>
              </a:lnSpc>
            </a:pPr>
            <a:r>
              <a:rPr lang="tr-TR" sz="2000" smtClean="0"/>
              <a:t>Amiloidoz tip VIII                             Nefropati</a:t>
            </a:r>
          </a:p>
          <a:p>
            <a:pPr eaLnBrk="1" hangingPunct="1">
              <a:lnSpc>
                <a:spcPct val="80000"/>
              </a:lnSpc>
            </a:pPr>
            <a:r>
              <a:rPr lang="tr-TR" sz="2000" smtClean="0"/>
              <a:t>Bartter sendromu                            Hiperaldosteronizm</a:t>
            </a:r>
          </a:p>
          <a:p>
            <a:pPr eaLnBrk="1" hangingPunct="1">
              <a:lnSpc>
                <a:spcPct val="80000"/>
              </a:lnSpc>
            </a:pPr>
            <a:r>
              <a:rPr lang="es-ES" sz="2000" smtClean="0"/>
              <a:t>Fabry hastal</a:t>
            </a:r>
            <a:r>
              <a:rPr lang="tr-TR" sz="2000" smtClean="0"/>
              <a:t>ığı</a:t>
            </a:r>
            <a:r>
              <a:rPr lang="es-ES" sz="2000" smtClean="0"/>
              <a:t> </a:t>
            </a:r>
            <a:r>
              <a:rPr lang="tr-TR" sz="2000" smtClean="0"/>
              <a:t>                                 </a:t>
            </a:r>
            <a:r>
              <a:rPr lang="es-ES" sz="2000" smtClean="0"/>
              <a:t>Renal arterioler stenoz</a:t>
            </a:r>
          </a:p>
          <a:p>
            <a:pPr eaLnBrk="1" hangingPunct="1">
              <a:lnSpc>
                <a:spcPct val="80000"/>
              </a:lnSpc>
            </a:pPr>
            <a:r>
              <a:rPr lang="tr-TR" sz="2000" smtClean="0"/>
              <a:t>Liddle sendromu                              Epiteliyal sodyum kanalı bozukluğu</a:t>
            </a:r>
          </a:p>
          <a:p>
            <a:pPr eaLnBrk="1" hangingPunct="1">
              <a:lnSpc>
                <a:spcPct val="80000"/>
              </a:lnSpc>
            </a:pPr>
            <a:r>
              <a:rPr lang="tr-TR" sz="2000" smtClean="0"/>
              <a:t>Ailesel feokromasitoma                  Katekolamin artışı</a:t>
            </a:r>
          </a:p>
          <a:p>
            <a:pPr eaLnBrk="1" hangingPunct="1">
              <a:lnSpc>
                <a:spcPct val="80000"/>
              </a:lnSpc>
            </a:pPr>
            <a:r>
              <a:rPr lang="tr-TR" sz="2000" smtClean="0"/>
              <a:t>Polikistik böbrek hastalığı   	  Renin artışı, renal yetmezlik</a:t>
            </a:r>
          </a:p>
          <a:p>
            <a:pPr eaLnBrk="1" hangingPunct="1">
              <a:lnSpc>
                <a:spcPct val="80000"/>
              </a:lnSpc>
            </a:pPr>
            <a:r>
              <a:rPr lang="tr-TR" sz="2000" smtClean="0"/>
              <a:t>Psödohipoaldosteronizm   	  Aldosteron reseptör eksikliği</a:t>
            </a:r>
          </a:p>
          <a:p>
            <a:pPr eaLnBrk="1" hangingPunct="1">
              <a:lnSpc>
                <a:spcPct val="80000"/>
              </a:lnSpc>
            </a:pPr>
            <a:r>
              <a:rPr lang="tr-TR" sz="2000" smtClean="0"/>
              <a:t>Paraganglioma                     	  Katekolamin artışı</a:t>
            </a:r>
          </a:p>
          <a:p>
            <a:pPr eaLnBrk="1" hangingPunct="1">
              <a:lnSpc>
                <a:spcPct val="80000"/>
              </a:lnSpc>
            </a:pPr>
            <a:r>
              <a:rPr lang="tr-TR" sz="2000" smtClean="0"/>
              <a:t>Arteriyel fibromüsküler displazi    Renal arter stenozu,  renin artışı</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b="1" dirty="0" smtClean="0"/>
              <a:t>2-Fetal </a:t>
            </a:r>
            <a:r>
              <a:rPr lang="tr-TR" b="1" dirty="0"/>
              <a:t>dönemin </a:t>
            </a:r>
            <a:r>
              <a:rPr lang="tr-TR" b="1" dirty="0" smtClean="0"/>
              <a:t>erişkin</a:t>
            </a:r>
            <a:r>
              <a:rPr lang="tr-TR" b="1" dirty="0"/>
              <a:t/>
            </a:r>
            <a:br>
              <a:rPr lang="tr-TR" b="1" dirty="0"/>
            </a:br>
            <a:r>
              <a:rPr lang="tr-TR" b="1" dirty="0"/>
              <a:t>hipertansiyonundaki rolü</a:t>
            </a:r>
            <a:endParaRPr lang="tr-TR" dirty="0"/>
          </a:p>
        </p:txBody>
      </p:sp>
      <p:sp>
        <p:nvSpPr>
          <p:cNvPr id="33794" name="İçerik Yer Tutucusu 2"/>
          <p:cNvSpPr>
            <a:spLocks noGrp="1"/>
          </p:cNvSpPr>
          <p:nvPr>
            <p:ph idx="1"/>
          </p:nvPr>
        </p:nvSpPr>
        <p:spPr/>
        <p:txBody>
          <a:bodyPr/>
          <a:lstStyle/>
          <a:p>
            <a:pPr eaLnBrk="1" hangingPunct="1">
              <a:lnSpc>
                <a:spcPct val="90000"/>
              </a:lnSpc>
            </a:pPr>
            <a:r>
              <a:rPr lang="tr-TR" sz="2700" smtClean="0"/>
              <a:t>Fetal beslenme yetersizliği sonucu düşük doğum ağırlığına sahip bebeklerin erişkin dönemde sistolik kan basınçlarının daha yüksek olduğu rapor edilmiştir.</a:t>
            </a:r>
          </a:p>
          <a:p>
            <a:pPr eaLnBrk="1" hangingPunct="1">
              <a:lnSpc>
                <a:spcPct val="90000"/>
              </a:lnSpc>
            </a:pPr>
            <a:r>
              <a:rPr lang="tr-TR" sz="2700" smtClean="0"/>
              <a:t>İntrauterin dönemde gelişme </a:t>
            </a:r>
            <a:r>
              <a:rPr lang="it-IT" sz="2700" smtClean="0"/>
              <a:t>gerili</a:t>
            </a:r>
            <a:r>
              <a:rPr lang="tr-TR" sz="2700" smtClean="0"/>
              <a:t>ğ</a:t>
            </a:r>
            <a:r>
              <a:rPr lang="it-IT" sz="2700" smtClean="0"/>
              <a:t>ine ba</a:t>
            </a:r>
            <a:r>
              <a:rPr lang="tr-TR" sz="2700" smtClean="0"/>
              <a:t>ğ</a:t>
            </a:r>
            <a:r>
              <a:rPr lang="it-IT" sz="2700" smtClean="0"/>
              <a:t>l</a:t>
            </a:r>
            <a:r>
              <a:rPr lang="tr-TR" sz="2700" smtClean="0"/>
              <a:t>ı</a:t>
            </a:r>
            <a:r>
              <a:rPr lang="it-IT" sz="2700" smtClean="0"/>
              <a:t> nefrojenezde azalma sonucu,</a:t>
            </a:r>
            <a:r>
              <a:rPr lang="tr-TR" sz="2700" smtClean="0"/>
              <a:t> toplam nefron sayısı azalarak erişkin dönemde hipertansiyona neden olabilir. </a:t>
            </a:r>
          </a:p>
          <a:p>
            <a:pPr eaLnBrk="1" hangingPunct="1">
              <a:lnSpc>
                <a:spcPct val="90000"/>
              </a:lnSpc>
            </a:pPr>
            <a:r>
              <a:rPr lang="tr-TR" sz="2700" smtClean="0"/>
              <a:t>Bu bulgu, postmortem çalışmalarda, hipertansif hastaların </a:t>
            </a:r>
            <a:r>
              <a:rPr lang="pt-BR" sz="2700" smtClean="0"/>
              <a:t>nefron say</a:t>
            </a:r>
            <a:r>
              <a:rPr lang="tr-TR" sz="2700" smtClean="0"/>
              <a:t>ı</a:t>
            </a:r>
            <a:r>
              <a:rPr lang="pt-BR" sz="2700" smtClean="0"/>
              <a:t>s</a:t>
            </a:r>
            <a:r>
              <a:rPr lang="tr-TR" sz="2700" smtClean="0"/>
              <a:t>ı</a:t>
            </a:r>
            <a:r>
              <a:rPr lang="pt-BR" sz="2700" smtClean="0"/>
              <a:t>n</a:t>
            </a:r>
            <a:r>
              <a:rPr lang="tr-TR" sz="2700" smtClean="0"/>
              <a:t>ı</a:t>
            </a:r>
            <a:r>
              <a:rPr lang="pt-BR" sz="2700" smtClean="0"/>
              <a:t>n normotansiflerin yar</a:t>
            </a:r>
            <a:r>
              <a:rPr lang="tr-TR" sz="2700" smtClean="0"/>
              <a:t>ı</a:t>
            </a:r>
            <a:r>
              <a:rPr lang="pt-BR" sz="2700" smtClean="0"/>
              <a:t>s</a:t>
            </a:r>
            <a:r>
              <a:rPr lang="tr-TR" sz="2700" smtClean="0"/>
              <a:t>ı</a:t>
            </a:r>
            <a:r>
              <a:rPr lang="pt-BR" sz="2700" smtClean="0"/>
              <a:t> kadar oldu</a:t>
            </a:r>
            <a:r>
              <a:rPr lang="tr-TR" sz="2700" smtClean="0"/>
              <a:t>ğunun gösterildiği çalışmalarla desteklenmektedir.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b="1" dirty="0" smtClean="0"/>
              <a:t>3-Sempatik </a:t>
            </a:r>
            <a:r>
              <a:rPr lang="tr-TR" b="1" dirty="0"/>
              <a:t>sinir sistemi </a:t>
            </a:r>
            <a:r>
              <a:rPr lang="tr-TR" b="1" dirty="0" smtClean="0"/>
              <a:t>aktivasyonu</a:t>
            </a:r>
            <a:endParaRPr lang="tr-TR" dirty="0"/>
          </a:p>
        </p:txBody>
      </p:sp>
      <p:sp>
        <p:nvSpPr>
          <p:cNvPr id="34818" name="İçerik Yer Tutucusu 2"/>
          <p:cNvSpPr>
            <a:spLocks noGrp="1"/>
          </p:cNvSpPr>
          <p:nvPr>
            <p:ph idx="1"/>
          </p:nvPr>
        </p:nvSpPr>
        <p:spPr/>
        <p:txBody>
          <a:bodyPr/>
          <a:lstStyle/>
          <a:p>
            <a:pPr eaLnBrk="1" hangingPunct="1">
              <a:lnSpc>
                <a:spcPct val="90000"/>
              </a:lnSpc>
            </a:pPr>
            <a:r>
              <a:rPr lang="tr-TR" sz="3000" smtClean="0"/>
              <a:t>Sempatik sinir sistemindeki aktivite artışı, hem </a:t>
            </a:r>
            <a:r>
              <a:rPr lang="nb-NO" sz="3000" smtClean="0"/>
              <a:t>hipertansiflerde ve hem de normotansif ki</a:t>
            </a:r>
            <a:r>
              <a:rPr lang="tr-TR" sz="3000" smtClean="0"/>
              <a:t>ş</a:t>
            </a:r>
            <a:r>
              <a:rPr lang="nb-NO" sz="3000" smtClean="0"/>
              <a:t>ilerde</a:t>
            </a:r>
            <a:r>
              <a:rPr lang="tr-TR" sz="3000" smtClean="0"/>
              <a:t> kalp, böbrekler ve periferik damarlar üzerindeki etkileri yoluyla kalp debisi ve damar direncini arttırarak ve sıvı retansiyonuna neden olarak kan basıncında yükselmelere yol açar.</a:t>
            </a:r>
          </a:p>
          <a:p>
            <a:pPr eaLnBrk="1" hangingPunct="1">
              <a:lnSpc>
                <a:spcPct val="90000"/>
              </a:lnSpc>
            </a:pPr>
            <a:r>
              <a:rPr lang="tr-TR" sz="3000" smtClean="0"/>
              <a:t>SSS uyarılmasının sonunda kalp hızında artış, periferik vazokonstriksiyon, adrenallerden norepinefrin salınımı ve kan basıncında artış gerçekleşir.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title"/>
          </p:nvPr>
        </p:nvSpPr>
        <p:spPr/>
        <p:txBody>
          <a:bodyPr/>
          <a:lstStyle/>
          <a:p>
            <a:pPr eaLnBrk="1" hangingPunct="1"/>
            <a:r>
              <a:rPr lang="tr-TR" b="1" smtClean="0"/>
              <a:t>Sunum Planı</a:t>
            </a:r>
          </a:p>
        </p:txBody>
      </p:sp>
      <p:sp>
        <p:nvSpPr>
          <p:cNvPr id="15362" name="İçerik Yer Tutucusu 2"/>
          <p:cNvSpPr>
            <a:spLocks noGrp="1"/>
          </p:cNvSpPr>
          <p:nvPr>
            <p:ph idx="1"/>
          </p:nvPr>
        </p:nvSpPr>
        <p:spPr>
          <a:xfrm>
            <a:off x="971550" y="1600200"/>
            <a:ext cx="7777163" cy="4525963"/>
          </a:xfrm>
        </p:spPr>
        <p:txBody>
          <a:bodyPr/>
          <a:lstStyle/>
          <a:p>
            <a:pPr marL="0" indent="0" eaLnBrk="1" hangingPunct="1">
              <a:buFont typeface="Arial" charset="0"/>
              <a:buNone/>
            </a:pPr>
            <a:r>
              <a:rPr lang="tr-TR" smtClean="0"/>
              <a:t>A- HT tanımı, sınıflandırması, prevelansı</a:t>
            </a:r>
          </a:p>
          <a:p>
            <a:pPr marL="0" indent="0" eaLnBrk="1" hangingPunct="1">
              <a:buFont typeface="Arial" charset="0"/>
              <a:buNone/>
            </a:pPr>
            <a:r>
              <a:rPr lang="tr-TR" smtClean="0"/>
              <a:t>B- HT patofizyolojisi</a:t>
            </a:r>
          </a:p>
          <a:p>
            <a:pPr marL="0" indent="0" eaLnBrk="1" hangingPunct="1">
              <a:buFont typeface="Arial" charset="0"/>
              <a:buNone/>
            </a:pPr>
            <a:r>
              <a:rPr lang="tr-TR" smtClean="0"/>
              <a:t>C- HT risk faktörleri ve Total KV risk</a:t>
            </a:r>
          </a:p>
          <a:p>
            <a:pPr marL="0" indent="0" eaLnBrk="1" hangingPunct="1">
              <a:buFont typeface="Arial" charset="0"/>
              <a:buNone/>
            </a:pPr>
            <a:r>
              <a:rPr lang="tr-TR" smtClean="0"/>
              <a:t>D- HT tanısal yaklaşım ve klinik değerlendirme</a:t>
            </a:r>
          </a:p>
          <a:p>
            <a:pPr marL="0" indent="0" eaLnBrk="1" hangingPunct="1">
              <a:buFont typeface="Arial" charset="0"/>
              <a:buNone/>
            </a:pPr>
            <a:r>
              <a:rPr lang="tr-TR" smtClean="0"/>
              <a:t>E- HT tedavi</a:t>
            </a:r>
          </a:p>
          <a:p>
            <a:pPr marL="0" indent="0" eaLnBrk="1" hangingPunct="1">
              <a:buFont typeface="Arial" charset="0"/>
              <a:buNone/>
            </a:pPr>
            <a:r>
              <a:rPr lang="tr-TR" smtClean="0"/>
              <a:t>F- Hasta takibi</a:t>
            </a:r>
          </a:p>
          <a:p>
            <a:pPr marL="0" indent="0" eaLnBrk="1" hangingPunct="1">
              <a:buFont typeface="Arial" charset="0"/>
              <a:buNone/>
            </a:pPr>
            <a:r>
              <a:rPr lang="tr-TR" smtClean="0"/>
              <a:t>G- Tedaviye uyum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İçerik Yer Tutucusu 2"/>
          <p:cNvSpPr>
            <a:spLocks noGrp="1"/>
          </p:cNvSpPr>
          <p:nvPr>
            <p:ph idx="1"/>
          </p:nvPr>
        </p:nvSpPr>
        <p:spPr>
          <a:xfrm>
            <a:off x="457200" y="1196975"/>
            <a:ext cx="8229600" cy="4929188"/>
          </a:xfrm>
        </p:spPr>
        <p:txBody>
          <a:bodyPr/>
          <a:lstStyle/>
          <a:p>
            <a:pPr eaLnBrk="1" hangingPunct="1">
              <a:lnSpc>
                <a:spcPct val="90000"/>
              </a:lnSpc>
            </a:pPr>
            <a:r>
              <a:rPr lang="tr-TR" sz="2700" smtClean="0"/>
              <a:t>Ayrıca damar </a:t>
            </a:r>
            <a:r>
              <a:rPr lang="es-ES" sz="2700" smtClean="0"/>
              <a:t>düz kas hücresinde hipertrofi ve buna ba</a:t>
            </a:r>
            <a:r>
              <a:rPr lang="tr-TR" sz="2700" smtClean="0"/>
              <a:t>ğlı sertlik (kompliyans azalması) gelişmesine yol açar. </a:t>
            </a:r>
          </a:p>
          <a:p>
            <a:pPr eaLnBrk="1" hangingPunct="1">
              <a:lnSpc>
                <a:spcPct val="90000"/>
              </a:lnSpc>
            </a:pPr>
            <a:r>
              <a:rPr lang="tr-TR" sz="2700" smtClean="0"/>
              <a:t>SSS aktivasyonuyla renal efferent sempatik </a:t>
            </a:r>
            <a:r>
              <a:rPr lang="sv-SE" sz="2700" smtClean="0"/>
              <a:t>lifler de uyar</a:t>
            </a:r>
            <a:r>
              <a:rPr lang="tr-TR" sz="2700" smtClean="0"/>
              <a:t>ı</a:t>
            </a:r>
            <a:r>
              <a:rPr lang="sv-SE" sz="2700" smtClean="0"/>
              <a:t>l</a:t>
            </a:r>
            <a:r>
              <a:rPr lang="tr-TR" sz="2700" smtClean="0"/>
              <a:t>ı</a:t>
            </a:r>
            <a:r>
              <a:rPr lang="sv-SE" sz="2700" smtClean="0"/>
              <a:t>r, böylece renal kan ak</a:t>
            </a:r>
            <a:r>
              <a:rPr lang="tr-TR" sz="2700" smtClean="0"/>
              <a:t>ı</a:t>
            </a:r>
            <a:r>
              <a:rPr lang="sv-SE" sz="2700" smtClean="0"/>
              <a:t>m</a:t>
            </a:r>
            <a:r>
              <a:rPr lang="tr-TR" sz="2700" smtClean="0"/>
              <a:t>ı</a:t>
            </a:r>
            <a:r>
              <a:rPr lang="sv-SE" sz="2700" smtClean="0"/>
              <a:t>nda dü</a:t>
            </a:r>
            <a:r>
              <a:rPr lang="tr-TR" sz="2700" smtClean="0"/>
              <a:t>ş</a:t>
            </a:r>
            <a:r>
              <a:rPr lang="sv-SE" sz="2700" smtClean="0"/>
              <a:t>me</a:t>
            </a:r>
            <a:r>
              <a:rPr lang="tr-TR" sz="2700" smtClean="0"/>
              <a:t> ve renal vasküler dirençte artmayla sonuçlanan vazokonstriksiyona neden olur. </a:t>
            </a:r>
          </a:p>
          <a:p>
            <a:pPr eaLnBrk="1" hangingPunct="1">
              <a:lnSpc>
                <a:spcPct val="90000"/>
              </a:lnSpc>
            </a:pPr>
            <a:r>
              <a:rPr lang="tr-TR" sz="2700" smtClean="0"/>
              <a:t>Renal sempatik uyarılma doğrudan sodyum reabsorbsiyonu ve jukstaglomerüler aparattan renin salınımını uyarır. </a:t>
            </a:r>
          </a:p>
          <a:p>
            <a:pPr eaLnBrk="1" hangingPunct="1">
              <a:lnSpc>
                <a:spcPct val="90000"/>
              </a:lnSpc>
            </a:pPr>
            <a:r>
              <a:rPr lang="tr-TR" sz="2700" smtClean="0"/>
              <a:t>Bununla birlikte SSS’nin kan basıncının geçici ve kısa süreli kontrolünde önemli olduğu belirtilmiştir.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Başlık 1"/>
          <p:cNvSpPr>
            <a:spLocks noGrp="1"/>
          </p:cNvSpPr>
          <p:nvPr>
            <p:ph type="title"/>
          </p:nvPr>
        </p:nvSpPr>
        <p:spPr/>
        <p:txBody>
          <a:bodyPr/>
          <a:lstStyle/>
          <a:p>
            <a:pPr eaLnBrk="1" hangingPunct="1"/>
            <a:r>
              <a:rPr lang="tr-TR" b="1" smtClean="0"/>
              <a:t>4-İnsülin direnci</a:t>
            </a:r>
            <a:endParaRPr lang="tr-TR" smtClean="0"/>
          </a:p>
        </p:txBody>
      </p:sp>
      <p:sp>
        <p:nvSpPr>
          <p:cNvPr id="36866" name="İçerik Yer Tutucusu 2"/>
          <p:cNvSpPr>
            <a:spLocks noGrp="1"/>
          </p:cNvSpPr>
          <p:nvPr>
            <p:ph idx="1"/>
          </p:nvPr>
        </p:nvSpPr>
        <p:spPr/>
        <p:txBody>
          <a:bodyPr/>
          <a:lstStyle/>
          <a:p>
            <a:pPr eaLnBrk="1" hangingPunct="1">
              <a:lnSpc>
                <a:spcPct val="90000"/>
              </a:lnSpc>
            </a:pPr>
            <a:r>
              <a:rPr lang="tr-TR" sz="3000" smtClean="0"/>
              <a:t>Esansiyel hipertansiyonlularda insülin direnci sık görülür ve hipertansiyonla ilişkili toplam kardiyovasküler riskin artışında rol alır.</a:t>
            </a:r>
          </a:p>
          <a:p>
            <a:pPr eaLnBrk="1" hangingPunct="1">
              <a:lnSpc>
                <a:spcPct val="90000"/>
              </a:lnSpc>
            </a:pPr>
            <a:r>
              <a:rPr lang="tr-TR" sz="3000" smtClean="0"/>
              <a:t>Özellikle obez hipertansiflerin hemen tamamı, insülinin karaciğer tarafından alımının azalması sonucu hiperinsülinemiktir. </a:t>
            </a:r>
          </a:p>
          <a:p>
            <a:pPr eaLnBrk="1" hangingPunct="1">
              <a:lnSpc>
                <a:spcPct val="90000"/>
              </a:lnSpc>
            </a:pPr>
            <a:r>
              <a:rPr lang="tr-TR" sz="3000" smtClean="0"/>
              <a:t>Prospektif gözlem çalışmalarında, açlık insülin düzeyi yüksek olanların kontrol grubuna göre ileride hipertansiyon </a:t>
            </a:r>
            <a:r>
              <a:rPr lang="fi-FI" sz="3000" smtClean="0"/>
              <a:t>geli</a:t>
            </a:r>
            <a:r>
              <a:rPr lang="tr-TR" sz="3000" smtClean="0"/>
              <a:t>ş</a:t>
            </a:r>
            <a:r>
              <a:rPr lang="fi-FI" sz="3000" smtClean="0"/>
              <a:t>imi riskinin 2-3 kat artt</a:t>
            </a:r>
            <a:r>
              <a:rPr lang="tr-TR" sz="3000" smtClean="0"/>
              <a:t>ığı</a:t>
            </a:r>
            <a:r>
              <a:rPr lang="fi-FI" sz="3000" smtClean="0"/>
              <a:t> saptanm</a:t>
            </a:r>
            <a:r>
              <a:rPr lang="tr-TR" sz="3000" smtClean="0"/>
              <a:t>ıştır.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Başlık 1"/>
          <p:cNvSpPr>
            <a:spLocks noGrp="1"/>
          </p:cNvSpPr>
          <p:nvPr>
            <p:ph type="title"/>
          </p:nvPr>
        </p:nvSpPr>
        <p:spPr/>
        <p:txBody>
          <a:bodyPr/>
          <a:lstStyle/>
          <a:p>
            <a:pPr eaLnBrk="1" hangingPunct="1"/>
            <a:r>
              <a:rPr lang="tr-TR" b="1" smtClean="0"/>
              <a:t>5-Artmış sodyum alımı</a:t>
            </a:r>
            <a:endParaRPr lang="tr-TR" smtClean="0"/>
          </a:p>
        </p:txBody>
      </p:sp>
      <p:sp>
        <p:nvSpPr>
          <p:cNvPr id="37890" name="İçerik Yer Tutucusu 2"/>
          <p:cNvSpPr>
            <a:spLocks noGrp="1"/>
          </p:cNvSpPr>
          <p:nvPr>
            <p:ph idx="1"/>
          </p:nvPr>
        </p:nvSpPr>
        <p:spPr/>
        <p:txBody>
          <a:bodyPr/>
          <a:lstStyle/>
          <a:p>
            <a:pPr eaLnBrk="1" hangingPunct="1"/>
            <a:r>
              <a:rPr lang="tr-TR" smtClean="0"/>
              <a:t>Sodyum alımının artması, su tutulumunun artışı</a:t>
            </a:r>
            <a:r>
              <a:rPr lang="da-DK" smtClean="0"/>
              <a:t> ve kalp debisinin art</a:t>
            </a:r>
            <a:r>
              <a:rPr lang="tr-TR" smtClean="0"/>
              <a:t>ışı</a:t>
            </a:r>
            <a:r>
              <a:rPr lang="da-DK" smtClean="0"/>
              <a:t>na yol açarak ve ayr</a:t>
            </a:r>
            <a:r>
              <a:rPr lang="tr-TR" smtClean="0"/>
              <a:t>ıca renal fonksiyonları ve vasküler reaktiviteyi değiştirerek hipertansiyona neden olabilir.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Başlık 1"/>
          <p:cNvSpPr>
            <a:spLocks noGrp="1"/>
          </p:cNvSpPr>
          <p:nvPr>
            <p:ph type="title"/>
          </p:nvPr>
        </p:nvSpPr>
        <p:spPr/>
        <p:txBody>
          <a:bodyPr/>
          <a:lstStyle/>
          <a:p>
            <a:pPr eaLnBrk="1" hangingPunct="1"/>
            <a:r>
              <a:rPr lang="tr-TR" b="1" smtClean="0"/>
              <a:t>6-Renal sodyum tutulumu</a:t>
            </a:r>
            <a:endParaRPr lang="tr-TR" smtClean="0"/>
          </a:p>
        </p:txBody>
      </p:sp>
      <p:sp>
        <p:nvSpPr>
          <p:cNvPr id="38914" name="İçerik Yer Tutucusu 2"/>
          <p:cNvSpPr>
            <a:spLocks noGrp="1"/>
          </p:cNvSpPr>
          <p:nvPr>
            <p:ph idx="1"/>
          </p:nvPr>
        </p:nvSpPr>
        <p:spPr/>
        <p:txBody>
          <a:bodyPr/>
          <a:lstStyle/>
          <a:p>
            <a:pPr eaLnBrk="1" hangingPunct="1">
              <a:lnSpc>
                <a:spcPct val="80000"/>
              </a:lnSpc>
            </a:pPr>
            <a:r>
              <a:rPr lang="tr-TR" sz="2700" smtClean="0"/>
              <a:t>Böbreklerden sodyumun geri alımının artışına yol açan birkaç patojenik yol vardır. </a:t>
            </a:r>
          </a:p>
          <a:p>
            <a:pPr eaLnBrk="1" hangingPunct="1">
              <a:lnSpc>
                <a:spcPct val="80000"/>
              </a:lnSpc>
            </a:pPr>
            <a:r>
              <a:rPr lang="tr-TR" sz="2700" smtClean="0"/>
              <a:t>Bunlardan birincisi; konjenital veya edinsel hastalıklar sonucunda nefron sayısı veya fonksiyonunda azalmaya bağlı olarak renal filtrasyon yüzeyinin azalmasıdır.</a:t>
            </a:r>
          </a:p>
          <a:p>
            <a:pPr eaLnBrk="1" hangingPunct="1">
              <a:lnSpc>
                <a:spcPct val="80000"/>
              </a:lnSpc>
            </a:pPr>
            <a:r>
              <a:rPr lang="tr-TR" sz="2700" smtClean="0"/>
              <a:t>Aynı mekanizma ilerleyici renal hastalıkla seyreden diyabetik ve başka birçok edinsel renal hastalıkta geçerlidir.</a:t>
            </a:r>
          </a:p>
          <a:p>
            <a:pPr eaLnBrk="1" hangingPunct="1">
              <a:lnSpc>
                <a:spcPct val="80000"/>
              </a:lnSpc>
            </a:pPr>
            <a:r>
              <a:rPr lang="tr-TR" sz="2700" smtClean="0"/>
              <a:t>Benzer olarak glomerüler kapiller membranı yüzey alanı azalmasıyla belirlenen filtrasyon yüzeyinin azalması </a:t>
            </a:r>
            <a:r>
              <a:rPr lang="pt-BR" sz="2700" smtClean="0"/>
              <a:t>da nefron say</a:t>
            </a:r>
            <a:r>
              <a:rPr lang="tr-TR" sz="2700" smtClean="0"/>
              <a:t>ı</a:t>
            </a:r>
            <a:r>
              <a:rPr lang="pt-BR" sz="2700" smtClean="0"/>
              <a:t>s</a:t>
            </a:r>
            <a:r>
              <a:rPr lang="tr-TR" sz="2700" smtClean="0"/>
              <a:t>ı</a:t>
            </a:r>
            <a:r>
              <a:rPr lang="pt-BR" sz="2700" smtClean="0"/>
              <a:t> normal olmas</a:t>
            </a:r>
            <a:r>
              <a:rPr lang="tr-TR" sz="2700" smtClean="0"/>
              <a:t>ı</a:t>
            </a:r>
            <a:r>
              <a:rPr lang="pt-BR" sz="2700" smtClean="0"/>
              <a:t>na ra</a:t>
            </a:r>
            <a:r>
              <a:rPr lang="tr-TR" sz="2700" smtClean="0"/>
              <a:t>ğ</a:t>
            </a:r>
            <a:r>
              <a:rPr lang="pt-BR" sz="2700" smtClean="0"/>
              <a:t>men hipertansiyona</a:t>
            </a:r>
            <a:r>
              <a:rPr lang="tr-TR" sz="2700" smtClean="0"/>
              <a:t> eğilim yaratabilir.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İçerik Yer Tutucusu 2"/>
          <p:cNvSpPr>
            <a:spLocks noGrp="1"/>
          </p:cNvSpPr>
          <p:nvPr>
            <p:ph idx="1"/>
          </p:nvPr>
        </p:nvSpPr>
        <p:spPr>
          <a:xfrm>
            <a:off x="468313" y="1125538"/>
            <a:ext cx="8229600" cy="4525962"/>
          </a:xfrm>
        </p:spPr>
        <p:txBody>
          <a:bodyPr/>
          <a:lstStyle/>
          <a:p>
            <a:pPr eaLnBrk="1" hangingPunct="1">
              <a:lnSpc>
                <a:spcPct val="80000"/>
              </a:lnSpc>
            </a:pPr>
            <a:r>
              <a:rPr lang="tr-TR" sz="3000" smtClean="0"/>
              <a:t>Sodyum retansiyonuna neden olan ikinci mekanizma da basınç natriürez ilişkisinin bozulmasıdır. </a:t>
            </a:r>
          </a:p>
          <a:p>
            <a:pPr eaLnBrk="1" hangingPunct="1">
              <a:lnSpc>
                <a:spcPct val="80000"/>
              </a:lnSpc>
            </a:pPr>
            <a:r>
              <a:rPr lang="tr-TR" sz="3000" smtClean="0"/>
              <a:t>Normal kişilerde kan basıncı yükseldiğinde, böbreklerden sodyum ve su atılımı artarak intravasküler hacim küçültülür ve böylece kan basıncı normale döner. Bu fenomene basınç natriürezi denir. </a:t>
            </a:r>
          </a:p>
          <a:p>
            <a:pPr eaLnBrk="1" hangingPunct="1">
              <a:lnSpc>
                <a:spcPct val="80000"/>
              </a:lnSpc>
            </a:pPr>
            <a:r>
              <a:rPr lang="tr-TR" sz="3000" smtClean="0"/>
              <a:t>Hipertansiflerde ise kan basıncı ile sodyum atılımı arası</a:t>
            </a:r>
            <a:r>
              <a:rPr lang="sv-SE" sz="3000" smtClean="0"/>
              <a:t>ndaki bu ili</a:t>
            </a:r>
            <a:r>
              <a:rPr lang="tr-TR" sz="3000" smtClean="0"/>
              <a:t>ş</a:t>
            </a:r>
            <a:r>
              <a:rPr lang="sv-SE" sz="3000" smtClean="0"/>
              <a:t>ki bozulur, kan bas</a:t>
            </a:r>
            <a:r>
              <a:rPr lang="tr-TR" sz="3000" smtClean="0"/>
              <a:t>ı</a:t>
            </a:r>
            <a:r>
              <a:rPr lang="sv-SE" sz="3000" smtClean="0"/>
              <a:t>nc</a:t>
            </a:r>
            <a:r>
              <a:rPr lang="tr-TR" sz="3000" smtClean="0"/>
              <a:t>ı</a:t>
            </a:r>
            <a:r>
              <a:rPr lang="sv-SE" sz="3000" smtClean="0"/>
              <a:t>n</a:t>
            </a:r>
            <a:r>
              <a:rPr lang="tr-TR" sz="3000" smtClean="0"/>
              <a:t>ı</a:t>
            </a:r>
            <a:r>
              <a:rPr lang="sv-SE" sz="3000" smtClean="0"/>
              <a:t>n bu yolla</a:t>
            </a:r>
            <a:r>
              <a:rPr lang="tr-TR" sz="3000" smtClean="0"/>
              <a:t> regülasyonu gerçekleşmez.</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İçerik Yer Tutucusu 2"/>
          <p:cNvSpPr>
            <a:spLocks noGrp="1"/>
          </p:cNvSpPr>
          <p:nvPr>
            <p:ph idx="1"/>
          </p:nvPr>
        </p:nvSpPr>
        <p:spPr>
          <a:xfrm>
            <a:off x="468313" y="908050"/>
            <a:ext cx="8229600" cy="4525963"/>
          </a:xfrm>
        </p:spPr>
        <p:txBody>
          <a:bodyPr/>
          <a:lstStyle/>
          <a:p>
            <a:pPr eaLnBrk="1" hangingPunct="1">
              <a:lnSpc>
                <a:spcPct val="80000"/>
              </a:lnSpc>
            </a:pPr>
            <a:r>
              <a:rPr lang="tr-TR" sz="3000" smtClean="0"/>
              <a:t>Sodyum retansiyonuna neden olan üçüncü mekanizma da nefron heterojenitesi, yani böbreklerde afferent arteriyollerde vazokonstriksiyona veya intrensek bir daralmaya bağlı olarak </a:t>
            </a:r>
            <a:r>
              <a:rPr lang="sv-SE" sz="3000" smtClean="0"/>
              <a:t>iskemik nefron topluluklar</a:t>
            </a:r>
            <a:r>
              <a:rPr lang="tr-TR" sz="3000" smtClean="0"/>
              <a:t>ı</a:t>
            </a:r>
            <a:r>
              <a:rPr lang="sv-SE" sz="3000" smtClean="0"/>
              <a:t>n</a:t>
            </a:r>
            <a:r>
              <a:rPr lang="tr-TR" sz="3000" smtClean="0"/>
              <a:t>ı</a:t>
            </a:r>
            <a:r>
              <a:rPr lang="sv-SE" sz="3000" smtClean="0"/>
              <a:t>n bulunmas</a:t>
            </a:r>
            <a:r>
              <a:rPr lang="tr-TR" sz="3000" smtClean="0"/>
              <a:t>ı</a:t>
            </a:r>
            <a:r>
              <a:rPr lang="sv-SE" sz="3000" smtClean="0"/>
              <a:t> ve</a:t>
            </a:r>
            <a:r>
              <a:rPr lang="tr-TR" sz="3000" smtClean="0"/>
              <a:t> </a:t>
            </a:r>
            <a:r>
              <a:rPr lang="pt-BR" sz="3000" smtClean="0"/>
              <a:t>buna ba</a:t>
            </a:r>
            <a:r>
              <a:rPr lang="tr-TR" sz="3000" smtClean="0"/>
              <a:t>ğlı</a:t>
            </a:r>
            <a:r>
              <a:rPr lang="pt-BR" sz="3000" smtClean="0"/>
              <a:t> olarak renin salg</a:t>
            </a:r>
            <a:r>
              <a:rPr lang="tr-TR" sz="3000" smtClean="0"/>
              <a:t>ısının</a:t>
            </a:r>
            <a:r>
              <a:rPr lang="pt-BR" sz="3000" smtClean="0"/>
              <a:t> homojenitesinin</a:t>
            </a:r>
            <a:r>
              <a:rPr lang="tr-TR" sz="3000" smtClean="0"/>
              <a:t> bozulmasıdır.</a:t>
            </a:r>
          </a:p>
          <a:p>
            <a:pPr eaLnBrk="1" hangingPunct="1">
              <a:lnSpc>
                <a:spcPct val="80000"/>
              </a:lnSpc>
            </a:pPr>
            <a:r>
              <a:rPr lang="tr-TR" sz="3000" smtClean="0"/>
              <a:t>İskemik nefronlardan tonik </a:t>
            </a:r>
            <a:r>
              <a:rPr lang="nn-NO" sz="3000" smtClean="0"/>
              <a:t>olarak sal</a:t>
            </a:r>
            <a:r>
              <a:rPr lang="tr-TR" sz="3000" smtClean="0"/>
              <a:t>ı</a:t>
            </a:r>
            <a:r>
              <a:rPr lang="nn-NO" sz="3000" smtClean="0"/>
              <a:t>nan renin, normal nefronlar</a:t>
            </a:r>
            <a:r>
              <a:rPr lang="tr-TR" sz="3000" smtClean="0"/>
              <a:t>ı</a:t>
            </a:r>
            <a:r>
              <a:rPr lang="nn-NO" sz="3000" smtClean="0"/>
              <a:t>n</a:t>
            </a:r>
            <a:r>
              <a:rPr lang="tr-TR" sz="3000" smtClean="0"/>
              <a:t> adaptif sodyum ekskresyonunu engelleyerek sodyum retansiyonu ve kan basıncı yükselmesine neden olur.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İçerik Yer Tutucusu 2"/>
          <p:cNvSpPr>
            <a:spLocks noGrp="1"/>
          </p:cNvSpPr>
          <p:nvPr>
            <p:ph idx="1"/>
          </p:nvPr>
        </p:nvSpPr>
        <p:spPr>
          <a:xfrm>
            <a:off x="468313" y="1052513"/>
            <a:ext cx="8229600" cy="4525962"/>
          </a:xfrm>
        </p:spPr>
        <p:txBody>
          <a:bodyPr/>
          <a:lstStyle/>
          <a:p>
            <a:pPr eaLnBrk="1" hangingPunct="1"/>
            <a:r>
              <a:rPr lang="tr-TR" smtClean="0"/>
              <a:t>Membrana bağlı sodyum transportu bozuklukları da sodyum retansiyonu ile </a:t>
            </a:r>
            <a:r>
              <a:rPr lang="es-ES" smtClean="0"/>
              <a:t>sonuçlanabilir. </a:t>
            </a:r>
            <a:endParaRPr lang="tr-TR" smtClean="0"/>
          </a:p>
          <a:p>
            <a:pPr eaLnBrk="1" hangingPunct="1"/>
            <a:r>
              <a:rPr lang="es-ES" smtClean="0"/>
              <a:t>Böylece diyetle al</a:t>
            </a:r>
            <a:r>
              <a:rPr lang="tr-TR" smtClean="0"/>
              <a:t>ı</a:t>
            </a:r>
            <a:r>
              <a:rPr lang="es-ES" smtClean="0"/>
              <a:t>nan sodyum</a:t>
            </a:r>
            <a:r>
              <a:rPr lang="tr-TR" smtClean="0"/>
              <a:t> miktarı arttığında, yukarıdaki mekanizmalar yoluyla </a:t>
            </a:r>
            <a:r>
              <a:rPr lang="pt-BR" smtClean="0"/>
              <a:t>sodyum at</a:t>
            </a:r>
            <a:r>
              <a:rPr lang="tr-TR" smtClean="0"/>
              <a:t>ı</a:t>
            </a:r>
            <a:r>
              <a:rPr lang="pt-BR" smtClean="0"/>
              <a:t>l</a:t>
            </a:r>
            <a:r>
              <a:rPr lang="tr-TR" smtClean="0"/>
              <a:t>ı</a:t>
            </a:r>
            <a:r>
              <a:rPr lang="pt-BR" smtClean="0"/>
              <a:t>m</a:t>
            </a:r>
            <a:r>
              <a:rPr lang="tr-TR" smtClean="0"/>
              <a:t>ı</a:t>
            </a:r>
            <a:r>
              <a:rPr lang="pt-BR" smtClean="0"/>
              <a:t>n</a:t>
            </a:r>
            <a:r>
              <a:rPr lang="tr-TR" smtClean="0"/>
              <a:t>ı</a:t>
            </a:r>
            <a:r>
              <a:rPr lang="pt-BR" smtClean="0"/>
              <a:t>n belirgin derecede azalmas</a:t>
            </a:r>
            <a:r>
              <a:rPr lang="tr-TR" smtClean="0"/>
              <a:t>ı </a:t>
            </a:r>
            <a:r>
              <a:rPr lang="es-ES" smtClean="0"/>
              <a:t>ve buna ba</a:t>
            </a:r>
            <a:r>
              <a:rPr lang="tr-TR" smtClean="0"/>
              <a:t>ğlı</a:t>
            </a:r>
            <a:r>
              <a:rPr lang="es-ES" smtClean="0"/>
              <a:t> intravasküler hacim art</a:t>
            </a:r>
            <a:r>
              <a:rPr lang="tr-TR" smtClean="0"/>
              <a:t>ışı</a:t>
            </a:r>
            <a:r>
              <a:rPr lang="es-ES" smtClean="0"/>
              <a:t> ve</a:t>
            </a:r>
            <a:r>
              <a:rPr lang="tr-TR" smtClean="0"/>
              <a:t> kan basıncı yükselmesi gerçekleşir.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b="1" dirty="0" smtClean="0"/>
              <a:t>7-Renin-anjiyotensin-aldosteron </a:t>
            </a:r>
            <a:r>
              <a:rPr lang="tr-TR" b="1" dirty="0"/>
              <a:t>sistemi</a:t>
            </a:r>
            <a:endParaRPr lang="tr-TR" dirty="0"/>
          </a:p>
        </p:txBody>
      </p:sp>
      <p:sp>
        <p:nvSpPr>
          <p:cNvPr id="43010" name="İçerik Yer Tutucusu 2"/>
          <p:cNvSpPr>
            <a:spLocks noGrp="1"/>
          </p:cNvSpPr>
          <p:nvPr>
            <p:ph idx="1"/>
          </p:nvPr>
        </p:nvSpPr>
        <p:spPr/>
        <p:txBody>
          <a:bodyPr/>
          <a:lstStyle/>
          <a:p>
            <a:pPr eaLnBrk="1" hangingPunct="1">
              <a:lnSpc>
                <a:spcPct val="80000"/>
              </a:lnSpc>
            </a:pPr>
            <a:r>
              <a:rPr lang="tr-TR" sz="2700" smtClean="0"/>
              <a:t>Hipertansif hastalarda plazma renin düzeylerinin uygunsuz bir şekilde normal veya yüksek olmasını açıklayacak başlıca iki mekanizma öne sürülmüştür.</a:t>
            </a:r>
          </a:p>
          <a:p>
            <a:pPr eaLnBrk="1" hangingPunct="1">
              <a:lnSpc>
                <a:spcPct val="80000"/>
              </a:lnSpc>
            </a:pPr>
            <a:r>
              <a:rPr lang="tr-TR" sz="2700" smtClean="0"/>
              <a:t>Bunlardan birincisi, nefron heterojenitesidir.</a:t>
            </a:r>
          </a:p>
          <a:p>
            <a:pPr eaLnBrk="1" hangingPunct="1">
              <a:lnSpc>
                <a:spcPct val="80000"/>
              </a:lnSpc>
            </a:pPr>
            <a:r>
              <a:rPr lang="tr-TR" sz="2700" smtClean="0"/>
              <a:t>İkincisi ise; bu esansiyel hipertansifler arasında önemli bir oranda non-modülatör kişiler olmasıdır. Yani bu kişilerde sodyum kısıtlamasına yanıt olarak aldosteron salgılanması uyarılmaz.</a:t>
            </a:r>
          </a:p>
          <a:p>
            <a:pPr eaLnBrk="1" hangingPunct="1">
              <a:lnSpc>
                <a:spcPct val="80000"/>
              </a:lnSpc>
            </a:pPr>
            <a:r>
              <a:rPr lang="tr-TR" sz="2700" smtClean="0"/>
              <a:t>Ayrıca rezistans </a:t>
            </a:r>
            <a:r>
              <a:rPr lang="pt-BR" sz="2700" smtClean="0"/>
              <a:t>damarlar</a:t>
            </a:r>
            <a:r>
              <a:rPr lang="tr-TR" sz="2700" smtClean="0"/>
              <a:t>ı</a:t>
            </a:r>
            <a:r>
              <a:rPr lang="pt-BR" sz="2700" smtClean="0"/>
              <a:t>n A-II’ye olan duyarl</a:t>
            </a:r>
            <a:r>
              <a:rPr lang="tr-TR" sz="2700" smtClean="0"/>
              <a:t>ı</a:t>
            </a:r>
            <a:r>
              <a:rPr lang="pt-BR" sz="2700" smtClean="0"/>
              <a:t>l</a:t>
            </a:r>
            <a:r>
              <a:rPr lang="tr-TR" sz="2700" smtClean="0"/>
              <a:t>ığı</a:t>
            </a:r>
            <a:r>
              <a:rPr lang="pt-BR" sz="2700" smtClean="0"/>
              <a:t>nda art</a:t>
            </a:r>
            <a:r>
              <a:rPr lang="tr-TR" sz="2700" smtClean="0"/>
              <a:t>ış meydana geldiği ve renin ve A-II’nin düşük serum düzeylerinde bile kan basıncının yükselebileceği öne sürülmüştür.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Başlık 1"/>
          <p:cNvSpPr>
            <a:spLocks noGrp="1"/>
          </p:cNvSpPr>
          <p:nvPr>
            <p:ph type="title"/>
          </p:nvPr>
        </p:nvSpPr>
        <p:spPr/>
        <p:txBody>
          <a:bodyPr/>
          <a:lstStyle/>
          <a:p>
            <a:pPr eaLnBrk="1" hangingPunct="1"/>
            <a:r>
              <a:rPr lang="tr-TR" b="1" smtClean="0"/>
              <a:t>8-Endotel disfonksiyonu</a:t>
            </a:r>
            <a:endParaRPr lang="tr-TR" smtClean="0"/>
          </a:p>
        </p:txBody>
      </p:sp>
      <p:sp>
        <p:nvSpPr>
          <p:cNvPr id="44034" name="İçerik Yer Tutucusu 2"/>
          <p:cNvSpPr>
            <a:spLocks noGrp="1"/>
          </p:cNvSpPr>
          <p:nvPr>
            <p:ph idx="1"/>
          </p:nvPr>
        </p:nvSpPr>
        <p:spPr>
          <a:xfrm>
            <a:off x="457200" y="1600200"/>
            <a:ext cx="8229600" cy="4852988"/>
          </a:xfrm>
        </p:spPr>
        <p:txBody>
          <a:bodyPr/>
          <a:lstStyle/>
          <a:p>
            <a:pPr eaLnBrk="1" hangingPunct="1">
              <a:lnSpc>
                <a:spcPct val="80000"/>
              </a:lnSpc>
            </a:pPr>
            <a:r>
              <a:rPr lang="tr-TR" sz="2600" b="1" smtClean="0"/>
              <a:t>Nitrik oksit</a:t>
            </a:r>
          </a:p>
          <a:p>
            <a:pPr lvl="1" eaLnBrk="1" hangingPunct="1">
              <a:lnSpc>
                <a:spcPct val="80000"/>
              </a:lnSpc>
            </a:pPr>
            <a:r>
              <a:rPr lang="tr-TR" sz="2600" smtClean="0"/>
              <a:t>Ateroskleroza bağlı veya genetik olarak NO sentez veya salgılanmasındaki bir bozukluk, kişinin hipertansiyona olan yatkınlığını belirleyen önemli bir faktördür.</a:t>
            </a:r>
            <a:endParaRPr lang="tr-TR" sz="8900" b="1" smtClean="0"/>
          </a:p>
          <a:p>
            <a:pPr eaLnBrk="1" hangingPunct="1">
              <a:lnSpc>
                <a:spcPct val="80000"/>
              </a:lnSpc>
            </a:pPr>
            <a:r>
              <a:rPr lang="tr-TR" sz="2600" b="1" smtClean="0"/>
              <a:t>Endotelin</a:t>
            </a:r>
          </a:p>
          <a:p>
            <a:pPr lvl="1" eaLnBrk="1" hangingPunct="1">
              <a:lnSpc>
                <a:spcPct val="80000"/>
              </a:lnSpc>
            </a:pPr>
            <a:r>
              <a:rPr lang="tr-TR" sz="2600" smtClean="0"/>
              <a:t>Endotelin üretimindeki artış, kan basıncı yükselmesinin yanında hipertansif kişilerde küçük damarlarda hipertrofik yeniden şekillenmenin oluşumundan da sorumlu tutulmaktadır. </a:t>
            </a:r>
          </a:p>
          <a:p>
            <a:pPr lvl="1" eaLnBrk="1" hangingPunct="1">
              <a:lnSpc>
                <a:spcPct val="80000"/>
              </a:lnSpc>
            </a:pPr>
            <a:r>
              <a:rPr lang="tr-TR" sz="2600" smtClean="0"/>
              <a:t>Ciddi hipertansiyonu olan Afrika kökenli Amerikalılarda endotel artışının</a:t>
            </a:r>
            <a:r>
              <a:rPr lang="pt-BR" sz="2600" smtClean="0"/>
              <a:t> ön planda oldu</a:t>
            </a:r>
            <a:r>
              <a:rPr lang="tr-TR" sz="2600" smtClean="0"/>
              <a:t>ğ</a:t>
            </a:r>
            <a:r>
              <a:rPr lang="pt-BR" sz="2600" smtClean="0"/>
              <a:t>u rapor edilmi</a:t>
            </a:r>
            <a:r>
              <a:rPr lang="tr-TR" sz="2600" smtClean="0"/>
              <a:t>ş</a:t>
            </a:r>
            <a:r>
              <a:rPr lang="pt-BR" sz="2600" smtClean="0"/>
              <a:t>tir</a:t>
            </a:r>
            <a:r>
              <a:rPr lang="tr-TR" sz="2600" smtClean="0"/>
              <a:t>.</a:t>
            </a:r>
            <a:endParaRPr lang="tr-TR" sz="5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Başlık 1"/>
          <p:cNvSpPr>
            <a:spLocks noGrp="1"/>
          </p:cNvSpPr>
          <p:nvPr>
            <p:ph type="title"/>
          </p:nvPr>
        </p:nvSpPr>
        <p:spPr/>
        <p:txBody>
          <a:bodyPr/>
          <a:lstStyle/>
          <a:p>
            <a:pPr eaLnBrk="1" hangingPunct="1"/>
            <a:r>
              <a:rPr lang="tr-TR" b="1" smtClean="0"/>
              <a:t>9-Vasküler hipertrofi</a:t>
            </a:r>
            <a:endParaRPr lang="tr-TR" smtClean="0"/>
          </a:p>
        </p:txBody>
      </p:sp>
      <p:sp>
        <p:nvSpPr>
          <p:cNvPr id="45058" name="İçerik Yer Tutucusu 2"/>
          <p:cNvSpPr>
            <a:spLocks noGrp="1"/>
          </p:cNvSpPr>
          <p:nvPr>
            <p:ph idx="1"/>
          </p:nvPr>
        </p:nvSpPr>
        <p:spPr/>
        <p:txBody>
          <a:bodyPr/>
          <a:lstStyle/>
          <a:p>
            <a:pPr eaLnBrk="1" hangingPunct="1"/>
            <a:r>
              <a:rPr lang="da-DK" smtClean="0"/>
              <a:t>Stres ar</a:t>
            </a:r>
            <a:r>
              <a:rPr lang="tr-TR" smtClean="0"/>
              <a:t>tışın</a:t>
            </a:r>
            <a:r>
              <a:rPr lang="da-DK" smtClean="0"/>
              <a:t>a ba</a:t>
            </a:r>
            <a:r>
              <a:rPr lang="tr-TR" smtClean="0"/>
              <a:t>ğlı</a:t>
            </a:r>
            <a:r>
              <a:rPr lang="da-DK" smtClean="0"/>
              <a:t> SSS aktivitesinde</a:t>
            </a:r>
            <a:r>
              <a:rPr lang="tr-TR" smtClean="0"/>
              <a:t> </a:t>
            </a:r>
            <a:r>
              <a:rPr lang="en-US" smtClean="0"/>
              <a:t>art</a:t>
            </a:r>
            <a:r>
              <a:rPr lang="tr-TR" smtClean="0"/>
              <a:t>ış</a:t>
            </a:r>
            <a:r>
              <a:rPr lang="en-US" smtClean="0"/>
              <a:t>, endotelin, A-II, hiperinsülinemi gibi birçok</a:t>
            </a:r>
            <a:r>
              <a:rPr lang="tr-TR" smtClean="0"/>
              <a:t> faktör, damar düz kas hücresinde tonus artışı ve vazokonstriksiyona yol açabilir.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Başlık 1"/>
          <p:cNvSpPr>
            <a:spLocks noGrp="1"/>
          </p:cNvSpPr>
          <p:nvPr>
            <p:ph type="title"/>
          </p:nvPr>
        </p:nvSpPr>
        <p:spPr>
          <a:xfrm>
            <a:off x="468313" y="260350"/>
            <a:ext cx="8229600" cy="6251575"/>
          </a:xfrm>
        </p:spPr>
        <p:txBody>
          <a:bodyPr/>
          <a:lstStyle/>
          <a:p>
            <a:pPr eaLnBrk="1" hangingPunct="1"/>
            <a:r>
              <a:rPr lang="tr-TR" sz="5400" b="1" smtClean="0"/>
              <a:t>A- HT tanım, sınıflandırma, prevelans</a:t>
            </a:r>
            <a:r>
              <a:rPr lang="tr-TR" sz="4000" b="1" smtClean="0"/>
              <a:t/>
            </a:r>
            <a:br>
              <a:rPr lang="tr-TR" sz="4000" b="1" smtClean="0"/>
            </a:br>
            <a:endParaRPr lang="tr-TR" sz="4000" b="1"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Başlık 1"/>
          <p:cNvSpPr>
            <a:spLocks noGrp="1"/>
          </p:cNvSpPr>
          <p:nvPr>
            <p:ph type="title"/>
          </p:nvPr>
        </p:nvSpPr>
        <p:spPr/>
        <p:txBody>
          <a:bodyPr/>
          <a:lstStyle/>
          <a:p>
            <a:pPr eaLnBrk="1" hangingPunct="1"/>
            <a:r>
              <a:rPr lang="tr-TR" b="1" smtClean="0"/>
              <a:t>10-İmmun Mekanizmalar</a:t>
            </a:r>
          </a:p>
        </p:txBody>
      </p:sp>
      <p:sp>
        <p:nvSpPr>
          <p:cNvPr id="46082" name="İçerik Yer Tutucusu 2"/>
          <p:cNvSpPr>
            <a:spLocks noGrp="1"/>
          </p:cNvSpPr>
          <p:nvPr>
            <p:ph idx="1"/>
          </p:nvPr>
        </p:nvSpPr>
        <p:spPr/>
        <p:txBody>
          <a:bodyPr/>
          <a:lstStyle/>
          <a:p>
            <a:pPr eaLnBrk="1" hangingPunct="1"/>
            <a:r>
              <a:rPr lang="tr-TR" smtClean="0"/>
              <a:t>Deneysel hipertansiyon modellerinin hepsinde T hücreleri böbrekleri infiltre eder. </a:t>
            </a:r>
          </a:p>
          <a:p>
            <a:pPr eaLnBrk="1" hangingPunct="1"/>
            <a:r>
              <a:rPr lang="tr-TR" smtClean="0"/>
              <a:t>A II infüzyonu ile oluşturulan hipertansiyonda lenfositler aort duvarını infiltre eder. </a:t>
            </a:r>
          </a:p>
          <a:p>
            <a:pPr eaLnBrk="1" hangingPunct="1"/>
            <a:r>
              <a:rPr lang="tr-TR" smtClean="0"/>
              <a:t>Hipertansif bireylerde böbrek patolojisi incelenirse lenfosit infiltrasyonu ile interstisyel/vasküler hasar arasında ilişki vardır.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Başlık 1"/>
          <p:cNvSpPr>
            <a:spLocks noGrp="1"/>
          </p:cNvSpPr>
          <p:nvPr>
            <p:ph type="title"/>
          </p:nvPr>
        </p:nvSpPr>
        <p:spPr>
          <a:xfrm>
            <a:off x="457200" y="908050"/>
            <a:ext cx="8229600" cy="4752975"/>
          </a:xfrm>
        </p:spPr>
        <p:txBody>
          <a:bodyPr/>
          <a:lstStyle/>
          <a:p>
            <a:pPr eaLnBrk="1" hangingPunct="1"/>
            <a:r>
              <a:rPr lang="tr-TR" b="1" smtClean="0"/>
              <a:t>C- HT risk faktörleri ve Total Kardiyovasküler risk</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Başlık 1"/>
          <p:cNvSpPr>
            <a:spLocks noGrp="1"/>
          </p:cNvSpPr>
          <p:nvPr>
            <p:ph type="title"/>
          </p:nvPr>
        </p:nvSpPr>
        <p:spPr/>
        <p:txBody>
          <a:bodyPr/>
          <a:lstStyle/>
          <a:p>
            <a:pPr eaLnBrk="1" hangingPunct="1"/>
            <a:r>
              <a:rPr lang="tr-TR" sz="4000" b="1" smtClean="0"/>
              <a:t>Total KV Risk</a:t>
            </a:r>
          </a:p>
        </p:txBody>
      </p:sp>
      <p:sp>
        <p:nvSpPr>
          <p:cNvPr id="48130" name="İçerik Yer Tutucusu 2"/>
          <p:cNvSpPr>
            <a:spLocks noGrp="1"/>
          </p:cNvSpPr>
          <p:nvPr>
            <p:ph idx="1"/>
          </p:nvPr>
        </p:nvSpPr>
        <p:spPr/>
        <p:txBody>
          <a:bodyPr/>
          <a:lstStyle/>
          <a:p>
            <a:pPr eaLnBrk="1" hangingPunct="1">
              <a:lnSpc>
                <a:spcPct val="90000"/>
              </a:lnSpc>
            </a:pPr>
            <a:r>
              <a:rPr lang="tr-TR" sz="2700" smtClean="0"/>
              <a:t>Uzun zaman hipertansiyon kılavuzları KB değerleri ve değişkenliklerine odaklandı. </a:t>
            </a:r>
          </a:p>
          <a:p>
            <a:pPr eaLnBrk="1" hangingPunct="1">
              <a:lnSpc>
                <a:spcPct val="90000"/>
              </a:lnSpc>
            </a:pPr>
            <a:r>
              <a:rPr lang="tr-TR" sz="2700" smtClean="0"/>
              <a:t>Ama JNC 7 ve ESH-ESC kılavuzları hipertansiyonun tanı ve tedavisinin total KV riskle ilişkili olduğunu vurguladı. </a:t>
            </a:r>
          </a:p>
          <a:p>
            <a:pPr eaLnBrk="1" hangingPunct="1">
              <a:lnSpc>
                <a:spcPct val="90000"/>
              </a:lnSpc>
            </a:pPr>
            <a:r>
              <a:rPr lang="tr-TR" sz="2700" smtClean="0"/>
              <a:t>Aslında hipertansif grubun küçük bir kısmının sadece KB yüksektir. </a:t>
            </a:r>
          </a:p>
          <a:p>
            <a:pPr eaLnBrk="1" hangingPunct="1">
              <a:lnSpc>
                <a:spcPct val="90000"/>
              </a:lnSpc>
            </a:pPr>
            <a:r>
              <a:rPr lang="tr-TR" sz="2700" smtClean="0"/>
              <a:t>Çoğunda ise KV (Kardiyovasküler) risk faktörleri ve KB yüksekliğinin ciddiyeti ile glukoz ve lipid metabolizma değişiklikleri arasında ilişki vardır. </a:t>
            </a:r>
          </a:p>
          <a:p>
            <a:pPr eaLnBrk="1" hangingPunct="1">
              <a:lnSpc>
                <a:spcPct val="90000"/>
              </a:lnSpc>
            </a:pPr>
            <a:r>
              <a:rPr lang="tr-TR" sz="2700" smtClean="0"/>
              <a:t>Total KV risk düşük, orta, yüksek ve çok yüksek olarak sınıflandırılmıştır.</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Grp="1"/>
          </p:cNvSpPr>
          <p:nvPr>
            <p:ph type="body" idx="1"/>
          </p:nvPr>
        </p:nvSpPr>
        <p:spPr>
          <a:xfrm>
            <a:off x="457200" y="1125538"/>
            <a:ext cx="8229600" cy="5000625"/>
          </a:xfrm>
        </p:spPr>
        <p:txBody>
          <a:bodyPr/>
          <a:lstStyle/>
          <a:p>
            <a:pPr eaLnBrk="1" hangingPunct="1">
              <a:buFont typeface="Arial" charset="0"/>
              <a:buNone/>
            </a:pPr>
            <a:endParaRPr lang="tr-TR" smtClean="0"/>
          </a:p>
          <a:p>
            <a:pPr eaLnBrk="1" hangingPunct="1"/>
            <a:r>
              <a:rPr lang="tr-TR" smtClean="0"/>
              <a:t>ESH/ESC 2013’te toplam KV riskin hesaplanmasında SCORE modeli önerildi. </a:t>
            </a:r>
          </a:p>
          <a:p>
            <a:pPr eaLnBrk="1" hangingPunct="1"/>
            <a:r>
              <a:rPr lang="tr-TR" smtClean="0"/>
              <a:t>SCORE (Systematic COroner Risk Evaluation) modelinde, yaş, cinsiyet, sigara içimi, total kolesterol ve SKB’ a göre 10 yıllık sürede KV (sadece koroner değil) hastalıktan ölüm riski hesaplanmaktadır</a:t>
            </a:r>
            <a:r>
              <a:rPr lang="tr-TR" b="1" smtClean="0"/>
              <a:t> .</a:t>
            </a:r>
            <a:endParaRPr lang="tr-TR" smtClean="0"/>
          </a:p>
          <a:p>
            <a:pPr eaLnBrk="1" hangingPunct="1"/>
            <a:endParaRPr lang="tr-TR"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Başlık 1"/>
          <p:cNvSpPr>
            <a:spLocks noGrp="1"/>
          </p:cNvSpPr>
          <p:nvPr>
            <p:ph type="title"/>
          </p:nvPr>
        </p:nvSpPr>
        <p:spPr>
          <a:xfrm>
            <a:off x="457200" y="274638"/>
            <a:ext cx="8229600" cy="1425575"/>
          </a:xfrm>
        </p:spPr>
        <p:txBody>
          <a:bodyPr/>
          <a:lstStyle/>
          <a:p>
            <a:pPr eaLnBrk="1" hangingPunct="1"/>
            <a:r>
              <a:rPr lang="tr-TR" sz="3200" smtClean="0"/>
              <a:t>KV Risk Değerlerine Göre Kan Basıncı Sınıflandırılması </a:t>
            </a:r>
            <a:br>
              <a:rPr lang="tr-TR" sz="3200" smtClean="0"/>
            </a:br>
            <a:r>
              <a:rPr lang="tr-TR" sz="3200" b="1" smtClean="0"/>
              <a:t>2013 ESC/ESH</a:t>
            </a:r>
            <a:endParaRPr lang="tr-TR" sz="3600" smtClean="0"/>
          </a:p>
        </p:txBody>
      </p:sp>
      <p:pic>
        <p:nvPicPr>
          <p:cNvPr id="50178" name="Picture 2" descr="C:\Users\yurtseverler\Desktop\esc3.png"/>
          <p:cNvPicPr>
            <a:picLocks noChangeAspect="1" noChangeArrowheads="1"/>
          </p:cNvPicPr>
          <p:nvPr/>
        </p:nvPicPr>
        <p:blipFill>
          <a:blip r:embed="rId2"/>
          <a:srcRect/>
          <a:stretch>
            <a:fillRect/>
          </a:stretch>
        </p:blipFill>
        <p:spPr bwMode="auto">
          <a:xfrm>
            <a:off x="468313" y="1916113"/>
            <a:ext cx="8135937"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İçerik Yer Tutucusu 2"/>
          <p:cNvSpPr>
            <a:spLocks noGrp="1"/>
          </p:cNvSpPr>
          <p:nvPr>
            <p:ph idx="1"/>
          </p:nvPr>
        </p:nvSpPr>
        <p:spPr>
          <a:xfrm>
            <a:off x="457200" y="1052513"/>
            <a:ext cx="8229600" cy="5400675"/>
          </a:xfrm>
        </p:spPr>
        <p:txBody>
          <a:bodyPr/>
          <a:lstStyle/>
          <a:p>
            <a:pPr eaLnBrk="1" hangingPunct="1">
              <a:lnSpc>
                <a:spcPct val="80000"/>
              </a:lnSpc>
            </a:pPr>
            <a:r>
              <a:rPr lang="tr-TR" sz="3000" smtClean="0"/>
              <a:t>Ayrıca KB ve metabolik risk faktörleri birbirini potansiyelize eder ve total KV risk faktörleri artar. Bu nedenle hedef, KB’nı düşürürken risk faktörlerini azaltmaya yönelik olmalıdır.</a:t>
            </a:r>
          </a:p>
          <a:p>
            <a:pPr eaLnBrk="1" hangingPunct="1">
              <a:lnSpc>
                <a:spcPct val="80000"/>
              </a:lnSpc>
            </a:pPr>
            <a:r>
              <a:rPr lang="tr-TR" sz="3000" smtClean="0"/>
              <a:t>Total KV risk basitçe subgruplara ayrılır: </a:t>
            </a:r>
          </a:p>
          <a:p>
            <a:pPr lvl="1" eaLnBrk="1" hangingPunct="1">
              <a:lnSpc>
                <a:spcPct val="80000"/>
              </a:lnSpc>
              <a:buFont typeface="Arial" charset="0"/>
              <a:buNone/>
            </a:pPr>
            <a:r>
              <a:rPr lang="tr-TR" sz="2600" smtClean="0"/>
              <a:t>1. Daha önce KVH tanısı almak, </a:t>
            </a:r>
          </a:p>
          <a:p>
            <a:pPr lvl="1" eaLnBrk="1" hangingPunct="1">
              <a:lnSpc>
                <a:spcPct val="80000"/>
              </a:lnSpc>
              <a:buFont typeface="Arial" charset="0"/>
              <a:buNone/>
            </a:pPr>
            <a:r>
              <a:rPr lang="tr-TR" sz="2600" smtClean="0"/>
              <a:t>2. Tip 2 diyabet, </a:t>
            </a:r>
          </a:p>
          <a:p>
            <a:pPr lvl="1" eaLnBrk="1" hangingPunct="1">
              <a:lnSpc>
                <a:spcPct val="80000"/>
              </a:lnSpc>
              <a:buFont typeface="Arial" charset="0"/>
              <a:buNone/>
            </a:pPr>
            <a:r>
              <a:rPr lang="tr-TR" sz="2600" smtClean="0"/>
              <a:t>3. Tip 1 diyabet, </a:t>
            </a:r>
          </a:p>
          <a:p>
            <a:pPr lvl="1" eaLnBrk="1" hangingPunct="1">
              <a:lnSpc>
                <a:spcPct val="80000"/>
              </a:lnSpc>
              <a:buFont typeface="Arial" charset="0"/>
              <a:buNone/>
            </a:pPr>
            <a:r>
              <a:rPr lang="tr-TR" sz="2600" smtClean="0"/>
              <a:t>4. Ciddi yüksek tek risk faktörü.</a:t>
            </a:r>
          </a:p>
          <a:p>
            <a:pPr eaLnBrk="1" hangingPunct="1">
              <a:lnSpc>
                <a:spcPct val="80000"/>
              </a:lnSpc>
            </a:pPr>
            <a:r>
              <a:rPr lang="tr-TR" sz="3000" smtClean="0"/>
              <a:t>Tüm bu şartlarda total KV risk artar. </a:t>
            </a:r>
          </a:p>
          <a:p>
            <a:pPr eaLnBrk="1" hangingPunct="1">
              <a:lnSpc>
                <a:spcPct val="80000"/>
              </a:lnSpc>
            </a:pPr>
            <a:r>
              <a:rPr lang="tr-TR" sz="3000" smtClean="0"/>
              <a:t>Düşük, orta, yüksek ve çok yüksek olarak sınıflandırmıştır. KV risk tanımı 10 yıl içerisinde gelişecek olan KV olay riskini tanımlar.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Başlık 1"/>
          <p:cNvSpPr>
            <a:spLocks noGrp="1"/>
          </p:cNvSpPr>
          <p:nvPr>
            <p:ph type="title"/>
          </p:nvPr>
        </p:nvSpPr>
        <p:spPr/>
        <p:txBody>
          <a:bodyPr/>
          <a:lstStyle/>
          <a:p>
            <a:pPr eaLnBrk="1" hangingPunct="1"/>
            <a:r>
              <a:rPr lang="tr-TR" sz="2800" b="1" smtClean="0"/>
              <a:t>Hipertansif Hastalarda Klinik Değişkenliklerde Kullanılacak Risk Faktörleri-1</a:t>
            </a:r>
          </a:p>
        </p:txBody>
      </p:sp>
      <p:sp>
        <p:nvSpPr>
          <p:cNvPr id="3" name="İçerik Yer Tutucusu 2"/>
          <p:cNvSpPr>
            <a:spLocks noGrp="1"/>
          </p:cNvSpPr>
          <p:nvPr>
            <p:ph idx="1"/>
          </p:nvPr>
        </p:nvSpPr>
        <p:spPr/>
        <p:txBody>
          <a:bodyPr numCol="2" rtlCol="0">
            <a:normAutofit/>
          </a:bodyPr>
          <a:lstStyle/>
          <a:p>
            <a:pPr eaLnBrk="1" fontAlgn="auto" hangingPunct="1">
              <a:spcAft>
                <a:spcPts val="0"/>
              </a:spcAft>
              <a:buFont typeface="Arial" pitchFamily="34" charset="0"/>
              <a:buChar char="•"/>
              <a:defRPr/>
            </a:pPr>
            <a:r>
              <a:rPr lang="tr-TR" sz="2800" dirty="0" smtClean="0"/>
              <a:t>Risk Faktörleri</a:t>
            </a:r>
          </a:p>
          <a:p>
            <a:pPr lvl="1" eaLnBrk="1" fontAlgn="auto" hangingPunct="1">
              <a:spcAft>
                <a:spcPts val="0"/>
              </a:spcAft>
              <a:buFont typeface="Arial" pitchFamily="34" charset="0"/>
              <a:buChar char="–"/>
              <a:defRPr/>
            </a:pPr>
            <a:r>
              <a:rPr lang="tr-TR" sz="2400" dirty="0" err="1" smtClean="0"/>
              <a:t>Sistolik</a:t>
            </a:r>
            <a:r>
              <a:rPr lang="tr-TR" sz="2400" dirty="0" smtClean="0"/>
              <a:t> </a:t>
            </a:r>
            <a:r>
              <a:rPr lang="tr-TR" sz="2400" dirty="0"/>
              <a:t>ve </a:t>
            </a:r>
            <a:r>
              <a:rPr lang="tr-TR" sz="2400" dirty="0" err="1"/>
              <a:t>diyastolik</a:t>
            </a:r>
            <a:r>
              <a:rPr lang="tr-TR" sz="2400" dirty="0"/>
              <a:t> KB </a:t>
            </a:r>
            <a:r>
              <a:rPr lang="tr-TR" sz="2400" dirty="0" err="1"/>
              <a:t>duzeyleri</a:t>
            </a:r>
            <a:endParaRPr lang="tr-TR" sz="2400" dirty="0"/>
          </a:p>
          <a:p>
            <a:pPr lvl="1" eaLnBrk="1" fontAlgn="auto" hangingPunct="1">
              <a:spcAft>
                <a:spcPts val="0"/>
              </a:spcAft>
              <a:buFont typeface="Arial" pitchFamily="34" charset="0"/>
              <a:buChar char="–"/>
              <a:defRPr/>
            </a:pPr>
            <a:r>
              <a:rPr lang="tr-TR" sz="2400" dirty="0" smtClean="0"/>
              <a:t>Nabız </a:t>
            </a:r>
            <a:r>
              <a:rPr lang="tr-TR" sz="2400" dirty="0"/>
              <a:t>basıncı </a:t>
            </a:r>
            <a:r>
              <a:rPr lang="tr-TR" sz="2400" dirty="0" err="1"/>
              <a:t>duzeyleri</a:t>
            </a:r>
            <a:r>
              <a:rPr lang="tr-TR" sz="2400" dirty="0"/>
              <a:t> (yaşlılarda)</a:t>
            </a:r>
          </a:p>
          <a:p>
            <a:pPr lvl="1" eaLnBrk="1" fontAlgn="auto" hangingPunct="1">
              <a:spcAft>
                <a:spcPts val="0"/>
              </a:spcAft>
              <a:buFont typeface="Arial" pitchFamily="34" charset="0"/>
              <a:buChar char="–"/>
              <a:defRPr/>
            </a:pPr>
            <a:r>
              <a:rPr lang="tr-TR" sz="2400" dirty="0" smtClean="0"/>
              <a:t>Yaş </a:t>
            </a:r>
            <a:r>
              <a:rPr lang="tr-TR" sz="2400" dirty="0"/>
              <a:t>(E&gt;55 </a:t>
            </a:r>
            <a:r>
              <a:rPr lang="tr-TR" sz="2400" dirty="0" err="1"/>
              <a:t>yaş,K</a:t>
            </a:r>
            <a:r>
              <a:rPr lang="tr-TR" sz="2400" dirty="0"/>
              <a:t>&gt;65 yaş)</a:t>
            </a:r>
          </a:p>
          <a:p>
            <a:pPr lvl="1" eaLnBrk="1" fontAlgn="auto" hangingPunct="1">
              <a:spcAft>
                <a:spcPts val="0"/>
              </a:spcAft>
              <a:buFont typeface="Arial" pitchFamily="34" charset="0"/>
              <a:buChar char="–"/>
              <a:defRPr/>
            </a:pPr>
            <a:r>
              <a:rPr lang="tr-TR" sz="2400" dirty="0" smtClean="0"/>
              <a:t>Sigara </a:t>
            </a:r>
            <a:r>
              <a:rPr lang="tr-TR" sz="2400" dirty="0"/>
              <a:t>kullanma alışkanlığı</a:t>
            </a:r>
          </a:p>
          <a:p>
            <a:pPr lvl="1" eaLnBrk="1" fontAlgn="auto" hangingPunct="1">
              <a:spcAft>
                <a:spcPts val="0"/>
              </a:spcAft>
              <a:buFont typeface="Arial" pitchFamily="34" charset="0"/>
              <a:buChar char="–"/>
              <a:defRPr/>
            </a:pPr>
            <a:r>
              <a:rPr lang="tr-TR" sz="2400" dirty="0" err="1" smtClean="0"/>
              <a:t>Dislipidemi</a:t>
            </a:r>
            <a:endParaRPr lang="tr-TR" sz="2400" dirty="0"/>
          </a:p>
          <a:p>
            <a:pPr lvl="2" eaLnBrk="1" fontAlgn="auto" hangingPunct="1">
              <a:spcAft>
                <a:spcPts val="0"/>
              </a:spcAft>
              <a:buFont typeface="Arial" pitchFamily="34" charset="0"/>
              <a:buChar char="•"/>
              <a:defRPr/>
            </a:pPr>
            <a:r>
              <a:rPr lang="tr-TR" sz="2000" dirty="0" smtClean="0"/>
              <a:t>TK&gt;190 </a:t>
            </a:r>
            <a:r>
              <a:rPr lang="tr-TR" sz="2000" dirty="0"/>
              <a:t>mg/</a:t>
            </a:r>
            <a:r>
              <a:rPr lang="tr-TR" sz="2000" dirty="0" err="1"/>
              <a:t>dL</a:t>
            </a:r>
            <a:r>
              <a:rPr lang="tr-TR" sz="2000" dirty="0"/>
              <a:t> ya </a:t>
            </a:r>
            <a:r>
              <a:rPr lang="tr-TR" sz="2000" dirty="0" smtClean="0"/>
              <a:t>da</a:t>
            </a:r>
          </a:p>
          <a:p>
            <a:pPr lvl="2" eaLnBrk="1" fontAlgn="auto" hangingPunct="1">
              <a:spcAft>
                <a:spcPts val="0"/>
              </a:spcAft>
              <a:buFont typeface="Arial" pitchFamily="34" charset="0"/>
              <a:buChar char="•"/>
              <a:defRPr/>
            </a:pPr>
            <a:r>
              <a:rPr lang="tr-TR" sz="2000" dirty="0"/>
              <a:t>HDL E&lt;40 mg/</a:t>
            </a:r>
            <a:r>
              <a:rPr lang="tr-TR" sz="2000" dirty="0" err="1"/>
              <a:t>dL</a:t>
            </a:r>
            <a:r>
              <a:rPr lang="tr-TR" sz="2000" dirty="0"/>
              <a:t>, K&lt;46 mg/</a:t>
            </a:r>
            <a:r>
              <a:rPr lang="tr-TR" sz="2000" dirty="0" err="1"/>
              <a:t>dL</a:t>
            </a:r>
            <a:r>
              <a:rPr lang="tr-TR" sz="2000" dirty="0"/>
              <a:t> ya </a:t>
            </a:r>
            <a:r>
              <a:rPr lang="tr-TR" sz="2000" dirty="0" smtClean="0"/>
              <a:t>da</a:t>
            </a:r>
            <a:endParaRPr lang="tr-TR" sz="2000" dirty="0"/>
          </a:p>
          <a:p>
            <a:pPr lvl="2" eaLnBrk="1" fontAlgn="auto" hangingPunct="1">
              <a:spcAft>
                <a:spcPts val="0"/>
              </a:spcAft>
              <a:buFont typeface="Arial" pitchFamily="34" charset="0"/>
              <a:buChar char="•"/>
              <a:defRPr/>
            </a:pPr>
            <a:r>
              <a:rPr lang="tr-TR" sz="2000" dirty="0" smtClean="0"/>
              <a:t>TG&gt;150 </a:t>
            </a:r>
            <a:r>
              <a:rPr lang="tr-TR" sz="2000" dirty="0"/>
              <a:t>mg/</a:t>
            </a:r>
            <a:r>
              <a:rPr lang="tr-TR" sz="2000" dirty="0" err="1"/>
              <a:t>dL</a:t>
            </a:r>
            <a:endParaRPr lang="tr-TR" sz="2000" dirty="0"/>
          </a:p>
          <a:p>
            <a:pPr lvl="1" eaLnBrk="1" fontAlgn="auto" hangingPunct="1">
              <a:spcAft>
                <a:spcPts val="0"/>
              </a:spcAft>
              <a:buFont typeface="Arial" pitchFamily="34" charset="0"/>
              <a:buChar char="–"/>
              <a:defRPr/>
            </a:pPr>
            <a:r>
              <a:rPr lang="tr-TR" sz="2400" dirty="0" err="1" smtClean="0"/>
              <a:t>Aclık</a:t>
            </a:r>
            <a:r>
              <a:rPr lang="tr-TR" sz="2400" dirty="0" smtClean="0"/>
              <a:t> </a:t>
            </a:r>
            <a:r>
              <a:rPr lang="tr-TR" sz="2400" dirty="0"/>
              <a:t>plazma </a:t>
            </a:r>
            <a:r>
              <a:rPr lang="tr-TR" sz="2400" dirty="0" err="1"/>
              <a:t>glukoz</a:t>
            </a:r>
            <a:r>
              <a:rPr lang="tr-TR" sz="2400" dirty="0"/>
              <a:t> </a:t>
            </a:r>
            <a:r>
              <a:rPr lang="tr-TR" sz="2400" dirty="0" err="1"/>
              <a:t>duzeyi</a:t>
            </a:r>
            <a:r>
              <a:rPr lang="tr-TR" sz="2400" dirty="0"/>
              <a:t> 102-125 </a:t>
            </a:r>
            <a:r>
              <a:rPr lang="tr-TR" sz="2400" dirty="0" smtClean="0"/>
              <a:t>mg/</a:t>
            </a:r>
            <a:r>
              <a:rPr lang="tr-TR" dirty="0" err="1" smtClean="0"/>
              <a:t>dL</a:t>
            </a:r>
            <a:endParaRPr lang="tr-TR" dirty="0"/>
          </a:p>
          <a:p>
            <a:pPr lvl="1" eaLnBrk="1" fontAlgn="auto" hangingPunct="1">
              <a:spcAft>
                <a:spcPts val="0"/>
              </a:spcAft>
              <a:buFont typeface="Arial" pitchFamily="34" charset="0"/>
              <a:buChar char="–"/>
              <a:defRPr/>
            </a:pPr>
            <a:r>
              <a:rPr lang="tr-TR" sz="2400" dirty="0" smtClean="0"/>
              <a:t>Bozulmuş </a:t>
            </a:r>
            <a:r>
              <a:rPr lang="tr-TR" sz="2400" dirty="0" err="1"/>
              <a:t>glukoz</a:t>
            </a:r>
            <a:r>
              <a:rPr lang="tr-TR" sz="2400" dirty="0"/>
              <a:t> tolerans testi</a:t>
            </a:r>
          </a:p>
          <a:p>
            <a:pPr lvl="1" eaLnBrk="1" fontAlgn="auto" hangingPunct="1">
              <a:spcAft>
                <a:spcPts val="0"/>
              </a:spcAft>
              <a:buFont typeface="Arial" pitchFamily="34" charset="0"/>
              <a:buChar char="–"/>
              <a:defRPr/>
            </a:pPr>
            <a:r>
              <a:rPr lang="tr-TR" sz="2400" dirty="0" err="1" smtClean="0"/>
              <a:t>Abdominal</a:t>
            </a:r>
            <a:r>
              <a:rPr lang="tr-TR" sz="2400" dirty="0" smtClean="0"/>
              <a:t> </a:t>
            </a:r>
            <a:r>
              <a:rPr lang="tr-TR" sz="2400" dirty="0" err="1"/>
              <a:t>obezite</a:t>
            </a:r>
            <a:r>
              <a:rPr lang="tr-TR" sz="2400" dirty="0"/>
              <a:t> (bel </a:t>
            </a:r>
            <a:r>
              <a:rPr lang="tr-TR" sz="2400" dirty="0" err="1"/>
              <a:t>cevresi</a:t>
            </a:r>
            <a:r>
              <a:rPr lang="tr-TR" sz="2400" dirty="0"/>
              <a:t> E&gt;102 </a:t>
            </a:r>
            <a:r>
              <a:rPr lang="tr-TR" sz="2400" dirty="0" smtClean="0"/>
              <a:t>cm, </a:t>
            </a:r>
            <a:r>
              <a:rPr lang="tr-TR" sz="2000" dirty="0" smtClean="0"/>
              <a:t>K&gt;88 </a:t>
            </a:r>
            <a:r>
              <a:rPr lang="tr-TR" sz="2000" dirty="0"/>
              <a:t>cm)</a:t>
            </a:r>
          </a:p>
          <a:p>
            <a:pPr lvl="1" eaLnBrk="1" fontAlgn="auto" hangingPunct="1">
              <a:spcAft>
                <a:spcPts val="0"/>
              </a:spcAft>
              <a:buFont typeface="Arial" pitchFamily="34" charset="0"/>
              <a:buChar char="–"/>
              <a:defRPr/>
            </a:pPr>
            <a:r>
              <a:rPr lang="tr-TR" sz="2400" dirty="0" err="1" smtClean="0"/>
              <a:t>Prematur</a:t>
            </a:r>
            <a:r>
              <a:rPr lang="tr-TR" sz="2400" dirty="0" smtClean="0"/>
              <a:t> </a:t>
            </a:r>
            <a:r>
              <a:rPr lang="tr-TR" sz="2400" dirty="0"/>
              <a:t>KAH </a:t>
            </a:r>
            <a:r>
              <a:rPr lang="tr-TR" sz="2400" dirty="0" err="1"/>
              <a:t>oykusu</a:t>
            </a:r>
            <a:r>
              <a:rPr lang="tr-TR" sz="2400" dirty="0"/>
              <a:t> (E&lt;55 yaş, </a:t>
            </a:r>
            <a:r>
              <a:rPr lang="tr-TR" sz="2400" dirty="0" smtClean="0"/>
              <a:t>K&lt;65 </a:t>
            </a:r>
            <a:r>
              <a:rPr lang="tr-TR" dirty="0" smtClean="0"/>
              <a:t>yaş</a:t>
            </a:r>
            <a:r>
              <a:rPr lang="tr-TR" dirty="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628800"/>
            <a:ext cx="8229600" cy="4462231"/>
          </a:xfrm>
        </p:spPr>
        <p:txBody>
          <a:bodyPr numCol="2" rtlCol="0">
            <a:normAutofit fontScale="77500" lnSpcReduction="20000"/>
          </a:bodyPr>
          <a:lstStyle/>
          <a:p>
            <a:pPr eaLnBrk="1" fontAlgn="auto" hangingPunct="1">
              <a:spcAft>
                <a:spcPts val="0"/>
              </a:spcAft>
              <a:buFont typeface="Arial" pitchFamily="34" charset="0"/>
              <a:buChar char="•"/>
              <a:defRPr/>
            </a:pPr>
            <a:r>
              <a:rPr lang="tr-TR" dirty="0" err="1"/>
              <a:t>Diyabetes</a:t>
            </a:r>
            <a:r>
              <a:rPr lang="tr-TR" dirty="0"/>
              <a:t> </a:t>
            </a:r>
            <a:r>
              <a:rPr lang="tr-TR" dirty="0" err="1" smtClean="0"/>
              <a:t>Mellitus</a:t>
            </a:r>
            <a:endParaRPr lang="tr-TR" dirty="0" smtClean="0"/>
          </a:p>
          <a:p>
            <a:pPr lvl="1" eaLnBrk="1" fontAlgn="auto" hangingPunct="1">
              <a:spcAft>
                <a:spcPts val="0"/>
              </a:spcAft>
              <a:buFont typeface="Arial" pitchFamily="34" charset="0"/>
              <a:buChar char="–"/>
              <a:defRPr/>
            </a:pPr>
            <a:r>
              <a:rPr lang="tr-TR" dirty="0" smtClean="0"/>
              <a:t>Tekrarlanan </a:t>
            </a:r>
            <a:r>
              <a:rPr lang="tr-TR" dirty="0" err="1"/>
              <a:t>olcumlerde</a:t>
            </a:r>
            <a:r>
              <a:rPr lang="tr-TR" dirty="0"/>
              <a:t> AKŞ 126 </a:t>
            </a:r>
            <a:r>
              <a:rPr lang="tr-TR" dirty="0" smtClean="0"/>
              <a:t>mg/</a:t>
            </a:r>
            <a:r>
              <a:rPr lang="tr-TR" dirty="0" err="1" smtClean="0"/>
              <a:t>dL</a:t>
            </a:r>
            <a:r>
              <a:rPr lang="tr-TR" dirty="0"/>
              <a:t> </a:t>
            </a:r>
            <a:r>
              <a:rPr lang="tr-TR" dirty="0" smtClean="0"/>
              <a:t>ya </a:t>
            </a:r>
            <a:r>
              <a:rPr lang="tr-TR" dirty="0"/>
              <a:t>da</a:t>
            </a:r>
          </a:p>
          <a:p>
            <a:pPr lvl="1" eaLnBrk="1" fontAlgn="auto" hangingPunct="1">
              <a:spcAft>
                <a:spcPts val="0"/>
              </a:spcAft>
              <a:buFont typeface="Arial" pitchFamily="34" charset="0"/>
              <a:buChar char="–"/>
              <a:defRPr/>
            </a:pPr>
            <a:r>
              <a:rPr lang="tr-TR" dirty="0" err="1" smtClean="0"/>
              <a:t>Yukleme</a:t>
            </a:r>
            <a:r>
              <a:rPr lang="tr-TR" dirty="0" smtClean="0"/>
              <a:t> </a:t>
            </a:r>
            <a:r>
              <a:rPr lang="tr-TR" dirty="0"/>
              <a:t>sonu plazma </a:t>
            </a:r>
            <a:r>
              <a:rPr lang="tr-TR" dirty="0" err="1"/>
              <a:t>glukoz</a:t>
            </a:r>
            <a:r>
              <a:rPr lang="tr-TR" dirty="0"/>
              <a:t> </a:t>
            </a:r>
            <a:r>
              <a:rPr lang="tr-TR" dirty="0" err="1"/>
              <a:t>duzeyi</a:t>
            </a:r>
            <a:r>
              <a:rPr lang="tr-TR" dirty="0"/>
              <a:t> &gt;</a:t>
            </a:r>
            <a:r>
              <a:rPr lang="tr-TR" dirty="0" smtClean="0"/>
              <a:t>198 mg/</a:t>
            </a:r>
            <a:r>
              <a:rPr lang="tr-TR" dirty="0" err="1" smtClean="0"/>
              <a:t>dL</a:t>
            </a:r>
            <a:endParaRPr lang="tr-TR" b="1" dirty="0"/>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err="1" smtClean="0"/>
              <a:t>Subklinik</a:t>
            </a:r>
            <a:r>
              <a:rPr lang="tr-TR" dirty="0" smtClean="0"/>
              <a:t> Organ Hasarı</a:t>
            </a:r>
          </a:p>
          <a:p>
            <a:pPr lvl="1" eaLnBrk="1" fontAlgn="auto" hangingPunct="1">
              <a:spcAft>
                <a:spcPts val="0"/>
              </a:spcAft>
              <a:buFont typeface="Arial" pitchFamily="34" charset="0"/>
              <a:buChar char="–"/>
              <a:defRPr/>
            </a:pPr>
            <a:r>
              <a:rPr lang="tr-TR" dirty="0" smtClean="0"/>
              <a:t>EKG’de </a:t>
            </a:r>
            <a:r>
              <a:rPr lang="tr-TR" dirty="0"/>
              <a:t>SVH bulguları (</a:t>
            </a:r>
            <a:r>
              <a:rPr lang="tr-TR" dirty="0" err="1" smtClean="0"/>
              <a:t>Soolow</a:t>
            </a:r>
            <a:r>
              <a:rPr lang="tr-TR" dirty="0" smtClean="0"/>
              <a:t>-Lyon</a:t>
            </a:r>
            <a:r>
              <a:rPr lang="en-US" dirty="0" smtClean="0"/>
              <a:t>&gt;38 </a:t>
            </a:r>
            <a:r>
              <a:rPr lang="en-US" dirty="0"/>
              <a:t>mm, Cornell &gt;2440 mm </a:t>
            </a:r>
            <a:r>
              <a:rPr lang="en-US" dirty="0" err="1"/>
              <a:t>veya</a:t>
            </a:r>
            <a:endParaRPr lang="en-US" dirty="0"/>
          </a:p>
          <a:p>
            <a:pPr lvl="1" eaLnBrk="1" fontAlgn="auto" hangingPunct="1">
              <a:spcAft>
                <a:spcPts val="0"/>
              </a:spcAft>
              <a:buFont typeface="Arial" pitchFamily="34" charset="0"/>
              <a:buChar char="–"/>
              <a:defRPr/>
            </a:pPr>
            <a:r>
              <a:rPr lang="tr-TR" dirty="0" smtClean="0"/>
              <a:t>EKG’de </a:t>
            </a:r>
            <a:r>
              <a:rPr lang="tr-TR" dirty="0"/>
              <a:t>SVH (SVKİ E≥125, K≥</a:t>
            </a:r>
            <a:r>
              <a:rPr lang="tr-TR" dirty="0" smtClean="0"/>
              <a:t>110 g/m2</a:t>
            </a:r>
            <a:endParaRPr lang="tr-TR" dirty="0"/>
          </a:p>
          <a:p>
            <a:pPr lvl="1" eaLnBrk="1" fontAlgn="auto" hangingPunct="1">
              <a:spcAft>
                <a:spcPts val="0"/>
              </a:spcAft>
              <a:buFont typeface="Arial" pitchFamily="34" charset="0"/>
              <a:buChar char="–"/>
              <a:defRPr/>
            </a:pPr>
            <a:r>
              <a:rPr lang="tr-TR" dirty="0" err="1" smtClean="0"/>
              <a:t>Karotis</a:t>
            </a:r>
            <a:r>
              <a:rPr lang="tr-TR" dirty="0" smtClean="0"/>
              <a:t> </a:t>
            </a:r>
            <a:r>
              <a:rPr lang="tr-TR" dirty="0"/>
              <a:t>duvarında kalınlaşma (</a:t>
            </a:r>
            <a:r>
              <a:rPr lang="tr-TR" dirty="0" smtClean="0"/>
              <a:t>IMK</a:t>
            </a:r>
            <a:r>
              <a:rPr lang="es-ES" dirty="0" smtClean="0"/>
              <a:t>≥</a:t>
            </a:r>
            <a:r>
              <a:rPr lang="es-ES" dirty="0"/>
              <a:t>0.9 mm) ya da plak</a:t>
            </a:r>
          </a:p>
          <a:p>
            <a:pPr lvl="1" eaLnBrk="1" fontAlgn="auto" hangingPunct="1">
              <a:spcAft>
                <a:spcPts val="0"/>
              </a:spcAft>
              <a:buFont typeface="Arial" pitchFamily="34" charset="0"/>
              <a:buChar char="–"/>
              <a:defRPr/>
            </a:pPr>
            <a:r>
              <a:rPr lang="tr-TR" dirty="0" err="1" smtClean="0"/>
              <a:t>Karotis-femoral</a:t>
            </a:r>
            <a:r>
              <a:rPr lang="tr-TR" dirty="0" smtClean="0"/>
              <a:t> </a:t>
            </a:r>
            <a:r>
              <a:rPr lang="tr-TR" dirty="0"/>
              <a:t>nabız dalga hızı &gt;</a:t>
            </a:r>
            <a:r>
              <a:rPr lang="tr-TR" dirty="0" smtClean="0"/>
              <a:t>12 m/</a:t>
            </a:r>
            <a:r>
              <a:rPr lang="tr-TR" dirty="0" err="1" smtClean="0"/>
              <a:t>sn</a:t>
            </a:r>
            <a:endParaRPr lang="tr-TR" dirty="0"/>
          </a:p>
          <a:p>
            <a:pPr lvl="1" eaLnBrk="1" fontAlgn="auto" hangingPunct="1">
              <a:spcAft>
                <a:spcPts val="0"/>
              </a:spcAft>
              <a:buFont typeface="Arial" pitchFamily="34" charset="0"/>
              <a:buChar char="–"/>
              <a:defRPr/>
            </a:pPr>
            <a:r>
              <a:rPr lang="tr-TR" dirty="0" smtClean="0"/>
              <a:t>Bilek/</a:t>
            </a:r>
            <a:r>
              <a:rPr lang="tr-TR" dirty="0" err="1" smtClean="0"/>
              <a:t>brakiyal</a:t>
            </a:r>
            <a:r>
              <a:rPr lang="tr-TR" dirty="0" smtClean="0"/>
              <a:t> </a:t>
            </a:r>
            <a:r>
              <a:rPr lang="tr-TR" dirty="0"/>
              <a:t>KB indeksi &lt;0.9</a:t>
            </a:r>
          </a:p>
          <a:p>
            <a:pPr lvl="1" eaLnBrk="1" fontAlgn="auto" hangingPunct="1">
              <a:spcAft>
                <a:spcPts val="0"/>
              </a:spcAft>
              <a:buFont typeface="Arial" pitchFamily="34" charset="0"/>
              <a:buChar char="–"/>
              <a:defRPr/>
            </a:pPr>
            <a:r>
              <a:rPr lang="tr-TR" dirty="0" smtClean="0"/>
              <a:t>Serum </a:t>
            </a:r>
            <a:r>
              <a:rPr lang="tr-TR" dirty="0" err="1"/>
              <a:t>kreatinin</a:t>
            </a:r>
            <a:r>
              <a:rPr lang="tr-TR" dirty="0"/>
              <a:t> </a:t>
            </a:r>
            <a:r>
              <a:rPr lang="tr-TR" dirty="0" err="1"/>
              <a:t>duzeyinde</a:t>
            </a:r>
            <a:r>
              <a:rPr lang="tr-TR" dirty="0"/>
              <a:t> hafif artış</a:t>
            </a:r>
          </a:p>
          <a:p>
            <a:pPr lvl="2" eaLnBrk="1" fontAlgn="auto" hangingPunct="1">
              <a:spcAft>
                <a:spcPts val="0"/>
              </a:spcAft>
              <a:buFont typeface="Arial" pitchFamily="34" charset="0"/>
              <a:buChar char="•"/>
              <a:defRPr/>
            </a:pPr>
            <a:r>
              <a:rPr lang="tr-TR" dirty="0"/>
              <a:t>-E:1.3-1.5 mg/</a:t>
            </a:r>
            <a:r>
              <a:rPr lang="tr-TR" dirty="0" err="1"/>
              <a:t>dL</a:t>
            </a:r>
            <a:endParaRPr lang="tr-TR" dirty="0"/>
          </a:p>
          <a:p>
            <a:pPr lvl="2" eaLnBrk="1" fontAlgn="auto" hangingPunct="1">
              <a:spcAft>
                <a:spcPts val="0"/>
              </a:spcAft>
              <a:buFont typeface="Arial" pitchFamily="34" charset="0"/>
              <a:buChar char="•"/>
              <a:defRPr/>
            </a:pPr>
            <a:r>
              <a:rPr lang="tr-TR" dirty="0"/>
              <a:t>-K: 1.2-1.4 mg/</a:t>
            </a:r>
            <a:r>
              <a:rPr lang="tr-TR" dirty="0" err="1"/>
              <a:t>dL</a:t>
            </a:r>
            <a:endParaRPr lang="tr-TR" dirty="0"/>
          </a:p>
          <a:p>
            <a:pPr lvl="1" eaLnBrk="1" fontAlgn="auto" hangingPunct="1">
              <a:spcAft>
                <a:spcPts val="0"/>
              </a:spcAft>
              <a:buFont typeface="Arial" pitchFamily="34" charset="0"/>
              <a:buChar char="–"/>
              <a:defRPr/>
            </a:pPr>
            <a:r>
              <a:rPr lang="tr-TR" dirty="0" smtClean="0"/>
              <a:t>GFH </a:t>
            </a:r>
            <a:r>
              <a:rPr lang="tr-TR" dirty="0"/>
              <a:t>60 </a:t>
            </a:r>
            <a:r>
              <a:rPr lang="tr-TR" dirty="0" err="1"/>
              <a:t>mL</a:t>
            </a:r>
            <a:r>
              <a:rPr lang="tr-TR" dirty="0"/>
              <a:t>/</a:t>
            </a:r>
            <a:r>
              <a:rPr lang="tr-TR" dirty="0" err="1"/>
              <a:t>dk</a:t>
            </a:r>
            <a:r>
              <a:rPr lang="tr-TR" dirty="0"/>
              <a:t>/1.73 m2 veya &lt;60 </a:t>
            </a:r>
            <a:r>
              <a:rPr lang="tr-TR" dirty="0" err="1" smtClean="0"/>
              <a:t>mL</a:t>
            </a:r>
            <a:r>
              <a:rPr lang="tr-TR" dirty="0" smtClean="0"/>
              <a:t>/</a:t>
            </a:r>
            <a:r>
              <a:rPr lang="tr-TR" dirty="0" err="1" smtClean="0"/>
              <a:t>dk</a:t>
            </a:r>
            <a:endParaRPr lang="tr-TR" dirty="0"/>
          </a:p>
          <a:p>
            <a:pPr lvl="1" eaLnBrk="1" fontAlgn="auto" hangingPunct="1">
              <a:spcAft>
                <a:spcPts val="0"/>
              </a:spcAft>
              <a:buFont typeface="Arial" pitchFamily="34" charset="0"/>
              <a:buChar char="–"/>
              <a:defRPr/>
            </a:pPr>
            <a:r>
              <a:rPr lang="fi-FI" dirty="0" smtClean="0"/>
              <a:t>Mikroalbuminuri </a:t>
            </a:r>
            <a:r>
              <a:rPr lang="fi-FI" dirty="0"/>
              <a:t>30-300 mg/24 saat </a:t>
            </a:r>
            <a:r>
              <a:rPr lang="fi-FI" dirty="0" smtClean="0"/>
              <a:t>ya</a:t>
            </a:r>
            <a:r>
              <a:rPr lang="tr-TR" dirty="0" smtClean="0"/>
              <a:t> da albümin/</a:t>
            </a:r>
            <a:r>
              <a:rPr lang="tr-TR" dirty="0" err="1" smtClean="0"/>
              <a:t>kreatinin</a:t>
            </a:r>
            <a:r>
              <a:rPr lang="tr-TR" dirty="0" smtClean="0"/>
              <a:t> </a:t>
            </a:r>
            <a:r>
              <a:rPr lang="tr-TR" dirty="0"/>
              <a:t>oranı E≥22, K≥</a:t>
            </a:r>
            <a:r>
              <a:rPr lang="tr-TR" dirty="0" smtClean="0"/>
              <a:t>31 mg/g </a:t>
            </a:r>
            <a:r>
              <a:rPr lang="tr-TR" dirty="0" err="1"/>
              <a:t>kreatinin</a:t>
            </a:r>
            <a:r>
              <a:rPr lang="tr-TR" dirty="0"/>
              <a:t> olması</a:t>
            </a:r>
          </a:p>
        </p:txBody>
      </p:sp>
      <p:sp>
        <p:nvSpPr>
          <p:cNvPr id="53250" name="Dikdörtgen 3"/>
          <p:cNvSpPr>
            <a:spLocks noChangeArrowheads="1"/>
          </p:cNvSpPr>
          <p:nvPr/>
        </p:nvSpPr>
        <p:spPr bwMode="auto">
          <a:xfrm>
            <a:off x="1042988" y="503238"/>
            <a:ext cx="7058025" cy="954087"/>
          </a:xfrm>
          <a:prstGeom prst="rect">
            <a:avLst/>
          </a:prstGeom>
          <a:noFill/>
          <a:ln w="9525">
            <a:noFill/>
            <a:miter lim="800000"/>
            <a:headEnd/>
            <a:tailEnd/>
          </a:ln>
        </p:spPr>
        <p:txBody>
          <a:bodyPr>
            <a:spAutoFit/>
          </a:bodyPr>
          <a:lstStyle/>
          <a:p>
            <a:pPr algn="ctr"/>
            <a:r>
              <a:rPr lang="tr-TR" sz="2800" b="1">
                <a:latin typeface="Calibri" pitchFamily="34" charset="0"/>
              </a:rPr>
              <a:t>Hipertansif Hastalarda Klinik Değişkenliklerde Kullanılacak Risk Faktörleri-2</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Başlık 1"/>
          <p:cNvSpPr>
            <a:spLocks noGrp="1"/>
          </p:cNvSpPr>
          <p:nvPr>
            <p:ph type="title"/>
          </p:nvPr>
        </p:nvSpPr>
        <p:spPr/>
        <p:txBody>
          <a:bodyPr/>
          <a:lstStyle/>
          <a:p>
            <a:pPr eaLnBrk="1" hangingPunct="1"/>
            <a:r>
              <a:rPr lang="tr-TR" sz="2800" b="1" smtClean="0"/>
              <a:t>Hipertansif Hastalarda Klinik Değişkenliklerde Kullanılacak Risk Faktörleri-3</a:t>
            </a:r>
          </a:p>
        </p:txBody>
      </p:sp>
      <p:sp>
        <p:nvSpPr>
          <p:cNvPr id="54274" name="İçerik Yer Tutucusu 2"/>
          <p:cNvSpPr>
            <a:spLocks noGrp="1"/>
          </p:cNvSpPr>
          <p:nvPr>
            <p:ph idx="1"/>
          </p:nvPr>
        </p:nvSpPr>
        <p:spPr/>
        <p:txBody>
          <a:bodyPr/>
          <a:lstStyle/>
          <a:p>
            <a:pPr eaLnBrk="1" hangingPunct="1"/>
            <a:r>
              <a:rPr lang="tr-TR" sz="2400" smtClean="0"/>
              <a:t>KV ve Böbrek Hastalığının Olması</a:t>
            </a:r>
          </a:p>
          <a:p>
            <a:pPr lvl="1" eaLnBrk="1" hangingPunct="1"/>
            <a:r>
              <a:rPr lang="tr-TR" sz="2400" smtClean="0"/>
              <a:t>Serebrovaskuler hastalık: iskemik inme, beyin kanaması, geçici iskemik atak </a:t>
            </a:r>
          </a:p>
          <a:p>
            <a:pPr lvl="1" eaLnBrk="1" hangingPunct="1"/>
            <a:r>
              <a:rPr lang="tr-TR" sz="2400" smtClean="0"/>
              <a:t>Kalp hastalığı: miyokard infarktusu, angina, koroner revaskularizasyon, kalp yetmezliği</a:t>
            </a:r>
          </a:p>
          <a:p>
            <a:pPr lvl="1" eaLnBrk="1" hangingPunct="1"/>
            <a:r>
              <a:rPr lang="tr-TR" sz="2400" smtClean="0"/>
              <a:t>Böbrek hastalığı: diyabetik nefropati,proteinuri (&gt;300 mg/24 saat)</a:t>
            </a:r>
          </a:p>
          <a:p>
            <a:pPr lvl="1" eaLnBrk="1" hangingPunct="1"/>
            <a:r>
              <a:rPr lang="tr-TR" sz="2400" smtClean="0"/>
              <a:t>Periferik arter hastalığı</a:t>
            </a:r>
          </a:p>
          <a:p>
            <a:pPr lvl="1" eaLnBrk="1" hangingPunct="1"/>
            <a:r>
              <a:rPr lang="tr-TR" sz="2400" smtClean="0"/>
              <a:t>İlerlemiş retinopati: kanamalı ya da eksudalar, papilla ödemi</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Başlık 1"/>
          <p:cNvSpPr>
            <a:spLocks noGrp="1"/>
          </p:cNvSpPr>
          <p:nvPr>
            <p:ph type="title"/>
          </p:nvPr>
        </p:nvSpPr>
        <p:spPr>
          <a:xfrm>
            <a:off x="457200" y="274638"/>
            <a:ext cx="8229600" cy="850900"/>
          </a:xfrm>
        </p:spPr>
        <p:txBody>
          <a:bodyPr/>
          <a:lstStyle/>
          <a:p>
            <a:pPr eaLnBrk="1" hangingPunct="1"/>
            <a:r>
              <a:rPr lang="tr-TR" sz="3600" smtClean="0"/>
              <a:t>Bunlara ek olarak </a:t>
            </a:r>
            <a:r>
              <a:rPr lang="sv-SE" sz="3600" smtClean="0"/>
              <a:t>yeni risk faktorleri:</a:t>
            </a:r>
            <a:endParaRPr lang="tr-TR" sz="3600" smtClean="0"/>
          </a:p>
        </p:txBody>
      </p:sp>
      <p:sp>
        <p:nvSpPr>
          <p:cNvPr id="55298" name="İçerik Yer Tutucusu 2"/>
          <p:cNvSpPr>
            <a:spLocks noGrp="1"/>
          </p:cNvSpPr>
          <p:nvPr>
            <p:ph idx="1"/>
          </p:nvPr>
        </p:nvSpPr>
        <p:spPr>
          <a:xfrm>
            <a:off x="684213" y="1484313"/>
            <a:ext cx="8002587" cy="4321175"/>
          </a:xfrm>
        </p:spPr>
        <p:txBody>
          <a:bodyPr/>
          <a:lstStyle/>
          <a:p>
            <a:pPr marL="0" indent="0" eaLnBrk="1" hangingPunct="1">
              <a:lnSpc>
                <a:spcPct val="80000"/>
              </a:lnSpc>
              <a:buFont typeface="Arial" charset="0"/>
              <a:buNone/>
            </a:pPr>
            <a:r>
              <a:rPr lang="tr-TR" sz="2700" smtClean="0"/>
              <a:t>1. Metabolik Sendrom: Yüksek KB ve artmış KV risk faktörleri ile birliktedir.</a:t>
            </a:r>
          </a:p>
          <a:p>
            <a:pPr marL="0" indent="0" eaLnBrk="1" hangingPunct="1">
              <a:lnSpc>
                <a:spcPct val="80000"/>
              </a:lnSpc>
              <a:buFont typeface="Arial" charset="0"/>
              <a:buNone/>
            </a:pPr>
            <a:r>
              <a:rPr lang="tr-TR" sz="2700" smtClean="0"/>
              <a:t>2. Hipertansiyonla ilişkili birçok organda subklinik hasar oluşur ve bu KV riski arttırır.</a:t>
            </a:r>
          </a:p>
          <a:p>
            <a:pPr marL="0" indent="0" eaLnBrk="1" hangingPunct="1">
              <a:lnSpc>
                <a:spcPct val="80000"/>
              </a:lnSpc>
              <a:buFont typeface="Arial" charset="0"/>
              <a:buNone/>
            </a:pPr>
            <a:r>
              <a:rPr lang="tr-TR" sz="2700" smtClean="0"/>
              <a:t>3. Organ hasarının renal belirteçleri arasında Cockroft-Gault formülü ile hesaplanan kreatinin klirensi ve MDRD formülü ile ölçülen glomerüler filtrasyon hızı da vardır. Renal disfonksiyona eşlik eden bu değerler KV riski de gösterir.</a:t>
            </a:r>
          </a:p>
          <a:p>
            <a:pPr marL="0" indent="0" eaLnBrk="1" hangingPunct="1">
              <a:lnSpc>
                <a:spcPct val="80000"/>
              </a:lnSpc>
              <a:buFont typeface="Arial" charset="0"/>
              <a:buNone/>
            </a:pPr>
            <a:r>
              <a:rPr lang="tr-TR" sz="2700" smtClean="0"/>
              <a:t>4. İncelenmesi kolay ve ucuz olan mikroalbüminüri organ hasarının ölçümünün temel komponentidir.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Başlık 1"/>
          <p:cNvSpPr>
            <a:spLocks noGrp="1"/>
          </p:cNvSpPr>
          <p:nvPr>
            <p:ph type="title"/>
          </p:nvPr>
        </p:nvSpPr>
        <p:spPr/>
        <p:txBody>
          <a:bodyPr/>
          <a:lstStyle/>
          <a:p>
            <a:pPr eaLnBrk="1" hangingPunct="1"/>
            <a:r>
              <a:rPr lang="tr-TR" b="1" smtClean="0"/>
              <a:t>Tanım</a:t>
            </a:r>
          </a:p>
        </p:txBody>
      </p:sp>
      <p:sp>
        <p:nvSpPr>
          <p:cNvPr id="3" name="İçerik Yer Tutucusu 2"/>
          <p:cNvSpPr>
            <a:spLocks noGrp="1"/>
          </p:cNvSpPr>
          <p:nvPr>
            <p:ph idx="1"/>
          </p:nvPr>
        </p:nvSpPr>
        <p:spPr>
          <a:xfrm>
            <a:off x="457200" y="1772816"/>
            <a:ext cx="8229600" cy="4353347"/>
          </a:xfrm>
        </p:spPr>
        <p:txBody>
          <a:bodyPr rtlCol="0">
            <a:normAutofit fontScale="92500"/>
          </a:bodyPr>
          <a:lstStyle/>
          <a:p>
            <a:pPr eaLnBrk="1" fontAlgn="auto" hangingPunct="1">
              <a:spcAft>
                <a:spcPts val="0"/>
              </a:spcAft>
              <a:buFont typeface="Arial" pitchFamily="34" charset="0"/>
              <a:buChar char="•"/>
              <a:defRPr/>
            </a:pPr>
            <a:r>
              <a:rPr lang="tr-TR" dirty="0" smtClean="0"/>
              <a:t>Yüksek kan </a:t>
            </a:r>
            <a:r>
              <a:rPr lang="tr-TR" dirty="0" err="1" smtClean="0"/>
              <a:t>basncı</a:t>
            </a:r>
            <a:r>
              <a:rPr lang="tr-TR" dirty="0" smtClean="0"/>
              <a:t> için kesin bir sınır yoktur. Arter basıncı ve </a:t>
            </a:r>
            <a:r>
              <a:rPr lang="tr-TR" dirty="0" err="1" smtClean="0"/>
              <a:t>mortalite</a:t>
            </a:r>
            <a:r>
              <a:rPr lang="tr-TR" dirty="0" smtClean="0"/>
              <a:t> arasında ilişki kantitatiftir, basınç yükseldikçe </a:t>
            </a:r>
            <a:r>
              <a:rPr lang="tr-TR" dirty="0" err="1" smtClean="0"/>
              <a:t>prognoz</a:t>
            </a:r>
            <a:r>
              <a:rPr lang="tr-TR" dirty="0" smtClean="0"/>
              <a:t> kötüleşir.</a:t>
            </a:r>
          </a:p>
          <a:p>
            <a:pPr lvl="8">
              <a:defRPr/>
            </a:pPr>
            <a:r>
              <a:rPr lang="tr-TR" dirty="0" smtClean="0"/>
              <a:t>T </a:t>
            </a:r>
            <a:r>
              <a:rPr lang="tr-TR" dirty="0" err="1" smtClean="0"/>
              <a:t>Pickering</a:t>
            </a:r>
            <a:r>
              <a:rPr lang="tr-TR" dirty="0" smtClean="0"/>
              <a:t>, 1972</a:t>
            </a:r>
          </a:p>
          <a:p>
            <a:pPr lvl="8">
              <a:defRPr/>
            </a:pPr>
            <a:endParaRPr lang="tr-TR" dirty="0"/>
          </a:p>
          <a:p>
            <a:pPr marL="3657600" lvl="8" indent="0">
              <a:buFont typeface="Arial" pitchFamily="34" charset="0"/>
              <a:buNone/>
              <a:defRPr/>
            </a:pPr>
            <a:endParaRPr lang="tr-TR" dirty="0" smtClean="0"/>
          </a:p>
          <a:p>
            <a:pPr eaLnBrk="1" fontAlgn="auto" hangingPunct="1">
              <a:spcAft>
                <a:spcPts val="0"/>
              </a:spcAft>
              <a:buFont typeface="Arial" pitchFamily="34" charset="0"/>
              <a:buChar char="•"/>
              <a:defRPr/>
            </a:pPr>
            <a:r>
              <a:rPr lang="tr-TR" dirty="0" smtClean="0"/>
              <a:t>Hipertansiyonun fiili tanımı, düşürmenin yararlarının düşürmemenin yararlarından fazla olmaya başladığı seviyedir.</a:t>
            </a:r>
          </a:p>
          <a:p>
            <a:pPr lvl="8">
              <a:defRPr/>
            </a:pPr>
            <a:r>
              <a:rPr lang="tr-TR" dirty="0" smtClean="0"/>
              <a:t>G </a:t>
            </a:r>
            <a:r>
              <a:rPr lang="tr-TR" dirty="0" err="1" smtClean="0"/>
              <a:t>Rose</a:t>
            </a:r>
            <a:r>
              <a:rPr lang="tr-TR" dirty="0" smtClean="0"/>
              <a:t>, 1980</a:t>
            </a:r>
            <a:endParaRPr lang="tr-T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İçerik Yer Tutucusu 2"/>
          <p:cNvSpPr>
            <a:spLocks noGrp="1"/>
          </p:cNvSpPr>
          <p:nvPr>
            <p:ph idx="1"/>
          </p:nvPr>
        </p:nvSpPr>
        <p:spPr>
          <a:xfrm>
            <a:off x="611188" y="908050"/>
            <a:ext cx="8013700" cy="5184775"/>
          </a:xfrm>
        </p:spPr>
        <p:txBody>
          <a:bodyPr/>
          <a:lstStyle/>
          <a:p>
            <a:pPr marL="0" indent="0" eaLnBrk="1" hangingPunct="1">
              <a:buFont typeface="Arial" charset="0"/>
              <a:buNone/>
            </a:pPr>
            <a:r>
              <a:rPr lang="tr-TR" sz="2800" smtClean="0"/>
              <a:t>5. Konsantrik sol ventrikul hipertrofisi anlamlı artmış KV risk göstergesidir.</a:t>
            </a:r>
          </a:p>
          <a:p>
            <a:pPr marL="0" indent="0" eaLnBrk="1" hangingPunct="1">
              <a:buFont typeface="Arial" charset="0"/>
              <a:buNone/>
            </a:pPr>
            <a:r>
              <a:rPr lang="tr-TR" sz="2800" smtClean="0"/>
              <a:t>6. Çoklu organ hasarı kötü prognozla birliktedir. Farklı dokularda (kalp, kan damarı, böbrek ve beyin) organ hasarı araştırılmalıdır.</a:t>
            </a:r>
          </a:p>
          <a:p>
            <a:pPr marL="0" indent="0" eaLnBrk="1" hangingPunct="1">
              <a:buFont typeface="Arial" charset="0"/>
              <a:buNone/>
            </a:pPr>
            <a:r>
              <a:rPr lang="tr-TR" sz="2800" smtClean="0"/>
              <a:t>7. Artmış nabız dalga velositesi prognozu etkileyen faktörlerdendir. Büyük arter sertliğinin indeksi olmasına rağmen klinik kullanılabilirliği sınırlıdır.</a:t>
            </a:r>
          </a:p>
          <a:p>
            <a:pPr marL="0" indent="0" eaLnBrk="1" hangingPunct="1">
              <a:buFont typeface="Arial" charset="0"/>
              <a:buNone/>
            </a:pPr>
            <a:r>
              <a:rPr lang="tr-TR" sz="2800" smtClean="0"/>
              <a:t>8. Düşük bilek-brakiyal KB oranı (&lt;0.9) görece kolay aterosklerotik hastalık belirteci ve total KV riskin arttığını gösterir.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İçerik Yer Tutucusu 2"/>
          <p:cNvSpPr>
            <a:spLocks noGrp="1"/>
          </p:cNvSpPr>
          <p:nvPr>
            <p:ph idx="1"/>
          </p:nvPr>
        </p:nvSpPr>
        <p:spPr>
          <a:xfrm>
            <a:off x="457200" y="1196975"/>
            <a:ext cx="8229600" cy="4929188"/>
          </a:xfrm>
        </p:spPr>
        <p:txBody>
          <a:bodyPr/>
          <a:lstStyle/>
          <a:p>
            <a:pPr marL="0" indent="0" eaLnBrk="1" hangingPunct="1">
              <a:lnSpc>
                <a:spcPct val="90000"/>
              </a:lnSpc>
              <a:buFont typeface="Arial" charset="0"/>
              <a:buNone/>
            </a:pPr>
            <a:r>
              <a:rPr lang="tr-TR" sz="2700" smtClean="0"/>
              <a:t>9. Organ hasarı ölçümü sadece tedavi öncesi önerilmez. Tedavi sırasında da yapılmalıdır. Sol ventrikül hipertrofisinde regresyon ve proteinürinin azalması KV açıdan tedaviye bağlı olumlu değişimi gösterir.</a:t>
            </a:r>
          </a:p>
          <a:p>
            <a:pPr marL="0" indent="0" eaLnBrk="1" hangingPunct="1">
              <a:lnSpc>
                <a:spcPct val="90000"/>
              </a:lnSpc>
              <a:buFont typeface="Arial" charset="0"/>
              <a:buNone/>
            </a:pPr>
            <a:r>
              <a:rPr lang="tr-TR" sz="2700" smtClean="0"/>
              <a:t>10. Artmış kalp hızı KV morbidite ve mortalite için risk faktörüdür. Ayrıca yeni başlangıçlı hipertansiyonu da gösterir. Sıklıkla metabolik bozukluk ve metabolik sendromla birliktedir.</a:t>
            </a:r>
          </a:p>
          <a:p>
            <a:pPr marL="0" indent="0" eaLnBrk="1" hangingPunct="1">
              <a:lnSpc>
                <a:spcPct val="90000"/>
              </a:lnSpc>
              <a:buFont typeface="Arial" charset="0"/>
              <a:buNone/>
            </a:pPr>
            <a:r>
              <a:rPr lang="tr-TR" sz="2700" smtClean="0"/>
              <a:t>11. Yüksek ve çok yüksek risk faktörleri Tablo 6’da gösterilmiştir. Çoklu risk faktörleri, diyabet ya da organ hasarının olması yüksek-normal hipertansiyonda bile kişiyi yüksek risk kategorisine sokar.</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Başlık 1"/>
          <p:cNvSpPr>
            <a:spLocks noGrp="1"/>
          </p:cNvSpPr>
          <p:nvPr>
            <p:ph type="title"/>
          </p:nvPr>
        </p:nvSpPr>
        <p:spPr>
          <a:xfrm>
            <a:off x="457200" y="274638"/>
            <a:ext cx="8218488" cy="1143000"/>
          </a:xfrm>
        </p:spPr>
        <p:txBody>
          <a:bodyPr/>
          <a:lstStyle/>
          <a:p>
            <a:pPr eaLnBrk="1" hangingPunct="1"/>
            <a:r>
              <a:rPr lang="tr-TR" sz="3600" b="1" smtClean="0"/>
              <a:t>Yüksek ve Çok Yüksek Risk Faktörleri</a:t>
            </a:r>
          </a:p>
        </p:txBody>
      </p:sp>
      <p:sp>
        <p:nvSpPr>
          <p:cNvPr id="58370" name="İçerik Yer Tutucusu 2"/>
          <p:cNvSpPr>
            <a:spLocks noGrp="1"/>
          </p:cNvSpPr>
          <p:nvPr>
            <p:ph idx="1"/>
          </p:nvPr>
        </p:nvSpPr>
        <p:spPr>
          <a:xfrm>
            <a:off x="457200" y="1341438"/>
            <a:ext cx="8229600" cy="5327650"/>
          </a:xfrm>
        </p:spPr>
        <p:txBody>
          <a:bodyPr/>
          <a:lstStyle/>
          <a:p>
            <a:pPr eaLnBrk="1" hangingPunct="1">
              <a:lnSpc>
                <a:spcPct val="80000"/>
              </a:lnSpc>
            </a:pPr>
            <a:r>
              <a:rPr lang="tr-TR" sz="2500" smtClean="0"/>
              <a:t>Sistolik KB ≥ 180 mmHg ve/veya diyastolik KB ≥ 110 mmHg</a:t>
            </a:r>
          </a:p>
          <a:p>
            <a:pPr eaLnBrk="1" hangingPunct="1">
              <a:lnSpc>
                <a:spcPct val="80000"/>
              </a:lnSpc>
            </a:pPr>
            <a:r>
              <a:rPr lang="tr-TR" sz="2500" smtClean="0"/>
              <a:t>Sistolik KB ≥160 mmHg ile diyastolik KB&lt; 70 mmHg</a:t>
            </a:r>
          </a:p>
          <a:p>
            <a:pPr eaLnBrk="1" hangingPunct="1">
              <a:lnSpc>
                <a:spcPct val="80000"/>
              </a:lnSpc>
            </a:pPr>
            <a:r>
              <a:rPr lang="tr-TR" sz="2500" smtClean="0"/>
              <a:t>Diyabet</a:t>
            </a:r>
          </a:p>
          <a:p>
            <a:pPr eaLnBrk="1" hangingPunct="1">
              <a:lnSpc>
                <a:spcPct val="80000"/>
              </a:lnSpc>
            </a:pPr>
            <a:r>
              <a:rPr lang="tr-TR" sz="2500" smtClean="0"/>
              <a:t>Metabolik sendrom</a:t>
            </a:r>
          </a:p>
          <a:p>
            <a:pPr eaLnBrk="1" hangingPunct="1">
              <a:lnSpc>
                <a:spcPct val="80000"/>
              </a:lnSpc>
            </a:pPr>
            <a:r>
              <a:rPr lang="tr-TR" sz="2500" smtClean="0"/>
              <a:t>≥ 3 KV risk faktör</a:t>
            </a:r>
          </a:p>
          <a:p>
            <a:pPr eaLnBrk="1" hangingPunct="1">
              <a:lnSpc>
                <a:spcPct val="80000"/>
              </a:lnSpc>
            </a:pPr>
            <a:r>
              <a:rPr lang="tr-TR" sz="2500" smtClean="0"/>
              <a:t>Subklinik organ hasarını takiben 1 ya da fazlası</a:t>
            </a:r>
          </a:p>
          <a:p>
            <a:pPr lvl="1" eaLnBrk="1" hangingPunct="1">
              <a:lnSpc>
                <a:spcPct val="80000"/>
              </a:lnSpc>
            </a:pPr>
            <a:r>
              <a:rPr lang="tr-TR" sz="2200" smtClean="0"/>
              <a:t>Elektrokardiyografik (özellikle zorlanma ile) ya da elektrokardiyografik (özellikle konsantrik ) sol ventrikül hipertrofisi</a:t>
            </a:r>
          </a:p>
          <a:p>
            <a:pPr lvl="1" eaLnBrk="1" hangingPunct="1">
              <a:lnSpc>
                <a:spcPct val="80000"/>
              </a:lnSpc>
            </a:pPr>
            <a:r>
              <a:rPr lang="tr-TR" sz="2200" smtClean="0"/>
              <a:t>Karotid arter ultrasonunda duvar kalınlığı ve plak oluşumu</a:t>
            </a:r>
          </a:p>
          <a:p>
            <a:pPr lvl="1" eaLnBrk="1" hangingPunct="1">
              <a:lnSpc>
                <a:spcPct val="80000"/>
              </a:lnSpc>
            </a:pPr>
            <a:r>
              <a:rPr lang="tr-TR" sz="2200" smtClean="0"/>
              <a:t>Artmış arteryal sertleşme</a:t>
            </a:r>
          </a:p>
          <a:p>
            <a:pPr lvl="1" eaLnBrk="1" hangingPunct="1">
              <a:lnSpc>
                <a:spcPct val="80000"/>
              </a:lnSpc>
            </a:pPr>
            <a:r>
              <a:rPr lang="tr-TR" sz="2200" smtClean="0"/>
              <a:t>Serum kreatinin düzeylerinde orta derecede artış</a:t>
            </a:r>
          </a:p>
          <a:p>
            <a:pPr lvl="1" eaLnBrk="1" hangingPunct="1">
              <a:lnSpc>
                <a:spcPct val="80000"/>
              </a:lnSpc>
            </a:pPr>
            <a:r>
              <a:rPr lang="tr-TR" sz="2200" smtClean="0"/>
              <a:t>Glomerüler filtrasyon hızı ya da kreatinin klirensi azalması</a:t>
            </a:r>
          </a:p>
          <a:p>
            <a:pPr lvl="1" eaLnBrk="1" hangingPunct="1">
              <a:lnSpc>
                <a:spcPct val="80000"/>
              </a:lnSpc>
            </a:pPr>
            <a:r>
              <a:rPr lang="tr-TR" sz="2200" smtClean="0"/>
              <a:t>Mikroalbuminuri ya da proteinuri</a:t>
            </a:r>
          </a:p>
          <a:p>
            <a:pPr eaLnBrk="1" hangingPunct="1">
              <a:lnSpc>
                <a:spcPct val="80000"/>
              </a:lnSpc>
            </a:pPr>
            <a:r>
              <a:rPr lang="tr-TR" sz="2500" smtClean="0"/>
              <a:t>KV ya da böbrek hastalığının varlığı</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p:txBody>
          <a:bodyPr rtlCol="0">
            <a:normAutofit/>
          </a:bodyPr>
          <a:lstStyle/>
          <a:p>
            <a:pPr eaLnBrk="1" fontAlgn="auto" hangingPunct="1">
              <a:spcAft>
                <a:spcPts val="0"/>
              </a:spcAft>
              <a:buFont typeface="Arial" pitchFamily="34" charset="0"/>
              <a:buNone/>
              <a:defRPr/>
            </a:pPr>
            <a:endParaRPr lang="tr-TR" altLang="tr-TR"/>
          </a:p>
        </p:txBody>
      </p:sp>
      <p:pic>
        <p:nvPicPr>
          <p:cNvPr id="59394" name="Picture 4"/>
          <p:cNvPicPr>
            <a:picLocks noChangeAspect="1" noChangeArrowheads="1"/>
          </p:cNvPicPr>
          <p:nvPr/>
        </p:nvPicPr>
        <p:blipFill>
          <a:blip r:embed="rId2"/>
          <a:srcRect/>
          <a:stretch>
            <a:fillRect/>
          </a:stretch>
        </p:blipFill>
        <p:spPr bwMode="auto">
          <a:xfrm>
            <a:off x="457200" y="609600"/>
            <a:ext cx="8229600" cy="5761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2"/>
          <p:cNvPicPr>
            <a:picLocks noChangeAspect="1" noChangeArrowheads="1"/>
          </p:cNvPicPr>
          <p:nvPr/>
        </p:nvPicPr>
        <p:blipFill>
          <a:blip r:embed="rId2"/>
          <a:srcRect/>
          <a:stretch>
            <a:fillRect/>
          </a:stretch>
        </p:blipFill>
        <p:spPr bwMode="auto">
          <a:xfrm>
            <a:off x="250825" y="147638"/>
            <a:ext cx="8569325" cy="648335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a:xfrm>
            <a:off x="457200" y="2514600"/>
            <a:ext cx="8229600" cy="1782763"/>
          </a:xfrm>
        </p:spPr>
        <p:txBody>
          <a:bodyPr/>
          <a:lstStyle/>
          <a:p>
            <a:pPr eaLnBrk="1" hangingPunct="1"/>
            <a:r>
              <a:rPr lang="tr-TR" b="1" smtClean="0"/>
              <a:t>D- HT klinik değerlendirme ve tanısal yaklaşım</a:t>
            </a:r>
            <a:endParaRPr lang="tr-TR" altLang="tr-TR" b="1"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3"/>
          <p:cNvSpPr>
            <a:spLocks noGrp="1" noChangeArrowheads="1"/>
          </p:cNvSpPr>
          <p:nvPr>
            <p:ph type="body" idx="1"/>
          </p:nvPr>
        </p:nvSpPr>
        <p:spPr>
          <a:xfrm>
            <a:off x="457200" y="1295400"/>
            <a:ext cx="8229600" cy="4830763"/>
          </a:xfrm>
        </p:spPr>
        <p:txBody>
          <a:bodyPr/>
          <a:lstStyle/>
          <a:p>
            <a:pPr eaLnBrk="1" hangingPunct="1"/>
            <a:r>
              <a:rPr lang="tr-TR" altLang="tr-TR" smtClean="0"/>
              <a:t>Tanı aşamasında;</a:t>
            </a:r>
          </a:p>
          <a:p>
            <a:pPr lvl="1" eaLnBrk="1" hangingPunct="1"/>
            <a:r>
              <a:rPr lang="tr-TR" altLang="tr-TR" smtClean="0"/>
              <a:t>KB düzeylerini saptamak</a:t>
            </a:r>
          </a:p>
          <a:p>
            <a:pPr lvl="1" eaLnBrk="1" hangingPunct="1"/>
            <a:r>
              <a:rPr lang="tr-TR" altLang="tr-TR" smtClean="0"/>
              <a:t>Hipertansiyona neden olan sekonder nedenleri araştırmak</a:t>
            </a:r>
          </a:p>
          <a:p>
            <a:pPr lvl="1" eaLnBrk="1" hangingPunct="1"/>
            <a:r>
              <a:rPr lang="tr-TR" altLang="tr-TR" smtClean="0"/>
              <a:t>Kapsamlı şekilde KV risk faktörleri, diğer risk faktörleri, hedef organ hasarı, eşlik eden hastalıklar ve klinik koşulları belirlemek </a:t>
            </a:r>
          </a:p>
          <a:p>
            <a:pPr lvl="1" eaLnBrk="1" hangingPunct="1">
              <a:buFontTx/>
              <a:buNone/>
            </a:pPr>
            <a:r>
              <a:rPr lang="tr-TR" altLang="tr-TR" smtClean="0"/>
              <a:t>						</a:t>
            </a:r>
            <a:r>
              <a:rPr lang="tr-TR" altLang="tr-TR" sz="3200" smtClean="0"/>
              <a:t>gerekmektedir.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p:nvPr>
        </p:nvSpPr>
        <p:spPr/>
        <p:txBody>
          <a:bodyPr/>
          <a:lstStyle/>
          <a:p>
            <a:pPr eaLnBrk="1" hangingPunct="1"/>
            <a:r>
              <a:rPr lang="tr-TR" altLang="tr-TR" b="1" smtClean="0"/>
              <a:t>Tanısal işlemler;</a:t>
            </a:r>
          </a:p>
        </p:txBody>
      </p:sp>
      <p:sp>
        <p:nvSpPr>
          <p:cNvPr id="63490" name="Rectangle 3"/>
          <p:cNvSpPr>
            <a:spLocks noGrp="1" noChangeArrowheads="1"/>
          </p:cNvSpPr>
          <p:nvPr>
            <p:ph type="body" idx="1"/>
          </p:nvPr>
        </p:nvSpPr>
        <p:spPr/>
        <p:txBody>
          <a:bodyPr/>
          <a:lstStyle/>
          <a:p>
            <a:pPr marL="0" indent="0" eaLnBrk="1" hangingPunct="1">
              <a:buFont typeface="Arial" charset="0"/>
              <a:buNone/>
            </a:pPr>
            <a:r>
              <a:rPr lang="tr-TR" altLang="tr-TR" smtClean="0"/>
              <a:t>1-Tekrarlayan KB ölçümleri</a:t>
            </a:r>
          </a:p>
          <a:p>
            <a:pPr marL="0" indent="0" eaLnBrk="1" hangingPunct="1">
              <a:buFont typeface="Arial" charset="0"/>
              <a:buNone/>
            </a:pPr>
            <a:r>
              <a:rPr lang="tr-TR" altLang="tr-TR" smtClean="0"/>
              <a:t>2-Aile ve klinik öykü</a:t>
            </a:r>
          </a:p>
          <a:p>
            <a:pPr marL="0" indent="0" eaLnBrk="1" hangingPunct="1">
              <a:buFont typeface="Arial" charset="0"/>
              <a:buNone/>
            </a:pPr>
            <a:r>
              <a:rPr lang="tr-TR" altLang="tr-TR" smtClean="0"/>
              <a:t>3-Fiziksel inceleme</a:t>
            </a:r>
          </a:p>
          <a:p>
            <a:pPr marL="0" indent="0" eaLnBrk="1" hangingPunct="1">
              <a:buFont typeface="Arial" charset="0"/>
              <a:buNone/>
            </a:pPr>
            <a:r>
              <a:rPr lang="tr-TR" altLang="tr-TR" smtClean="0"/>
              <a:t>4-Laboratuar inceleme</a:t>
            </a:r>
          </a:p>
          <a:p>
            <a:pPr marL="0" indent="0" eaLnBrk="1" hangingPunct="1">
              <a:buFont typeface="Arial" charset="0"/>
              <a:buNone/>
            </a:pPr>
            <a:r>
              <a:rPr lang="tr-TR" altLang="tr-TR" smtClean="0"/>
              <a:t>5-Genetik inceleme</a:t>
            </a:r>
          </a:p>
          <a:p>
            <a:pPr marL="0" indent="0" eaLnBrk="1" hangingPunct="1">
              <a:buFont typeface="Arial" charset="0"/>
              <a:buNone/>
            </a:pPr>
            <a:r>
              <a:rPr lang="tr-TR" altLang="tr-TR" smtClean="0"/>
              <a:t>6-Subklinik organ hasarının araştırılması</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p:cNvSpPr>
          <p:nvPr>
            <p:ph type="title"/>
          </p:nvPr>
        </p:nvSpPr>
        <p:spPr/>
        <p:txBody>
          <a:bodyPr/>
          <a:lstStyle/>
          <a:p>
            <a:r>
              <a:rPr lang="tr-TR" altLang="tr-TR" b="1" smtClean="0"/>
              <a:t>1-Tekrarlayan KB ölçümleri</a:t>
            </a:r>
            <a:endParaRPr lang="tr-TR" b="1" smtClean="0"/>
          </a:p>
        </p:txBody>
      </p:sp>
      <p:sp>
        <p:nvSpPr>
          <p:cNvPr id="64514" name="Rectangle 3"/>
          <p:cNvSpPr>
            <a:spLocks noGrp="1"/>
          </p:cNvSpPr>
          <p:nvPr>
            <p:ph type="body" idx="1"/>
          </p:nvPr>
        </p:nvSpPr>
        <p:spPr>
          <a:xfrm>
            <a:off x="468313" y="1700213"/>
            <a:ext cx="8229600" cy="4065587"/>
          </a:xfrm>
        </p:spPr>
        <p:txBody>
          <a:bodyPr/>
          <a:lstStyle/>
          <a:p>
            <a:pPr>
              <a:lnSpc>
                <a:spcPct val="80000"/>
              </a:lnSpc>
            </a:pPr>
            <a:r>
              <a:rPr lang="tr-TR" sz="2200" smtClean="0"/>
              <a:t>KB gün içi ; farklı günler, aylar ve mevsimlerde spontane geniş farklılıklar gösterir. </a:t>
            </a:r>
          </a:p>
          <a:p>
            <a:pPr>
              <a:lnSpc>
                <a:spcPct val="80000"/>
              </a:lnSpc>
            </a:pPr>
            <a:r>
              <a:rPr lang="tr-TR" sz="2200" smtClean="0"/>
              <a:t>Bu nedenle hipertansiyon tanısı için değişik zamanlarda, doğru kalibre edilmiş aletle doğru bir şekilde birçok kez KB ölçülmelidir. </a:t>
            </a:r>
          </a:p>
          <a:p>
            <a:pPr>
              <a:lnSpc>
                <a:spcPct val="80000"/>
              </a:lnSpc>
            </a:pPr>
            <a:r>
              <a:rPr lang="tr-TR" sz="2200" smtClean="0"/>
              <a:t>KB hafif derecede yüksek ise birkaç aylık aralarla tekrarlanır. </a:t>
            </a:r>
          </a:p>
          <a:p>
            <a:pPr>
              <a:lnSpc>
                <a:spcPct val="80000"/>
              </a:lnSpc>
            </a:pPr>
            <a:r>
              <a:rPr lang="tr-TR" sz="2200" smtClean="0"/>
              <a:t>Anlamlı KB yüksekliği, hipertansiyonla ilişkili organ hasarı, ya da yüksek ve çok yüksek KV risk faktörleri var ise ölçümler daha kısa sürelerle günler ve haftalarla tekrarlanmalıdır. </a:t>
            </a:r>
          </a:p>
          <a:p>
            <a:pPr>
              <a:lnSpc>
                <a:spcPct val="80000"/>
              </a:lnSpc>
            </a:pPr>
            <a:r>
              <a:rPr lang="tr-TR" sz="2200" smtClean="0"/>
              <a:t>Genelde hipertansiyon tanısı her vizitte en az 2 ölçümle ve en az   2–3 vizitte yapılarak konulsa da çoğu kez tek vizitteki ölçümlere göre konulur. </a:t>
            </a:r>
          </a:p>
          <a:p>
            <a:pPr>
              <a:lnSpc>
                <a:spcPct val="80000"/>
              </a:lnSpc>
            </a:pPr>
            <a:r>
              <a:rPr lang="tr-TR" sz="2200" smtClean="0"/>
              <a:t>KB ölçümü ofis ya da klinikte hekim ya da hemşire tarafından ya da evde hasta tarafından, otomatik ya da 24 saatlik sürelerle ölçülür.</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a:xfrm>
            <a:off x="457200" y="274638"/>
            <a:ext cx="8229600" cy="1020762"/>
          </a:xfrm>
        </p:spPr>
        <p:txBody>
          <a:bodyPr/>
          <a:lstStyle/>
          <a:p>
            <a:pPr eaLnBrk="1" hangingPunct="1"/>
            <a:r>
              <a:rPr lang="tr-TR" altLang="tr-TR" sz="3600" b="1" smtClean="0"/>
              <a:t>a) Ofis (Klinik) ya da Klinikte KB Ölçümü</a:t>
            </a:r>
          </a:p>
        </p:txBody>
      </p:sp>
      <p:sp>
        <p:nvSpPr>
          <p:cNvPr id="65538" name="Rectangle 3"/>
          <p:cNvSpPr>
            <a:spLocks noGrp="1" noChangeArrowheads="1"/>
          </p:cNvSpPr>
          <p:nvPr>
            <p:ph type="body" idx="1"/>
          </p:nvPr>
        </p:nvSpPr>
        <p:spPr>
          <a:xfrm>
            <a:off x="457200" y="1524000"/>
            <a:ext cx="8229600" cy="5029200"/>
          </a:xfrm>
        </p:spPr>
        <p:txBody>
          <a:bodyPr/>
          <a:lstStyle/>
          <a:p>
            <a:pPr eaLnBrk="1" hangingPunct="1">
              <a:lnSpc>
                <a:spcPct val="80000"/>
              </a:lnSpc>
            </a:pPr>
            <a:r>
              <a:rPr lang="tr-TR" altLang="tr-TR" sz="2000" smtClean="0"/>
              <a:t>Hastalar ölçümden önce sessiz bir odada birkaç dakika oturmalıdır.</a:t>
            </a:r>
          </a:p>
          <a:p>
            <a:pPr eaLnBrk="1" hangingPunct="1">
              <a:lnSpc>
                <a:spcPct val="80000"/>
              </a:lnSpc>
            </a:pPr>
            <a:r>
              <a:rPr lang="tr-TR" altLang="tr-TR" sz="2000" smtClean="0"/>
              <a:t>En azından 1-2 dakika ara ile 2 ölçüm yapılmalıdır. İlk iki ölçüm arasında farklılık var ise yeni ölçümler alınmalı.</a:t>
            </a:r>
          </a:p>
          <a:p>
            <a:pPr eaLnBrk="1" hangingPunct="1">
              <a:lnSpc>
                <a:spcPct val="80000"/>
              </a:lnSpc>
            </a:pPr>
            <a:r>
              <a:rPr lang="tr-TR" altLang="tr-TR" sz="2000" smtClean="0"/>
              <a:t>12-13 cm uzunluğunda ve 35 cm genişliğinde standart bir manşon kullanılmalı; tombul ve ince kollu kişiler için daha büyük ve küçük manşonlar da hazır bulundurulmalıdır. Çocuklarda küçük manşon kullanılmalıdır.</a:t>
            </a:r>
          </a:p>
          <a:p>
            <a:pPr eaLnBrk="1" hangingPunct="1">
              <a:lnSpc>
                <a:spcPct val="80000"/>
              </a:lnSpc>
            </a:pPr>
            <a:r>
              <a:rPr lang="tr-TR" altLang="tr-TR" sz="2000" smtClean="0"/>
              <a:t>Hasta konumu ne olursa olsun manşon kalp düzeyinde tutulmalıdır.</a:t>
            </a:r>
          </a:p>
          <a:p>
            <a:pPr eaLnBrk="1" hangingPunct="1">
              <a:lnSpc>
                <a:spcPct val="80000"/>
              </a:lnSpc>
            </a:pPr>
            <a:r>
              <a:rPr lang="tr-TR" altLang="tr-TR" sz="2000" smtClean="0"/>
              <a:t>Sistolik ve diastolik KB’nı belirlemek için faz I ve faz V Korotkoff sesleri (kaybolması) kullanılmalıdır.</a:t>
            </a:r>
          </a:p>
          <a:p>
            <a:pPr eaLnBrk="1" hangingPunct="1">
              <a:lnSpc>
                <a:spcPct val="80000"/>
              </a:lnSpc>
            </a:pPr>
            <a:r>
              <a:rPr lang="tr-TR" altLang="tr-TR" sz="2000" smtClean="0"/>
              <a:t>Periferik vasküler hastalığa ait olası farklılıkları belirlemek için ilk vizite her iki koldan ölçüm alınmalıdır. Farklılık saptandı ise yüksek değer göz önünde tutulmalıdır.</a:t>
            </a:r>
          </a:p>
          <a:p>
            <a:pPr eaLnBrk="1" hangingPunct="1">
              <a:lnSpc>
                <a:spcPct val="80000"/>
              </a:lnSpc>
            </a:pPr>
            <a:r>
              <a:rPr lang="tr-TR" altLang="tr-TR" sz="2000" smtClean="0"/>
              <a:t>Yaşlı kişiler, diyabetik hastalar ya da postural hipotansiyonun sık olduğu ya da şüphelenilen durumlarda ayakta durmaya başladıktan 1 ve 5 dakika sonra kan basıcı ölçülmelidir.</a:t>
            </a:r>
          </a:p>
          <a:p>
            <a:pPr eaLnBrk="1" hangingPunct="1">
              <a:lnSpc>
                <a:spcPct val="80000"/>
              </a:lnSpc>
            </a:pPr>
            <a:r>
              <a:rPr lang="tr-TR" altLang="tr-TR" sz="2000" smtClean="0"/>
              <a:t>Oturarak yapılan ikinci ölçümün ardından (en az 30 saniye) nabız atımları ile kalp hızı sayılmalıdır.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975"/>
            <a:ext cx="8229600" cy="4929188"/>
          </a:xfrm>
        </p:spPr>
        <p:txBody>
          <a:bodyPr rtlCol="0">
            <a:normAutofit fontScale="85000" lnSpcReduction="10000"/>
          </a:bodyPr>
          <a:lstStyle/>
          <a:p>
            <a:pPr eaLnBrk="1" fontAlgn="auto" hangingPunct="1">
              <a:spcAft>
                <a:spcPts val="0"/>
              </a:spcAft>
              <a:buFont typeface="Arial" pitchFamily="34" charset="0"/>
              <a:buChar char="•"/>
              <a:defRPr/>
            </a:pPr>
            <a:endParaRPr lang="tr-TR" dirty="0"/>
          </a:p>
          <a:p>
            <a:pPr eaLnBrk="1" fontAlgn="auto" hangingPunct="1">
              <a:spcAft>
                <a:spcPts val="0"/>
              </a:spcAft>
              <a:buFont typeface="Arial" pitchFamily="34" charset="0"/>
              <a:buChar char="•"/>
              <a:defRPr/>
            </a:pPr>
            <a:r>
              <a:rPr lang="tr-TR" dirty="0" smtClean="0"/>
              <a:t>Hipertansiyon kan </a:t>
            </a:r>
            <a:r>
              <a:rPr lang="tr-TR" dirty="0"/>
              <a:t>basıncının </a:t>
            </a:r>
            <a:r>
              <a:rPr lang="tr-TR" dirty="0" err="1"/>
              <a:t>sistolik</a:t>
            </a:r>
            <a:r>
              <a:rPr lang="tr-TR" dirty="0"/>
              <a:t> için 140mmHg, </a:t>
            </a:r>
            <a:r>
              <a:rPr lang="tr-TR" dirty="0" err="1"/>
              <a:t>diyastolik</a:t>
            </a:r>
            <a:r>
              <a:rPr lang="tr-TR" dirty="0"/>
              <a:t> için 90 </a:t>
            </a:r>
            <a:r>
              <a:rPr lang="tr-TR" dirty="0" err="1"/>
              <a:t>mmHg</a:t>
            </a:r>
            <a:r>
              <a:rPr lang="tr-TR" dirty="0"/>
              <a:t> ve üzerinde olmasıdır</a:t>
            </a:r>
            <a:r>
              <a:rPr lang="tr-TR" dirty="0" smtClean="0"/>
              <a:t>.</a:t>
            </a:r>
          </a:p>
          <a:p>
            <a:pPr eaLnBrk="1" fontAlgn="auto" hangingPunct="1">
              <a:spcAft>
                <a:spcPts val="0"/>
              </a:spcAft>
              <a:buFont typeface="Arial" pitchFamily="34" charset="0"/>
              <a:buChar char="•"/>
              <a:defRPr/>
            </a:pPr>
            <a:endParaRPr lang="tr-TR" dirty="0" smtClean="0"/>
          </a:p>
          <a:p>
            <a:pPr eaLnBrk="1" fontAlgn="auto" hangingPunct="1">
              <a:spcAft>
                <a:spcPts val="0"/>
              </a:spcAft>
              <a:buFont typeface="Arial" pitchFamily="34" charset="0"/>
              <a:buChar char="•"/>
              <a:defRPr/>
            </a:pPr>
            <a:r>
              <a:rPr lang="tr-TR" dirty="0"/>
              <a:t>Hipertansiyon</a:t>
            </a:r>
          </a:p>
          <a:p>
            <a:pPr lvl="1" eaLnBrk="1" fontAlgn="auto" hangingPunct="1">
              <a:spcAft>
                <a:spcPts val="0"/>
              </a:spcAft>
              <a:buFont typeface="Arial" pitchFamily="34" charset="0"/>
              <a:buChar char="–"/>
              <a:defRPr/>
            </a:pPr>
            <a:r>
              <a:rPr lang="tr-TR" dirty="0"/>
              <a:t>Koroner kalp hastalığı </a:t>
            </a:r>
          </a:p>
          <a:p>
            <a:pPr lvl="1" eaLnBrk="1" fontAlgn="auto" hangingPunct="1">
              <a:spcAft>
                <a:spcPts val="0"/>
              </a:spcAft>
              <a:buFont typeface="Arial" pitchFamily="34" charset="0"/>
              <a:buChar char="–"/>
              <a:defRPr/>
            </a:pPr>
            <a:r>
              <a:rPr lang="tr-TR" dirty="0"/>
              <a:t>İnme </a:t>
            </a:r>
          </a:p>
          <a:p>
            <a:pPr lvl="1" eaLnBrk="1" fontAlgn="auto" hangingPunct="1">
              <a:spcAft>
                <a:spcPts val="0"/>
              </a:spcAft>
              <a:buFont typeface="Arial" pitchFamily="34" charset="0"/>
              <a:buChar char="–"/>
              <a:defRPr/>
            </a:pPr>
            <a:r>
              <a:rPr lang="tr-TR" dirty="0" err="1"/>
              <a:t>Konjestif</a:t>
            </a:r>
            <a:r>
              <a:rPr lang="tr-TR" dirty="0"/>
              <a:t> kalp yetmezliği </a:t>
            </a:r>
          </a:p>
          <a:p>
            <a:pPr lvl="1" eaLnBrk="1" fontAlgn="auto" hangingPunct="1">
              <a:spcAft>
                <a:spcPts val="0"/>
              </a:spcAft>
              <a:buFont typeface="Arial" pitchFamily="34" charset="0"/>
              <a:buChar char="–"/>
              <a:defRPr/>
            </a:pPr>
            <a:r>
              <a:rPr lang="tr-TR" dirty="0"/>
              <a:t>Son dönem böbrek hastalığı </a:t>
            </a:r>
          </a:p>
          <a:p>
            <a:pPr lvl="1" eaLnBrk="1" fontAlgn="auto" hangingPunct="1">
              <a:spcAft>
                <a:spcPts val="0"/>
              </a:spcAft>
              <a:buFont typeface="Arial" pitchFamily="34" charset="0"/>
              <a:buChar char="–"/>
              <a:defRPr/>
            </a:pPr>
            <a:r>
              <a:rPr lang="tr-TR" dirty="0" err="1"/>
              <a:t>Periferik</a:t>
            </a:r>
            <a:r>
              <a:rPr lang="tr-TR" dirty="0"/>
              <a:t> damar hastalığı </a:t>
            </a:r>
          </a:p>
          <a:p>
            <a:pPr marL="0" indent="0" eaLnBrk="1" fontAlgn="auto" hangingPunct="1">
              <a:spcAft>
                <a:spcPts val="0"/>
              </a:spcAft>
              <a:buFont typeface="Arial" pitchFamily="34" charset="0"/>
              <a:buNone/>
              <a:defRPr/>
            </a:pPr>
            <a:r>
              <a:rPr lang="tr-TR" dirty="0"/>
              <a:t>    için değiştirilebilir en önemli risk faktörüdür</a:t>
            </a:r>
            <a:r>
              <a:rPr lang="tr-TR" dirty="0" smtClean="0"/>
              <a:t>.</a:t>
            </a:r>
            <a:endParaRPr lang="tr-T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3"/>
          <p:cNvSpPr>
            <a:spLocks noGrp="1" noChangeArrowheads="1"/>
          </p:cNvSpPr>
          <p:nvPr>
            <p:ph type="body" idx="1"/>
          </p:nvPr>
        </p:nvSpPr>
        <p:spPr>
          <a:xfrm>
            <a:off x="457200" y="1600200"/>
            <a:ext cx="8229600" cy="4953000"/>
          </a:xfrm>
        </p:spPr>
        <p:txBody>
          <a:bodyPr/>
          <a:lstStyle/>
          <a:p>
            <a:pPr eaLnBrk="1" hangingPunct="1">
              <a:lnSpc>
                <a:spcPct val="80000"/>
              </a:lnSpc>
            </a:pPr>
            <a:r>
              <a:rPr lang="tr-TR" altLang="tr-TR" sz="2800" smtClean="0"/>
              <a:t>Günlük aktiviteler ve uyku sırasında KB hakkında bilgi sahibi olmak istenirse ambulatuvar KB takibi önerilir.</a:t>
            </a:r>
          </a:p>
          <a:p>
            <a:pPr eaLnBrk="1" hangingPunct="1">
              <a:lnSpc>
                <a:spcPct val="80000"/>
              </a:lnSpc>
            </a:pPr>
            <a:r>
              <a:rPr lang="tr-TR" altLang="tr-TR" sz="2800" smtClean="0"/>
              <a:t>Ambulatuvar KB ölçümü beyaz önlük hipertansiyonu, ilaç direnci, otonomik disfonksiyon ve ilaçlara bağlı hipotansif etkinliği araştırmak için kullanılır</a:t>
            </a:r>
            <a:r>
              <a:rPr lang="tr-TR" altLang="tr-TR" sz="2800" b="1" smtClean="0"/>
              <a:t>.</a:t>
            </a:r>
          </a:p>
          <a:p>
            <a:pPr eaLnBrk="1" hangingPunct="1">
              <a:lnSpc>
                <a:spcPct val="80000"/>
              </a:lnSpc>
            </a:pPr>
            <a:r>
              <a:rPr lang="tr-TR" altLang="tr-TR" sz="2800" smtClean="0"/>
              <a:t>Hipertansiyonla ilişkili organ hasarı ve tedavi ile değişimi hakkında ofis KB’ndan daha sıkı ilişkilidir.</a:t>
            </a:r>
          </a:p>
          <a:p>
            <a:pPr eaLnBrk="1" hangingPunct="1">
              <a:lnSpc>
                <a:spcPct val="80000"/>
              </a:lnSpc>
            </a:pPr>
            <a:r>
              <a:rPr lang="tr-TR" altLang="tr-TR" sz="2800" smtClean="0"/>
              <a:t>Ofis KB ölçüm sonuçlarına göre KV risk öngörüsü için daha duyarlı bir yöntemdir.</a:t>
            </a:r>
          </a:p>
        </p:txBody>
      </p:sp>
      <p:sp>
        <p:nvSpPr>
          <p:cNvPr id="66562" name="Rectangle 4"/>
          <p:cNvSpPr>
            <a:spLocks noGrp="1" noChangeArrowheads="1"/>
          </p:cNvSpPr>
          <p:nvPr>
            <p:ph type="title"/>
          </p:nvPr>
        </p:nvSpPr>
        <p:spPr>
          <a:xfrm>
            <a:off x="457200" y="274638"/>
            <a:ext cx="8229600" cy="944562"/>
          </a:xfrm>
        </p:spPr>
        <p:txBody>
          <a:bodyPr/>
          <a:lstStyle/>
          <a:p>
            <a:pPr eaLnBrk="1" hangingPunct="1"/>
            <a:r>
              <a:rPr lang="tr-TR" altLang="tr-TR" b="1" smtClean="0"/>
              <a:t>b)Ambulatuvar KB Ölçümü</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Grp="1" noChangeArrowheads="1"/>
          </p:cNvSpPr>
          <p:nvPr>
            <p:ph type="body" idx="1"/>
          </p:nvPr>
        </p:nvSpPr>
        <p:spPr>
          <a:xfrm>
            <a:off x="457200" y="1219200"/>
            <a:ext cx="8229600" cy="4906963"/>
          </a:xfrm>
        </p:spPr>
        <p:txBody>
          <a:bodyPr/>
          <a:lstStyle/>
          <a:p>
            <a:pPr eaLnBrk="1" hangingPunct="1">
              <a:lnSpc>
                <a:spcPct val="90000"/>
              </a:lnSpc>
            </a:pPr>
            <a:r>
              <a:rPr lang="tr-TR" altLang="tr-TR" sz="2800" smtClean="0"/>
              <a:t>Tedaviye bağlı KB’nda düşmeyi saptama, çok kere tekrarlanabilirliliği ve beyaz önlük ile plasebo etkinin yokluğu ve ihmal edilebilirliğinden ölçüm klinik KB ölçümlerinden daha güvenilirdir.</a:t>
            </a:r>
          </a:p>
          <a:p>
            <a:pPr eaLnBrk="1" hangingPunct="1">
              <a:lnSpc>
                <a:spcPct val="90000"/>
              </a:lnSpc>
            </a:pPr>
            <a:r>
              <a:rPr lang="tr-TR" altLang="tr-TR" sz="2800" smtClean="0"/>
              <a:t>Gün içi ve gece KB hakkında bilgi sahibi olup sonuçları karşılaştırma olanağımız vardır; gece yarısı KB’nın gün içi değerlere göre prognostik değeri daha fazladır. </a:t>
            </a:r>
          </a:p>
          <a:p>
            <a:pPr eaLnBrk="1" hangingPunct="1">
              <a:lnSpc>
                <a:spcPct val="90000"/>
              </a:lnSpc>
            </a:pPr>
            <a:r>
              <a:rPr lang="tr-TR" altLang="tr-TR" sz="2800" smtClean="0"/>
              <a:t>Çoğu kez uykuda KB % 10-20 azalır. </a:t>
            </a:r>
          </a:p>
          <a:p>
            <a:pPr eaLnBrk="1" hangingPunct="1">
              <a:lnSpc>
                <a:spcPct val="90000"/>
              </a:lnSpc>
            </a:pPr>
            <a:r>
              <a:rPr lang="tr-TR" altLang="tr-TR" sz="2800" smtClean="0"/>
              <a:t>Bu azalma yok ise KVH riski artar.</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3"/>
          <p:cNvSpPr>
            <a:spLocks noGrp="1" noChangeArrowheads="1"/>
          </p:cNvSpPr>
          <p:nvPr>
            <p:ph type="body" idx="1"/>
          </p:nvPr>
        </p:nvSpPr>
        <p:spPr>
          <a:xfrm>
            <a:off x="457200" y="1066800"/>
            <a:ext cx="8229600" cy="5059363"/>
          </a:xfrm>
        </p:spPr>
        <p:txBody>
          <a:bodyPr/>
          <a:lstStyle/>
          <a:p>
            <a:pPr eaLnBrk="1" hangingPunct="1"/>
            <a:r>
              <a:rPr lang="tr-TR" altLang="tr-TR" sz="2800" smtClean="0"/>
              <a:t>Özellikle aşağıdaki durumlarda 24 saatlik ambulatuvar KB ölçülmelidir:</a:t>
            </a:r>
          </a:p>
          <a:p>
            <a:pPr lvl="1" eaLnBrk="1" hangingPunct="1"/>
            <a:r>
              <a:rPr lang="tr-TR" altLang="tr-TR" sz="2400" smtClean="0"/>
              <a:t>Ofis KB ölçümlerinde, aynı ya da farklı vizitlerde önemli farklılıklar saptanmışsa,</a:t>
            </a:r>
          </a:p>
          <a:p>
            <a:pPr lvl="1" eaLnBrk="1" hangingPunct="1"/>
            <a:r>
              <a:rPr lang="tr-TR" altLang="tr-TR" sz="2400" smtClean="0"/>
              <a:t>Ofiste KV riski düşük olanlarda yüksek KB ölçülmüşse,</a:t>
            </a:r>
          </a:p>
          <a:p>
            <a:pPr lvl="1" eaLnBrk="1" hangingPunct="1"/>
            <a:r>
              <a:rPr lang="tr-TR" altLang="tr-TR" sz="2400" smtClean="0"/>
              <a:t>Ofis ve evde ölçülen KB değerleri arasında belirgin farklılık varsa,</a:t>
            </a:r>
          </a:p>
          <a:p>
            <a:pPr lvl="1" eaLnBrk="1" hangingPunct="1"/>
            <a:r>
              <a:rPr lang="tr-TR" altLang="tr-TR" sz="2400" smtClean="0"/>
              <a:t>İlaç tedavisine dirençten söz ediliyorsa,</a:t>
            </a:r>
          </a:p>
          <a:p>
            <a:pPr lvl="1" eaLnBrk="1" hangingPunct="1"/>
            <a:r>
              <a:rPr lang="tr-TR" altLang="tr-TR" sz="2400" smtClean="0"/>
              <a:t>Özellikle yaşlı ve diyabetiklerde hipotansif epizodlardan şüpheleniliyorsa,</a:t>
            </a:r>
          </a:p>
          <a:p>
            <a:pPr lvl="1" eaLnBrk="1" hangingPunct="1"/>
            <a:r>
              <a:rPr lang="tr-TR" altLang="tr-TR" sz="2400" smtClean="0"/>
              <a:t>Gebe kadınlarda ofiste KB yüksek ve preeklampsiden şüpheleniliyorsa.</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p:txBody>
          <a:bodyPr/>
          <a:lstStyle/>
          <a:p>
            <a:pPr eaLnBrk="1" hangingPunct="1"/>
            <a:r>
              <a:rPr lang="tr-TR" altLang="tr-TR" b="1" smtClean="0"/>
              <a:t>c)Evde KB Ölçümü</a:t>
            </a:r>
          </a:p>
        </p:txBody>
      </p:sp>
      <p:sp>
        <p:nvSpPr>
          <p:cNvPr id="69634" name="Rectangle 3"/>
          <p:cNvSpPr>
            <a:spLocks noGrp="1" noChangeArrowheads="1"/>
          </p:cNvSpPr>
          <p:nvPr>
            <p:ph type="body" idx="1"/>
          </p:nvPr>
        </p:nvSpPr>
        <p:spPr/>
        <p:txBody>
          <a:bodyPr/>
          <a:lstStyle/>
          <a:p>
            <a:pPr eaLnBrk="1" hangingPunct="1">
              <a:lnSpc>
                <a:spcPct val="80000"/>
              </a:lnSpc>
            </a:pPr>
            <a:r>
              <a:rPr lang="tr-TR" altLang="tr-TR" sz="2800" smtClean="0"/>
              <a:t>Evde kendi kendine KB ölçümü ambulatuvar KB ölçümü gibi günlük yaşam KB hakkında daha fazla bilgi vermez. </a:t>
            </a:r>
          </a:p>
          <a:p>
            <a:pPr eaLnBrk="1" hangingPunct="1">
              <a:lnSpc>
                <a:spcPct val="80000"/>
              </a:lnSpc>
            </a:pPr>
            <a:r>
              <a:rPr lang="tr-TR" altLang="tr-TR" sz="2800" smtClean="0"/>
              <a:t>Ama beyaz önlük etkisi olmaması, tekrarlanabilir olması, farklı zamanlarda ölçümün günlük yaşama yakın sonuçlar vermesi, KV risk faktörleri gibi organ hasarı mevcudiyetini ve  öngörüsünü saptamasının ofis KB ölçümünden daha değerli olması avantajdır.</a:t>
            </a:r>
          </a:p>
          <a:p>
            <a:pPr eaLnBrk="1" hangingPunct="1">
              <a:lnSpc>
                <a:spcPct val="80000"/>
              </a:lnSpc>
            </a:pPr>
            <a:r>
              <a:rPr lang="tr-TR" altLang="tr-TR" sz="2800" smtClean="0"/>
              <a:t>Hastaların tedavi öncesi ve sırasında evde KB  ölçmesi önerilmelidir. </a:t>
            </a:r>
          </a:p>
          <a:p>
            <a:pPr eaLnBrk="1" hangingPunct="1">
              <a:lnSpc>
                <a:spcPct val="80000"/>
              </a:lnSpc>
            </a:pPr>
            <a:r>
              <a:rPr lang="tr-TR" altLang="tr-TR" sz="2800" smtClean="0"/>
              <a:t>Tedaviye uyumu arttırır.</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3"/>
          <p:cNvSpPr>
            <a:spLocks noGrp="1" noChangeArrowheads="1"/>
          </p:cNvSpPr>
          <p:nvPr>
            <p:ph type="body" idx="1"/>
          </p:nvPr>
        </p:nvSpPr>
        <p:spPr>
          <a:xfrm>
            <a:off x="457200" y="1143000"/>
            <a:ext cx="8229600" cy="4983163"/>
          </a:xfrm>
        </p:spPr>
        <p:txBody>
          <a:bodyPr/>
          <a:lstStyle/>
          <a:p>
            <a:pPr eaLnBrk="1" hangingPunct="1">
              <a:lnSpc>
                <a:spcPct val="90000"/>
              </a:lnSpc>
            </a:pPr>
            <a:r>
              <a:rPr lang="tr-TR" altLang="tr-TR" sz="2800" smtClean="0"/>
              <a:t>Hasta oturarak birkaç dakikalık istirahatten sonra sabah veya akşam ölçüm yapmalıdır. Ölçümler arası spontan farklılık olabileceği hastaya anlatılmalıdır.</a:t>
            </a:r>
          </a:p>
          <a:p>
            <a:pPr eaLnBrk="1" hangingPunct="1">
              <a:lnSpc>
                <a:spcPct val="90000"/>
              </a:lnSpc>
            </a:pPr>
            <a:r>
              <a:rPr lang="tr-TR" altLang="tr-TR" sz="2800" smtClean="0"/>
              <a:t>Sık ölçümlerden kaçınılmalıdır. Ölçümler, tedaviye bağlı değişiklikler oluşabileceğinden ilaç almadan önce yapılmalıdır.</a:t>
            </a:r>
          </a:p>
          <a:p>
            <a:pPr eaLnBrk="1" hangingPunct="1">
              <a:lnSpc>
                <a:spcPct val="90000"/>
              </a:lnSpc>
            </a:pPr>
            <a:r>
              <a:rPr lang="tr-TR" altLang="tr-TR" sz="2800" smtClean="0"/>
              <a:t>Manşon kalp hizasında tutulmalıdır.</a:t>
            </a:r>
          </a:p>
          <a:p>
            <a:pPr eaLnBrk="1" hangingPunct="1">
              <a:lnSpc>
                <a:spcPct val="90000"/>
              </a:lnSpc>
            </a:pPr>
            <a:r>
              <a:rPr lang="tr-TR" altLang="tr-TR" sz="2800" smtClean="0"/>
              <a:t>Hastada anksiyeteye neden oluyorsa veya kendisini kandırıp tedaviyi kendi kendine değiştiriyorsa bu yöntemden kaçınılmalıdır.</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p:txBody>
          <a:bodyPr/>
          <a:lstStyle/>
          <a:p>
            <a:pPr eaLnBrk="1" hangingPunct="1"/>
            <a:r>
              <a:rPr lang="tr-TR" altLang="tr-TR" sz="3200" smtClean="0"/>
              <a:t>Hipertansiyon Tanımlaması İçin Kan Basıncı (mmHg) Eşik Değeri ESC-ESH 2013</a:t>
            </a:r>
          </a:p>
        </p:txBody>
      </p:sp>
      <p:pic>
        <p:nvPicPr>
          <p:cNvPr id="71682" name="Picture 2" descr="C:\Users\yurtseverler\Desktop\esc1.png"/>
          <p:cNvPicPr>
            <a:picLocks noChangeAspect="1" noChangeArrowheads="1"/>
          </p:cNvPicPr>
          <p:nvPr/>
        </p:nvPicPr>
        <p:blipFill>
          <a:blip r:embed="rId2"/>
          <a:srcRect/>
          <a:stretch>
            <a:fillRect/>
          </a:stretch>
        </p:blipFill>
        <p:spPr bwMode="auto">
          <a:xfrm>
            <a:off x="684213" y="1844675"/>
            <a:ext cx="7848600" cy="4392613"/>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p:txBody>
          <a:bodyPr/>
          <a:lstStyle/>
          <a:p>
            <a:pPr eaLnBrk="1" hangingPunct="1"/>
            <a:r>
              <a:rPr lang="tr-TR" altLang="tr-TR" b="1" smtClean="0"/>
              <a:t>2-Aile ve klinik öykü</a:t>
            </a:r>
          </a:p>
        </p:txBody>
      </p:sp>
      <p:sp>
        <p:nvSpPr>
          <p:cNvPr id="72706" name="Rectangle 3"/>
          <p:cNvSpPr>
            <a:spLocks noGrp="1" noChangeArrowheads="1"/>
          </p:cNvSpPr>
          <p:nvPr>
            <p:ph type="body" idx="1"/>
          </p:nvPr>
        </p:nvSpPr>
        <p:spPr/>
        <p:txBody>
          <a:bodyPr/>
          <a:lstStyle/>
          <a:p>
            <a:pPr eaLnBrk="1" hangingPunct="1"/>
            <a:r>
              <a:rPr lang="tr-TR" altLang="tr-TR" smtClean="0"/>
              <a:t>Hipertansiyon, </a:t>
            </a:r>
          </a:p>
          <a:p>
            <a:pPr eaLnBrk="1" hangingPunct="1"/>
            <a:r>
              <a:rPr lang="tr-TR" altLang="tr-TR" smtClean="0"/>
              <a:t>diyabet, </a:t>
            </a:r>
          </a:p>
          <a:p>
            <a:pPr eaLnBrk="1" hangingPunct="1"/>
            <a:r>
              <a:rPr lang="tr-TR" altLang="tr-TR" smtClean="0"/>
              <a:t>dislipidemi, </a:t>
            </a:r>
          </a:p>
          <a:p>
            <a:pPr eaLnBrk="1" hangingPunct="1"/>
            <a:r>
              <a:rPr lang="tr-TR" altLang="tr-TR" smtClean="0"/>
              <a:t>prematür koroner arter hastalığı, </a:t>
            </a:r>
          </a:p>
          <a:p>
            <a:pPr eaLnBrk="1" hangingPunct="1"/>
            <a:r>
              <a:rPr lang="tr-TR" altLang="tr-TR" smtClean="0"/>
              <a:t>inme, </a:t>
            </a:r>
          </a:p>
          <a:p>
            <a:pPr eaLnBrk="1" hangingPunct="1"/>
            <a:r>
              <a:rPr lang="tr-TR" altLang="tr-TR" smtClean="0"/>
              <a:t>periferik ve renal arter hastalığı yönünden aile öyküsü kapsamlı şekilde alınmalıdır.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3"/>
          <p:cNvSpPr>
            <a:spLocks noGrp="1" noChangeArrowheads="1"/>
          </p:cNvSpPr>
          <p:nvPr>
            <p:ph type="body" idx="1"/>
          </p:nvPr>
        </p:nvSpPr>
        <p:spPr/>
        <p:txBody>
          <a:bodyPr/>
          <a:lstStyle/>
          <a:p>
            <a:pPr eaLnBrk="1" hangingPunct="1">
              <a:lnSpc>
                <a:spcPct val="90000"/>
              </a:lnSpc>
            </a:pPr>
            <a:r>
              <a:rPr lang="tr-TR" altLang="tr-TR" sz="2800" smtClean="0"/>
              <a:t>KB yüksekliğinin süresi ve önceki değerleri,</a:t>
            </a:r>
          </a:p>
          <a:p>
            <a:pPr eaLnBrk="1" hangingPunct="1">
              <a:lnSpc>
                <a:spcPct val="90000"/>
              </a:lnSpc>
            </a:pPr>
            <a:r>
              <a:rPr lang="tr-TR" altLang="tr-TR" sz="2800" smtClean="0"/>
              <a:t>hipertansiyonun sekonder nedenlerinin semptomları,</a:t>
            </a:r>
          </a:p>
          <a:p>
            <a:pPr eaLnBrk="1" hangingPunct="1">
              <a:lnSpc>
                <a:spcPct val="90000"/>
              </a:lnSpc>
            </a:pPr>
            <a:r>
              <a:rPr lang="tr-TR" altLang="tr-TR" sz="2800" smtClean="0"/>
              <a:t>ilaç kullanımı, KB’nı yükselten liquoris, burun damlası, kokain, amfetamin, oral kontraseptifler, steroid, nonsteroidal antiinflamatuvarlar, eritropoetin ve siklosiporin kullanımı,</a:t>
            </a:r>
          </a:p>
          <a:p>
            <a:pPr eaLnBrk="1" hangingPunct="1">
              <a:lnSpc>
                <a:spcPct val="90000"/>
              </a:lnSpc>
            </a:pPr>
            <a:r>
              <a:rPr lang="tr-TR" altLang="tr-TR" sz="2800" smtClean="0"/>
              <a:t>diyetle özellikle hayvansal yağ alımı, tuz, alkol, sigara kullanımı, fiziksel aktivite, erken erişkin yaşamdan itibaren kilo alımı</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3"/>
          <p:cNvSpPr>
            <a:spLocks noGrp="1" noChangeArrowheads="1"/>
          </p:cNvSpPr>
          <p:nvPr>
            <p:ph type="body" idx="1"/>
          </p:nvPr>
        </p:nvSpPr>
        <p:spPr>
          <a:xfrm>
            <a:off x="457200" y="990600"/>
            <a:ext cx="8229600" cy="5135563"/>
          </a:xfrm>
        </p:spPr>
        <p:txBody>
          <a:bodyPr/>
          <a:lstStyle/>
          <a:p>
            <a:pPr eaLnBrk="1" hangingPunct="1"/>
            <a:r>
              <a:rPr lang="tr-TR" altLang="tr-TR" sz="2800" smtClean="0"/>
              <a:t>geçmişte ya da günümüzde KAH, kalp yetmezliği, serebrovasküler ya da periferik vasküler hastalık, renal hastalık, diabetes mellitus, gut, dislipidemi, astım ya da herhangi bir anlamlı hastalık ve bu nedenle kullanılan ilaçlar</a:t>
            </a:r>
          </a:p>
          <a:p>
            <a:pPr eaLnBrk="1" hangingPunct="1"/>
            <a:r>
              <a:rPr lang="tr-TR" altLang="tr-TR" sz="2800" smtClean="0"/>
              <a:t>daha önce antihipertansif tedavi, sonuçları ve yan etkileri</a:t>
            </a:r>
          </a:p>
          <a:p>
            <a:pPr eaLnBrk="1" hangingPunct="1"/>
            <a:r>
              <a:rPr lang="tr-TR" altLang="tr-TR" sz="2800" smtClean="0"/>
              <a:t>KB’nı etkileyen kişisel, ailesel ve çevresel etkenler </a:t>
            </a:r>
          </a:p>
          <a:p>
            <a:pPr eaLnBrk="1" hangingPunct="1">
              <a:buFontTx/>
              <a:buNone/>
            </a:pPr>
            <a:r>
              <a:rPr lang="tr-TR" altLang="tr-TR" sz="2800" smtClean="0"/>
              <a:t>						...sorgulanmalıdır.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p:txBody>
          <a:bodyPr/>
          <a:lstStyle/>
          <a:p>
            <a:pPr eaLnBrk="1" hangingPunct="1"/>
            <a:r>
              <a:rPr lang="tr-TR" b="1" smtClean="0"/>
              <a:t>3-Fizik Muayene</a:t>
            </a:r>
            <a:endParaRPr lang="tr-TR" altLang="tr-TR" smtClean="0"/>
          </a:p>
        </p:txBody>
      </p:sp>
      <p:sp>
        <p:nvSpPr>
          <p:cNvPr id="75778" name="Rectangle 3"/>
          <p:cNvSpPr>
            <a:spLocks noGrp="1" noChangeArrowheads="1"/>
          </p:cNvSpPr>
          <p:nvPr>
            <p:ph type="body" idx="1"/>
          </p:nvPr>
        </p:nvSpPr>
        <p:spPr/>
        <p:txBody>
          <a:bodyPr/>
          <a:lstStyle/>
          <a:p>
            <a:pPr eaLnBrk="1" hangingPunct="1"/>
            <a:r>
              <a:rPr lang="tr-TR" smtClean="0"/>
              <a:t>KB gibi, kalp hızı da dikkatle ölçülmeli, nabız en az 30 saniye sayılmalı, aritmiler kaydedilmelidir.</a:t>
            </a:r>
          </a:p>
          <a:p>
            <a:pPr eaLnBrk="1" hangingPunct="1"/>
            <a:r>
              <a:rPr lang="tr-TR" smtClean="0"/>
              <a:t>Sekonder hipertansiyona ait belirtiler ve organ hasarı incelenmelidir. </a:t>
            </a:r>
          </a:p>
          <a:p>
            <a:pPr eaLnBrk="1" hangingPunct="1"/>
            <a:r>
              <a:rPr lang="tr-TR" smtClean="0"/>
              <a:t>Bel çevresi ve beden kütle indeksi hesaplanmalıdır.</a:t>
            </a:r>
            <a:endParaRPr lang="tr-TR" altLang="tr-TR"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Başlık 1"/>
          <p:cNvSpPr>
            <a:spLocks noGrp="1"/>
          </p:cNvSpPr>
          <p:nvPr>
            <p:ph type="title"/>
          </p:nvPr>
        </p:nvSpPr>
        <p:spPr/>
        <p:txBody>
          <a:bodyPr/>
          <a:lstStyle/>
          <a:p>
            <a:pPr eaLnBrk="1" hangingPunct="1"/>
            <a:r>
              <a:rPr lang="tr-TR" sz="3200" smtClean="0"/>
              <a:t>Dünyada ölüme neden olan risk faktörleri</a:t>
            </a:r>
          </a:p>
        </p:txBody>
      </p:sp>
      <p:pic>
        <p:nvPicPr>
          <p:cNvPr id="19458" name="Picture 2"/>
          <p:cNvPicPr>
            <a:picLocks noChangeAspect="1" noChangeArrowheads="1"/>
          </p:cNvPicPr>
          <p:nvPr/>
        </p:nvPicPr>
        <p:blipFill>
          <a:blip r:embed="rId2"/>
          <a:srcRect/>
          <a:stretch>
            <a:fillRect/>
          </a:stretch>
        </p:blipFill>
        <p:spPr bwMode="auto">
          <a:xfrm>
            <a:off x="611188" y="1412875"/>
            <a:ext cx="8137525" cy="524033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3"/>
          <p:cNvSpPr>
            <a:spLocks noGrp="1" noChangeArrowheads="1"/>
          </p:cNvSpPr>
          <p:nvPr>
            <p:ph type="body" idx="1"/>
          </p:nvPr>
        </p:nvSpPr>
        <p:spPr>
          <a:xfrm>
            <a:off x="457200" y="908050"/>
            <a:ext cx="8229600" cy="5218113"/>
          </a:xfrm>
        </p:spPr>
        <p:txBody>
          <a:bodyPr/>
          <a:lstStyle/>
          <a:p>
            <a:pPr marL="0" indent="0" eaLnBrk="1" hangingPunct="1">
              <a:lnSpc>
                <a:spcPct val="90000"/>
              </a:lnSpc>
              <a:buFont typeface="Arial" charset="0"/>
              <a:buNone/>
            </a:pPr>
            <a:r>
              <a:rPr lang="tr-TR" altLang="tr-TR" b="1" smtClean="0"/>
              <a:t>a)Sekonder hipertansiyon belirtileri</a:t>
            </a:r>
          </a:p>
          <a:p>
            <a:pPr lvl="1" eaLnBrk="1" hangingPunct="1">
              <a:lnSpc>
                <a:spcPct val="90000"/>
              </a:lnSpc>
            </a:pPr>
            <a:r>
              <a:rPr lang="tr-TR" altLang="tr-TR" smtClean="0"/>
              <a:t>Cushing sendromu bulguları</a:t>
            </a:r>
          </a:p>
          <a:p>
            <a:pPr lvl="1" eaLnBrk="1" hangingPunct="1">
              <a:lnSpc>
                <a:spcPct val="90000"/>
              </a:lnSpc>
            </a:pPr>
            <a:r>
              <a:rPr lang="tr-TR" altLang="tr-TR" smtClean="0"/>
              <a:t>Neurofibromatozis deri belirtileri (feokromasitoma)</a:t>
            </a:r>
          </a:p>
          <a:p>
            <a:pPr lvl="1" eaLnBrk="1" hangingPunct="1">
              <a:lnSpc>
                <a:spcPct val="90000"/>
              </a:lnSpc>
            </a:pPr>
            <a:r>
              <a:rPr lang="tr-TR" altLang="tr-TR" smtClean="0"/>
              <a:t>Büyümüş böbreğin palpasyonu (polikistik böbrek)</a:t>
            </a:r>
          </a:p>
          <a:p>
            <a:pPr lvl="1" eaLnBrk="1" hangingPunct="1">
              <a:lnSpc>
                <a:spcPct val="90000"/>
              </a:lnSpc>
            </a:pPr>
            <a:r>
              <a:rPr lang="tr-TR" altLang="tr-TR" smtClean="0"/>
              <a:t>Oskültasyonda abdominal üfürüm (renovasküler hipertansiyon)</a:t>
            </a:r>
          </a:p>
          <a:p>
            <a:pPr lvl="1" eaLnBrk="1" hangingPunct="1">
              <a:lnSpc>
                <a:spcPct val="90000"/>
              </a:lnSpc>
            </a:pPr>
            <a:r>
              <a:rPr lang="tr-TR" altLang="tr-TR" smtClean="0"/>
              <a:t>Prekordiyal ya da göğüste üfürüm ( aort koarktasyonu ya da aort hastalığı)</a:t>
            </a:r>
          </a:p>
          <a:p>
            <a:pPr lvl="1" eaLnBrk="1" hangingPunct="1">
              <a:lnSpc>
                <a:spcPct val="90000"/>
              </a:lnSpc>
            </a:pPr>
            <a:r>
              <a:rPr lang="tr-TR" altLang="tr-TR" smtClean="0"/>
              <a:t>Azalmış ya da gecikmiş femoral nabız ( aort koarktasyonu ya da aort hastalığı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Grp="1" noChangeArrowheads="1"/>
          </p:cNvSpPr>
          <p:nvPr>
            <p:ph type="body" idx="1"/>
          </p:nvPr>
        </p:nvSpPr>
        <p:spPr>
          <a:xfrm>
            <a:off x="457200" y="908050"/>
            <a:ext cx="8229600" cy="5218113"/>
          </a:xfrm>
        </p:spPr>
        <p:txBody>
          <a:bodyPr/>
          <a:lstStyle/>
          <a:p>
            <a:pPr marL="0" indent="0" eaLnBrk="1" hangingPunct="1">
              <a:buFont typeface="Arial" charset="0"/>
              <a:buNone/>
            </a:pPr>
            <a:r>
              <a:rPr lang="tr-TR" altLang="tr-TR" b="1" smtClean="0"/>
              <a:t>b)Organ Hasarı Belirtileri:</a:t>
            </a:r>
          </a:p>
          <a:p>
            <a:pPr lvl="1" eaLnBrk="1" hangingPunct="1"/>
            <a:r>
              <a:rPr lang="tr-TR" altLang="tr-TR" smtClean="0"/>
              <a:t>Beyin: Boyun arterleri üzerinde üfürüm, motor ve duyusal defisit</a:t>
            </a:r>
          </a:p>
          <a:p>
            <a:pPr lvl="1" eaLnBrk="1" hangingPunct="1"/>
            <a:r>
              <a:rPr lang="tr-TR" altLang="tr-TR" smtClean="0"/>
              <a:t>Retina: fundoskopik anormallik</a:t>
            </a:r>
          </a:p>
          <a:p>
            <a:pPr lvl="1" eaLnBrk="1" hangingPunct="1"/>
            <a:r>
              <a:rPr lang="tr-TR" altLang="tr-TR" smtClean="0"/>
              <a:t>Kalp: apikal vuru, anormal kardiyak ritim, ventriküler gallop, pulmoner ral, periferik ödem</a:t>
            </a:r>
          </a:p>
          <a:p>
            <a:pPr lvl="1" eaLnBrk="1" hangingPunct="1"/>
            <a:r>
              <a:rPr lang="tr-TR" altLang="tr-TR" smtClean="0"/>
              <a:t>Periferal arter: yokluk, azalma, ya da nabızlarda asimetri, soğuk ekstremite, iskemik deri lezyonları</a:t>
            </a:r>
          </a:p>
          <a:p>
            <a:pPr lvl="1" eaLnBrk="1" hangingPunct="1"/>
            <a:r>
              <a:rPr lang="tr-TR" altLang="tr-TR" smtClean="0"/>
              <a:t>Karotid arter: sistolik üfürüm</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3"/>
          <p:cNvSpPr>
            <a:spLocks noGrp="1" noChangeArrowheads="1"/>
          </p:cNvSpPr>
          <p:nvPr>
            <p:ph type="body" idx="1"/>
          </p:nvPr>
        </p:nvSpPr>
        <p:spPr>
          <a:xfrm>
            <a:off x="457200" y="1268413"/>
            <a:ext cx="8229600" cy="4857750"/>
          </a:xfrm>
        </p:spPr>
        <p:txBody>
          <a:bodyPr/>
          <a:lstStyle/>
          <a:p>
            <a:pPr marL="0" indent="0" eaLnBrk="1" hangingPunct="1">
              <a:buFont typeface="Arial" charset="0"/>
              <a:buNone/>
            </a:pPr>
            <a:r>
              <a:rPr lang="tr-TR" b="1" smtClean="0"/>
              <a:t>c)Visseral Obezite Bulguları:</a:t>
            </a:r>
          </a:p>
          <a:p>
            <a:pPr lvl="1" eaLnBrk="1" hangingPunct="1"/>
            <a:r>
              <a:rPr lang="tr-TR" smtClean="0"/>
              <a:t>Vücut ağırlığı</a:t>
            </a:r>
          </a:p>
          <a:p>
            <a:pPr lvl="1" eaLnBrk="1" hangingPunct="1"/>
            <a:r>
              <a:rPr lang="tr-TR" smtClean="0"/>
              <a:t>Artmış bel çevresi (ayakta) Erkek &gt; 102 cm, kadın &gt; 88 cm</a:t>
            </a:r>
          </a:p>
          <a:p>
            <a:pPr lvl="1" eaLnBrk="1" hangingPunct="1"/>
            <a:r>
              <a:rPr lang="fi-FI" smtClean="0"/>
              <a:t>Artmış beden k</a:t>
            </a:r>
            <a:r>
              <a:rPr lang="tr-TR" smtClean="0"/>
              <a:t>i</a:t>
            </a:r>
            <a:r>
              <a:rPr lang="fi-FI" smtClean="0"/>
              <a:t>tle indeksi (kg/m2)</a:t>
            </a:r>
          </a:p>
          <a:p>
            <a:pPr lvl="1" eaLnBrk="1" hangingPunct="1"/>
            <a:r>
              <a:rPr lang="tr-TR" smtClean="0"/>
              <a:t>Kilolu ≥ 25 kg/m2 ; obezite ≥ 30 kg/m2</a:t>
            </a:r>
            <a:endParaRPr lang="tr-TR" altLang="tr-TR"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p:txBody>
          <a:bodyPr/>
          <a:lstStyle/>
          <a:p>
            <a:pPr eaLnBrk="1" hangingPunct="1"/>
            <a:r>
              <a:rPr lang="tr-TR" b="1" smtClean="0"/>
              <a:t>4-Laboratuar İncelemesi</a:t>
            </a:r>
            <a:endParaRPr lang="tr-TR" altLang="tr-TR" smtClean="0"/>
          </a:p>
        </p:txBody>
      </p:sp>
      <p:sp>
        <p:nvSpPr>
          <p:cNvPr id="79874" name="Rectangle 3"/>
          <p:cNvSpPr>
            <a:spLocks noGrp="1" noChangeArrowheads="1"/>
          </p:cNvSpPr>
          <p:nvPr>
            <p:ph type="body" idx="1"/>
          </p:nvPr>
        </p:nvSpPr>
        <p:spPr/>
        <p:txBody>
          <a:bodyPr/>
          <a:lstStyle/>
          <a:p>
            <a:pPr marL="0" indent="0" eaLnBrk="1" hangingPunct="1">
              <a:lnSpc>
                <a:spcPct val="80000"/>
              </a:lnSpc>
              <a:buFont typeface="Arial" charset="0"/>
              <a:buNone/>
            </a:pPr>
            <a:r>
              <a:rPr lang="tr-TR" sz="2200" b="1" smtClean="0"/>
              <a:t>a)Rutin Testler</a:t>
            </a:r>
          </a:p>
          <a:p>
            <a:pPr lvl="1" eaLnBrk="1" hangingPunct="1">
              <a:lnSpc>
                <a:spcPct val="80000"/>
              </a:lnSpc>
            </a:pPr>
            <a:r>
              <a:rPr lang="tr-TR" sz="2000" smtClean="0"/>
              <a:t>Açlık kan şekeri</a:t>
            </a:r>
          </a:p>
          <a:p>
            <a:pPr lvl="1" eaLnBrk="1" hangingPunct="1">
              <a:lnSpc>
                <a:spcPct val="80000"/>
              </a:lnSpc>
            </a:pPr>
            <a:r>
              <a:rPr lang="tr-TR" sz="2000" smtClean="0"/>
              <a:t>Serum total kolesterol</a:t>
            </a:r>
          </a:p>
          <a:p>
            <a:pPr lvl="1" eaLnBrk="1" hangingPunct="1">
              <a:lnSpc>
                <a:spcPct val="80000"/>
              </a:lnSpc>
            </a:pPr>
            <a:r>
              <a:rPr lang="tr-TR" sz="2000" smtClean="0"/>
              <a:t>Serum LDL- kolesterol</a:t>
            </a:r>
          </a:p>
          <a:p>
            <a:pPr lvl="1" eaLnBrk="1" hangingPunct="1">
              <a:lnSpc>
                <a:spcPct val="80000"/>
              </a:lnSpc>
            </a:pPr>
            <a:r>
              <a:rPr lang="tr-TR" sz="2000" smtClean="0"/>
              <a:t>Serum HDL-kolesterol</a:t>
            </a:r>
          </a:p>
          <a:p>
            <a:pPr lvl="1" eaLnBrk="1" hangingPunct="1">
              <a:lnSpc>
                <a:spcPct val="80000"/>
              </a:lnSpc>
            </a:pPr>
            <a:r>
              <a:rPr lang="tr-TR" sz="2000" smtClean="0"/>
              <a:t>Açlık serum trigliserid</a:t>
            </a:r>
          </a:p>
          <a:p>
            <a:pPr lvl="1" eaLnBrk="1" hangingPunct="1">
              <a:lnSpc>
                <a:spcPct val="80000"/>
              </a:lnSpc>
            </a:pPr>
            <a:r>
              <a:rPr lang="tr-TR" sz="2000" smtClean="0"/>
              <a:t>Serum potasyum</a:t>
            </a:r>
          </a:p>
          <a:p>
            <a:pPr lvl="1" eaLnBrk="1" hangingPunct="1">
              <a:lnSpc>
                <a:spcPct val="80000"/>
              </a:lnSpc>
            </a:pPr>
            <a:r>
              <a:rPr lang="tr-TR" sz="2000" smtClean="0"/>
              <a:t>Serum ürik asit</a:t>
            </a:r>
          </a:p>
          <a:p>
            <a:pPr lvl="1" eaLnBrk="1" hangingPunct="1">
              <a:lnSpc>
                <a:spcPct val="80000"/>
              </a:lnSpc>
            </a:pPr>
            <a:r>
              <a:rPr lang="tr-TR" sz="2000" smtClean="0"/>
              <a:t>Serum kreatinin</a:t>
            </a:r>
          </a:p>
          <a:p>
            <a:pPr lvl="1" eaLnBrk="1" hangingPunct="1">
              <a:lnSpc>
                <a:spcPct val="80000"/>
              </a:lnSpc>
            </a:pPr>
            <a:r>
              <a:rPr lang="tr-TR" sz="2000" smtClean="0"/>
              <a:t>Kreatinin klirens ölçümü (Cockroft-Gault formülü) ya da glomerüler filtrasyon hızı (MDRD formülü)</a:t>
            </a:r>
          </a:p>
          <a:p>
            <a:pPr lvl="1" eaLnBrk="1" hangingPunct="1">
              <a:lnSpc>
                <a:spcPct val="80000"/>
              </a:lnSpc>
            </a:pPr>
            <a:r>
              <a:rPr lang="tr-TR" sz="2000" smtClean="0"/>
              <a:t>Hemoglobin ve hematokrit</a:t>
            </a:r>
          </a:p>
          <a:p>
            <a:pPr lvl="1" eaLnBrk="1" hangingPunct="1">
              <a:lnSpc>
                <a:spcPct val="80000"/>
              </a:lnSpc>
            </a:pPr>
            <a:r>
              <a:rPr lang="tr-TR" sz="2000" smtClean="0"/>
              <a:t>İdrar tahlili (dipstikle mikroalbümiüri ve mikroskopik inceleme dahil)</a:t>
            </a:r>
          </a:p>
          <a:p>
            <a:pPr lvl="1" eaLnBrk="1" hangingPunct="1">
              <a:lnSpc>
                <a:spcPct val="80000"/>
              </a:lnSpc>
            </a:pPr>
            <a:r>
              <a:rPr lang="tr-TR" sz="2000" smtClean="0"/>
              <a:t>EKG</a:t>
            </a:r>
            <a:endParaRPr lang="tr-TR" altLang="tr-TR" sz="2000"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İçerik Yer Tutucusu 2"/>
          <p:cNvSpPr>
            <a:spLocks noGrp="1"/>
          </p:cNvSpPr>
          <p:nvPr>
            <p:ph idx="1"/>
          </p:nvPr>
        </p:nvSpPr>
        <p:spPr>
          <a:xfrm>
            <a:off x="457200" y="836613"/>
            <a:ext cx="8229600" cy="5289550"/>
          </a:xfrm>
        </p:spPr>
        <p:txBody>
          <a:bodyPr/>
          <a:lstStyle/>
          <a:p>
            <a:pPr marL="0" indent="0" eaLnBrk="1" hangingPunct="1">
              <a:buFont typeface="Arial" charset="0"/>
              <a:buNone/>
            </a:pPr>
            <a:r>
              <a:rPr lang="tr-TR" b="1" smtClean="0"/>
              <a:t>b)Önerilen Testler</a:t>
            </a:r>
          </a:p>
          <a:p>
            <a:pPr lvl="1" eaLnBrk="1" hangingPunct="1"/>
            <a:r>
              <a:rPr lang="tr-TR" smtClean="0"/>
              <a:t>Ekokardiyogram</a:t>
            </a:r>
          </a:p>
          <a:p>
            <a:pPr lvl="1" eaLnBrk="1" hangingPunct="1"/>
            <a:r>
              <a:rPr lang="tr-TR" smtClean="0"/>
              <a:t>Karotis ultrasonu</a:t>
            </a:r>
          </a:p>
          <a:p>
            <a:pPr lvl="1" eaLnBrk="1" hangingPunct="1"/>
            <a:r>
              <a:rPr lang="tr-TR" smtClean="0"/>
              <a:t>Kantitatif proteinüri (Dipstik test pozitif ise)</a:t>
            </a:r>
          </a:p>
          <a:p>
            <a:pPr lvl="1" eaLnBrk="1" hangingPunct="1"/>
            <a:r>
              <a:rPr lang="tr-TR" smtClean="0"/>
              <a:t>Bilek -brakiyal KB indeksi</a:t>
            </a:r>
          </a:p>
          <a:p>
            <a:pPr lvl="1" eaLnBrk="1" hangingPunct="1"/>
            <a:r>
              <a:rPr lang="tr-TR" smtClean="0"/>
              <a:t>Fundoskopi</a:t>
            </a:r>
          </a:p>
          <a:p>
            <a:pPr lvl="1" eaLnBrk="1" hangingPunct="1"/>
            <a:r>
              <a:rPr lang="tr-TR" smtClean="0"/>
              <a:t>Glukoz tolerans testi (açlık kan şekeri &gt;100 mg/dL ise)</a:t>
            </a:r>
          </a:p>
          <a:p>
            <a:pPr lvl="1" eaLnBrk="1" hangingPunct="1"/>
            <a:r>
              <a:rPr lang="tr-TR" smtClean="0"/>
              <a:t>Evde ve 24 saatlik ambulatuvar KB ölçümü (mümkün olan yerde)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İçerik Yer Tutucusu 2"/>
          <p:cNvSpPr>
            <a:spLocks noGrp="1"/>
          </p:cNvSpPr>
          <p:nvPr>
            <p:ph idx="1"/>
          </p:nvPr>
        </p:nvSpPr>
        <p:spPr>
          <a:xfrm>
            <a:off x="457200" y="1196975"/>
            <a:ext cx="8229600" cy="4929188"/>
          </a:xfrm>
        </p:spPr>
        <p:txBody>
          <a:bodyPr/>
          <a:lstStyle/>
          <a:p>
            <a:pPr marL="0" indent="0" eaLnBrk="1" hangingPunct="1">
              <a:buFont typeface="Arial" charset="0"/>
              <a:buNone/>
            </a:pPr>
            <a:r>
              <a:rPr lang="tr-TR" b="1" smtClean="0"/>
              <a:t>c)Kapsamlı İnceleme</a:t>
            </a:r>
          </a:p>
          <a:p>
            <a:pPr lvl="1" eaLnBrk="1" hangingPunct="1"/>
            <a:r>
              <a:rPr lang="tr-TR" smtClean="0"/>
              <a:t>Serebral, kardiyak, renal ve vasküler hasar araştırılmalı. (Komplike hipertansiyonda zorunludur.)</a:t>
            </a:r>
          </a:p>
          <a:p>
            <a:pPr lvl="1" eaLnBrk="1" hangingPunct="1"/>
            <a:r>
              <a:rPr lang="tr-TR" smtClean="0"/>
              <a:t>Öykü, fiziksel inceleme ve rutin testler sekonder hipertansiyonu düşündürüyorsa, araştır; renin ölçümü, aldosteron, kortikosteroid, plazma          ve /veya idrar katekolamin, arteriografi, renal ve adrenal ultrason, bilgisayarlı tomografi, magnetik rezonans görüntüleme.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Başlık 1"/>
          <p:cNvSpPr>
            <a:spLocks noGrp="1"/>
          </p:cNvSpPr>
          <p:nvPr>
            <p:ph type="title"/>
          </p:nvPr>
        </p:nvSpPr>
        <p:spPr/>
        <p:txBody>
          <a:bodyPr/>
          <a:lstStyle/>
          <a:p>
            <a:pPr eaLnBrk="1" hangingPunct="1"/>
            <a:r>
              <a:rPr lang="tr-TR" b="1" smtClean="0"/>
              <a:t>5-Genetik İnceleme</a:t>
            </a:r>
          </a:p>
        </p:txBody>
      </p:sp>
      <p:sp>
        <p:nvSpPr>
          <p:cNvPr id="3" name="İçerik Yer Tutucusu 2"/>
          <p:cNvSpPr>
            <a:spLocks noGrp="1"/>
          </p:cNvSpPr>
          <p:nvPr>
            <p:ph idx="1"/>
          </p:nvPr>
        </p:nvSpPr>
        <p:spPr/>
        <p:txBody>
          <a:bodyPr rtlCol="0">
            <a:normAutofit fontScale="92500"/>
          </a:bodyPr>
          <a:lstStyle/>
          <a:p>
            <a:pPr eaLnBrk="1" fontAlgn="auto" hangingPunct="1">
              <a:spcAft>
                <a:spcPts val="0"/>
              </a:spcAft>
              <a:buFont typeface="Arial" pitchFamily="34" charset="0"/>
              <a:buChar char="•"/>
              <a:defRPr/>
            </a:pPr>
            <a:r>
              <a:rPr lang="tr-TR" dirty="0"/>
              <a:t>Yüksek KB olan hastalarda sıklıkla aile öyküsü vardır ve </a:t>
            </a:r>
            <a:r>
              <a:rPr lang="tr-TR" dirty="0" err="1"/>
              <a:t>patogenezde</a:t>
            </a:r>
            <a:r>
              <a:rPr lang="tr-TR" dirty="0"/>
              <a:t> bazı genetik </a:t>
            </a:r>
            <a:r>
              <a:rPr lang="tr-TR" dirty="0" smtClean="0"/>
              <a:t>hastalıklar da </a:t>
            </a:r>
            <a:r>
              <a:rPr lang="tr-TR" dirty="0"/>
              <a:t>sorumludur</a:t>
            </a:r>
            <a:r>
              <a:rPr lang="tr-TR" dirty="0" smtClean="0"/>
              <a:t>.</a:t>
            </a:r>
          </a:p>
          <a:p>
            <a:pPr eaLnBrk="1" fontAlgn="auto" hangingPunct="1">
              <a:spcAft>
                <a:spcPts val="0"/>
              </a:spcAft>
              <a:buFont typeface="Arial" pitchFamily="34" charset="0"/>
              <a:buChar char="•"/>
              <a:defRPr/>
            </a:pPr>
            <a:r>
              <a:rPr lang="tr-TR" dirty="0"/>
              <a:t>Hipertansiyonun nadir </a:t>
            </a:r>
            <a:r>
              <a:rPr lang="tr-TR" dirty="0" err="1"/>
              <a:t>monogenik</a:t>
            </a:r>
            <a:r>
              <a:rPr lang="tr-TR" dirty="0"/>
              <a:t> formları; </a:t>
            </a:r>
            <a:r>
              <a:rPr lang="tr-TR" dirty="0" err="1" smtClean="0"/>
              <a:t>glukokortikoidlerle</a:t>
            </a:r>
            <a:r>
              <a:rPr lang="tr-TR" dirty="0"/>
              <a:t> </a:t>
            </a:r>
            <a:r>
              <a:rPr lang="tr-TR" dirty="0" smtClean="0"/>
              <a:t>düzelebilen </a:t>
            </a:r>
            <a:r>
              <a:rPr lang="tr-TR" dirty="0" err="1"/>
              <a:t>aldosteronizm</a:t>
            </a:r>
            <a:r>
              <a:rPr lang="tr-TR" dirty="0"/>
              <a:t>, </a:t>
            </a:r>
            <a:r>
              <a:rPr lang="tr-TR" dirty="0" err="1"/>
              <a:t>Liddle</a:t>
            </a:r>
            <a:r>
              <a:rPr lang="tr-TR" dirty="0"/>
              <a:t> sendromu ve bazı tek gen mutasyonlarında hipertansiyon </a:t>
            </a:r>
            <a:r>
              <a:rPr lang="tr-TR" dirty="0" err="1" smtClean="0"/>
              <a:t>patogenezi</a:t>
            </a:r>
            <a:r>
              <a:rPr lang="tr-TR" dirty="0"/>
              <a:t> </a:t>
            </a:r>
            <a:r>
              <a:rPr lang="tr-TR" dirty="0" smtClean="0"/>
              <a:t>tam </a:t>
            </a:r>
            <a:r>
              <a:rPr lang="tr-TR" dirty="0"/>
              <a:t>olarak aydınlatılabilmiştir ama aslında </a:t>
            </a:r>
            <a:r>
              <a:rPr lang="tr-TR" dirty="0" err="1"/>
              <a:t>hipertansif</a:t>
            </a:r>
            <a:r>
              <a:rPr lang="tr-TR" dirty="0"/>
              <a:t> hastalarda genetik </a:t>
            </a:r>
            <a:r>
              <a:rPr lang="tr-TR" dirty="0" smtClean="0"/>
              <a:t>çalışma </a:t>
            </a:r>
            <a:r>
              <a:rPr lang="tr-TR" dirty="0"/>
              <a:t>nadiren gerekebilir.</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5" name="Picture 2"/>
          <p:cNvPicPr>
            <a:picLocks noChangeAspect="1" noChangeArrowheads="1"/>
          </p:cNvPicPr>
          <p:nvPr/>
        </p:nvPicPr>
        <p:blipFill>
          <a:blip r:embed="rId2"/>
          <a:srcRect/>
          <a:stretch>
            <a:fillRect/>
          </a:stretch>
        </p:blipFill>
        <p:spPr bwMode="auto">
          <a:xfrm>
            <a:off x="227013" y="333375"/>
            <a:ext cx="8596312" cy="6048375"/>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fontScale="90000"/>
          </a:bodyPr>
          <a:lstStyle/>
          <a:p>
            <a:pPr eaLnBrk="1" fontAlgn="auto" hangingPunct="1">
              <a:spcAft>
                <a:spcPts val="0"/>
              </a:spcAft>
              <a:defRPr/>
            </a:pPr>
            <a:r>
              <a:rPr lang="tr-TR" b="1" dirty="0" smtClean="0"/>
              <a:t>6-Subklinik </a:t>
            </a:r>
            <a:r>
              <a:rPr lang="tr-TR" b="1" dirty="0"/>
              <a:t>Organ Hasarını Araştırmak</a:t>
            </a:r>
          </a:p>
        </p:txBody>
      </p:sp>
      <p:sp>
        <p:nvSpPr>
          <p:cNvPr id="3" name="İçerik Yer Tutucusu 2"/>
          <p:cNvSpPr>
            <a:spLocks noGrp="1"/>
          </p:cNvSpPr>
          <p:nvPr>
            <p:ph idx="1"/>
          </p:nvPr>
        </p:nvSpPr>
        <p:spPr/>
        <p:txBody>
          <a:bodyPr rtlCol="0">
            <a:normAutofit fontScale="85000" lnSpcReduction="10000"/>
          </a:bodyPr>
          <a:lstStyle/>
          <a:p>
            <a:pPr marL="0" indent="0" eaLnBrk="1" fontAlgn="auto" hangingPunct="1">
              <a:spcAft>
                <a:spcPts val="0"/>
              </a:spcAft>
              <a:buFont typeface="Arial" pitchFamily="34" charset="0"/>
              <a:buNone/>
              <a:defRPr/>
            </a:pPr>
            <a:r>
              <a:rPr lang="tr-TR" dirty="0"/>
              <a:t> </a:t>
            </a:r>
            <a:r>
              <a:rPr lang="tr-TR" dirty="0" smtClean="0"/>
              <a:t>   </a:t>
            </a:r>
            <a:r>
              <a:rPr lang="tr-TR" b="1" dirty="0" smtClean="0"/>
              <a:t>a) </a:t>
            </a:r>
            <a:r>
              <a:rPr lang="tr-TR" b="1" dirty="0"/>
              <a:t>Kalp: </a:t>
            </a:r>
            <a:endParaRPr lang="tr-TR" b="1" dirty="0" smtClean="0"/>
          </a:p>
          <a:p>
            <a:pPr eaLnBrk="1" fontAlgn="auto" hangingPunct="1">
              <a:spcAft>
                <a:spcPts val="0"/>
              </a:spcAft>
              <a:buFont typeface="Arial" pitchFamily="34" charset="0"/>
              <a:buChar char="•"/>
              <a:defRPr/>
            </a:pPr>
            <a:r>
              <a:rPr lang="tr-TR" dirty="0" smtClean="0"/>
              <a:t>KB </a:t>
            </a:r>
            <a:r>
              <a:rPr lang="tr-TR" dirty="0"/>
              <a:t>yüksek olanlarda EKG rutin değerlendirmenin bir parçası olmalı ve sol </a:t>
            </a:r>
            <a:r>
              <a:rPr lang="tr-TR" dirty="0" err="1" smtClean="0"/>
              <a:t>ventrikül</a:t>
            </a:r>
            <a:r>
              <a:rPr lang="tr-TR" dirty="0" smtClean="0"/>
              <a:t> </a:t>
            </a:r>
            <a:r>
              <a:rPr lang="tr-TR" dirty="0" err="1" smtClean="0"/>
              <a:t>hipertrofi</a:t>
            </a:r>
            <a:r>
              <a:rPr lang="tr-TR" dirty="0" smtClean="0"/>
              <a:t> </a:t>
            </a:r>
            <a:r>
              <a:rPr lang="tr-TR" dirty="0" err="1"/>
              <a:t>paternleri</a:t>
            </a:r>
            <a:r>
              <a:rPr lang="tr-TR" dirty="0"/>
              <a:t>, </a:t>
            </a:r>
            <a:r>
              <a:rPr lang="tr-TR" dirty="0" err="1"/>
              <a:t>iskemi</a:t>
            </a:r>
            <a:r>
              <a:rPr lang="tr-TR" dirty="0"/>
              <a:t> ve aritmileri saptamak amacıyla kullanılmalıdır. </a:t>
            </a:r>
            <a:endParaRPr lang="tr-TR" dirty="0" smtClean="0"/>
          </a:p>
          <a:p>
            <a:pPr eaLnBrk="1" fontAlgn="auto" hangingPunct="1">
              <a:spcAft>
                <a:spcPts val="0"/>
              </a:spcAft>
              <a:buFont typeface="Arial" pitchFamily="34" charset="0"/>
              <a:buChar char="•"/>
              <a:defRPr/>
            </a:pPr>
            <a:r>
              <a:rPr lang="tr-TR" dirty="0" smtClean="0"/>
              <a:t>Ekokardiyografi sol </a:t>
            </a:r>
            <a:r>
              <a:rPr lang="tr-TR" dirty="0" err="1" smtClean="0"/>
              <a:t>ventrikül</a:t>
            </a:r>
            <a:r>
              <a:rPr lang="tr-TR" dirty="0" smtClean="0"/>
              <a:t> </a:t>
            </a:r>
            <a:r>
              <a:rPr lang="tr-TR" dirty="0" err="1"/>
              <a:t>hipertrofisini</a:t>
            </a:r>
            <a:r>
              <a:rPr lang="tr-TR" dirty="0"/>
              <a:t> saptamada daha hassas yöntemdir. Sol </a:t>
            </a:r>
            <a:r>
              <a:rPr lang="tr-TR" dirty="0" err="1"/>
              <a:t>ventrikül</a:t>
            </a:r>
            <a:r>
              <a:rPr lang="tr-TR" dirty="0"/>
              <a:t> </a:t>
            </a:r>
            <a:r>
              <a:rPr lang="tr-TR" dirty="0" err="1"/>
              <a:t>sistolik</a:t>
            </a:r>
            <a:r>
              <a:rPr lang="tr-TR" dirty="0"/>
              <a:t> fonksiyonlarını </a:t>
            </a:r>
            <a:r>
              <a:rPr lang="tr-TR" dirty="0" smtClean="0"/>
              <a:t>da değerlendirir</a:t>
            </a:r>
            <a:r>
              <a:rPr lang="tr-TR" dirty="0"/>
              <a:t>. Ayrıca kötü </a:t>
            </a:r>
            <a:r>
              <a:rPr lang="tr-TR" dirty="0" err="1"/>
              <a:t>prognoz</a:t>
            </a:r>
            <a:r>
              <a:rPr lang="tr-TR" dirty="0"/>
              <a:t> belirtisi olan </a:t>
            </a:r>
            <a:r>
              <a:rPr lang="tr-TR" dirty="0" err="1"/>
              <a:t>konsantrik</a:t>
            </a:r>
            <a:r>
              <a:rPr lang="tr-TR" dirty="0"/>
              <a:t> </a:t>
            </a:r>
            <a:r>
              <a:rPr lang="tr-TR" dirty="0" err="1"/>
              <a:t>hipertrofiyi</a:t>
            </a:r>
            <a:r>
              <a:rPr lang="tr-TR" dirty="0"/>
              <a:t> de tanımlar. </a:t>
            </a:r>
            <a:endParaRPr lang="tr-TR" dirty="0" smtClean="0"/>
          </a:p>
          <a:p>
            <a:pPr eaLnBrk="1" fontAlgn="auto" hangingPunct="1">
              <a:spcAft>
                <a:spcPts val="0"/>
              </a:spcAft>
              <a:buFont typeface="Arial" pitchFamily="34" charset="0"/>
              <a:buChar char="•"/>
              <a:defRPr/>
            </a:pPr>
            <a:r>
              <a:rPr lang="tr-TR" dirty="0" err="1" smtClean="0"/>
              <a:t>Transmitral</a:t>
            </a:r>
            <a:r>
              <a:rPr lang="tr-TR" dirty="0" smtClean="0"/>
              <a:t> </a:t>
            </a:r>
            <a:r>
              <a:rPr lang="tr-TR" dirty="0" err="1" smtClean="0"/>
              <a:t>Doppler</a:t>
            </a:r>
            <a:r>
              <a:rPr lang="tr-TR" dirty="0" smtClean="0"/>
              <a:t> </a:t>
            </a:r>
            <a:r>
              <a:rPr lang="tr-TR" dirty="0"/>
              <a:t>ile </a:t>
            </a:r>
            <a:r>
              <a:rPr lang="tr-TR" dirty="0" err="1"/>
              <a:t>diyastolik</a:t>
            </a:r>
            <a:r>
              <a:rPr lang="tr-TR" dirty="0"/>
              <a:t> </a:t>
            </a:r>
            <a:r>
              <a:rPr lang="tr-TR" dirty="0" err="1"/>
              <a:t>disfonksiyon</a:t>
            </a:r>
            <a:r>
              <a:rPr lang="tr-TR" dirty="0"/>
              <a:t> saptanabilir.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2"/>
          <p:cNvPicPr>
            <a:picLocks noChangeAspect="1" noChangeArrowheads="1"/>
          </p:cNvPicPr>
          <p:nvPr/>
        </p:nvPicPr>
        <p:blipFill>
          <a:blip r:embed="rId2"/>
          <a:srcRect/>
          <a:stretch>
            <a:fillRect/>
          </a:stretch>
        </p:blipFill>
        <p:spPr bwMode="auto">
          <a:xfrm>
            <a:off x="395288" y="260350"/>
            <a:ext cx="8196262" cy="631666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Başlık 1"/>
          <p:cNvSpPr>
            <a:spLocks noGrp="1"/>
          </p:cNvSpPr>
          <p:nvPr>
            <p:ph type="title"/>
          </p:nvPr>
        </p:nvSpPr>
        <p:spPr>
          <a:xfrm>
            <a:off x="485775" y="476250"/>
            <a:ext cx="8229600" cy="1223963"/>
          </a:xfrm>
        </p:spPr>
        <p:txBody>
          <a:bodyPr/>
          <a:lstStyle/>
          <a:p>
            <a:pPr eaLnBrk="1" hangingPunct="1"/>
            <a:r>
              <a:rPr lang="tr-TR" sz="2400" smtClean="0"/>
              <a:t>Kan basıncı (KB) düzeylerinin tanımları ve sınıflandırması</a:t>
            </a:r>
            <a:r>
              <a:rPr lang="tr-TR" sz="2400" smtClean="0">
                <a:latin typeface="Arial" charset="0"/>
              </a:rPr>
              <a:t/>
            </a:r>
            <a:br>
              <a:rPr lang="tr-TR" sz="2400" smtClean="0">
                <a:latin typeface="Arial" charset="0"/>
              </a:rPr>
            </a:br>
            <a:r>
              <a:rPr lang="tr-TR" sz="2400" b="1" smtClean="0">
                <a:latin typeface="Arial" charset="0"/>
              </a:rPr>
              <a:t> </a:t>
            </a:r>
            <a:br>
              <a:rPr lang="tr-TR" sz="2400" b="1" smtClean="0">
                <a:latin typeface="Arial" charset="0"/>
              </a:rPr>
            </a:br>
            <a:r>
              <a:rPr lang="tr-TR" sz="2800" b="1" smtClean="0"/>
              <a:t>2013 ESC/ESH</a:t>
            </a:r>
          </a:p>
        </p:txBody>
      </p:sp>
      <p:pic>
        <p:nvPicPr>
          <p:cNvPr id="20482" name="Picture 2" descr="C:\Users\yurtseverler\Desktop\esc2.png"/>
          <p:cNvPicPr>
            <a:picLocks noChangeAspect="1" noChangeArrowheads="1"/>
          </p:cNvPicPr>
          <p:nvPr/>
        </p:nvPicPr>
        <p:blipFill>
          <a:blip r:embed="rId3"/>
          <a:srcRect/>
          <a:stretch>
            <a:fillRect/>
          </a:stretch>
        </p:blipFill>
        <p:spPr bwMode="auto">
          <a:xfrm>
            <a:off x="539750" y="1700213"/>
            <a:ext cx="8137525" cy="2519362"/>
          </a:xfrm>
          <a:prstGeom prst="rect">
            <a:avLst/>
          </a:prstGeom>
          <a:noFill/>
          <a:ln w="9525">
            <a:noFill/>
            <a:miter lim="800000"/>
            <a:headEnd/>
            <a:tailEnd/>
          </a:ln>
        </p:spPr>
      </p:pic>
      <p:pic>
        <p:nvPicPr>
          <p:cNvPr id="20483" name="Picture 2"/>
          <p:cNvPicPr>
            <a:picLocks noChangeAspect="1" noChangeArrowheads="1"/>
          </p:cNvPicPr>
          <p:nvPr/>
        </p:nvPicPr>
        <p:blipFill>
          <a:blip r:embed="rId4"/>
          <a:srcRect/>
          <a:stretch>
            <a:fillRect/>
          </a:stretch>
        </p:blipFill>
        <p:spPr bwMode="auto">
          <a:xfrm>
            <a:off x="544513" y="4797425"/>
            <a:ext cx="8137525" cy="1944688"/>
          </a:xfrm>
          <a:prstGeom prst="rect">
            <a:avLst/>
          </a:prstGeom>
          <a:noFill/>
          <a:ln w="9525">
            <a:noFill/>
            <a:miter lim="800000"/>
            <a:headEnd/>
            <a:tailEnd/>
          </a:ln>
        </p:spPr>
      </p:pic>
      <p:sp>
        <p:nvSpPr>
          <p:cNvPr id="20484" name="Başlık 1"/>
          <p:cNvSpPr txBox="1">
            <a:spLocks/>
          </p:cNvSpPr>
          <p:nvPr/>
        </p:nvSpPr>
        <p:spPr bwMode="auto">
          <a:xfrm>
            <a:off x="500063" y="4292600"/>
            <a:ext cx="8229600" cy="431800"/>
          </a:xfrm>
          <a:prstGeom prst="rect">
            <a:avLst/>
          </a:prstGeom>
          <a:noFill/>
          <a:ln w="9525">
            <a:noFill/>
            <a:miter lim="800000"/>
            <a:headEnd/>
            <a:tailEnd/>
          </a:ln>
        </p:spPr>
        <p:txBody>
          <a:bodyPr anchor="ctr"/>
          <a:lstStyle/>
          <a:p>
            <a:pPr algn="ctr"/>
            <a:r>
              <a:rPr lang="tr-TR" sz="4000" b="1">
                <a:latin typeface="Calibri" pitchFamily="34" charset="0"/>
              </a:rPr>
              <a:t>JNC 8</a:t>
            </a:r>
            <a:endParaRPr lang="tr-TR" sz="4000">
              <a:latin typeface="Calibri"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1075"/>
            <a:ext cx="8229600" cy="5145088"/>
          </a:xfrm>
        </p:spPr>
        <p:txBody>
          <a:bodyPr rtlCol="0">
            <a:normAutofit lnSpcReduction="10000"/>
          </a:bodyPr>
          <a:lstStyle/>
          <a:p>
            <a:pPr marL="0" indent="0" eaLnBrk="1" fontAlgn="auto" hangingPunct="1">
              <a:spcAft>
                <a:spcPts val="0"/>
              </a:spcAft>
              <a:buFont typeface="Arial" pitchFamily="34" charset="0"/>
              <a:buNone/>
              <a:defRPr/>
            </a:pPr>
            <a:r>
              <a:rPr lang="tr-TR" b="1" dirty="0" smtClean="0"/>
              <a:t>    b) </a:t>
            </a:r>
            <a:r>
              <a:rPr lang="tr-TR" b="1" dirty="0"/>
              <a:t>Kan Damarları: </a:t>
            </a:r>
          </a:p>
          <a:p>
            <a:pPr eaLnBrk="1" fontAlgn="auto" hangingPunct="1">
              <a:spcAft>
                <a:spcPts val="0"/>
              </a:spcAft>
              <a:buFont typeface="Arial" pitchFamily="34" charset="0"/>
              <a:buChar char="•"/>
              <a:defRPr/>
            </a:pPr>
            <a:r>
              <a:rPr lang="tr-TR" dirty="0" err="1" smtClean="0"/>
              <a:t>Vasküler</a:t>
            </a:r>
            <a:r>
              <a:rPr lang="tr-TR" dirty="0" smtClean="0"/>
              <a:t> </a:t>
            </a:r>
            <a:r>
              <a:rPr lang="tr-TR" dirty="0" err="1"/>
              <a:t>hipertrofi</a:t>
            </a:r>
            <a:r>
              <a:rPr lang="tr-TR" dirty="0"/>
              <a:t> ve </a:t>
            </a:r>
            <a:r>
              <a:rPr lang="tr-TR" dirty="0" err="1"/>
              <a:t>asemptomatik</a:t>
            </a:r>
            <a:r>
              <a:rPr lang="tr-TR" dirty="0"/>
              <a:t> </a:t>
            </a:r>
            <a:r>
              <a:rPr lang="tr-TR" dirty="0" err="1"/>
              <a:t>aterosklerozun</a:t>
            </a:r>
            <a:r>
              <a:rPr lang="tr-TR" dirty="0"/>
              <a:t> saptanması amacıyla </a:t>
            </a:r>
            <a:r>
              <a:rPr lang="tr-TR" dirty="0" smtClean="0"/>
              <a:t>gerekirse </a:t>
            </a:r>
            <a:r>
              <a:rPr lang="tr-TR" dirty="0" err="1" smtClean="0"/>
              <a:t>karotis</a:t>
            </a:r>
            <a:r>
              <a:rPr lang="tr-TR" dirty="0" smtClean="0"/>
              <a:t> </a:t>
            </a:r>
            <a:r>
              <a:rPr lang="tr-TR" dirty="0"/>
              <a:t>arterlerinin </a:t>
            </a:r>
            <a:r>
              <a:rPr lang="tr-TR" dirty="0" err="1"/>
              <a:t>ultrasonografik</a:t>
            </a:r>
            <a:r>
              <a:rPr lang="tr-TR" dirty="0"/>
              <a:t> olarak incelenmesi yararlıdır. </a:t>
            </a:r>
            <a:endParaRPr lang="tr-TR" dirty="0" smtClean="0"/>
          </a:p>
          <a:p>
            <a:pPr eaLnBrk="1" fontAlgn="auto" hangingPunct="1">
              <a:spcAft>
                <a:spcPts val="0"/>
              </a:spcAft>
              <a:buFont typeface="Arial" pitchFamily="34" charset="0"/>
              <a:buChar char="•"/>
              <a:defRPr/>
            </a:pPr>
            <a:r>
              <a:rPr lang="tr-TR" dirty="0" smtClean="0"/>
              <a:t>Büyük </a:t>
            </a:r>
            <a:r>
              <a:rPr lang="tr-TR" dirty="0"/>
              <a:t>arterlerdeki </a:t>
            </a:r>
            <a:r>
              <a:rPr lang="tr-TR" dirty="0" smtClean="0"/>
              <a:t>sertleşme (yaşlılarda </a:t>
            </a:r>
            <a:r>
              <a:rPr lang="tr-TR" dirty="0"/>
              <a:t>izole </a:t>
            </a:r>
            <a:r>
              <a:rPr lang="tr-TR" dirty="0" err="1"/>
              <a:t>sistolik</a:t>
            </a:r>
            <a:r>
              <a:rPr lang="tr-TR" dirty="0"/>
              <a:t> hipertansiyona neden olur) nabız dalga hızı ile ölçülür. </a:t>
            </a:r>
            <a:endParaRPr lang="tr-TR" dirty="0" smtClean="0"/>
          </a:p>
          <a:p>
            <a:pPr eaLnBrk="1" fontAlgn="auto" hangingPunct="1">
              <a:spcAft>
                <a:spcPts val="0"/>
              </a:spcAft>
              <a:buFont typeface="Arial" pitchFamily="34" charset="0"/>
              <a:buChar char="•"/>
              <a:defRPr/>
            </a:pPr>
            <a:r>
              <a:rPr lang="tr-TR" dirty="0" smtClean="0"/>
              <a:t>Düşük bilek-</a:t>
            </a:r>
            <a:r>
              <a:rPr lang="tr-TR" dirty="0" err="1" smtClean="0"/>
              <a:t>brakial</a:t>
            </a:r>
            <a:r>
              <a:rPr lang="tr-TR" dirty="0" smtClean="0"/>
              <a:t> KB </a:t>
            </a:r>
            <a:r>
              <a:rPr lang="tr-TR" dirty="0"/>
              <a:t>indeksi </a:t>
            </a:r>
            <a:r>
              <a:rPr lang="tr-TR" dirty="0" err="1"/>
              <a:t>periferik</a:t>
            </a:r>
            <a:r>
              <a:rPr lang="tr-TR" dirty="0"/>
              <a:t> arter hastalığının bir belirtisidir.</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975"/>
            <a:ext cx="8229600" cy="4929188"/>
          </a:xfrm>
        </p:spPr>
        <p:txBody>
          <a:bodyPr rtlCol="0">
            <a:normAutofit fontScale="85000" lnSpcReduction="20000"/>
          </a:bodyPr>
          <a:lstStyle/>
          <a:p>
            <a:pPr marL="0" indent="0" eaLnBrk="1" fontAlgn="auto" hangingPunct="1">
              <a:spcAft>
                <a:spcPts val="0"/>
              </a:spcAft>
              <a:buFont typeface="Arial" pitchFamily="34" charset="0"/>
              <a:buNone/>
              <a:defRPr/>
            </a:pPr>
            <a:r>
              <a:rPr lang="tr-TR" dirty="0" smtClean="0"/>
              <a:t>     </a:t>
            </a:r>
            <a:r>
              <a:rPr lang="tr-TR" b="1" dirty="0" smtClean="0"/>
              <a:t>c) </a:t>
            </a:r>
            <a:r>
              <a:rPr lang="tr-TR" b="1" dirty="0"/>
              <a:t>Böbrek: </a:t>
            </a:r>
            <a:endParaRPr lang="tr-TR" b="1" dirty="0" smtClean="0"/>
          </a:p>
          <a:p>
            <a:pPr eaLnBrk="1" fontAlgn="auto" hangingPunct="1">
              <a:spcAft>
                <a:spcPts val="0"/>
              </a:spcAft>
              <a:buFont typeface="Arial" pitchFamily="34" charset="0"/>
              <a:buChar char="•"/>
              <a:defRPr/>
            </a:pPr>
            <a:r>
              <a:rPr lang="tr-TR" dirty="0" smtClean="0"/>
              <a:t>Hipertansiyona </a:t>
            </a:r>
            <a:r>
              <a:rPr lang="tr-TR" dirty="0"/>
              <a:t>ait böbrek </a:t>
            </a:r>
            <a:r>
              <a:rPr lang="tr-TR" dirty="0" err="1"/>
              <a:t>zararlanmasının</a:t>
            </a:r>
            <a:r>
              <a:rPr lang="tr-TR" dirty="0"/>
              <a:t> tanısı azalmış böbrek fonksiyonu </a:t>
            </a:r>
            <a:r>
              <a:rPr lang="tr-TR" dirty="0" smtClean="0"/>
              <a:t>ve/veya artmış </a:t>
            </a:r>
            <a:r>
              <a:rPr lang="tr-TR" dirty="0"/>
              <a:t>idrar albümin atılımı ile konulur. </a:t>
            </a:r>
            <a:endParaRPr lang="tr-TR" dirty="0" smtClean="0"/>
          </a:p>
          <a:p>
            <a:pPr eaLnBrk="1" fontAlgn="auto" hangingPunct="1">
              <a:spcAft>
                <a:spcPts val="0"/>
              </a:spcAft>
              <a:buFont typeface="Arial" pitchFamily="34" charset="0"/>
              <a:buChar char="•"/>
              <a:defRPr/>
            </a:pPr>
            <a:r>
              <a:rPr lang="tr-TR" dirty="0" smtClean="0"/>
              <a:t>Serum </a:t>
            </a:r>
            <a:r>
              <a:rPr lang="tr-TR" dirty="0" err="1"/>
              <a:t>kreatinin</a:t>
            </a:r>
            <a:r>
              <a:rPr lang="tr-TR" dirty="0"/>
              <a:t> düzeylerine göre (MDRF formülü </a:t>
            </a:r>
            <a:r>
              <a:rPr lang="tr-TR" dirty="0" smtClean="0"/>
              <a:t>yaş, cinsiyet </a:t>
            </a:r>
            <a:r>
              <a:rPr lang="tr-TR" dirty="0"/>
              <a:t>ve ırk dikkate alınarak hesaplanır) </a:t>
            </a:r>
            <a:r>
              <a:rPr lang="tr-TR" dirty="0" err="1"/>
              <a:t>glomerüler</a:t>
            </a:r>
            <a:r>
              <a:rPr lang="tr-TR" dirty="0"/>
              <a:t> </a:t>
            </a:r>
            <a:r>
              <a:rPr lang="tr-TR" dirty="0" err="1"/>
              <a:t>filtrasyon</a:t>
            </a:r>
            <a:r>
              <a:rPr lang="tr-TR" dirty="0"/>
              <a:t> hızı hesaplanır, ya da </a:t>
            </a:r>
            <a:r>
              <a:rPr lang="tr-TR" dirty="0" err="1" smtClean="0"/>
              <a:t>Cockroft-Gault</a:t>
            </a:r>
            <a:r>
              <a:rPr lang="tr-TR" dirty="0" smtClean="0"/>
              <a:t> </a:t>
            </a:r>
            <a:r>
              <a:rPr lang="tr-TR" dirty="0"/>
              <a:t>formülü kullanılarak </a:t>
            </a:r>
            <a:r>
              <a:rPr lang="tr-TR" dirty="0" err="1"/>
              <a:t>kreatinin</a:t>
            </a:r>
            <a:r>
              <a:rPr lang="tr-TR" dirty="0"/>
              <a:t> </a:t>
            </a:r>
            <a:r>
              <a:rPr lang="tr-TR" dirty="0" err="1"/>
              <a:t>klirensi</a:t>
            </a:r>
            <a:r>
              <a:rPr lang="tr-TR" dirty="0"/>
              <a:t> rutin bir işlem olarak hesaplanmalıdır. </a:t>
            </a:r>
            <a:endParaRPr lang="tr-TR" dirty="0" smtClean="0"/>
          </a:p>
          <a:p>
            <a:pPr eaLnBrk="1" fontAlgn="auto" hangingPunct="1">
              <a:spcAft>
                <a:spcPts val="0"/>
              </a:spcAft>
              <a:buFont typeface="Arial" pitchFamily="34" charset="0"/>
              <a:buChar char="•"/>
              <a:defRPr/>
            </a:pPr>
            <a:r>
              <a:rPr lang="tr-TR" dirty="0" err="1" smtClean="0"/>
              <a:t>Hipertansif</a:t>
            </a:r>
            <a:r>
              <a:rPr lang="tr-TR" dirty="0" smtClean="0"/>
              <a:t> kişilerde </a:t>
            </a:r>
            <a:r>
              <a:rPr lang="tr-TR" dirty="0" err="1"/>
              <a:t>dipstik</a:t>
            </a:r>
            <a:r>
              <a:rPr lang="tr-TR" dirty="0"/>
              <a:t> test ile idrar protein atılımı ölçülmelidir. Bu test negatif ise </a:t>
            </a:r>
            <a:r>
              <a:rPr lang="tr-TR" dirty="0" err="1"/>
              <a:t>mikroalbüminüri</a:t>
            </a:r>
            <a:r>
              <a:rPr lang="tr-TR" dirty="0"/>
              <a:t> </a:t>
            </a:r>
            <a:r>
              <a:rPr lang="tr-TR" dirty="0" smtClean="0"/>
              <a:t>spot idrarda </a:t>
            </a:r>
            <a:r>
              <a:rPr lang="tr-TR" dirty="0"/>
              <a:t>tayin edilmeli ve idrarla </a:t>
            </a:r>
            <a:r>
              <a:rPr lang="tr-TR" dirty="0" err="1"/>
              <a:t>kreatinin</a:t>
            </a:r>
            <a:r>
              <a:rPr lang="tr-TR" dirty="0"/>
              <a:t> atılımıyla birlikte değerlendirilmelidir.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2"/>
          <p:cNvPicPr>
            <a:picLocks noChangeAspect="1" noChangeArrowheads="1"/>
          </p:cNvPicPr>
          <p:nvPr/>
        </p:nvPicPr>
        <p:blipFill>
          <a:blip r:embed="rId2"/>
          <a:srcRect/>
          <a:stretch>
            <a:fillRect/>
          </a:stretch>
        </p:blipFill>
        <p:spPr bwMode="auto">
          <a:xfrm>
            <a:off x="395288" y="333375"/>
            <a:ext cx="8266112" cy="6048375"/>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404813"/>
            <a:ext cx="8229600" cy="5721350"/>
          </a:xfrm>
        </p:spPr>
        <p:txBody>
          <a:bodyPr rtlCol="0">
            <a:normAutofit fontScale="77500" lnSpcReduction="20000"/>
          </a:bodyPr>
          <a:lstStyle/>
          <a:p>
            <a:pPr marL="0" indent="0" eaLnBrk="1" fontAlgn="auto" hangingPunct="1">
              <a:spcAft>
                <a:spcPts val="0"/>
              </a:spcAft>
              <a:buFont typeface="Arial" pitchFamily="34" charset="0"/>
              <a:buNone/>
              <a:defRPr/>
            </a:pPr>
            <a:r>
              <a:rPr lang="tr-TR" b="1" dirty="0" smtClean="0"/>
              <a:t>     d) </a:t>
            </a:r>
            <a:r>
              <a:rPr lang="tr-TR" b="1" dirty="0" err="1"/>
              <a:t>Fundoskopi</a:t>
            </a:r>
            <a:r>
              <a:rPr lang="tr-TR" b="1" dirty="0"/>
              <a:t>: </a:t>
            </a:r>
            <a:endParaRPr lang="tr-TR" b="1" dirty="0" smtClean="0"/>
          </a:p>
          <a:p>
            <a:pPr eaLnBrk="1" fontAlgn="auto" hangingPunct="1">
              <a:spcAft>
                <a:spcPts val="0"/>
              </a:spcAft>
              <a:buFont typeface="Arial" pitchFamily="34" charset="0"/>
              <a:buChar char="•"/>
              <a:defRPr/>
            </a:pPr>
            <a:r>
              <a:rPr lang="tr-TR" dirty="0" smtClean="0"/>
              <a:t>Göz </a:t>
            </a:r>
            <a:r>
              <a:rPr lang="tr-TR" dirty="0"/>
              <a:t>dibi incelemesi sadece şiddetli hipertansiyonu olanlarda yapılmalıdır. </a:t>
            </a:r>
            <a:endParaRPr lang="tr-TR" dirty="0" smtClean="0"/>
          </a:p>
          <a:p>
            <a:pPr eaLnBrk="1" fontAlgn="auto" hangingPunct="1">
              <a:spcAft>
                <a:spcPts val="0"/>
              </a:spcAft>
              <a:buFont typeface="Arial" pitchFamily="34" charset="0"/>
              <a:buChar char="•"/>
              <a:defRPr/>
            </a:pPr>
            <a:r>
              <a:rPr lang="tr-TR" dirty="0" smtClean="0"/>
              <a:t>Genç hastalar </a:t>
            </a:r>
            <a:r>
              <a:rPr lang="tr-TR" dirty="0"/>
              <a:t>dışında retinada </a:t>
            </a:r>
            <a:r>
              <a:rPr lang="tr-TR" dirty="0" smtClean="0"/>
              <a:t>görülen </a:t>
            </a:r>
            <a:r>
              <a:rPr lang="tr-TR" dirty="0"/>
              <a:t>hafif değişiklikler genellikle </a:t>
            </a:r>
            <a:r>
              <a:rPr lang="tr-TR" dirty="0" err="1"/>
              <a:t>nonspesifiktir</a:t>
            </a:r>
            <a:r>
              <a:rPr lang="tr-TR" dirty="0"/>
              <a:t>. </a:t>
            </a:r>
            <a:endParaRPr lang="tr-TR" dirty="0" smtClean="0"/>
          </a:p>
          <a:p>
            <a:pPr eaLnBrk="1" fontAlgn="auto" hangingPunct="1">
              <a:spcAft>
                <a:spcPts val="0"/>
              </a:spcAft>
              <a:buFont typeface="Arial" pitchFamily="34" charset="0"/>
              <a:buChar char="•"/>
              <a:defRPr/>
            </a:pPr>
            <a:r>
              <a:rPr lang="tr-TR" dirty="0" err="1" smtClean="0"/>
              <a:t>Hemoraji</a:t>
            </a:r>
            <a:r>
              <a:rPr lang="tr-TR" dirty="0"/>
              <a:t>, </a:t>
            </a:r>
            <a:r>
              <a:rPr lang="tr-TR" dirty="0" err="1"/>
              <a:t>eksuda</a:t>
            </a:r>
            <a:r>
              <a:rPr lang="tr-TR" dirty="0"/>
              <a:t> </a:t>
            </a:r>
            <a:r>
              <a:rPr lang="tr-TR" dirty="0" smtClean="0"/>
              <a:t>ve </a:t>
            </a:r>
            <a:r>
              <a:rPr lang="tr-TR" dirty="0" err="1" smtClean="0"/>
              <a:t>papil</a:t>
            </a:r>
            <a:r>
              <a:rPr lang="tr-TR" dirty="0" smtClean="0"/>
              <a:t> ödem </a:t>
            </a:r>
            <a:r>
              <a:rPr lang="tr-TR" dirty="0"/>
              <a:t>artmış KV riskle birlikte olup, sadece ciddi </a:t>
            </a:r>
            <a:r>
              <a:rPr lang="tr-TR" dirty="0" err="1"/>
              <a:t>hipertansiflerde</a:t>
            </a:r>
            <a:r>
              <a:rPr lang="tr-TR" dirty="0"/>
              <a:t> </a:t>
            </a:r>
            <a:r>
              <a:rPr lang="tr-TR" dirty="0" smtClean="0"/>
              <a:t>gözlenir.</a:t>
            </a:r>
            <a:endParaRPr lang="tr-TR" dirty="0"/>
          </a:p>
          <a:p>
            <a:pPr marL="0" indent="0" eaLnBrk="1" fontAlgn="auto" hangingPunct="1">
              <a:spcAft>
                <a:spcPts val="0"/>
              </a:spcAft>
              <a:buFont typeface="Arial" pitchFamily="34" charset="0"/>
              <a:buNone/>
              <a:defRPr/>
            </a:pPr>
            <a:r>
              <a:rPr lang="tr-TR" b="1" dirty="0" smtClean="0"/>
              <a:t>     e) </a:t>
            </a:r>
            <a:r>
              <a:rPr lang="tr-TR" b="1" dirty="0"/>
              <a:t>Beyin: </a:t>
            </a:r>
            <a:endParaRPr lang="tr-TR" b="1" dirty="0" smtClean="0"/>
          </a:p>
          <a:p>
            <a:pPr eaLnBrk="1" fontAlgn="auto" hangingPunct="1">
              <a:spcAft>
                <a:spcPts val="0"/>
              </a:spcAft>
              <a:buFont typeface="Arial" pitchFamily="34" charset="0"/>
              <a:buChar char="•"/>
              <a:defRPr/>
            </a:pPr>
            <a:r>
              <a:rPr lang="tr-TR" dirty="0" smtClean="0"/>
              <a:t>Sessiz </a:t>
            </a:r>
            <a:r>
              <a:rPr lang="tr-TR" dirty="0"/>
              <a:t>beyin </a:t>
            </a:r>
            <a:r>
              <a:rPr lang="tr-TR" dirty="0" err="1"/>
              <a:t>infarktları</a:t>
            </a:r>
            <a:r>
              <a:rPr lang="tr-TR" dirty="0"/>
              <a:t>, </a:t>
            </a:r>
            <a:r>
              <a:rPr lang="tr-TR" dirty="0" err="1"/>
              <a:t>lakuner</a:t>
            </a:r>
            <a:r>
              <a:rPr lang="tr-TR" dirty="0"/>
              <a:t> </a:t>
            </a:r>
            <a:r>
              <a:rPr lang="tr-TR" dirty="0" err="1"/>
              <a:t>infarktlar</a:t>
            </a:r>
            <a:r>
              <a:rPr lang="tr-TR" dirty="0"/>
              <a:t>, </a:t>
            </a:r>
            <a:r>
              <a:rPr lang="tr-TR" dirty="0" err="1"/>
              <a:t>mikrokanamalar</a:t>
            </a:r>
            <a:r>
              <a:rPr lang="tr-TR" dirty="0"/>
              <a:t> ve beyaz cevher lezyonları </a:t>
            </a:r>
            <a:r>
              <a:rPr lang="tr-TR" dirty="0" err="1" smtClean="0"/>
              <a:t>hipertansiflerde</a:t>
            </a:r>
            <a:r>
              <a:rPr lang="tr-TR" dirty="0"/>
              <a:t> </a:t>
            </a:r>
            <a:r>
              <a:rPr lang="tr-TR" dirty="0" smtClean="0"/>
              <a:t>seyrek </a:t>
            </a:r>
            <a:r>
              <a:rPr lang="tr-TR" dirty="0"/>
              <a:t>olmadan karşımıza </a:t>
            </a:r>
            <a:r>
              <a:rPr lang="tr-TR" dirty="0" smtClean="0"/>
              <a:t>çıkar. </a:t>
            </a:r>
          </a:p>
          <a:p>
            <a:pPr eaLnBrk="1" fontAlgn="auto" hangingPunct="1">
              <a:spcAft>
                <a:spcPts val="0"/>
              </a:spcAft>
              <a:buFont typeface="Arial" pitchFamily="34" charset="0"/>
              <a:buChar char="•"/>
              <a:defRPr/>
            </a:pPr>
            <a:r>
              <a:rPr lang="tr-TR" dirty="0" err="1" smtClean="0"/>
              <a:t>Magnetik</a:t>
            </a:r>
            <a:r>
              <a:rPr lang="tr-TR" dirty="0" smtClean="0"/>
              <a:t> </a:t>
            </a:r>
            <a:r>
              <a:rPr lang="tr-TR" dirty="0"/>
              <a:t>rezonans </a:t>
            </a:r>
            <a:r>
              <a:rPr lang="tr-TR" dirty="0" smtClean="0"/>
              <a:t>görüntüleme </a:t>
            </a:r>
            <a:r>
              <a:rPr lang="tr-TR" dirty="0"/>
              <a:t>ya da bilgisayarlı </a:t>
            </a:r>
            <a:r>
              <a:rPr lang="tr-TR" dirty="0" smtClean="0"/>
              <a:t>tomografi ile </a:t>
            </a:r>
            <a:r>
              <a:rPr lang="tr-TR" dirty="0"/>
              <a:t>tanımlanır. Kolay ulaşılamaması ve pahalı olması handikaptır. </a:t>
            </a:r>
            <a:endParaRPr lang="tr-TR" dirty="0" smtClean="0"/>
          </a:p>
          <a:p>
            <a:pPr eaLnBrk="1" fontAlgn="auto" hangingPunct="1">
              <a:spcAft>
                <a:spcPts val="0"/>
              </a:spcAft>
              <a:buFont typeface="Arial" pitchFamily="34" charset="0"/>
              <a:buChar char="•"/>
              <a:defRPr/>
            </a:pPr>
            <a:r>
              <a:rPr lang="tr-TR" dirty="0" smtClean="0"/>
              <a:t>Yaşlı </a:t>
            </a:r>
            <a:r>
              <a:rPr lang="tr-TR" dirty="0" err="1"/>
              <a:t>hipertansif</a:t>
            </a:r>
            <a:r>
              <a:rPr lang="tr-TR" dirty="0"/>
              <a:t> </a:t>
            </a:r>
            <a:r>
              <a:rPr lang="tr-TR" dirty="0" smtClean="0"/>
              <a:t>kişilerde bilişsel </a:t>
            </a:r>
            <a:r>
              <a:rPr lang="tr-TR" dirty="0"/>
              <a:t>testler beyinde </a:t>
            </a:r>
            <a:r>
              <a:rPr lang="tr-TR" dirty="0" smtClean="0"/>
              <a:t>başlangıç </a:t>
            </a:r>
            <a:r>
              <a:rPr lang="tr-TR" dirty="0"/>
              <a:t>lezyonlarını tanımlamaya yardımcı olabilir.</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Başlık 1"/>
          <p:cNvSpPr>
            <a:spLocks noGrp="1"/>
          </p:cNvSpPr>
          <p:nvPr>
            <p:ph type="title"/>
          </p:nvPr>
        </p:nvSpPr>
        <p:spPr>
          <a:xfrm>
            <a:off x="539750" y="2636838"/>
            <a:ext cx="8229600" cy="1430337"/>
          </a:xfrm>
        </p:spPr>
        <p:txBody>
          <a:bodyPr/>
          <a:lstStyle/>
          <a:p>
            <a:pPr eaLnBrk="1" hangingPunct="1"/>
            <a:r>
              <a:rPr lang="tr-TR" b="1" smtClean="0"/>
              <a:t>E- HT tedavi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Başlık 1"/>
          <p:cNvSpPr>
            <a:spLocks noGrp="1"/>
          </p:cNvSpPr>
          <p:nvPr>
            <p:ph type="title"/>
          </p:nvPr>
        </p:nvSpPr>
        <p:spPr/>
        <p:txBody>
          <a:bodyPr/>
          <a:lstStyle/>
          <a:p>
            <a:pPr eaLnBrk="1" hangingPunct="1"/>
            <a:r>
              <a:rPr lang="tr-TR" b="1" smtClean="0"/>
              <a:t>1-Tedavide Amaç</a:t>
            </a:r>
            <a:endParaRPr lang="tr-TR" smtClean="0"/>
          </a:p>
        </p:txBody>
      </p:sp>
      <p:sp>
        <p:nvSpPr>
          <p:cNvPr id="3" name="İçerik Yer Tutucusu 2"/>
          <p:cNvSpPr>
            <a:spLocks noGrp="1"/>
          </p:cNvSpPr>
          <p:nvPr>
            <p:ph idx="1"/>
          </p:nvPr>
        </p:nvSpPr>
        <p:spPr>
          <a:xfrm>
            <a:off x="457200" y="1600200"/>
            <a:ext cx="8229600" cy="4924425"/>
          </a:xfrm>
        </p:spPr>
        <p:txBody>
          <a:bodyPr rtlCol="0">
            <a:normAutofit fontScale="77500" lnSpcReduction="20000"/>
          </a:bodyPr>
          <a:lstStyle/>
          <a:p>
            <a:pPr eaLnBrk="1" fontAlgn="auto" hangingPunct="1">
              <a:spcAft>
                <a:spcPts val="0"/>
              </a:spcAft>
              <a:buFont typeface="Arial" pitchFamily="34" charset="0"/>
              <a:buChar char="•"/>
              <a:defRPr/>
            </a:pPr>
            <a:r>
              <a:rPr lang="tr-TR" dirty="0"/>
              <a:t>Amaç KV ve </a:t>
            </a:r>
            <a:r>
              <a:rPr lang="tr-TR" dirty="0" err="1"/>
              <a:t>renal</a:t>
            </a:r>
            <a:r>
              <a:rPr lang="tr-TR" dirty="0"/>
              <a:t> </a:t>
            </a:r>
            <a:r>
              <a:rPr lang="tr-TR" dirty="0" err="1"/>
              <a:t>mortalite</a:t>
            </a:r>
            <a:r>
              <a:rPr lang="tr-TR" dirty="0"/>
              <a:t> ve </a:t>
            </a:r>
            <a:r>
              <a:rPr lang="tr-TR" dirty="0" err="1"/>
              <a:t>morbiditenin</a:t>
            </a:r>
            <a:r>
              <a:rPr lang="tr-TR" dirty="0"/>
              <a:t> azaltılmasıdır. </a:t>
            </a:r>
            <a:endParaRPr lang="tr-TR" dirty="0" smtClean="0"/>
          </a:p>
          <a:p>
            <a:pPr eaLnBrk="1" fontAlgn="auto" hangingPunct="1">
              <a:spcAft>
                <a:spcPts val="0"/>
              </a:spcAft>
              <a:buFont typeface="Arial" pitchFamily="34" charset="0"/>
              <a:buChar char="•"/>
              <a:defRPr/>
            </a:pPr>
            <a:r>
              <a:rPr lang="tr-TR" dirty="0" smtClean="0"/>
              <a:t>Birçok </a:t>
            </a:r>
            <a:r>
              <a:rPr lang="tr-TR" dirty="0"/>
              <a:t>hasta özellikle 50 yaşın </a:t>
            </a:r>
            <a:r>
              <a:rPr lang="tr-TR" dirty="0" smtClean="0"/>
              <a:t>üzerindekilerde SKB </a:t>
            </a:r>
            <a:r>
              <a:rPr lang="tr-TR" dirty="0"/>
              <a:t>hedefe ulaştığında </a:t>
            </a:r>
            <a:r>
              <a:rPr lang="tr-TR" dirty="0" err="1"/>
              <a:t>DKB’ıncında</a:t>
            </a:r>
            <a:r>
              <a:rPr lang="tr-TR" dirty="0"/>
              <a:t> da hedefe ulaşacağı için </a:t>
            </a:r>
            <a:r>
              <a:rPr lang="tr-TR" dirty="0" err="1"/>
              <a:t>primer</a:t>
            </a:r>
            <a:r>
              <a:rPr lang="tr-TR" dirty="0"/>
              <a:t> olarak </a:t>
            </a:r>
            <a:r>
              <a:rPr lang="tr-TR" dirty="0" err="1"/>
              <a:t>SKB’na</a:t>
            </a:r>
            <a:r>
              <a:rPr lang="tr-TR" dirty="0"/>
              <a:t> odaklanmalıdır.</a:t>
            </a:r>
          </a:p>
          <a:p>
            <a:pPr eaLnBrk="1" fontAlgn="auto" hangingPunct="1">
              <a:spcAft>
                <a:spcPts val="0"/>
              </a:spcAft>
              <a:buFont typeface="Arial" pitchFamily="34" charset="0"/>
              <a:buChar char="•"/>
              <a:defRPr/>
            </a:pPr>
            <a:r>
              <a:rPr lang="tr-TR" dirty="0"/>
              <a:t>Hipertansiyon tedavisinde başlıca yaşam biçimi değişikliklerini kapsayan </a:t>
            </a:r>
            <a:r>
              <a:rPr lang="tr-TR" dirty="0" err="1"/>
              <a:t>nonfarmakolojik</a:t>
            </a:r>
            <a:r>
              <a:rPr lang="tr-TR" dirty="0"/>
              <a:t> ve </a:t>
            </a:r>
            <a:r>
              <a:rPr lang="tr-TR" dirty="0" smtClean="0"/>
              <a:t>farmakolojik tedavi </a:t>
            </a:r>
            <a:r>
              <a:rPr lang="tr-TR" dirty="0"/>
              <a:t>yöntemleri vardır ve birlikte yapılmalıdır. </a:t>
            </a:r>
            <a:endParaRPr lang="tr-TR" dirty="0" smtClean="0"/>
          </a:p>
          <a:p>
            <a:pPr eaLnBrk="1" fontAlgn="auto" hangingPunct="1">
              <a:spcAft>
                <a:spcPts val="0"/>
              </a:spcAft>
              <a:buFont typeface="Arial" pitchFamily="34" charset="0"/>
              <a:buChar char="•"/>
              <a:defRPr/>
            </a:pPr>
            <a:r>
              <a:rPr lang="tr-TR" dirty="0" err="1" smtClean="0"/>
              <a:t>Antihipertansif</a:t>
            </a:r>
            <a:r>
              <a:rPr lang="tr-TR" dirty="0" smtClean="0"/>
              <a:t> </a:t>
            </a:r>
            <a:r>
              <a:rPr lang="tr-TR" dirty="0"/>
              <a:t>tedaviye başlama kriterleri </a:t>
            </a:r>
            <a:r>
              <a:rPr lang="tr-TR" dirty="0" err="1"/>
              <a:t>sistolik</a:t>
            </a:r>
            <a:r>
              <a:rPr lang="tr-TR" dirty="0"/>
              <a:t> ve </a:t>
            </a:r>
            <a:r>
              <a:rPr lang="tr-TR" dirty="0" err="1" smtClean="0"/>
              <a:t>diyastolik</a:t>
            </a:r>
            <a:r>
              <a:rPr lang="tr-TR" dirty="0" smtClean="0"/>
              <a:t> KB </a:t>
            </a:r>
            <a:r>
              <a:rPr lang="tr-TR" dirty="0"/>
              <a:t>düzeyleri ve total KV risk düzeyine göre belirlenir. </a:t>
            </a:r>
            <a:endParaRPr lang="tr-TR" dirty="0" smtClean="0"/>
          </a:p>
          <a:p>
            <a:pPr eaLnBrk="1" fontAlgn="auto" hangingPunct="1">
              <a:spcAft>
                <a:spcPts val="0"/>
              </a:spcAft>
              <a:buFont typeface="Arial" pitchFamily="34" charset="0"/>
              <a:buChar char="•"/>
              <a:defRPr/>
            </a:pPr>
            <a:r>
              <a:rPr lang="tr-TR" dirty="0" smtClean="0"/>
              <a:t>Ayni </a:t>
            </a:r>
            <a:r>
              <a:rPr lang="tr-TR" dirty="0"/>
              <a:t>zamanda sigara, </a:t>
            </a:r>
            <a:r>
              <a:rPr lang="tr-TR" dirty="0" err="1"/>
              <a:t>dislipidemi</a:t>
            </a:r>
            <a:r>
              <a:rPr lang="tr-TR" dirty="0"/>
              <a:t>, </a:t>
            </a:r>
            <a:r>
              <a:rPr lang="tr-TR" dirty="0" err="1"/>
              <a:t>abdominal</a:t>
            </a:r>
            <a:r>
              <a:rPr lang="tr-TR" dirty="0"/>
              <a:t> </a:t>
            </a:r>
            <a:r>
              <a:rPr lang="tr-TR" dirty="0" err="1" smtClean="0"/>
              <a:t>obezite</a:t>
            </a:r>
            <a:r>
              <a:rPr lang="tr-TR" dirty="0" smtClean="0"/>
              <a:t>, diyabet </a:t>
            </a:r>
            <a:r>
              <a:rPr lang="tr-TR" dirty="0"/>
              <a:t>gibi </a:t>
            </a:r>
            <a:r>
              <a:rPr lang="tr-TR" dirty="0" err="1"/>
              <a:t>reversibl</a:t>
            </a:r>
            <a:r>
              <a:rPr lang="tr-TR" dirty="0"/>
              <a:t> risk faktörleri belirlenmeli, birlikte olan koşullar da KB yüksekliği tedavi edilirken </a:t>
            </a:r>
            <a:r>
              <a:rPr lang="tr-TR" dirty="0" smtClean="0"/>
              <a:t>uygun yöntemlerle </a:t>
            </a:r>
            <a:r>
              <a:rPr lang="tr-TR" dirty="0"/>
              <a:t>tedavi edilmelidir</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eaLnBrk="1" hangingPunct="1"/>
            <a:r>
              <a:rPr lang="tr-TR" sz="4000" b="1" smtClean="0"/>
              <a:t>2-Antihipertansif Tedavinin Hedefleri</a:t>
            </a:r>
            <a:endParaRPr lang="tr-TR" sz="4000" smtClean="0"/>
          </a:p>
        </p:txBody>
      </p:sp>
      <p:sp>
        <p:nvSpPr>
          <p:cNvPr id="3" name="İçerik Yer Tutucusu 2"/>
          <p:cNvSpPr>
            <a:spLocks noGrp="1"/>
          </p:cNvSpPr>
          <p:nvPr>
            <p:ph idx="1"/>
          </p:nvPr>
        </p:nvSpPr>
        <p:spPr>
          <a:xfrm>
            <a:off x="457200" y="1700213"/>
            <a:ext cx="8229600" cy="4752975"/>
          </a:xfrm>
        </p:spPr>
        <p:txBody>
          <a:bodyPr>
            <a:normAutofit/>
          </a:bodyPr>
          <a:lstStyle/>
          <a:p>
            <a:pPr eaLnBrk="1" hangingPunct="1">
              <a:lnSpc>
                <a:spcPct val="80000"/>
              </a:lnSpc>
            </a:pPr>
            <a:r>
              <a:rPr lang="nn-NO" sz="2400" smtClean="0"/>
              <a:t>Hipertansif hastalarda tedavinin temel hedefi uzun donemde KV hastalık riskini maksimum</a:t>
            </a:r>
            <a:r>
              <a:rPr lang="tr-TR" sz="2400" smtClean="0"/>
              <a:t> düzeyde azaltmaktır.</a:t>
            </a:r>
          </a:p>
          <a:p>
            <a:pPr eaLnBrk="1" hangingPunct="1">
              <a:lnSpc>
                <a:spcPct val="80000"/>
              </a:lnSpc>
            </a:pPr>
            <a:r>
              <a:rPr lang="tr-TR" sz="2400" smtClean="0"/>
              <a:t>KB yüksekliği ile birlikte reversibl risk faktörlerini de tedavi etmek amaçlanır.</a:t>
            </a:r>
          </a:p>
          <a:p>
            <a:pPr eaLnBrk="1" hangingPunct="1">
              <a:lnSpc>
                <a:spcPct val="80000"/>
              </a:lnSpc>
            </a:pPr>
            <a:r>
              <a:rPr lang="tr-TR" sz="2400" smtClean="0"/>
              <a:t>KB en azından 140/90 mmHg altına çekilmeli, eğer tolere edebiliyorsa daha da düşük değerlere indirilmelidir.</a:t>
            </a:r>
          </a:p>
          <a:p>
            <a:pPr eaLnBrk="1" hangingPunct="1">
              <a:lnSpc>
                <a:spcPct val="80000"/>
              </a:lnSpc>
            </a:pPr>
            <a:r>
              <a:rPr lang="tr-TR" sz="2400" smtClean="0"/>
              <a:t>Kombinasyon tedavisi ile bile sistolik KB’nı &lt;140 mmHg’e indirmek güçtür. Hedef &lt;130 mmHg ise bu durum daha da zorlaşır. Ayrıca yaşlılarda diyabetik hastalarda ve KV hasarı olan hastalarda ek güçlükler vardır.</a:t>
            </a:r>
          </a:p>
          <a:p>
            <a:pPr eaLnBrk="1" hangingPunct="1">
              <a:lnSpc>
                <a:spcPct val="80000"/>
              </a:lnSpc>
            </a:pPr>
            <a:r>
              <a:rPr lang="tr-TR" sz="2400" smtClean="0"/>
              <a:t>KB hedefine kolay ulaşmak için antihipertansif tedaviye belirgin KV hasar gelişmeden başlanmalıdır.</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p:cNvSpPr>
          <p:nvPr>
            <p:ph type="title"/>
          </p:nvPr>
        </p:nvSpPr>
        <p:spPr/>
        <p:txBody>
          <a:bodyPr/>
          <a:lstStyle/>
          <a:p>
            <a:r>
              <a:rPr lang="tr-TR" smtClean="0"/>
              <a:t>JNC-8</a:t>
            </a:r>
          </a:p>
        </p:txBody>
      </p:sp>
      <p:sp>
        <p:nvSpPr>
          <p:cNvPr id="154627" name="Rectangle 3"/>
          <p:cNvSpPr>
            <a:spLocks noGrp="1"/>
          </p:cNvSpPr>
          <p:nvPr>
            <p:ph type="body" idx="1"/>
          </p:nvPr>
        </p:nvSpPr>
        <p:spPr>
          <a:xfrm>
            <a:off x="457200" y="1600200"/>
            <a:ext cx="8229600" cy="4852988"/>
          </a:xfrm>
        </p:spPr>
        <p:txBody>
          <a:bodyPr/>
          <a:lstStyle/>
          <a:p>
            <a:pPr>
              <a:lnSpc>
                <a:spcPct val="80000"/>
              </a:lnSpc>
              <a:buFontTx/>
              <a:buChar char="•"/>
            </a:pPr>
            <a:r>
              <a:rPr lang="tr-TR" sz="2000" smtClean="0"/>
              <a:t>Yaş ≥60 </a:t>
            </a:r>
          </a:p>
          <a:p>
            <a:pPr lvl="1">
              <a:lnSpc>
                <a:spcPct val="80000"/>
              </a:lnSpc>
            </a:pPr>
            <a:r>
              <a:rPr lang="tr-TR" sz="1800" smtClean="0"/>
              <a:t>Tedavi başlama ≥150/90 mmHg </a:t>
            </a:r>
          </a:p>
          <a:p>
            <a:pPr lvl="1">
              <a:lnSpc>
                <a:spcPct val="80000"/>
              </a:lnSpc>
            </a:pPr>
            <a:r>
              <a:rPr lang="tr-TR" sz="1800" smtClean="0"/>
              <a:t>Hedef kan basıncı &lt;150/90 mm Hg </a:t>
            </a:r>
          </a:p>
          <a:p>
            <a:pPr>
              <a:lnSpc>
                <a:spcPct val="80000"/>
              </a:lnSpc>
            </a:pPr>
            <a:r>
              <a:rPr lang="tr-TR" sz="2000" smtClean="0"/>
              <a:t>Yaş &lt;60 </a:t>
            </a:r>
          </a:p>
          <a:p>
            <a:pPr lvl="1">
              <a:lnSpc>
                <a:spcPct val="80000"/>
              </a:lnSpc>
            </a:pPr>
            <a:r>
              <a:rPr lang="tr-TR" sz="1800" smtClean="0"/>
              <a:t>Tedavi başlamada DKB eşik değeri ≥90 mm Hg, </a:t>
            </a:r>
          </a:p>
          <a:p>
            <a:pPr lvl="1">
              <a:lnSpc>
                <a:spcPct val="80000"/>
              </a:lnSpc>
            </a:pPr>
            <a:r>
              <a:rPr lang="tr-TR" sz="1800" smtClean="0"/>
              <a:t>Hedef &lt;90 mm Hg </a:t>
            </a:r>
          </a:p>
          <a:p>
            <a:pPr>
              <a:lnSpc>
                <a:spcPct val="80000"/>
              </a:lnSpc>
            </a:pPr>
            <a:r>
              <a:rPr lang="tr-TR" sz="2000" smtClean="0"/>
              <a:t>Yaş &lt;60 olanlarda </a:t>
            </a:r>
          </a:p>
          <a:p>
            <a:pPr lvl="1">
              <a:lnSpc>
                <a:spcPct val="80000"/>
              </a:lnSpc>
            </a:pPr>
            <a:r>
              <a:rPr lang="tr-TR" sz="1800" smtClean="0"/>
              <a:t>Tedavi başlama sistolik kan basıncı ≥140 mm Hg </a:t>
            </a:r>
          </a:p>
          <a:p>
            <a:pPr lvl="1">
              <a:lnSpc>
                <a:spcPct val="80000"/>
              </a:lnSpc>
            </a:pPr>
            <a:r>
              <a:rPr lang="tr-TR" sz="1800" smtClean="0"/>
              <a:t>Hedef &lt;140 mm Hg </a:t>
            </a:r>
          </a:p>
          <a:p>
            <a:pPr>
              <a:lnSpc>
                <a:spcPct val="80000"/>
              </a:lnSpc>
            </a:pPr>
            <a:r>
              <a:rPr lang="tr-TR" sz="2000" smtClean="0"/>
              <a:t>Kronik Böbrek Hastalığı + yaş ≥18 </a:t>
            </a:r>
          </a:p>
          <a:p>
            <a:pPr lvl="1">
              <a:lnSpc>
                <a:spcPct val="80000"/>
              </a:lnSpc>
            </a:pPr>
            <a:r>
              <a:rPr lang="tr-TR" sz="1800" smtClean="0"/>
              <a:t>Tedavi başlama ≥140/90 mm Hg </a:t>
            </a:r>
          </a:p>
          <a:p>
            <a:pPr lvl="1">
              <a:lnSpc>
                <a:spcPct val="80000"/>
              </a:lnSpc>
            </a:pPr>
            <a:r>
              <a:rPr lang="tr-TR" sz="1800" smtClean="0"/>
              <a:t>Hedef &lt;140/90 mm Hg </a:t>
            </a:r>
          </a:p>
          <a:p>
            <a:pPr>
              <a:lnSpc>
                <a:spcPct val="80000"/>
              </a:lnSpc>
            </a:pPr>
            <a:r>
              <a:rPr lang="tr-TR" sz="2000" smtClean="0"/>
              <a:t>Diyabet ve yaş ≥18 </a:t>
            </a:r>
          </a:p>
          <a:p>
            <a:pPr lvl="1">
              <a:lnSpc>
                <a:spcPct val="80000"/>
              </a:lnSpc>
            </a:pPr>
            <a:r>
              <a:rPr lang="tr-TR" sz="1800" smtClean="0"/>
              <a:t>Tedavi başlama ≥140/90 mm Hg </a:t>
            </a:r>
          </a:p>
          <a:p>
            <a:pPr lvl="1">
              <a:lnSpc>
                <a:spcPct val="80000"/>
              </a:lnSpc>
            </a:pPr>
            <a:r>
              <a:rPr lang="tr-TR" sz="1800" smtClean="0"/>
              <a:t>Hedef &lt;140/90 mm Hg </a:t>
            </a:r>
          </a:p>
          <a:p>
            <a:pPr>
              <a:lnSpc>
                <a:spcPct val="80000"/>
              </a:lnSpc>
            </a:pPr>
            <a:endParaRPr lang="tr-TR" sz="2000" smtClean="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p:cNvSpPr>
          <p:nvPr>
            <p:ph type="title"/>
          </p:nvPr>
        </p:nvSpPr>
        <p:spPr/>
        <p:txBody>
          <a:bodyPr/>
          <a:lstStyle/>
          <a:p>
            <a:r>
              <a:rPr lang="tr-TR" smtClean="0"/>
              <a:t>ESC/ESH 2013</a:t>
            </a:r>
          </a:p>
        </p:txBody>
      </p:sp>
      <p:sp>
        <p:nvSpPr>
          <p:cNvPr id="155651" name="Rectangle 3"/>
          <p:cNvSpPr>
            <a:spLocks noGrp="1"/>
          </p:cNvSpPr>
          <p:nvPr>
            <p:ph type="body" idx="1"/>
          </p:nvPr>
        </p:nvSpPr>
        <p:spPr/>
        <p:txBody>
          <a:bodyPr/>
          <a:lstStyle/>
          <a:p>
            <a:pPr eaLnBrk="1" hangingPunct="1">
              <a:lnSpc>
                <a:spcPct val="80000"/>
              </a:lnSpc>
            </a:pPr>
            <a:r>
              <a:rPr lang="tr-TR" sz="2400" smtClean="0"/>
              <a:t>Diyabetik hastalarda ya da inme, miyokard infarktusu, renal disfonksiyon ve proteinüri saptanan yüksek riskli hastalarda hedef KB değeri en azından &lt; 140/85 mmHg(ESC/ESH 2013) olmalıdır.</a:t>
            </a:r>
          </a:p>
          <a:p>
            <a:pPr eaLnBrk="1" hangingPunct="1">
              <a:lnSpc>
                <a:spcPct val="80000"/>
              </a:lnSpc>
            </a:pPr>
            <a:r>
              <a:rPr lang="tr-TR" sz="2400" smtClean="0"/>
              <a:t>Eski kılavuzda aşikâr proteinüri olanlarda 120/80 hedefi verilirken yeni kılavuzda sistolik KB &lt;130 mmHg olarak önerildi. </a:t>
            </a:r>
          </a:p>
          <a:p>
            <a:pPr eaLnBrk="1" hangingPunct="1">
              <a:lnSpc>
                <a:spcPct val="80000"/>
              </a:lnSpc>
            </a:pPr>
            <a:r>
              <a:rPr lang="tr-TR" sz="2400" smtClean="0"/>
              <a:t>Gebelikte ilaç tedavisi için sınır değerler SKB&gt;160 veya DKB&gt;110 mmHg için ilaç tedavisi sınıf I olarak önerildi; </a:t>
            </a:r>
          </a:p>
          <a:p>
            <a:pPr lvl="1" eaLnBrk="1" hangingPunct="1">
              <a:lnSpc>
                <a:spcPct val="80000"/>
              </a:lnSpc>
            </a:pPr>
            <a:r>
              <a:rPr lang="tr-TR" sz="2400" smtClean="0"/>
              <a:t>sistolik KB ≥150 veya diyastolik KB ≥95 mmHg için düşünülebilir (sınıf IIb) denildi.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Başlık 1"/>
          <p:cNvSpPr>
            <a:spLocks noGrp="1"/>
          </p:cNvSpPr>
          <p:nvPr>
            <p:ph type="title"/>
          </p:nvPr>
        </p:nvSpPr>
        <p:spPr>
          <a:xfrm>
            <a:off x="457200" y="188913"/>
            <a:ext cx="8229600" cy="1079500"/>
          </a:xfrm>
        </p:spPr>
        <p:txBody>
          <a:bodyPr/>
          <a:lstStyle/>
          <a:p>
            <a:pPr eaLnBrk="1" hangingPunct="1"/>
            <a:r>
              <a:rPr lang="tr-TR" b="1" smtClean="0"/>
              <a:t>3-Tedavi Stratejileri</a:t>
            </a:r>
            <a:endParaRPr lang="tr-TR" smtClean="0"/>
          </a:p>
        </p:txBody>
      </p:sp>
      <p:sp>
        <p:nvSpPr>
          <p:cNvPr id="3" name="İçerik Yer Tutucusu 2"/>
          <p:cNvSpPr>
            <a:spLocks noGrp="1"/>
          </p:cNvSpPr>
          <p:nvPr>
            <p:ph idx="1"/>
          </p:nvPr>
        </p:nvSpPr>
        <p:spPr>
          <a:xfrm>
            <a:off x="457200" y="1412875"/>
            <a:ext cx="8229600" cy="4713288"/>
          </a:xfrm>
        </p:spPr>
        <p:txBody>
          <a:bodyPr rtlCol="0">
            <a:normAutofit lnSpcReduction="10000"/>
          </a:bodyPr>
          <a:lstStyle/>
          <a:p>
            <a:pPr marL="0" indent="0" eaLnBrk="1" fontAlgn="auto" hangingPunct="1">
              <a:spcAft>
                <a:spcPts val="0"/>
              </a:spcAft>
              <a:buFont typeface="Arial" pitchFamily="34" charset="0"/>
              <a:buNone/>
              <a:defRPr/>
            </a:pPr>
            <a:r>
              <a:rPr lang="tr-TR" b="1" dirty="0" smtClean="0"/>
              <a:t>     </a:t>
            </a:r>
            <a:r>
              <a:rPr lang="tr-TR" sz="3000" b="1" dirty="0" smtClean="0"/>
              <a:t>a)Hipertansiyonda </a:t>
            </a:r>
            <a:r>
              <a:rPr lang="tr-TR" sz="3000" b="1" dirty="0"/>
              <a:t>Yaşam Biçimi </a:t>
            </a:r>
            <a:r>
              <a:rPr lang="tr-TR" sz="3000" b="1" dirty="0" smtClean="0"/>
              <a:t>Değişiklikleri</a:t>
            </a:r>
          </a:p>
          <a:p>
            <a:pPr eaLnBrk="1" fontAlgn="auto" hangingPunct="1">
              <a:spcAft>
                <a:spcPts val="0"/>
              </a:spcAft>
              <a:buFont typeface="Arial" pitchFamily="34" charset="0"/>
              <a:buChar char="•"/>
              <a:defRPr/>
            </a:pPr>
            <a:r>
              <a:rPr lang="tr-TR" dirty="0" smtClean="0"/>
              <a:t>İlaç </a:t>
            </a:r>
            <a:r>
              <a:rPr lang="tr-TR" dirty="0"/>
              <a:t>kullanan hastalar dahil tüm hastalarda yaşam biçimi ile ilgili önlemler alınmalıdır. Amaç </a:t>
            </a:r>
            <a:r>
              <a:rPr lang="tr-TR" dirty="0" err="1" smtClean="0"/>
              <a:t>KBnı</a:t>
            </a:r>
            <a:r>
              <a:rPr lang="tr-TR" dirty="0" smtClean="0"/>
              <a:t> düşürmek, </a:t>
            </a:r>
            <a:r>
              <a:rPr lang="tr-TR" dirty="0"/>
              <a:t>diğer risk </a:t>
            </a:r>
            <a:r>
              <a:rPr lang="tr-TR" dirty="0" smtClean="0"/>
              <a:t>faktörlerini </a:t>
            </a:r>
            <a:r>
              <a:rPr lang="tr-TR" dirty="0"/>
              <a:t>azaltmak ve kontrol etmek, kullanılması gereken </a:t>
            </a:r>
            <a:r>
              <a:rPr lang="tr-TR" dirty="0" err="1" smtClean="0"/>
              <a:t>antihipertansif</a:t>
            </a:r>
            <a:r>
              <a:rPr lang="tr-TR" dirty="0"/>
              <a:t> </a:t>
            </a:r>
            <a:r>
              <a:rPr lang="tr-TR" dirty="0" smtClean="0"/>
              <a:t>ilaç </a:t>
            </a:r>
            <a:r>
              <a:rPr lang="tr-TR" dirty="0"/>
              <a:t>sayı ve dozunu azaltmaktır.</a:t>
            </a:r>
          </a:p>
          <a:p>
            <a:pPr eaLnBrk="1" fontAlgn="auto" hangingPunct="1">
              <a:spcAft>
                <a:spcPts val="0"/>
              </a:spcAft>
              <a:buFont typeface="Arial" pitchFamily="34" charset="0"/>
              <a:buChar char="•"/>
              <a:defRPr/>
            </a:pPr>
            <a:r>
              <a:rPr lang="tr-TR" dirty="0" smtClean="0"/>
              <a:t>Yaşam biçimi </a:t>
            </a:r>
            <a:r>
              <a:rPr lang="tr-TR" dirty="0"/>
              <a:t>değişiklikleri </a:t>
            </a:r>
            <a:r>
              <a:rPr lang="tr-TR" dirty="0" smtClean="0"/>
              <a:t>yüksek </a:t>
            </a:r>
            <a:r>
              <a:rPr lang="tr-TR" dirty="0"/>
              <a:t>normal olan ve ek risk </a:t>
            </a:r>
            <a:r>
              <a:rPr lang="tr-TR" dirty="0" smtClean="0"/>
              <a:t>faktörü </a:t>
            </a:r>
            <a:r>
              <a:rPr lang="tr-TR" dirty="0"/>
              <a:t>olanlarda hipertansiyon </a:t>
            </a:r>
            <a:r>
              <a:rPr lang="tr-TR" dirty="0" smtClean="0"/>
              <a:t>gelişimini önlemek </a:t>
            </a:r>
            <a:r>
              <a:rPr lang="tr-TR" dirty="0"/>
              <a:t>amacıyla </a:t>
            </a:r>
            <a:r>
              <a:rPr lang="tr-TR" dirty="0" smtClean="0"/>
              <a:t>önerilir.</a:t>
            </a:r>
            <a:endParaRPr lang="tr-TR" b="1"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Başlık 1"/>
          <p:cNvSpPr>
            <a:spLocks noGrp="1"/>
          </p:cNvSpPr>
          <p:nvPr>
            <p:ph type="title"/>
          </p:nvPr>
        </p:nvSpPr>
        <p:spPr/>
        <p:txBody>
          <a:bodyPr/>
          <a:lstStyle/>
          <a:p>
            <a:pPr eaLnBrk="1" hangingPunct="1"/>
            <a:r>
              <a:rPr lang="tr-TR" sz="3600" b="1" smtClean="0"/>
              <a:t>Prevalans</a:t>
            </a:r>
          </a:p>
        </p:txBody>
      </p:sp>
      <p:sp>
        <p:nvSpPr>
          <p:cNvPr id="22530" name="İçerik Yer Tutucusu 2"/>
          <p:cNvSpPr>
            <a:spLocks noGrp="1"/>
          </p:cNvSpPr>
          <p:nvPr>
            <p:ph idx="1"/>
          </p:nvPr>
        </p:nvSpPr>
        <p:spPr/>
        <p:txBody>
          <a:bodyPr/>
          <a:lstStyle/>
          <a:p>
            <a:pPr eaLnBrk="1" hangingPunct="1">
              <a:lnSpc>
                <a:spcPct val="80000"/>
              </a:lnSpc>
            </a:pPr>
            <a:r>
              <a:rPr lang="tr-TR" sz="2700" smtClean="0"/>
              <a:t>Hipertansiyon ve hipertansiyonun getirdiği sorunlar tüm dünyada yaklaşık bir milyardan fazla kişiyi ilgilendirmektedir.</a:t>
            </a:r>
          </a:p>
          <a:p>
            <a:pPr eaLnBrk="1" hangingPunct="1">
              <a:lnSpc>
                <a:spcPct val="80000"/>
              </a:lnSpc>
            </a:pPr>
            <a:r>
              <a:rPr lang="tr-TR" sz="2700" smtClean="0"/>
              <a:t>ABD’de tüm nüfusun en az % 25’inde KB yüksekliği saptanmıştır.</a:t>
            </a:r>
          </a:p>
          <a:p>
            <a:pPr eaLnBrk="1" hangingPunct="1">
              <a:lnSpc>
                <a:spcPct val="80000"/>
              </a:lnSpc>
            </a:pPr>
            <a:r>
              <a:rPr lang="tr-TR" sz="2700" smtClean="0"/>
              <a:t>Bunların ancak % 68’ine hipertansiyon tanısı konmuş, % 53’ü tedavi almış ve % 27’sinde KB kontrol altına alınmıştır. </a:t>
            </a:r>
          </a:p>
          <a:p>
            <a:pPr eaLnBrk="1" hangingPunct="1">
              <a:lnSpc>
                <a:spcPct val="80000"/>
              </a:lnSpc>
            </a:pPr>
            <a:r>
              <a:rPr lang="tr-TR" sz="2700" smtClean="0"/>
              <a:t>Türkiye'de yapılan çalışmalarda erişkin yaş grubunda hipertansiyon prevalansı % 33 (Türk Kardiyoloji Derneği çalışması) - % 35.9 (Türkiye Endokrinoloji ve Metabolizma Derneği) arasında değişmektedir.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İçerik Yer Tutucusu 2"/>
          <p:cNvSpPr>
            <a:spLocks noGrp="1"/>
          </p:cNvSpPr>
          <p:nvPr>
            <p:ph idx="1"/>
          </p:nvPr>
        </p:nvSpPr>
        <p:spPr>
          <a:xfrm>
            <a:off x="457200" y="1268413"/>
            <a:ext cx="8229600" cy="4857750"/>
          </a:xfrm>
        </p:spPr>
        <p:txBody>
          <a:bodyPr/>
          <a:lstStyle/>
          <a:p>
            <a:pPr eaLnBrk="1" hangingPunct="1"/>
            <a:r>
              <a:rPr lang="tr-TR" smtClean="0"/>
              <a:t>KB’nı düşüren ve KV risk faktörlerini azaltan yaşam biçimi değişiklikleri:</a:t>
            </a:r>
          </a:p>
          <a:p>
            <a:pPr lvl="1" eaLnBrk="1" hangingPunct="1"/>
            <a:r>
              <a:rPr lang="tr-TR" smtClean="0"/>
              <a:t>sigaranın bırakılması</a:t>
            </a:r>
          </a:p>
          <a:p>
            <a:pPr lvl="1" eaLnBrk="1" hangingPunct="1"/>
            <a:r>
              <a:rPr lang="tr-TR" smtClean="0"/>
              <a:t>kilo verilmesi ve kilonun korunması</a:t>
            </a:r>
          </a:p>
          <a:p>
            <a:pPr lvl="1" eaLnBrk="1" hangingPunct="1"/>
            <a:r>
              <a:rPr lang="tr-TR" smtClean="0"/>
              <a:t>aşırı alkol tüketiminin azaltılması</a:t>
            </a:r>
          </a:p>
          <a:p>
            <a:pPr lvl="1" eaLnBrk="1" hangingPunct="1"/>
            <a:r>
              <a:rPr lang="tr-TR" smtClean="0"/>
              <a:t>fiziksel egzersiz</a:t>
            </a:r>
          </a:p>
          <a:p>
            <a:pPr lvl="1" eaLnBrk="1" hangingPunct="1"/>
            <a:r>
              <a:rPr lang="tr-TR" smtClean="0"/>
              <a:t>tuz alımının kısıtlanması</a:t>
            </a:r>
          </a:p>
          <a:p>
            <a:pPr lvl="1" eaLnBrk="1" hangingPunct="1"/>
            <a:r>
              <a:rPr lang="tr-TR" smtClean="0"/>
              <a:t>meyve/sebze tüketiminin artırılması, doymuş yağ ve toplam yağ tüketiminin azaltılması</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p:cNvPicPr>
            <a:picLocks noChangeAspect="1" noChangeArrowheads="1"/>
          </p:cNvPicPr>
          <p:nvPr/>
        </p:nvPicPr>
        <p:blipFill>
          <a:blip r:embed="rId2"/>
          <a:srcRect/>
          <a:stretch>
            <a:fillRect/>
          </a:stretch>
        </p:blipFill>
        <p:spPr bwMode="auto">
          <a:xfrm>
            <a:off x="468313" y="1412875"/>
            <a:ext cx="8064500" cy="4103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Başlık 1"/>
          <p:cNvSpPr>
            <a:spLocks noGrp="1"/>
          </p:cNvSpPr>
          <p:nvPr>
            <p:ph type="title"/>
          </p:nvPr>
        </p:nvSpPr>
        <p:spPr/>
        <p:txBody>
          <a:bodyPr/>
          <a:lstStyle/>
          <a:p>
            <a:pPr eaLnBrk="1" hangingPunct="1"/>
            <a:r>
              <a:rPr lang="tr-TR" b="1" smtClean="0"/>
              <a:t>b)Farmakolojik Tedavi</a:t>
            </a:r>
          </a:p>
        </p:txBody>
      </p:sp>
      <p:sp>
        <p:nvSpPr>
          <p:cNvPr id="98306" name="İçerik Yer Tutucusu 2"/>
          <p:cNvSpPr>
            <a:spLocks noGrp="1"/>
          </p:cNvSpPr>
          <p:nvPr>
            <p:ph idx="1"/>
          </p:nvPr>
        </p:nvSpPr>
        <p:spPr>
          <a:xfrm>
            <a:off x="457200" y="1600200"/>
            <a:ext cx="8229600" cy="4924425"/>
          </a:xfrm>
        </p:spPr>
        <p:txBody>
          <a:bodyPr/>
          <a:lstStyle/>
          <a:p>
            <a:pPr eaLnBrk="1" hangingPunct="1">
              <a:lnSpc>
                <a:spcPct val="80000"/>
              </a:lnSpc>
            </a:pPr>
            <a:r>
              <a:rPr lang="tr-TR" sz="2700" b="1" smtClean="0"/>
              <a:t>JNC 8 ye göre</a:t>
            </a:r>
            <a:endParaRPr lang="tr-TR" sz="2700" smtClean="0"/>
          </a:p>
          <a:p>
            <a:pPr eaLnBrk="1" hangingPunct="1">
              <a:lnSpc>
                <a:spcPct val="80000"/>
              </a:lnSpc>
            </a:pPr>
            <a:r>
              <a:rPr lang="tr-TR" sz="2700" smtClean="0"/>
              <a:t>İçinde diabetlilerin de bulunduğu siyahi olmayan popülasyonda, başlangıç antihipertansif ilaç seçimleri: Tiazid diüretikler, Ca kanal blokerleri, ACE inhibitörleri ve ARB blokerleri olmalı.  </a:t>
            </a:r>
          </a:p>
          <a:p>
            <a:pPr eaLnBrk="1" hangingPunct="1">
              <a:lnSpc>
                <a:spcPct val="80000"/>
              </a:lnSpc>
            </a:pPr>
            <a:r>
              <a:rPr lang="tr-TR" sz="2700" smtClean="0"/>
              <a:t>Başlangıç ilaç seçimi için beta-blokerler ve alfa-blokörler önerilmiyor. </a:t>
            </a:r>
          </a:p>
          <a:p>
            <a:pPr eaLnBrk="1" hangingPunct="1">
              <a:lnSpc>
                <a:spcPct val="80000"/>
              </a:lnSpc>
            </a:pPr>
            <a:r>
              <a:rPr lang="tr-TR" sz="2700" smtClean="0"/>
              <a:t>Karvedilol, nebivolol, klonidin, hidralazin, spironolakton, rezerpin ve furosemid’in başlangıç tedavisinde kullanılması önerilmiyor. </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p:cNvSpPr>
          <p:nvPr>
            <p:ph type="body" idx="1"/>
          </p:nvPr>
        </p:nvSpPr>
        <p:spPr>
          <a:xfrm>
            <a:off x="457200" y="765175"/>
            <a:ext cx="8229600" cy="5360988"/>
          </a:xfrm>
        </p:spPr>
        <p:txBody>
          <a:bodyPr/>
          <a:lstStyle/>
          <a:p>
            <a:pPr>
              <a:lnSpc>
                <a:spcPct val="80000"/>
              </a:lnSpc>
            </a:pPr>
            <a:r>
              <a:rPr lang="tr-TR" sz="2800" smtClean="0"/>
              <a:t>İçinde diabetlilerin de bulunduğu genel siyahi popülasyonda, başlangıç antihipertansif tedavi tiazid diüretik veya Ca kanal blokerini kapsamalıdır </a:t>
            </a:r>
          </a:p>
          <a:p>
            <a:pPr>
              <a:lnSpc>
                <a:spcPct val="80000"/>
              </a:lnSpc>
            </a:pPr>
            <a:r>
              <a:rPr lang="tr-TR" sz="2800" smtClean="0"/>
              <a:t> 18 yaş ve üstünde kronik böbrek hastalığı olan kişilerde, başlangıç veya sonradan eklenen antihipertansif ilaç seçimi ACE inhibitörü veya ARB’yi içermelidir. Bu durum ırk ve diabet varlığından bağımsızdır. </a:t>
            </a:r>
          </a:p>
          <a:p>
            <a:pPr>
              <a:lnSpc>
                <a:spcPct val="80000"/>
              </a:lnSpc>
            </a:pPr>
            <a:r>
              <a:rPr lang="tr-TR" sz="2800" smtClean="0"/>
              <a:t>Kan basıncında tedavi hedefine ilk bir ay içinde ulaşılamadıysa, ilk başlanan ilacın dozunun artırılması veya ikinci bir ilaç eklenmesi yoluna gidilmelidir.  </a:t>
            </a:r>
          </a:p>
          <a:p>
            <a:pPr>
              <a:lnSpc>
                <a:spcPct val="80000"/>
              </a:lnSpc>
            </a:pPr>
            <a:r>
              <a:rPr lang="tr-TR" sz="2800" smtClean="0"/>
              <a:t>Eğer uygun bir zaman sonra ikili ilaç tedavisiyle hedef kan basıncına ulaşılamadıysa, üçüncü bir ilacın başlanması düşünülmelidir.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4" name="Picture 2"/>
          <p:cNvPicPr>
            <a:picLocks noChangeAspect="1" noChangeArrowheads="1"/>
          </p:cNvPicPr>
          <p:nvPr/>
        </p:nvPicPr>
        <p:blipFill>
          <a:blip r:embed="rId2"/>
          <a:srcRect/>
          <a:stretch>
            <a:fillRect/>
          </a:stretch>
        </p:blipFill>
        <p:spPr bwMode="auto">
          <a:xfrm>
            <a:off x="468313" y="2349500"/>
            <a:ext cx="8424862" cy="2879725"/>
          </a:xfrm>
          <a:prstGeom prst="rect">
            <a:avLst/>
          </a:prstGeom>
          <a:noFill/>
          <a:ln w="9525">
            <a:noFill/>
            <a:miter lim="800000"/>
            <a:headEnd/>
            <a:tailEnd/>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20713"/>
            <a:ext cx="8229600" cy="1008062"/>
          </a:xfrm>
        </p:spPr>
        <p:txBody>
          <a:bodyPr rtlCol="0">
            <a:normAutofit fontScale="90000"/>
          </a:bodyPr>
          <a:lstStyle/>
          <a:p>
            <a:pPr eaLnBrk="1" fontAlgn="auto" hangingPunct="1">
              <a:spcAft>
                <a:spcPts val="0"/>
              </a:spcAft>
              <a:defRPr/>
            </a:pPr>
            <a:r>
              <a:rPr lang="tr-TR" dirty="0" smtClean="0"/>
              <a:t>18 </a:t>
            </a:r>
            <a:r>
              <a:rPr lang="tr-TR" dirty="0"/>
              <a:t>Yaş ve Üzerindeki Erişkinlerde Kan Basıncı Sınıflaması ve </a:t>
            </a:r>
            <a:r>
              <a:rPr lang="tr-TR" dirty="0" smtClean="0"/>
              <a:t>Tedavisi</a:t>
            </a:r>
            <a:endParaRPr lang="tr-TR" dirty="0"/>
          </a:p>
        </p:txBody>
      </p:sp>
      <p:pic>
        <p:nvPicPr>
          <p:cNvPr id="99330" name="Picture 2"/>
          <p:cNvPicPr>
            <a:picLocks noChangeAspect="1" noChangeArrowheads="1"/>
          </p:cNvPicPr>
          <p:nvPr/>
        </p:nvPicPr>
        <p:blipFill>
          <a:blip r:embed="rId2"/>
          <a:srcRect/>
          <a:stretch>
            <a:fillRect/>
          </a:stretch>
        </p:blipFill>
        <p:spPr bwMode="auto">
          <a:xfrm>
            <a:off x="539750" y="1916113"/>
            <a:ext cx="8135938" cy="4392612"/>
          </a:xfrm>
          <a:prstGeom prst="rect">
            <a:avLst/>
          </a:prstGeom>
          <a:noFill/>
          <a:ln w="9525">
            <a:noFill/>
            <a:miter lim="800000"/>
            <a:headEnd/>
            <a:tailEnd/>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Başlık 1"/>
          <p:cNvSpPr>
            <a:spLocks noGrp="1"/>
          </p:cNvSpPr>
          <p:nvPr>
            <p:ph type="title"/>
          </p:nvPr>
        </p:nvSpPr>
        <p:spPr>
          <a:xfrm>
            <a:off x="827088" y="274638"/>
            <a:ext cx="7859712" cy="1143000"/>
          </a:xfrm>
        </p:spPr>
        <p:txBody>
          <a:bodyPr/>
          <a:lstStyle/>
          <a:p>
            <a:pPr algn="l" eaLnBrk="1" hangingPunct="1"/>
            <a:r>
              <a:rPr lang="tr-TR" sz="3600" b="1" smtClean="0"/>
              <a:t>ESH-ESC önerileri ise</a:t>
            </a:r>
            <a:r>
              <a:rPr lang="tr-TR" sz="3600" smtClean="0"/>
              <a:t>;</a:t>
            </a:r>
          </a:p>
        </p:txBody>
      </p:sp>
      <p:sp>
        <p:nvSpPr>
          <p:cNvPr id="3" name="İçerik Yer Tutucusu 2"/>
          <p:cNvSpPr>
            <a:spLocks noGrp="1"/>
          </p:cNvSpPr>
          <p:nvPr>
            <p:ph idx="1"/>
          </p:nvPr>
        </p:nvSpPr>
        <p:spPr>
          <a:xfrm>
            <a:off x="457200" y="1600200"/>
            <a:ext cx="8229600" cy="4708525"/>
          </a:xfrm>
        </p:spPr>
        <p:txBody>
          <a:bodyPr rtlCol="0">
            <a:normAutofit fontScale="85000" lnSpcReduction="20000"/>
          </a:bodyPr>
          <a:lstStyle/>
          <a:p>
            <a:pPr eaLnBrk="1" fontAlgn="auto" hangingPunct="1">
              <a:spcAft>
                <a:spcPts val="0"/>
              </a:spcAft>
              <a:buFont typeface="Arial" pitchFamily="34" charset="0"/>
              <a:buChar char="•"/>
              <a:defRPr/>
            </a:pPr>
            <a:r>
              <a:rPr lang="tr-TR" dirty="0" smtClean="0"/>
              <a:t>Beş </a:t>
            </a:r>
            <a:r>
              <a:rPr lang="tr-TR" dirty="0" err="1"/>
              <a:t>major</a:t>
            </a:r>
            <a:r>
              <a:rPr lang="tr-TR" dirty="0"/>
              <a:t> </a:t>
            </a:r>
            <a:r>
              <a:rPr lang="tr-TR" dirty="0" err="1"/>
              <a:t>antihipertansif</a:t>
            </a:r>
            <a:r>
              <a:rPr lang="tr-TR" dirty="0"/>
              <a:t> ilaç </a:t>
            </a:r>
            <a:r>
              <a:rPr lang="tr-TR" dirty="0" smtClean="0"/>
              <a:t>grubu (</a:t>
            </a:r>
            <a:r>
              <a:rPr lang="tr-TR" dirty="0" err="1" smtClean="0"/>
              <a:t>tiyazid</a:t>
            </a:r>
            <a:r>
              <a:rPr lang="tr-TR" dirty="0" smtClean="0"/>
              <a:t> </a:t>
            </a:r>
            <a:r>
              <a:rPr lang="tr-TR" dirty="0" err="1"/>
              <a:t>diüretikler</a:t>
            </a:r>
            <a:r>
              <a:rPr lang="tr-TR" dirty="0"/>
              <a:t>, kalsiyum antagonistleri, ACE </a:t>
            </a:r>
            <a:r>
              <a:rPr lang="tr-TR" dirty="0" smtClean="0"/>
              <a:t>inhibitörleri ve </a:t>
            </a:r>
            <a:r>
              <a:rPr lang="el-GR" dirty="0"/>
              <a:t>β- </a:t>
            </a:r>
            <a:r>
              <a:rPr lang="tr-TR" dirty="0" err="1" smtClean="0"/>
              <a:t>blokerler</a:t>
            </a:r>
            <a:r>
              <a:rPr lang="tr-TR" dirty="0" smtClean="0"/>
              <a:t>) </a:t>
            </a:r>
            <a:r>
              <a:rPr lang="tr-TR" dirty="0" err="1"/>
              <a:t>antihipetansif</a:t>
            </a:r>
            <a:r>
              <a:rPr lang="tr-TR" dirty="0"/>
              <a:t> tedavi başlangıcı ve süresince tek ya da kombinasyon </a:t>
            </a:r>
            <a:r>
              <a:rPr lang="tr-TR" dirty="0" smtClean="0"/>
              <a:t>şeklinde kullanılabilir</a:t>
            </a:r>
            <a:r>
              <a:rPr lang="tr-TR" dirty="0"/>
              <a:t>. </a:t>
            </a:r>
            <a:endParaRPr lang="tr-TR" dirty="0" smtClean="0"/>
          </a:p>
          <a:p>
            <a:pPr eaLnBrk="1" fontAlgn="auto" hangingPunct="1">
              <a:spcAft>
                <a:spcPts val="0"/>
              </a:spcAft>
              <a:buFont typeface="Arial" pitchFamily="34" charset="0"/>
              <a:buChar char="•"/>
              <a:defRPr/>
            </a:pPr>
            <a:r>
              <a:rPr lang="el-GR" dirty="0" smtClean="0"/>
              <a:t>β- </a:t>
            </a:r>
            <a:r>
              <a:rPr lang="tr-TR" dirty="0" err="1"/>
              <a:t>blokerler</a:t>
            </a:r>
            <a:r>
              <a:rPr lang="tr-TR" dirty="0"/>
              <a:t> </a:t>
            </a:r>
            <a:r>
              <a:rPr lang="tr-TR" dirty="0" err="1"/>
              <a:t>metabolik</a:t>
            </a:r>
            <a:r>
              <a:rPr lang="tr-TR" dirty="0"/>
              <a:t> sendrom ya da </a:t>
            </a:r>
            <a:r>
              <a:rPr lang="tr-TR" dirty="0" err="1"/>
              <a:t>diabet</a:t>
            </a:r>
            <a:r>
              <a:rPr lang="tr-TR" dirty="0"/>
              <a:t> gelişme riski yüksek olan hastalarda </a:t>
            </a:r>
            <a:r>
              <a:rPr lang="tr-TR" dirty="0" smtClean="0"/>
              <a:t>ve özellikle </a:t>
            </a:r>
            <a:r>
              <a:rPr lang="tr-TR" dirty="0" err="1"/>
              <a:t>tiyazid</a:t>
            </a:r>
            <a:r>
              <a:rPr lang="tr-TR" dirty="0"/>
              <a:t> grubu </a:t>
            </a:r>
            <a:r>
              <a:rPr lang="tr-TR" dirty="0" err="1"/>
              <a:t>diüretiklerle</a:t>
            </a:r>
            <a:r>
              <a:rPr lang="tr-TR" dirty="0"/>
              <a:t> kombinasyon olarak </a:t>
            </a:r>
            <a:r>
              <a:rPr lang="tr-TR" dirty="0" smtClean="0"/>
              <a:t>kullanılmamalıdır.</a:t>
            </a:r>
          </a:p>
          <a:p>
            <a:pPr eaLnBrk="1" fontAlgn="auto" hangingPunct="1">
              <a:spcAft>
                <a:spcPts val="0"/>
              </a:spcAft>
              <a:buFont typeface="Arial" pitchFamily="34" charset="0"/>
              <a:buChar char="•"/>
              <a:defRPr/>
            </a:pPr>
            <a:r>
              <a:rPr lang="tr-TR" dirty="0" smtClean="0"/>
              <a:t>KB düşürücü </a:t>
            </a:r>
            <a:r>
              <a:rPr lang="tr-TR" dirty="0"/>
              <a:t>etki 24 saat devam etmelidir. Bu etki ofiste, evde ya da </a:t>
            </a:r>
            <a:r>
              <a:rPr lang="tr-TR" dirty="0" err="1"/>
              <a:t>ambulatuvar</a:t>
            </a:r>
            <a:r>
              <a:rPr lang="tr-TR" dirty="0"/>
              <a:t> KB </a:t>
            </a:r>
            <a:r>
              <a:rPr lang="tr-TR" dirty="0" smtClean="0"/>
              <a:t>ölçülerek kontrol </a:t>
            </a:r>
            <a:r>
              <a:rPr lang="tr-TR" dirty="0"/>
              <a:t>edilebilir.</a:t>
            </a:r>
          </a:p>
          <a:p>
            <a:pPr eaLnBrk="1" fontAlgn="auto" hangingPunct="1">
              <a:spcAft>
                <a:spcPts val="0"/>
              </a:spcAft>
              <a:buFont typeface="Arial" pitchFamily="34" charset="0"/>
              <a:buChar char="•"/>
              <a:defRPr/>
            </a:pPr>
            <a:r>
              <a:rPr lang="tr-TR" dirty="0" smtClean="0"/>
              <a:t>Günde </a:t>
            </a:r>
            <a:r>
              <a:rPr lang="tr-TR" dirty="0"/>
              <a:t>tek doz kullanılan ve 24 saat etkinliği olan </a:t>
            </a:r>
            <a:r>
              <a:rPr lang="tr-TR" dirty="0" smtClean="0"/>
              <a:t>ilaçlar </a:t>
            </a:r>
            <a:r>
              <a:rPr lang="tr-TR" dirty="0"/>
              <a:t>tercih edilmelidir. Uyum daha </a:t>
            </a:r>
            <a:r>
              <a:rPr lang="tr-TR" dirty="0" smtClean="0"/>
              <a:t>kolay sağlanır</a:t>
            </a:r>
            <a:r>
              <a:rPr lang="tr-TR" dirty="0"/>
              <a:t>.</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549275"/>
            <a:ext cx="8229600" cy="6048375"/>
          </a:xfrm>
        </p:spPr>
        <p:txBody>
          <a:bodyPr>
            <a:normAutofit/>
          </a:bodyPr>
          <a:lstStyle/>
          <a:p>
            <a:pPr eaLnBrk="1" hangingPunct="1">
              <a:lnSpc>
                <a:spcPct val="80000"/>
              </a:lnSpc>
            </a:pPr>
            <a:r>
              <a:rPr lang="tr-TR" sz="2600" smtClean="0"/>
              <a:t>Spesifik bir ilaç ya da ilaç kombinasyonunun seçimi ya da diğerlerinden kaçınılması gereken durumları belirlemek için aşağıdaki özellikler göz önüne alınmalıdır:</a:t>
            </a:r>
          </a:p>
          <a:p>
            <a:pPr lvl="1" eaLnBrk="1" hangingPunct="1">
              <a:lnSpc>
                <a:spcPct val="80000"/>
              </a:lnSpc>
            </a:pPr>
            <a:r>
              <a:rPr lang="tr-TR" sz="2300" smtClean="0"/>
              <a:t>Daha önce hastanın belirli bir ilaç grubu ile olumlu ya da olumsuz deneyimleri</a:t>
            </a:r>
          </a:p>
          <a:p>
            <a:pPr lvl="1" eaLnBrk="1" hangingPunct="1">
              <a:lnSpc>
                <a:spcPct val="80000"/>
              </a:lnSpc>
            </a:pPr>
            <a:r>
              <a:rPr lang="tr-TR" sz="2300" smtClean="0"/>
              <a:t>Hastanın KV risk profili ile ilişkili olarak ilaçların KV risk faktörleri üzerine etkisi</a:t>
            </a:r>
          </a:p>
          <a:p>
            <a:pPr lvl="1" eaLnBrk="1" hangingPunct="1">
              <a:lnSpc>
                <a:spcPct val="80000"/>
              </a:lnSpc>
            </a:pPr>
            <a:r>
              <a:rPr lang="tr-TR" sz="2300" smtClean="0"/>
              <a:t>Subklinik organ hasarının varlığı, klinik KV hastalık, böbrek hastalığı ya da diyabet gibi durumlarda bazı ilaçların diğerlerinden üstün olduğunun bilinmesi.</a:t>
            </a:r>
          </a:p>
          <a:p>
            <a:pPr lvl="1" eaLnBrk="1" hangingPunct="1">
              <a:lnSpc>
                <a:spcPct val="80000"/>
              </a:lnSpc>
            </a:pPr>
            <a:r>
              <a:rPr lang="tr-TR" sz="2300" smtClean="0"/>
              <a:t>Antihipertansif ilaç kullanımını kısıtlayacak başka hastalıkların bulunması.</a:t>
            </a:r>
          </a:p>
          <a:p>
            <a:pPr lvl="1" eaLnBrk="1" hangingPunct="1">
              <a:lnSpc>
                <a:spcPct val="80000"/>
              </a:lnSpc>
            </a:pPr>
            <a:r>
              <a:rPr lang="tr-TR" sz="2300" smtClean="0"/>
              <a:t>Hastada başka nedenlerden dolayı kullanılan ilaçlarla etkileşim.</a:t>
            </a:r>
          </a:p>
          <a:p>
            <a:pPr lvl="1" eaLnBrk="1" hangingPunct="1">
              <a:lnSpc>
                <a:spcPct val="80000"/>
              </a:lnSpc>
            </a:pPr>
            <a:r>
              <a:rPr lang="tr-TR" sz="2300" smtClean="0"/>
              <a:t>İlaçların kendisine ve bağlı bulunduğu sağlık kurumuna getirdiği yük. Ancak maliyet hesapları ilaç etkinliği, tolere edilebilirliliği ve bireye sağladığı yararın önüne geçmemelidir.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Başlık 1"/>
          <p:cNvSpPr>
            <a:spLocks noGrp="1"/>
          </p:cNvSpPr>
          <p:nvPr>
            <p:ph type="title" idx="4294967295"/>
          </p:nvPr>
        </p:nvSpPr>
        <p:spPr>
          <a:xfrm>
            <a:off x="457200" y="274638"/>
            <a:ext cx="8229600" cy="1425575"/>
          </a:xfrm>
        </p:spPr>
        <p:txBody>
          <a:bodyPr/>
          <a:lstStyle/>
          <a:p>
            <a:pPr eaLnBrk="1" hangingPunct="1"/>
            <a:r>
              <a:rPr lang="tr-TR" sz="3200" smtClean="0"/>
              <a:t>KV Risk Değerlerine Göre Kan Basıncı Sınıflandırılması </a:t>
            </a:r>
            <a:br>
              <a:rPr lang="tr-TR" sz="3200" smtClean="0"/>
            </a:br>
            <a:r>
              <a:rPr lang="tr-TR" sz="3200" b="1" smtClean="0"/>
              <a:t>2013 ESC/ESH</a:t>
            </a:r>
            <a:endParaRPr lang="tr-TR" sz="3600" smtClean="0"/>
          </a:p>
        </p:txBody>
      </p:sp>
      <p:pic>
        <p:nvPicPr>
          <p:cNvPr id="152579" name="Picture 2" descr="C:\Users\yurtseverler\Desktop\esc3.png"/>
          <p:cNvPicPr>
            <a:picLocks noChangeAspect="1" noChangeArrowheads="1"/>
          </p:cNvPicPr>
          <p:nvPr/>
        </p:nvPicPr>
        <p:blipFill>
          <a:blip r:embed="rId2"/>
          <a:srcRect/>
          <a:stretch>
            <a:fillRect/>
          </a:stretch>
        </p:blipFill>
        <p:spPr bwMode="auto">
          <a:xfrm>
            <a:off x="468313" y="1916113"/>
            <a:ext cx="8135937" cy="4681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5" name="Picture 2"/>
          <p:cNvPicPr>
            <a:picLocks noChangeAspect="1" noChangeArrowheads="1"/>
          </p:cNvPicPr>
          <p:nvPr/>
        </p:nvPicPr>
        <p:blipFill>
          <a:blip r:embed="rId2"/>
          <a:srcRect/>
          <a:stretch>
            <a:fillRect/>
          </a:stretch>
        </p:blipFill>
        <p:spPr bwMode="auto">
          <a:xfrm>
            <a:off x="323850" y="981075"/>
            <a:ext cx="8496300" cy="587692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Başlık 1"/>
          <p:cNvSpPr>
            <a:spLocks noGrp="1"/>
          </p:cNvSpPr>
          <p:nvPr>
            <p:ph type="title"/>
          </p:nvPr>
        </p:nvSpPr>
        <p:spPr/>
        <p:txBody>
          <a:bodyPr/>
          <a:lstStyle/>
          <a:p>
            <a:pPr eaLnBrk="1" hangingPunct="1"/>
            <a:r>
              <a:rPr lang="tr-TR" sz="2400" smtClean="0"/>
              <a:t>TEMD Türkiye Metabolik Sendrom Taraması KB Sonuçları</a:t>
            </a:r>
          </a:p>
        </p:txBody>
      </p:sp>
      <p:sp>
        <p:nvSpPr>
          <p:cNvPr id="23554" name="İçerik Yer Tutucusu 2"/>
          <p:cNvSpPr>
            <a:spLocks noGrp="1"/>
          </p:cNvSpPr>
          <p:nvPr>
            <p:ph idx="1"/>
          </p:nvPr>
        </p:nvSpPr>
        <p:spPr/>
        <p:txBody>
          <a:bodyPr/>
          <a:lstStyle/>
          <a:p>
            <a:pPr eaLnBrk="1" hangingPunct="1"/>
            <a:endParaRPr lang="tr-TR" smtClean="0"/>
          </a:p>
        </p:txBody>
      </p:sp>
      <p:pic>
        <p:nvPicPr>
          <p:cNvPr id="23555" name="Picture 2"/>
          <p:cNvPicPr>
            <a:picLocks noChangeAspect="1" noChangeArrowheads="1"/>
          </p:cNvPicPr>
          <p:nvPr/>
        </p:nvPicPr>
        <p:blipFill>
          <a:blip r:embed="rId3"/>
          <a:srcRect/>
          <a:stretch>
            <a:fillRect/>
          </a:stretch>
        </p:blipFill>
        <p:spPr bwMode="auto">
          <a:xfrm>
            <a:off x="468313" y="1557338"/>
            <a:ext cx="8280400" cy="4862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İçerik Yer Tutucusu 2"/>
          <p:cNvSpPr>
            <a:spLocks noGrp="1"/>
          </p:cNvSpPr>
          <p:nvPr>
            <p:ph idx="1"/>
          </p:nvPr>
        </p:nvSpPr>
        <p:spPr>
          <a:xfrm>
            <a:off x="457200" y="765175"/>
            <a:ext cx="8229600" cy="5360988"/>
          </a:xfrm>
        </p:spPr>
        <p:txBody>
          <a:bodyPr/>
          <a:lstStyle/>
          <a:p>
            <a:pPr eaLnBrk="1" hangingPunct="1"/>
            <a:r>
              <a:rPr lang="en-US" b="1" smtClean="0"/>
              <a:t>NICE (National Institute for Health and Clinical Excellence) kılavuzuna g</a:t>
            </a:r>
            <a:r>
              <a:rPr lang="tr-TR" b="1" smtClean="0"/>
              <a:t>ö</a:t>
            </a:r>
            <a:r>
              <a:rPr lang="en-US" b="1" smtClean="0"/>
              <a:t>re</a:t>
            </a:r>
          </a:p>
          <a:p>
            <a:pPr eaLnBrk="1" hangingPunct="1"/>
            <a:r>
              <a:rPr lang="tr-TR" smtClean="0"/>
              <a:t>55 yaş altındaki hipertansiflerde ilk seçenek ACEİ’dir. </a:t>
            </a:r>
          </a:p>
          <a:p>
            <a:pPr eaLnBrk="1" hangingPunct="1"/>
            <a:r>
              <a:rPr lang="tr-TR" smtClean="0"/>
              <a:t>Eğer ACEİ’ne kontrendike durum ya da ilacın yan etkileri varsa ilk seçenek olarak ARA önerilmektedir. </a:t>
            </a:r>
          </a:p>
          <a:p>
            <a:pPr eaLnBrk="1" hangingPunct="1"/>
            <a:r>
              <a:rPr lang="tr-TR" smtClean="0"/>
              <a:t>Hipertansif kişi 55 yaşın üzerinde ya da hangi yaşta olursa olsun siyah ise ilk seçenek KKB ve tiyazid grubu diuretiktir.</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
          <p:cNvPicPr>
            <a:picLocks noChangeAspect="1" noChangeArrowheads="1"/>
          </p:cNvPicPr>
          <p:nvPr/>
        </p:nvPicPr>
        <p:blipFill>
          <a:blip r:embed="rId2"/>
          <a:srcRect/>
          <a:stretch>
            <a:fillRect/>
          </a:stretch>
        </p:blipFill>
        <p:spPr bwMode="auto">
          <a:xfrm>
            <a:off x="755650" y="495300"/>
            <a:ext cx="7488238" cy="592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Başlık 1"/>
          <p:cNvSpPr>
            <a:spLocks noGrp="1"/>
          </p:cNvSpPr>
          <p:nvPr>
            <p:ph type="title"/>
          </p:nvPr>
        </p:nvSpPr>
        <p:spPr/>
        <p:txBody>
          <a:bodyPr/>
          <a:lstStyle/>
          <a:p>
            <a:pPr eaLnBrk="1" hangingPunct="1"/>
            <a:r>
              <a:rPr lang="tr-TR" b="1" smtClean="0"/>
              <a:t>-Kombinasyon tedavisi</a:t>
            </a:r>
            <a:endParaRPr lang="tr-TR" smtClean="0"/>
          </a:p>
        </p:txBody>
      </p:sp>
      <p:sp>
        <p:nvSpPr>
          <p:cNvPr id="3" name="İçerik Yer Tutucusu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tr-TR" dirty="0"/>
              <a:t>Birinci tercih edilen dozlarla KB kontrolü sağlanamazsa maksimum doza çıkarılır </a:t>
            </a:r>
            <a:r>
              <a:rPr lang="tr-TR" dirty="0" smtClean="0"/>
              <a:t>ya da </a:t>
            </a:r>
            <a:r>
              <a:rPr lang="tr-TR" dirty="0"/>
              <a:t>birinci ilacın ortalama bir dozundayken ikinci bir ilaç eklenir. </a:t>
            </a:r>
            <a:endParaRPr lang="tr-TR" dirty="0" smtClean="0"/>
          </a:p>
          <a:p>
            <a:pPr eaLnBrk="1" fontAlgn="auto" hangingPunct="1">
              <a:spcAft>
                <a:spcPts val="0"/>
              </a:spcAft>
              <a:buFont typeface="Arial" pitchFamily="34" charset="0"/>
              <a:buChar char="•"/>
              <a:defRPr/>
            </a:pPr>
            <a:r>
              <a:rPr lang="tr-TR" dirty="0" smtClean="0"/>
              <a:t>KB </a:t>
            </a:r>
            <a:r>
              <a:rPr lang="tr-TR" dirty="0"/>
              <a:t>hedefin 20/10 mm Hg üstünde </a:t>
            </a:r>
            <a:r>
              <a:rPr lang="tr-TR" dirty="0" smtClean="0"/>
              <a:t>kalıyorsa en </a:t>
            </a:r>
            <a:r>
              <a:rPr lang="tr-TR" dirty="0"/>
              <a:t>baştan iki ilaç başlanmalıdır. </a:t>
            </a:r>
            <a:endParaRPr lang="tr-TR" dirty="0" smtClean="0"/>
          </a:p>
          <a:p>
            <a:pPr eaLnBrk="1" fontAlgn="auto" hangingPunct="1">
              <a:spcAft>
                <a:spcPts val="0"/>
              </a:spcAft>
              <a:buFont typeface="Arial" pitchFamily="34" charset="0"/>
              <a:buChar char="•"/>
              <a:defRPr/>
            </a:pPr>
            <a:r>
              <a:rPr lang="tr-TR" dirty="0" smtClean="0"/>
              <a:t>İki </a:t>
            </a:r>
            <a:r>
              <a:rPr lang="tr-TR" dirty="0"/>
              <a:t>ilaçtan bir tanesinin </a:t>
            </a:r>
            <a:r>
              <a:rPr lang="tr-TR" dirty="0" err="1"/>
              <a:t>tiyazid</a:t>
            </a:r>
            <a:r>
              <a:rPr lang="tr-TR" dirty="0"/>
              <a:t> </a:t>
            </a:r>
            <a:r>
              <a:rPr lang="tr-TR" dirty="0" err="1"/>
              <a:t>diüretiği</a:t>
            </a:r>
            <a:r>
              <a:rPr lang="tr-TR" dirty="0"/>
              <a:t> olmasına çalışılmalıdır. </a:t>
            </a:r>
            <a:r>
              <a:rPr lang="tr-TR" dirty="0" smtClean="0"/>
              <a:t>Bir </a:t>
            </a:r>
            <a:r>
              <a:rPr lang="tr-TR" dirty="0"/>
              <a:t>beta </a:t>
            </a:r>
            <a:r>
              <a:rPr lang="tr-TR" dirty="0" err="1" smtClean="0"/>
              <a:t>bloker</a:t>
            </a:r>
            <a:r>
              <a:rPr lang="tr-TR" dirty="0" smtClean="0"/>
              <a:t>, ACE </a:t>
            </a:r>
            <a:r>
              <a:rPr lang="tr-TR" dirty="0"/>
              <a:t>inhibitörü veya ARB’ ye eklenebilir. </a:t>
            </a:r>
            <a:endParaRPr lang="tr-TR" dirty="0" smtClean="0"/>
          </a:p>
          <a:p>
            <a:pPr eaLnBrk="1" fontAlgn="auto" hangingPunct="1">
              <a:spcAft>
                <a:spcPts val="0"/>
              </a:spcAft>
              <a:buFont typeface="Arial" pitchFamily="34" charset="0"/>
              <a:buChar char="•"/>
              <a:defRPr/>
            </a:pPr>
            <a:r>
              <a:rPr lang="tr-TR" dirty="0" smtClean="0"/>
              <a:t>Farklı </a:t>
            </a:r>
            <a:r>
              <a:rPr lang="tr-TR" dirty="0"/>
              <a:t>mekanizmaları olan ilaçları kombine etmek </a:t>
            </a:r>
            <a:r>
              <a:rPr lang="tr-TR" dirty="0" err="1"/>
              <a:t>additif</a:t>
            </a:r>
            <a:r>
              <a:rPr lang="tr-TR" dirty="0"/>
              <a:t> etki eder.</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Başlık 1"/>
          <p:cNvSpPr>
            <a:spLocks noGrp="1"/>
          </p:cNvSpPr>
          <p:nvPr>
            <p:ph type="title"/>
          </p:nvPr>
        </p:nvSpPr>
        <p:spPr>
          <a:xfrm>
            <a:off x="457200" y="274638"/>
            <a:ext cx="8229600" cy="922337"/>
          </a:xfrm>
        </p:spPr>
        <p:txBody>
          <a:bodyPr/>
          <a:lstStyle/>
          <a:p>
            <a:pPr eaLnBrk="1" hangingPunct="1"/>
            <a:r>
              <a:rPr lang="tr-TR" sz="2800" smtClean="0"/>
              <a:t>ESH-ESC’ye göre önerilen kombinasyonlar</a:t>
            </a:r>
          </a:p>
        </p:txBody>
      </p:sp>
      <p:sp>
        <p:nvSpPr>
          <p:cNvPr id="3" name="İçerik Yer Tutucusu 2"/>
          <p:cNvSpPr>
            <a:spLocks noGrp="1"/>
          </p:cNvSpPr>
          <p:nvPr>
            <p:ph idx="1"/>
          </p:nvPr>
        </p:nvSpPr>
        <p:spPr>
          <a:xfrm>
            <a:off x="5003800" y="1600200"/>
            <a:ext cx="3683000" cy="4132263"/>
          </a:xfrm>
        </p:spPr>
        <p:txBody>
          <a:bodyPr rtlCol="0">
            <a:normAutofit fontScale="77500" lnSpcReduction="20000"/>
          </a:bodyPr>
          <a:lstStyle/>
          <a:p>
            <a:pPr eaLnBrk="1" fontAlgn="auto" hangingPunct="1">
              <a:spcAft>
                <a:spcPts val="0"/>
              </a:spcAft>
              <a:buFont typeface="Arial" pitchFamily="34" charset="0"/>
              <a:buChar char="•"/>
              <a:defRPr/>
            </a:pPr>
            <a:r>
              <a:rPr lang="tr-TR" dirty="0" err="1" smtClean="0"/>
              <a:t>Tiyazide</a:t>
            </a:r>
            <a:r>
              <a:rPr lang="tr-TR" dirty="0" smtClean="0"/>
              <a:t> </a:t>
            </a:r>
            <a:r>
              <a:rPr lang="tr-TR" dirty="0" err="1"/>
              <a:t>diüretik</a:t>
            </a:r>
            <a:r>
              <a:rPr lang="tr-TR" dirty="0"/>
              <a:t> ve ACE inhibitör</a:t>
            </a:r>
          </a:p>
          <a:p>
            <a:pPr eaLnBrk="1" fontAlgn="auto" hangingPunct="1">
              <a:spcAft>
                <a:spcPts val="0"/>
              </a:spcAft>
              <a:buFont typeface="Arial" pitchFamily="34" charset="0"/>
              <a:buChar char="•"/>
              <a:defRPr/>
            </a:pPr>
            <a:r>
              <a:rPr lang="tr-TR" dirty="0" err="1" smtClean="0"/>
              <a:t>Tiyazid</a:t>
            </a:r>
            <a:r>
              <a:rPr lang="tr-TR" dirty="0" smtClean="0"/>
              <a:t> </a:t>
            </a:r>
            <a:r>
              <a:rPr lang="tr-TR" dirty="0" err="1"/>
              <a:t>diüretik</a:t>
            </a:r>
            <a:r>
              <a:rPr lang="tr-TR" dirty="0"/>
              <a:t> ve </a:t>
            </a:r>
            <a:r>
              <a:rPr lang="tr-TR" dirty="0" err="1"/>
              <a:t>angiotensin</a:t>
            </a:r>
            <a:r>
              <a:rPr lang="tr-TR" dirty="0"/>
              <a:t> reseptör antagonist</a:t>
            </a:r>
          </a:p>
          <a:p>
            <a:pPr eaLnBrk="1" fontAlgn="auto" hangingPunct="1">
              <a:spcAft>
                <a:spcPts val="0"/>
              </a:spcAft>
              <a:buFont typeface="Arial" pitchFamily="34" charset="0"/>
              <a:buChar char="•"/>
              <a:defRPr/>
            </a:pPr>
            <a:r>
              <a:rPr lang="tr-TR" dirty="0" smtClean="0"/>
              <a:t>Kalsiyum </a:t>
            </a:r>
            <a:r>
              <a:rPr lang="tr-TR" dirty="0"/>
              <a:t>antagonist ve ACE inhibitör</a:t>
            </a:r>
          </a:p>
          <a:p>
            <a:pPr eaLnBrk="1" fontAlgn="auto" hangingPunct="1">
              <a:spcAft>
                <a:spcPts val="0"/>
              </a:spcAft>
              <a:buFont typeface="Arial" pitchFamily="34" charset="0"/>
              <a:buChar char="•"/>
              <a:defRPr/>
            </a:pPr>
            <a:r>
              <a:rPr lang="tr-TR" dirty="0" smtClean="0"/>
              <a:t>Kalsiyum </a:t>
            </a:r>
            <a:r>
              <a:rPr lang="tr-TR" dirty="0"/>
              <a:t>antagonist ve </a:t>
            </a:r>
            <a:r>
              <a:rPr lang="tr-TR" dirty="0" err="1"/>
              <a:t>angiotensin</a:t>
            </a:r>
            <a:r>
              <a:rPr lang="tr-TR" dirty="0"/>
              <a:t> reseptör antagonist</a:t>
            </a:r>
          </a:p>
          <a:p>
            <a:pPr eaLnBrk="1" fontAlgn="auto" hangingPunct="1">
              <a:spcAft>
                <a:spcPts val="0"/>
              </a:spcAft>
              <a:buFont typeface="Arial" pitchFamily="34" charset="0"/>
              <a:buChar char="•"/>
              <a:defRPr/>
            </a:pPr>
            <a:r>
              <a:rPr lang="tr-TR" dirty="0" smtClean="0"/>
              <a:t>Kalsiyum </a:t>
            </a:r>
            <a:r>
              <a:rPr lang="tr-TR" dirty="0"/>
              <a:t>antagonist ve </a:t>
            </a:r>
            <a:r>
              <a:rPr lang="tr-TR" dirty="0" err="1"/>
              <a:t>tiyazid</a:t>
            </a:r>
            <a:r>
              <a:rPr lang="tr-TR" dirty="0"/>
              <a:t> </a:t>
            </a:r>
            <a:r>
              <a:rPr lang="tr-TR" dirty="0" err="1" smtClean="0"/>
              <a:t>diüretik</a:t>
            </a:r>
            <a:endParaRPr lang="tr-TR" dirty="0"/>
          </a:p>
        </p:txBody>
      </p:sp>
      <p:pic>
        <p:nvPicPr>
          <p:cNvPr id="105475" name="Picture 2"/>
          <p:cNvPicPr>
            <a:picLocks noChangeAspect="1" noChangeArrowheads="1"/>
          </p:cNvPicPr>
          <p:nvPr/>
        </p:nvPicPr>
        <p:blipFill>
          <a:blip r:embed="rId2"/>
          <a:srcRect/>
          <a:stretch>
            <a:fillRect/>
          </a:stretch>
        </p:blipFill>
        <p:spPr bwMode="auto">
          <a:xfrm>
            <a:off x="88900" y="1638300"/>
            <a:ext cx="4752975" cy="4022725"/>
          </a:xfrm>
          <a:prstGeom prst="rect">
            <a:avLst/>
          </a:prstGeom>
          <a:noFill/>
          <a:ln w="9525">
            <a:noFill/>
            <a:miter lim="800000"/>
            <a:headEnd/>
            <a:tailEnd/>
          </a:ln>
        </p:spPr>
      </p:pic>
      <p:sp>
        <p:nvSpPr>
          <p:cNvPr id="105476" name="Dikdörtgen 3"/>
          <p:cNvSpPr>
            <a:spLocks noChangeArrowheads="1"/>
          </p:cNvSpPr>
          <p:nvPr/>
        </p:nvSpPr>
        <p:spPr bwMode="auto">
          <a:xfrm>
            <a:off x="269875" y="5816600"/>
            <a:ext cx="8262938" cy="922338"/>
          </a:xfrm>
          <a:prstGeom prst="rect">
            <a:avLst/>
          </a:prstGeom>
          <a:noFill/>
          <a:ln w="9525">
            <a:noFill/>
            <a:miter lim="800000"/>
            <a:headEnd/>
            <a:tailEnd/>
          </a:ln>
        </p:spPr>
        <p:txBody>
          <a:bodyPr>
            <a:spAutoFit/>
          </a:bodyPr>
          <a:lstStyle/>
          <a:p>
            <a:endParaRPr lang="tr-TR">
              <a:latin typeface="Calibri" pitchFamily="34" charset="0"/>
            </a:endParaRPr>
          </a:p>
          <a:p>
            <a:r>
              <a:rPr lang="tr-TR" b="1">
                <a:solidFill>
                  <a:srgbClr val="00B050"/>
                </a:solidFill>
                <a:latin typeface="Calibri" pitchFamily="34" charset="0"/>
              </a:rPr>
              <a:t>Yeşil devamlı çizgi</a:t>
            </a:r>
            <a:r>
              <a:rPr lang="tr-TR" b="1">
                <a:latin typeface="Calibri" pitchFamily="34" charset="0"/>
              </a:rPr>
              <a:t>: </a:t>
            </a:r>
            <a:r>
              <a:rPr lang="tr-TR">
                <a:latin typeface="Calibri" pitchFamily="34" charset="0"/>
              </a:rPr>
              <a:t>tercih edilen, </a:t>
            </a:r>
            <a:r>
              <a:rPr lang="tr-TR" b="1">
                <a:solidFill>
                  <a:srgbClr val="00B050"/>
                </a:solidFill>
                <a:latin typeface="Calibri" pitchFamily="34" charset="0"/>
              </a:rPr>
              <a:t>Yeşil kesik çizgi</a:t>
            </a:r>
            <a:r>
              <a:rPr lang="tr-TR">
                <a:latin typeface="Calibri" pitchFamily="34" charset="0"/>
              </a:rPr>
              <a:t>: yararlı (belirli sınırlamalarla) </a:t>
            </a:r>
            <a:r>
              <a:rPr lang="tr-TR" b="1">
                <a:latin typeface="Calibri" pitchFamily="34" charset="0"/>
              </a:rPr>
              <a:t>Siyah kesik çizgi</a:t>
            </a:r>
            <a:r>
              <a:rPr lang="tr-TR">
                <a:latin typeface="Calibri" pitchFamily="34" charset="0"/>
              </a:rPr>
              <a:t>: olası ancak yeterince test edilmeyen, </a:t>
            </a:r>
            <a:r>
              <a:rPr lang="tr-TR" b="1">
                <a:solidFill>
                  <a:srgbClr val="FF0000"/>
                </a:solidFill>
                <a:latin typeface="Calibri" pitchFamily="34" charset="0"/>
              </a:rPr>
              <a:t>Kırmızı çizgi:</a:t>
            </a:r>
            <a:r>
              <a:rPr lang="tr-TR" b="1">
                <a:latin typeface="Calibri" pitchFamily="34" charset="0"/>
              </a:rPr>
              <a:t> </a:t>
            </a:r>
            <a:r>
              <a:rPr lang="tr-TR">
                <a:latin typeface="Calibri" pitchFamily="34" charset="0"/>
              </a:rPr>
              <a:t>önerilmeyen </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Başlık 1"/>
          <p:cNvSpPr>
            <a:spLocks noGrp="1"/>
          </p:cNvSpPr>
          <p:nvPr>
            <p:ph type="title"/>
          </p:nvPr>
        </p:nvSpPr>
        <p:spPr>
          <a:xfrm>
            <a:off x="457200" y="274638"/>
            <a:ext cx="8229600" cy="633412"/>
          </a:xfrm>
        </p:spPr>
        <p:txBody>
          <a:bodyPr/>
          <a:lstStyle/>
          <a:p>
            <a:pPr eaLnBrk="1" hangingPunct="1"/>
            <a:r>
              <a:rPr lang="tr-TR" sz="3200" b="1" smtClean="0"/>
              <a:t>-Tedavi algoritmaları-1 JNC-8</a:t>
            </a:r>
          </a:p>
        </p:txBody>
      </p:sp>
      <p:pic>
        <p:nvPicPr>
          <p:cNvPr id="106498" name="Picture 2"/>
          <p:cNvPicPr>
            <a:picLocks noChangeAspect="1" noChangeArrowheads="1"/>
          </p:cNvPicPr>
          <p:nvPr/>
        </p:nvPicPr>
        <p:blipFill>
          <a:blip r:embed="rId2"/>
          <a:srcRect/>
          <a:stretch>
            <a:fillRect/>
          </a:stretch>
        </p:blipFill>
        <p:spPr bwMode="auto">
          <a:xfrm>
            <a:off x="1195388" y="1052513"/>
            <a:ext cx="6753225" cy="5681662"/>
          </a:xfrm>
          <a:prstGeom prst="rect">
            <a:avLst/>
          </a:prstGeom>
          <a:noFill/>
          <a:ln w="9525">
            <a:noFill/>
            <a:miter lim="800000"/>
            <a:headEnd/>
            <a:tailEnd/>
          </a:ln>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
          <p:cNvPicPr>
            <a:picLocks noChangeAspect="1" noChangeArrowheads="1"/>
          </p:cNvPicPr>
          <p:nvPr/>
        </p:nvPicPr>
        <p:blipFill>
          <a:blip r:embed="rId2"/>
          <a:srcRect/>
          <a:stretch>
            <a:fillRect/>
          </a:stretch>
        </p:blipFill>
        <p:spPr bwMode="auto">
          <a:xfrm>
            <a:off x="990600" y="1484313"/>
            <a:ext cx="7162800" cy="4032250"/>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Başlık 1"/>
          <p:cNvSpPr>
            <a:spLocks noGrp="1"/>
          </p:cNvSpPr>
          <p:nvPr>
            <p:ph type="title"/>
          </p:nvPr>
        </p:nvSpPr>
        <p:spPr/>
        <p:txBody>
          <a:bodyPr/>
          <a:lstStyle/>
          <a:p>
            <a:pPr eaLnBrk="1" hangingPunct="1"/>
            <a:r>
              <a:rPr lang="tr-TR" b="1" smtClean="0"/>
              <a:t>Tedavi algoritmaları-2 NICE</a:t>
            </a:r>
            <a:endParaRPr lang="tr-TR" smtClean="0"/>
          </a:p>
        </p:txBody>
      </p:sp>
      <p:pic>
        <p:nvPicPr>
          <p:cNvPr id="108546" name="Picture 2" descr="C:\Users\yurtseverler\Desktop\Adsız.jpg"/>
          <p:cNvPicPr>
            <a:picLocks noChangeAspect="1" noChangeArrowheads="1"/>
          </p:cNvPicPr>
          <p:nvPr/>
        </p:nvPicPr>
        <p:blipFill>
          <a:blip r:embed="rId2"/>
          <a:srcRect/>
          <a:stretch>
            <a:fillRect/>
          </a:stretch>
        </p:blipFill>
        <p:spPr bwMode="auto">
          <a:xfrm>
            <a:off x="539750" y="1547813"/>
            <a:ext cx="8064500" cy="5121275"/>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descr="C:\Users\yurtseverler\Desktop\Adsız.jpg"/>
          <p:cNvPicPr>
            <a:picLocks noChangeAspect="1" noChangeArrowheads="1"/>
          </p:cNvPicPr>
          <p:nvPr/>
        </p:nvPicPr>
        <p:blipFill>
          <a:blip r:embed="rId2"/>
          <a:srcRect/>
          <a:stretch>
            <a:fillRect/>
          </a:stretch>
        </p:blipFill>
        <p:spPr bwMode="auto">
          <a:xfrm>
            <a:off x="611188" y="836613"/>
            <a:ext cx="7993062" cy="5472112"/>
          </a:xfrm>
          <a:prstGeom prst="rect">
            <a:avLst/>
          </a:prstGeom>
          <a:noFill/>
          <a:ln w="9525">
            <a:noFill/>
            <a:miter lim="800000"/>
            <a:headEnd/>
            <a:tailEnd/>
          </a:ln>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Başlık 1"/>
          <p:cNvSpPr>
            <a:spLocks noGrp="1"/>
          </p:cNvSpPr>
          <p:nvPr>
            <p:ph type="title"/>
          </p:nvPr>
        </p:nvSpPr>
        <p:spPr/>
        <p:txBody>
          <a:bodyPr/>
          <a:lstStyle/>
          <a:p>
            <a:pPr eaLnBrk="1" hangingPunct="1"/>
            <a:r>
              <a:rPr lang="tr-TR" b="1" smtClean="0"/>
              <a:t>Tedavi algoritmaları-3 ESH-ESC</a:t>
            </a:r>
            <a:endParaRPr lang="tr-TR" smtClean="0"/>
          </a:p>
        </p:txBody>
      </p:sp>
      <p:pic>
        <p:nvPicPr>
          <p:cNvPr id="110594" name="Picture 3"/>
          <p:cNvPicPr>
            <a:picLocks noChangeAspect="1" noChangeArrowheads="1"/>
          </p:cNvPicPr>
          <p:nvPr/>
        </p:nvPicPr>
        <p:blipFill>
          <a:blip r:embed="rId2"/>
          <a:srcRect/>
          <a:stretch>
            <a:fillRect/>
          </a:stretch>
        </p:blipFill>
        <p:spPr bwMode="auto">
          <a:xfrm>
            <a:off x="447675" y="1484313"/>
            <a:ext cx="8248650" cy="5154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descr="C:\Users\yurtseverler\Desktop\esc6-e1382725975482.png"/>
          <p:cNvPicPr>
            <a:picLocks noChangeAspect="1" noChangeArrowheads="1"/>
          </p:cNvPicPr>
          <p:nvPr/>
        </p:nvPicPr>
        <p:blipFill>
          <a:blip r:embed="rId2"/>
          <a:srcRect/>
          <a:stretch>
            <a:fillRect/>
          </a:stretch>
        </p:blipFill>
        <p:spPr bwMode="auto">
          <a:xfrm>
            <a:off x="1835150" y="1125538"/>
            <a:ext cx="5545138" cy="4824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TotalTime>
  <Words>6401</Words>
  <Application>Microsoft Office PowerPoint</Application>
  <PresentationFormat>Ekran Gösterisi (4:3)</PresentationFormat>
  <Paragraphs>573</Paragraphs>
  <Slides>137</Slides>
  <Notes>2</Notes>
  <HiddenSlides>0</HiddenSlides>
  <MMClips>0</MMClips>
  <ScaleCrop>false</ScaleCrop>
  <HeadingPairs>
    <vt:vector size="6" baseType="variant">
      <vt:variant>
        <vt:lpstr>Kullanılan Yazı Tipleri</vt:lpstr>
      </vt:variant>
      <vt:variant>
        <vt:i4>2</vt:i4>
      </vt:variant>
      <vt:variant>
        <vt:lpstr>Tasarım Şablonu</vt:lpstr>
      </vt:variant>
      <vt:variant>
        <vt:i4>1</vt:i4>
      </vt:variant>
      <vt:variant>
        <vt:lpstr>Slayt Başlıkları</vt:lpstr>
      </vt:variant>
      <vt:variant>
        <vt:i4>137</vt:i4>
      </vt:variant>
    </vt:vector>
  </HeadingPairs>
  <TitlesOfParts>
    <vt:vector size="140" baseType="lpstr">
      <vt:lpstr>Arial</vt:lpstr>
      <vt:lpstr>Calibri</vt:lpstr>
      <vt:lpstr>Ofis Teması</vt:lpstr>
      <vt:lpstr>Primer Hipertansiyon</vt:lpstr>
      <vt:lpstr>Sunum Planı</vt:lpstr>
      <vt:lpstr>A- HT tanım, sınıflandırma, prevelans </vt:lpstr>
      <vt:lpstr>Tanım</vt:lpstr>
      <vt:lpstr>Slayt 5</vt:lpstr>
      <vt:lpstr>Dünyada ölüme neden olan risk faktörleri</vt:lpstr>
      <vt:lpstr>Kan basıncı (KB) düzeylerinin tanımları ve sınıflandırması   2013 ESC/ESH</vt:lpstr>
      <vt:lpstr>Prevalans</vt:lpstr>
      <vt:lpstr>TEMD Türkiye Metabolik Sendrom Taraması KB Sonuçları</vt:lpstr>
      <vt:lpstr>Slayt 10</vt:lpstr>
      <vt:lpstr>JNC 8 aşağıdaki sonuçları vurgulamıştır:</vt:lpstr>
      <vt:lpstr>Hipertansiyon etiyolojik sınıflandırması:</vt:lpstr>
      <vt:lpstr>Slayt 13</vt:lpstr>
      <vt:lpstr>B- Hipertansiyon Patofizyolojisi</vt:lpstr>
      <vt:lpstr>Slayt 15</vt:lpstr>
      <vt:lpstr>1-Hipertansiyon için genetik yatkınlık</vt:lpstr>
      <vt:lpstr>Bununla birlikte hipertansiflerin küçük bir azınlığında Mendel kalıtımına uyan genetik bozukluklar vardır:</vt:lpstr>
      <vt:lpstr>2-Fetal dönemin erişkin hipertansiyonundaki rolü</vt:lpstr>
      <vt:lpstr>3-Sempatik sinir sistemi aktivasyonu</vt:lpstr>
      <vt:lpstr>Slayt 20</vt:lpstr>
      <vt:lpstr>4-İnsülin direnci</vt:lpstr>
      <vt:lpstr>5-Artmış sodyum alımı</vt:lpstr>
      <vt:lpstr>6-Renal sodyum tutulumu</vt:lpstr>
      <vt:lpstr>Slayt 24</vt:lpstr>
      <vt:lpstr>Slayt 25</vt:lpstr>
      <vt:lpstr>Slayt 26</vt:lpstr>
      <vt:lpstr>7-Renin-anjiyotensin-aldosteron sistemi</vt:lpstr>
      <vt:lpstr>8-Endotel disfonksiyonu</vt:lpstr>
      <vt:lpstr>9-Vasküler hipertrofi</vt:lpstr>
      <vt:lpstr>10-İmmun Mekanizmalar</vt:lpstr>
      <vt:lpstr>C- HT risk faktörleri ve Total Kardiyovasküler risk</vt:lpstr>
      <vt:lpstr>Total KV Risk</vt:lpstr>
      <vt:lpstr>Slayt 33</vt:lpstr>
      <vt:lpstr>KV Risk Değerlerine Göre Kan Basıncı Sınıflandırılması  2013 ESC/ESH</vt:lpstr>
      <vt:lpstr>Slayt 35</vt:lpstr>
      <vt:lpstr>Hipertansif Hastalarda Klinik Değişkenliklerde Kullanılacak Risk Faktörleri-1</vt:lpstr>
      <vt:lpstr>Slayt 37</vt:lpstr>
      <vt:lpstr>Hipertansif Hastalarda Klinik Değişkenliklerde Kullanılacak Risk Faktörleri-3</vt:lpstr>
      <vt:lpstr>Bunlara ek olarak yeni risk faktorleri:</vt:lpstr>
      <vt:lpstr>Slayt 40</vt:lpstr>
      <vt:lpstr>Slayt 41</vt:lpstr>
      <vt:lpstr>Yüksek ve Çok Yüksek Risk Faktörleri</vt:lpstr>
      <vt:lpstr>Slayt 43</vt:lpstr>
      <vt:lpstr>Slayt 44</vt:lpstr>
      <vt:lpstr>D- HT klinik değerlendirme ve tanısal yaklaşım</vt:lpstr>
      <vt:lpstr>Slayt 46</vt:lpstr>
      <vt:lpstr>Tanısal işlemler;</vt:lpstr>
      <vt:lpstr>1-Tekrarlayan KB ölçümleri</vt:lpstr>
      <vt:lpstr>a) Ofis (Klinik) ya da Klinikte KB Ölçümü</vt:lpstr>
      <vt:lpstr>b)Ambulatuvar KB Ölçümü</vt:lpstr>
      <vt:lpstr>Slayt 51</vt:lpstr>
      <vt:lpstr>Slayt 52</vt:lpstr>
      <vt:lpstr>c)Evde KB Ölçümü</vt:lpstr>
      <vt:lpstr>Slayt 54</vt:lpstr>
      <vt:lpstr>Hipertansiyon Tanımlaması İçin Kan Basıncı (mmHg) Eşik Değeri ESC-ESH 2013</vt:lpstr>
      <vt:lpstr>2-Aile ve klinik öykü</vt:lpstr>
      <vt:lpstr>Slayt 57</vt:lpstr>
      <vt:lpstr>Slayt 58</vt:lpstr>
      <vt:lpstr>3-Fizik Muayene</vt:lpstr>
      <vt:lpstr>Slayt 60</vt:lpstr>
      <vt:lpstr>Slayt 61</vt:lpstr>
      <vt:lpstr>Slayt 62</vt:lpstr>
      <vt:lpstr>4-Laboratuar İncelemesi</vt:lpstr>
      <vt:lpstr>Slayt 64</vt:lpstr>
      <vt:lpstr>Slayt 65</vt:lpstr>
      <vt:lpstr>5-Genetik İnceleme</vt:lpstr>
      <vt:lpstr>Slayt 67</vt:lpstr>
      <vt:lpstr>6-Subklinik Organ Hasarını Araştırmak</vt:lpstr>
      <vt:lpstr>Slayt 69</vt:lpstr>
      <vt:lpstr>Slayt 70</vt:lpstr>
      <vt:lpstr>Slayt 71</vt:lpstr>
      <vt:lpstr>Slayt 72</vt:lpstr>
      <vt:lpstr>Slayt 73</vt:lpstr>
      <vt:lpstr>E- HT tedavi</vt:lpstr>
      <vt:lpstr>1-Tedavide Amaç</vt:lpstr>
      <vt:lpstr>2-Antihipertansif Tedavinin Hedefleri</vt:lpstr>
      <vt:lpstr>JNC-8</vt:lpstr>
      <vt:lpstr>ESC/ESH 2013</vt:lpstr>
      <vt:lpstr>3-Tedavi Stratejileri</vt:lpstr>
      <vt:lpstr>Slayt 80</vt:lpstr>
      <vt:lpstr>Slayt 81</vt:lpstr>
      <vt:lpstr>b)Farmakolojik Tedavi</vt:lpstr>
      <vt:lpstr>Slayt 83</vt:lpstr>
      <vt:lpstr>Slayt 84</vt:lpstr>
      <vt:lpstr>18 Yaş ve Üzerindeki Erişkinlerde Kan Basıncı Sınıflaması ve Tedavisi</vt:lpstr>
      <vt:lpstr>ESH-ESC önerileri ise;</vt:lpstr>
      <vt:lpstr>Slayt 87</vt:lpstr>
      <vt:lpstr>KV Risk Değerlerine Göre Kan Basıncı Sınıflandırılması  2013 ESC/ESH</vt:lpstr>
      <vt:lpstr>Slayt 89</vt:lpstr>
      <vt:lpstr>Slayt 90</vt:lpstr>
      <vt:lpstr>Slayt 91</vt:lpstr>
      <vt:lpstr>-Kombinasyon tedavisi</vt:lpstr>
      <vt:lpstr>ESH-ESC’ye göre önerilen kombinasyonlar</vt:lpstr>
      <vt:lpstr>-Tedavi algoritmaları-1 JNC-8</vt:lpstr>
      <vt:lpstr>Slayt 95</vt:lpstr>
      <vt:lpstr>Tedavi algoritmaları-2 NICE</vt:lpstr>
      <vt:lpstr>Slayt 97</vt:lpstr>
      <vt:lpstr>Tedavi algoritmaları-3 ESH-ESC</vt:lpstr>
      <vt:lpstr>Slayt 99</vt:lpstr>
      <vt:lpstr>Slayt 100</vt:lpstr>
      <vt:lpstr>Slayt 101</vt:lpstr>
      <vt:lpstr>-Özel Durumlarda Tedavi Yaklaşımı</vt:lpstr>
      <vt:lpstr>Slayt 103</vt:lpstr>
      <vt:lpstr>Slayt 104</vt:lpstr>
      <vt:lpstr>Slayt 105</vt:lpstr>
      <vt:lpstr>Slayt 106</vt:lpstr>
      <vt:lpstr>Değişik Koşullarda Antihipertansif İlaç Seçimi</vt:lpstr>
      <vt:lpstr>Antihipertansif İlaçların Tercih Edildiği Durumlar Aşağıda Özetlenmiştir</vt:lpstr>
      <vt:lpstr>Bazı Antihipertansif İlaçların Kullanım Kontrendikasyonları</vt:lpstr>
      <vt:lpstr>Yaşlılarda Antihipertansif Tedavi</vt:lpstr>
      <vt:lpstr>Slayt 111</vt:lpstr>
      <vt:lpstr>Slayt 112</vt:lpstr>
      <vt:lpstr>Diyabetik Hastalarda Antihipertansif Tedavi</vt:lpstr>
      <vt:lpstr>Slayt 114</vt:lpstr>
      <vt:lpstr>Böbrek Fonksiyon Bozukluklarında Antihipertansif Tedavi</vt:lpstr>
      <vt:lpstr>Serebrovasküler Hastalıklarda Antihipertansif Tedavi</vt:lpstr>
      <vt:lpstr>Koroner arter hastalığı ve kalp yetersizliğinde Antihipertansif Tedavi</vt:lpstr>
      <vt:lpstr>Atriyal Fibrilasyon</vt:lpstr>
      <vt:lpstr>Kadınlarda Hipertansiyon</vt:lpstr>
      <vt:lpstr>Slayt 120</vt:lpstr>
      <vt:lpstr>Metabolik Sendrom ve Hipertansiyon</vt:lpstr>
      <vt:lpstr>   -Dirençli Hipertansiyon: Bir diüretik olmak üzere 3’lu ilaç tedavisinin tam dozlarına uyan hastalarda hedef KB’na ulaşılamamasıdır.</vt:lpstr>
      <vt:lpstr>    -Acil Hipertansiyon: Yüksek KB değerleri ile akut organ hasarı vardır. Nadirdir ama yaşamı tehdit eder. KB acilen ve dikkatli şekilde düşürülürse beyin yetersiz perfüzyonu, serebral infarkt, miyokard ve böbrek zararlanması birlikte olmayabilir. Akut inmede hızlı şekilde KB’nı düşürmekten kaçınılmalıdır.</vt:lpstr>
      <vt:lpstr>Ülkemizde hipertansif kriz tedavisinde kullanılabilen parenteral ilaçlar</vt:lpstr>
      <vt:lpstr>-Malign Hipertansiyon</vt:lpstr>
      <vt:lpstr>Slayt 126</vt:lpstr>
      <vt:lpstr>c) Birlikte Olan Durumların Tedavisi</vt:lpstr>
      <vt:lpstr>Slayt 128</vt:lpstr>
      <vt:lpstr>Slayt 129</vt:lpstr>
      <vt:lpstr>F- HT Hasta Takibi</vt:lpstr>
      <vt:lpstr>Slayt 131</vt:lpstr>
      <vt:lpstr>Slayt 132</vt:lpstr>
      <vt:lpstr>G- HT Tedaviye Uyum</vt:lpstr>
      <vt:lpstr>   Hipertansif hastaların tedaviye uyumları tedavide başarıya ulaşmak için son derece önemlidir</vt:lpstr>
      <vt:lpstr>Slayt 135</vt:lpstr>
      <vt:lpstr>Teşekkürler</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Primer Hipertansiyon</dc:title>
  <dc:creator>yurtseverler</dc:creator>
  <cp:lastModifiedBy>lenovo</cp:lastModifiedBy>
  <cp:revision>61</cp:revision>
  <dcterms:modified xsi:type="dcterms:W3CDTF">2014-08-05T10:49:28Z</dcterms:modified>
</cp:coreProperties>
</file>