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95"/>
  </p:notesMasterIdLst>
  <p:sldIdLst>
    <p:sldId id="256" r:id="rId2"/>
    <p:sldId id="257" r:id="rId3"/>
    <p:sldId id="258" r:id="rId4"/>
    <p:sldId id="260" r:id="rId5"/>
    <p:sldId id="270" r:id="rId6"/>
    <p:sldId id="259" r:id="rId7"/>
    <p:sldId id="271" r:id="rId8"/>
    <p:sldId id="308" r:id="rId9"/>
    <p:sldId id="309" r:id="rId10"/>
    <p:sldId id="334" r:id="rId11"/>
    <p:sldId id="335" r:id="rId12"/>
    <p:sldId id="349" r:id="rId13"/>
    <p:sldId id="336" r:id="rId14"/>
    <p:sldId id="337" r:id="rId15"/>
    <p:sldId id="261" r:id="rId16"/>
    <p:sldId id="276" r:id="rId17"/>
    <p:sldId id="277" r:id="rId18"/>
    <p:sldId id="278" r:id="rId19"/>
    <p:sldId id="279" r:id="rId20"/>
    <p:sldId id="280" r:id="rId21"/>
    <p:sldId id="281" r:id="rId22"/>
    <p:sldId id="282" r:id="rId23"/>
    <p:sldId id="283" r:id="rId24"/>
    <p:sldId id="285" r:id="rId25"/>
    <p:sldId id="350" r:id="rId26"/>
    <p:sldId id="286" r:id="rId27"/>
    <p:sldId id="287" r:id="rId28"/>
    <p:sldId id="284" r:id="rId29"/>
    <p:sldId id="288" r:id="rId30"/>
    <p:sldId id="293" r:id="rId31"/>
    <p:sldId id="291" r:id="rId32"/>
    <p:sldId id="292" r:id="rId33"/>
    <p:sldId id="294" r:id="rId34"/>
    <p:sldId id="289" r:id="rId35"/>
    <p:sldId id="295" r:id="rId36"/>
    <p:sldId id="338" r:id="rId37"/>
    <p:sldId id="339" r:id="rId38"/>
    <p:sldId id="340" r:id="rId39"/>
    <p:sldId id="341" r:id="rId40"/>
    <p:sldId id="344" r:id="rId41"/>
    <p:sldId id="342" r:id="rId42"/>
    <p:sldId id="296" r:id="rId43"/>
    <p:sldId id="297" r:id="rId44"/>
    <p:sldId id="299" r:id="rId45"/>
    <p:sldId id="298" r:id="rId46"/>
    <p:sldId id="290" r:id="rId47"/>
    <p:sldId id="300" r:id="rId48"/>
    <p:sldId id="302" r:id="rId49"/>
    <p:sldId id="303" r:id="rId50"/>
    <p:sldId id="304" r:id="rId51"/>
    <p:sldId id="305" r:id="rId52"/>
    <p:sldId id="306" r:id="rId53"/>
    <p:sldId id="307" r:id="rId54"/>
    <p:sldId id="310" r:id="rId55"/>
    <p:sldId id="311" r:id="rId56"/>
    <p:sldId id="312" r:id="rId57"/>
    <p:sldId id="315" r:id="rId58"/>
    <p:sldId id="314" r:id="rId59"/>
    <p:sldId id="316" r:id="rId60"/>
    <p:sldId id="317" r:id="rId61"/>
    <p:sldId id="318" r:id="rId62"/>
    <p:sldId id="319" r:id="rId63"/>
    <p:sldId id="262" r:id="rId64"/>
    <p:sldId id="263" r:id="rId65"/>
    <p:sldId id="264" r:id="rId66"/>
    <p:sldId id="265" r:id="rId67"/>
    <p:sldId id="266" r:id="rId68"/>
    <p:sldId id="267" r:id="rId69"/>
    <p:sldId id="268" r:id="rId70"/>
    <p:sldId id="272" r:id="rId71"/>
    <p:sldId id="273" r:id="rId72"/>
    <p:sldId id="345" r:id="rId73"/>
    <p:sldId id="346" r:id="rId74"/>
    <p:sldId id="347" r:id="rId75"/>
    <p:sldId id="348" r:id="rId76"/>
    <p:sldId id="274" r:id="rId77"/>
    <p:sldId id="320" r:id="rId78"/>
    <p:sldId id="323" r:id="rId79"/>
    <p:sldId id="322" r:id="rId80"/>
    <p:sldId id="326" r:id="rId81"/>
    <p:sldId id="327" r:id="rId82"/>
    <p:sldId id="328" r:id="rId83"/>
    <p:sldId id="329" r:id="rId84"/>
    <p:sldId id="321" r:id="rId85"/>
    <p:sldId id="324" r:id="rId86"/>
    <p:sldId id="325" r:id="rId87"/>
    <p:sldId id="275" r:id="rId88"/>
    <p:sldId id="330" r:id="rId89"/>
    <p:sldId id="331" r:id="rId90"/>
    <p:sldId id="332" r:id="rId91"/>
    <p:sldId id="351" r:id="rId92"/>
    <p:sldId id="333" r:id="rId93"/>
    <p:sldId id="269"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hesabı" initials="Mh" lastIdx="3" clrIdx="0">
    <p:extLst>
      <p:ext uri="{19B8F6BF-5375-455C-9EA6-DF929625EA0E}">
        <p15:presenceInfo xmlns:p15="http://schemas.microsoft.com/office/powerpoint/2012/main" userId="12c3f94b646dcb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77" autoAdjust="0"/>
    <p:restoredTop sz="81576" autoAdjust="0"/>
  </p:normalViewPr>
  <p:slideViewPr>
    <p:cSldViewPr snapToGrid="0">
      <p:cViewPr varScale="1">
        <p:scale>
          <a:sx n="69" d="100"/>
          <a:sy n="69" d="100"/>
        </p:scale>
        <p:origin x="74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09T00:05:19.250" idx="1">
    <p:pos x="10" y="10"/>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3-10T14:50:11.617" idx="3">
    <p:pos x="10" y="10"/>
    <p:text>Yetişkin solucanlar, görüntüince bağırsağın lümeninde yaşar. Bir dişi günde yaklaşık 200.000 yumurta üretebilir ve bu yumurtalar dışkıyla geçer görüntü. Döllenmemiş yumurtalar yutulabilir ancak bulaşıcı değildir. görüntüLarvalar , çevresel koşullara (optimum: nemli, ılık, gölgeli toprak) bağlı olarak, 18 gün ila birkaç hafta sonra verimli yumurtalarda bulaşıcı hale gelir . Enfektif yumurtalar yutulduktan sonra görüntülarvalar çatlar görüntü, bağırsak mukozasını istila eder ve portal yoluyla akciğerlere sistemik dolaşıma taşınır görüntü. Larvalar akciğerlerde daha fazla olgunlaşır (10 ila 14 gün), alveol duvarlarına nüfuz eder, bronş ağacından boğaza yükselir ve yutulur.görüntü. İnce bağırsağa ulaştıklarında yetişkin solucanlara dönüşürler. Enfektif yumurtaların yutulmasından yetişkin dişi tarafından yumurtlamaya kadar 2 ila 3 ay gerekir. Yetişkin solucanlar 1 ila 2 yıl yaşayabilir.</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2B42B-E44B-40E5-8954-37C66316125F}" type="datetimeFigureOut">
              <a:rPr lang="tr-TR" smtClean="0"/>
              <a:t>13.03.2023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62870-A639-49EF-88C9-AE768B108A56}" type="slidenum">
              <a:rPr lang="tr-TR" smtClean="0"/>
              <a:t>‹#›</a:t>
            </a:fld>
            <a:endParaRPr lang="tr-TR"/>
          </a:p>
        </p:txBody>
      </p:sp>
    </p:spTree>
    <p:extLst>
      <p:ext uri="{BB962C8B-B14F-4D97-AF65-F5344CB8AC3E}">
        <p14:creationId xmlns:p14="http://schemas.microsoft.com/office/powerpoint/2010/main" val="2389683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86A62870-A639-49EF-88C9-AE768B108A56}" type="slidenum">
              <a:rPr lang="tr-TR" smtClean="0"/>
              <a:t>6</a:t>
            </a:fld>
            <a:endParaRPr lang="tr-TR"/>
          </a:p>
        </p:txBody>
      </p:sp>
    </p:spTree>
    <p:extLst>
      <p:ext uri="{BB962C8B-B14F-4D97-AF65-F5344CB8AC3E}">
        <p14:creationId xmlns:p14="http://schemas.microsoft.com/office/powerpoint/2010/main" val="2540994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Saçlar kremsiz şampuan ile yıkanır, nemli iken saç diplerine masaj yaparak uygulanır</a:t>
            </a:r>
            <a:r>
              <a:rPr lang="tr-TR" baseline="0" dirty="0" smtClean="0"/>
              <a:t> , 10 </a:t>
            </a:r>
            <a:r>
              <a:rPr lang="tr-TR" baseline="0" dirty="0" err="1" smtClean="0"/>
              <a:t>dk</a:t>
            </a:r>
            <a:r>
              <a:rPr lang="tr-TR" baseline="0" dirty="0" smtClean="0"/>
              <a:t> beklenir sıcak suyla durulanır. Özel bit tarağı ile dipten uca taranır</a:t>
            </a:r>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73</a:t>
            </a:fld>
            <a:endParaRPr lang="tr-TR"/>
          </a:p>
        </p:txBody>
      </p:sp>
    </p:spTree>
    <p:extLst>
      <p:ext uri="{BB962C8B-B14F-4D97-AF65-F5344CB8AC3E}">
        <p14:creationId xmlns:p14="http://schemas.microsoft.com/office/powerpoint/2010/main" val="3642932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Kuru saç ve cilt, şampuanla</a:t>
            </a:r>
            <a:r>
              <a:rPr lang="tr-TR" baseline="0" dirty="0" smtClean="0"/>
              <a:t> ıslatılır, 10 </a:t>
            </a:r>
            <a:r>
              <a:rPr lang="tr-TR" baseline="0" dirty="0" err="1" smtClean="0"/>
              <a:t>dk</a:t>
            </a:r>
            <a:r>
              <a:rPr lang="tr-TR" baseline="0" dirty="0" smtClean="0"/>
              <a:t> beklenir, az suyla iyice köpürtülür. Su ile iyice durulanır</a:t>
            </a:r>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74</a:t>
            </a:fld>
            <a:endParaRPr lang="tr-TR"/>
          </a:p>
        </p:txBody>
      </p:sp>
    </p:spTree>
    <p:extLst>
      <p:ext uri="{BB962C8B-B14F-4D97-AF65-F5344CB8AC3E}">
        <p14:creationId xmlns:p14="http://schemas.microsoft.com/office/powerpoint/2010/main" val="863569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a:t>
            </a:r>
            <a:r>
              <a:rPr lang="tr-TR" dirty="0" err="1" smtClean="0"/>
              <a:t>İvermektin</a:t>
            </a:r>
            <a:r>
              <a:rPr lang="tr-TR" dirty="0" smtClean="0"/>
              <a:t> tablet formu çocuklar için eczaneden basit şurup içine hazırlatılmalı, sulandırılmamalı</a:t>
            </a:r>
          </a:p>
          <a:p>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88</a:t>
            </a:fld>
            <a:endParaRPr lang="tr-TR"/>
          </a:p>
        </p:txBody>
      </p:sp>
    </p:spTree>
    <p:extLst>
      <p:ext uri="{BB962C8B-B14F-4D97-AF65-F5344CB8AC3E}">
        <p14:creationId xmlns:p14="http://schemas.microsoft.com/office/powerpoint/2010/main" val="1950207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89</a:t>
            </a:fld>
            <a:endParaRPr lang="tr-TR"/>
          </a:p>
        </p:txBody>
      </p:sp>
    </p:spTree>
    <p:extLst>
      <p:ext uri="{BB962C8B-B14F-4D97-AF65-F5344CB8AC3E}">
        <p14:creationId xmlns:p14="http://schemas.microsoft.com/office/powerpoint/2010/main" val="473292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Çoklu ülser oluşumunu gösteren </a:t>
            </a:r>
            <a:r>
              <a:rPr lang="tr-TR" sz="1200" b="0" i="0" kern="1200" dirty="0" err="1" smtClean="0">
                <a:solidFill>
                  <a:schemeClr val="tx1"/>
                </a:solidFill>
                <a:effectLst/>
                <a:latin typeface="+mn-lt"/>
                <a:ea typeface="+mn-ea"/>
                <a:cs typeface="+mn-cs"/>
              </a:rPr>
              <a:t>amebik</a:t>
            </a:r>
            <a:r>
              <a:rPr lang="tr-TR" sz="1200" b="0" i="0" kern="1200" dirty="0" smtClean="0">
                <a:solidFill>
                  <a:schemeClr val="tx1"/>
                </a:solidFill>
                <a:effectLst/>
                <a:latin typeface="+mn-lt"/>
                <a:ea typeface="+mn-ea"/>
                <a:cs typeface="+mn-cs"/>
              </a:rPr>
              <a:t> kolitin kaba patolojisi.</a:t>
            </a:r>
            <a:r>
              <a:rPr lang="tr-TR" dirty="0" smtClean="0"/>
              <a:t/>
            </a:r>
            <a:br>
              <a:rPr lang="tr-TR" dirty="0" smtClean="0"/>
            </a:br>
            <a:r>
              <a:rPr lang="tr-TR" sz="1200" b="0" i="0" kern="1200" dirty="0" smtClean="0">
                <a:solidFill>
                  <a:schemeClr val="tx1"/>
                </a:solidFill>
                <a:effectLst/>
                <a:latin typeface="+mn-lt"/>
                <a:ea typeface="+mn-ea"/>
                <a:cs typeface="+mn-cs"/>
              </a:rPr>
              <a:t>(B) </a:t>
            </a:r>
            <a:r>
              <a:rPr lang="tr-TR" sz="1200" b="0" i="0" kern="1200" dirty="0" err="1" smtClean="0">
                <a:solidFill>
                  <a:schemeClr val="tx1"/>
                </a:solidFill>
                <a:effectLst/>
                <a:latin typeface="+mn-lt"/>
                <a:ea typeface="+mn-ea"/>
                <a:cs typeface="+mn-cs"/>
              </a:rPr>
              <a:t>Amebiasisin</a:t>
            </a:r>
            <a:r>
              <a:rPr lang="tr-TR" sz="1200" b="0" i="0" kern="1200" dirty="0" smtClean="0">
                <a:solidFill>
                  <a:schemeClr val="tx1"/>
                </a:solidFill>
                <a:effectLst/>
                <a:latin typeface="+mn-lt"/>
                <a:ea typeface="+mn-ea"/>
                <a:cs typeface="+mn-cs"/>
              </a:rPr>
              <a:t> klasik şişe şeklindeki ülseri. Yaygın </a:t>
            </a:r>
            <a:r>
              <a:rPr lang="tr-TR" sz="1200" b="0" i="0" kern="1200" dirty="0" err="1" smtClean="0">
                <a:solidFill>
                  <a:schemeClr val="tx1"/>
                </a:solidFill>
                <a:effectLst/>
                <a:latin typeface="+mn-lt"/>
                <a:ea typeface="+mn-ea"/>
                <a:cs typeface="+mn-cs"/>
              </a:rPr>
              <a:t>submukozal</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invazyon</a:t>
            </a:r>
            <a:r>
              <a:rPr lang="tr-TR" sz="1200" b="0" i="0" kern="1200" dirty="0" smtClean="0">
                <a:solidFill>
                  <a:schemeClr val="tx1"/>
                </a:solidFill>
                <a:effectLst/>
                <a:latin typeface="+mn-lt"/>
                <a:ea typeface="+mn-ea"/>
                <a:cs typeface="+mn-cs"/>
              </a:rPr>
              <a:t> ile </a:t>
            </a:r>
            <a:r>
              <a:rPr lang="tr-TR" sz="1200" b="0" i="0" kern="1200" dirty="0" err="1" smtClean="0">
                <a:solidFill>
                  <a:schemeClr val="tx1"/>
                </a:solidFill>
                <a:effectLst/>
                <a:latin typeface="+mn-lt"/>
                <a:ea typeface="+mn-ea"/>
                <a:cs typeface="+mn-cs"/>
              </a:rPr>
              <a:t>mukozal</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ülserasyon</a:t>
            </a:r>
            <a:r>
              <a:rPr lang="tr-TR" sz="1200" b="0" i="0" kern="1200" dirty="0" smtClean="0">
                <a:solidFill>
                  <a:schemeClr val="tx1"/>
                </a:solidFill>
                <a:effectLst/>
                <a:latin typeface="+mn-lt"/>
                <a:ea typeface="+mn-ea"/>
                <a:cs typeface="+mn-cs"/>
              </a:rPr>
              <a:t> gösterilmiştir.</a:t>
            </a:r>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16</a:t>
            </a:fld>
            <a:endParaRPr lang="tr-TR"/>
          </a:p>
        </p:txBody>
      </p:sp>
    </p:spTree>
    <p:extLst>
      <p:ext uri="{BB962C8B-B14F-4D97-AF65-F5344CB8AC3E}">
        <p14:creationId xmlns:p14="http://schemas.microsoft.com/office/powerpoint/2010/main" val="290449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fontAlgn="ctr"/>
            <a:r>
              <a:rPr lang="tr-TR" sz="1200" b="0" i="1"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kistleri yiyecek, su ve yüzeyleri </a:t>
            </a:r>
            <a:r>
              <a:rPr lang="tr-TR" sz="1200" b="0" i="0" kern="1200" dirty="0" err="1" smtClean="0">
                <a:solidFill>
                  <a:schemeClr val="tx1"/>
                </a:solidFill>
                <a:effectLst/>
                <a:latin typeface="+mn-lt"/>
                <a:ea typeface="+mn-ea"/>
                <a:cs typeface="+mn-cs"/>
              </a:rPr>
              <a:t>kontamine</a:t>
            </a:r>
            <a:r>
              <a:rPr lang="tr-TR" sz="1200" b="0" i="0" kern="1200" dirty="0" smtClean="0">
                <a:solidFill>
                  <a:schemeClr val="tx1"/>
                </a:solidFill>
                <a:effectLst/>
                <a:latin typeface="+mn-lt"/>
                <a:ea typeface="+mn-ea"/>
                <a:cs typeface="+mn-cs"/>
              </a:rPr>
              <a:t> edebilir ve yaşam döngülerinin bu </a:t>
            </a:r>
            <a:r>
              <a:rPr lang="tr-TR" sz="1200" b="0" i="0" kern="1200" dirty="0" err="1" smtClean="0">
                <a:solidFill>
                  <a:schemeClr val="tx1"/>
                </a:solidFill>
                <a:effectLst/>
                <a:latin typeface="+mn-lt"/>
                <a:ea typeface="+mn-ea"/>
                <a:cs typeface="+mn-cs"/>
              </a:rPr>
              <a:t>enfektif</a:t>
            </a:r>
            <a:r>
              <a:rPr lang="tr-TR" sz="1200" b="0" i="0" kern="1200" dirty="0" smtClean="0">
                <a:solidFill>
                  <a:schemeClr val="tx1"/>
                </a:solidFill>
                <a:effectLst/>
                <a:latin typeface="+mn-lt"/>
                <a:ea typeface="+mn-ea"/>
                <a:cs typeface="+mn-cs"/>
              </a:rPr>
              <a:t> aşamasında yutulduğunda </a:t>
            </a:r>
            <a:r>
              <a:rPr lang="tr-TR" sz="1200" b="0" i="0" kern="1200" dirty="0" err="1" smtClean="0">
                <a:solidFill>
                  <a:schemeClr val="tx1"/>
                </a:solidFill>
                <a:effectLst/>
                <a:latin typeface="+mn-lt"/>
                <a:ea typeface="+mn-ea"/>
                <a:cs typeface="+mn-cs"/>
              </a:rPr>
              <a:t>giardiazise</a:t>
            </a:r>
            <a:r>
              <a:rPr lang="tr-TR" sz="1200" b="0" i="0" kern="1200" dirty="0" smtClean="0">
                <a:solidFill>
                  <a:schemeClr val="tx1"/>
                </a:solidFill>
                <a:effectLst/>
                <a:latin typeface="+mn-lt"/>
                <a:ea typeface="+mn-ea"/>
                <a:cs typeface="+mn-cs"/>
              </a:rPr>
              <a:t> neden olabilir. Enfeksiyon, kişi </a:t>
            </a:r>
            <a:r>
              <a:rPr lang="tr-TR" sz="1200" b="0" i="0" kern="1200" dirty="0" err="1" smtClean="0">
                <a:solidFill>
                  <a:schemeClr val="tx1"/>
                </a:solidFill>
                <a:effectLst/>
                <a:latin typeface="+mn-lt"/>
                <a:ea typeface="+mn-ea"/>
                <a:cs typeface="+mn-cs"/>
              </a:rPr>
              <a:t>kontamine</a:t>
            </a:r>
            <a:r>
              <a:rPr lang="tr-TR" sz="1200" b="0" i="0" kern="1200" dirty="0" smtClean="0">
                <a:solidFill>
                  <a:schemeClr val="tx1"/>
                </a:solidFill>
                <a:effectLst/>
                <a:latin typeface="+mn-lt"/>
                <a:ea typeface="+mn-ea"/>
                <a:cs typeface="+mn-cs"/>
              </a:rPr>
              <a:t> su, yiyecek, el, yüzey veya nesnelerden </a:t>
            </a:r>
            <a:r>
              <a:rPr lang="tr-TR" sz="1200" b="0" i="1"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kistlerini yuttuğunda ortaya çıkar.</a:t>
            </a:r>
          </a:p>
          <a:p>
            <a:pPr fontAlgn="ctr"/>
            <a:r>
              <a:rPr lang="tr-TR" sz="1200" b="0" i="0" kern="1200" dirty="0" smtClean="0">
                <a:solidFill>
                  <a:schemeClr val="tx1"/>
                </a:solidFill>
                <a:effectLst/>
                <a:latin typeface="+mn-lt"/>
                <a:ea typeface="+mn-ea"/>
                <a:cs typeface="+mn-cs"/>
              </a:rPr>
              <a:t> </a:t>
            </a:r>
            <a:r>
              <a:rPr lang="tr-TR" sz="1200" b="0" i="1"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kistleri yutulduğunda , ağızdan, yemek borusundan ve mideden ince bağırsağa geçerler ve burada her bir kist, </a:t>
            </a:r>
            <a:r>
              <a:rPr lang="tr-TR" sz="1200" b="0" i="0" kern="1200" dirty="0" err="1" smtClean="0">
                <a:solidFill>
                  <a:schemeClr val="tx1"/>
                </a:solidFill>
                <a:effectLst/>
                <a:latin typeface="+mn-lt"/>
                <a:ea typeface="+mn-ea"/>
                <a:cs typeface="+mn-cs"/>
              </a:rPr>
              <a:t>eksitasyon</a:t>
            </a:r>
            <a:r>
              <a:rPr lang="tr-TR" sz="1200" b="0" i="0" kern="1200" dirty="0" smtClean="0">
                <a:solidFill>
                  <a:schemeClr val="tx1"/>
                </a:solidFill>
                <a:effectLst/>
                <a:latin typeface="+mn-lt"/>
                <a:ea typeface="+mn-ea"/>
                <a:cs typeface="+mn-cs"/>
              </a:rPr>
              <a:t> adı verilen bir işlemle iki </a:t>
            </a:r>
            <a:r>
              <a:rPr lang="tr-TR" sz="1200" b="0" i="0" kern="1200" dirty="0" err="1" smtClean="0">
                <a:solidFill>
                  <a:schemeClr val="tx1"/>
                </a:solidFill>
                <a:effectLst/>
                <a:latin typeface="+mn-lt"/>
                <a:ea typeface="+mn-ea"/>
                <a:cs typeface="+mn-cs"/>
              </a:rPr>
              <a:t>trofozoit</a:t>
            </a:r>
            <a:r>
              <a:rPr lang="tr-TR" sz="1200" b="0" i="0" kern="1200" dirty="0" smtClean="0">
                <a:solidFill>
                  <a:schemeClr val="tx1"/>
                </a:solidFill>
                <a:effectLst/>
                <a:latin typeface="+mn-lt"/>
                <a:ea typeface="+mn-ea"/>
                <a:cs typeface="+mn-cs"/>
              </a:rPr>
              <a:t> salar. </a:t>
            </a:r>
            <a:r>
              <a:rPr lang="tr-TR" sz="1200" b="0" i="0"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trofozoitleri</a:t>
            </a:r>
            <a:r>
              <a:rPr lang="tr-TR" sz="1200" b="0" i="0" kern="1200" dirty="0" smtClean="0">
                <a:solidFill>
                  <a:schemeClr val="tx1"/>
                </a:solidFill>
                <a:effectLst/>
                <a:latin typeface="+mn-lt"/>
                <a:ea typeface="+mn-ea"/>
                <a:cs typeface="+mn-cs"/>
              </a:rPr>
              <a:t> daha sonra </a:t>
            </a:r>
            <a:r>
              <a:rPr lang="tr-TR" sz="1200" b="0" i="0" kern="1200" dirty="0" err="1" smtClean="0">
                <a:solidFill>
                  <a:schemeClr val="tx1"/>
                </a:solidFill>
                <a:effectLst/>
                <a:latin typeface="+mn-lt"/>
                <a:ea typeface="+mn-ea"/>
                <a:cs typeface="+mn-cs"/>
              </a:rPr>
              <a:t>enfekte</a:t>
            </a:r>
            <a:r>
              <a:rPr lang="tr-TR" sz="1200" b="0" i="0" kern="1200" dirty="0" smtClean="0">
                <a:solidFill>
                  <a:schemeClr val="tx1"/>
                </a:solidFill>
                <a:effectLst/>
                <a:latin typeface="+mn-lt"/>
                <a:ea typeface="+mn-ea"/>
                <a:cs typeface="+mn-cs"/>
              </a:rPr>
              <a:t> kişiden beslenir ve besinleri emer </a:t>
            </a:r>
            <a:r>
              <a:rPr lang="tr-TR" sz="1200" b="0" i="1" kern="1200" dirty="0" smtClean="0">
                <a:solidFill>
                  <a:schemeClr val="tx1"/>
                </a:solidFill>
                <a:effectLst/>
                <a:latin typeface="+mn-lt"/>
                <a:ea typeface="+mn-ea"/>
                <a:cs typeface="+mn-cs"/>
              </a:rPr>
              <a:t>.</a:t>
            </a:r>
            <a:endParaRPr lang="tr-TR" sz="1200" b="0" i="0" kern="1200" dirty="0" smtClean="0">
              <a:solidFill>
                <a:schemeClr val="tx1"/>
              </a:solidFill>
              <a:effectLst/>
              <a:latin typeface="+mn-lt"/>
              <a:ea typeface="+mn-ea"/>
              <a:cs typeface="+mn-cs"/>
            </a:endParaRPr>
          </a:p>
          <a:p>
            <a:pPr fontAlgn="ctr"/>
            <a:r>
              <a:rPr lang="tr-TR" sz="1200" b="0" i="0" kern="1200" dirty="0" smtClean="0">
                <a:solidFill>
                  <a:schemeClr val="tx1"/>
                </a:solidFill>
                <a:effectLst/>
                <a:latin typeface="+mn-lt"/>
                <a:ea typeface="+mn-ea"/>
                <a:cs typeface="+mn-cs"/>
              </a:rPr>
              <a:t> </a:t>
            </a:r>
            <a:r>
              <a:rPr lang="tr-TR" sz="1200" b="0" i="1"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trofozoitleri</a:t>
            </a:r>
            <a:r>
              <a:rPr lang="tr-TR" sz="1200" b="0" i="0" kern="1200" dirty="0" smtClean="0">
                <a:solidFill>
                  <a:schemeClr val="tx1"/>
                </a:solidFill>
                <a:effectLst/>
                <a:latin typeface="+mn-lt"/>
                <a:ea typeface="+mn-ea"/>
                <a:cs typeface="+mn-cs"/>
              </a:rPr>
              <a:t>, uzunlamasına ikili </a:t>
            </a:r>
            <a:r>
              <a:rPr lang="tr-TR" sz="1200" b="0" i="0" kern="1200" dirty="0" err="1" smtClean="0">
                <a:solidFill>
                  <a:schemeClr val="tx1"/>
                </a:solidFill>
                <a:effectLst/>
                <a:latin typeface="+mn-lt"/>
                <a:ea typeface="+mn-ea"/>
                <a:cs typeface="+mn-cs"/>
              </a:rPr>
              <a:t>fisyon</a:t>
            </a:r>
            <a:r>
              <a:rPr lang="tr-TR" sz="1200" b="0" i="0" kern="1200" dirty="0" smtClean="0">
                <a:solidFill>
                  <a:schemeClr val="tx1"/>
                </a:solidFill>
                <a:effectLst/>
                <a:latin typeface="+mn-lt"/>
                <a:ea typeface="+mn-ea"/>
                <a:cs typeface="+mn-cs"/>
              </a:rPr>
              <a:t> adı verilen bir süreçte ikiye bölünerek çoğalır, serbest kalabilecekleri veya ince bağırsağın iç astarına bağlanabilecekleri ince bağırsakta kalırlar.</a:t>
            </a:r>
          </a:p>
          <a:p>
            <a:pPr fontAlgn="ct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trofozoitleri</a:t>
            </a:r>
            <a:r>
              <a:rPr lang="tr-TR" sz="1200" b="0" i="0" kern="1200" dirty="0" smtClean="0">
                <a:solidFill>
                  <a:schemeClr val="tx1"/>
                </a:solidFill>
                <a:effectLst/>
                <a:latin typeface="+mn-lt"/>
                <a:ea typeface="+mn-ea"/>
                <a:cs typeface="+mn-cs"/>
              </a:rPr>
              <a:t> daha sonra kolona doğru hareket eder ve </a:t>
            </a:r>
            <a:r>
              <a:rPr lang="tr-TR" sz="1200" b="0" i="0" kern="1200" dirty="0" err="1" smtClean="0">
                <a:solidFill>
                  <a:schemeClr val="tx1"/>
                </a:solidFill>
                <a:effectLst/>
                <a:latin typeface="+mn-lt"/>
                <a:ea typeface="+mn-ea"/>
                <a:cs typeface="+mn-cs"/>
              </a:rPr>
              <a:t>enstasyon</a:t>
            </a:r>
            <a:r>
              <a:rPr lang="tr-TR" sz="1200" b="0" i="0" kern="1200" dirty="0" smtClean="0">
                <a:solidFill>
                  <a:schemeClr val="tx1"/>
                </a:solidFill>
                <a:effectLst/>
                <a:latin typeface="+mn-lt"/>
                <a:ea typeface="+mn-ea"/>
                <a:cs typeface="+mn-cs"/>
              </a:rPr>
              <a:t> adı verilen bir süreçle tekrar kist formuna dönüşür </a:t>
            </a:r>
            <a:r>
              <a:rPr lang="tr-TR" sz="1200" b="0" i="1"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kisti dışkıda en sık </a:t>
            </a:r>
            <a:r>
              <a:rPr lang="tr-TR" sz="1200" b="0" i="1" kern="1200" dirty="0" smtClean="0">
                <a:solidFill>
                  <a:schemeClr val="tx1"/>
                </a:solidFill>
                <a:effectLst/>
                <a:latin typeface="+mn-lt"/>
                <a:ea typeface="+mn-ea"/>
                <a:cs typeface="+mn-cs"/>
              </a:rPr>
              <a:t>görülen</a:t>
            </a:r>
            <a:r>
              <a:rPr lang="tr-TR" sz="1200" b="0" i="0" kern="1200" dirty="0" smtClean="0">
                <a:solidFill>
                  <a:schemeClr val="tx1"/>
                </a:solidFill>
                <a:effectLst/>
                <a:latin typeface="+mn-lt"/>
                <a:ea typeface="+mn-ea"/>
                <a:cs typeface="+mn-cs"/>
              </a:rPr>
              <a:t> evredir.</a:t>
            </a:r>
          </a:p>
          <a:p>
            <a:pPr fontAlgn="ctr"/>
            <a:r>
              <a:rPr lang="tr-TR" sz="1200" b="0" i="0" kern="1200" dirty="0" smtClean="0">
                <a:solidFill>
                  <a:schemeClr val="tx1"/>
                </a:solidFill>
                <a:effectLst/>
                <a:latin typeface="+mn-lt"/>
                <a:ea typeface="+mn-ea"/>
                <a:cs typeface="+mn-cs"/>
              </a:rPr>
              <a:t> Hem </a:t>
            </a:r>
            <a:r>
              <a:rPr lang="tr-TR" sz="1200" b="0" i="1"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kistleri hem de </a:t>
            </a:r>
            <a:r>
              <a:rPr lang="tr-TR" sz="1200" b="0" i="0" kern="1200" dirty="0" err="1" smtClean="0">
                <a:solidFill>
                  <a:schemeClr val="tx1"/>
                </a:solidFill>
                <a:effectLst/>
                <a:latin typeface="+mn-lt"/>
                <a:ea typeface="+mn-ea"/>
                <a:cs typeface="+mn-cs"/>
              </a:rPr>
              <a:t>trofozoitler</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giardiazisi</a:t>
            </a:r>
            <a:r>
              <a:rPr lang="tr-TR" sz="1200" b="0" i="0" kern="1200" dirty="0" smtClean="0">
                <a:solidFill>
                  <a:schemeClr val="tx1"/>
                </a:solidFill>
                <a:effectLst/>
                <a:latin typeface="+mn-lt"/>
                <a:ea typeface="+mn-ea"/>
                <a:cs typeface="+mn-cs"/>
              </a:rPr>
              <a:t> olan birinin dışkısında bulunabilir ve </a:t>
            </a:r>
            <a:r>
              <a:rPr lang="tr-TR" sz="1200" b="0" i="0" kern="1200" dirty="0" err="1" smtClean="0">
                <a:solidFill>
                  <a:schemeClr val="tx1"/>
                </a:solidFill>
                <a:effectLst/>
                <a:latin typeface="+mn-lt"/>
                <a:ea typeface="+mn-ea"/>
                <a:cs typeface="+mn-cs"/>
              </a:rPr>
              <a:t>giardiazisi</a:t>
            </a:r>
            <a:r>
              <a:rPr lang="tr-TR" sz="1200" b="0" i="0" kern="1200" dirty="0" smtClean="0">
                <a:solidFill>
                  <a:schemeClr val="tx1"/>
                </a:solidFill>
                <a:effectLst/>
                <a:latin typeface="+mn-lt"/>
                <a:ea typeface="+mn-ea"/>
                <a:cs typeface="+mn-cs"/>
              </a:rPr>
              <a:t> teşhis etmek için mikroskobik olarak gözlemlenebilir. </a:t>
            </a:r>
            <a:r>
              <a:rPr lang="tr-TR" sz="1200" b="0" i="1"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kistleri dışkıyla geçtiğinde veya kısa bir süre sonra bulaşıcıdır ve kistler soğuk suda veya toprakta birkaç ay yaşayabilir.</a:t>
            </a:r>
          </a:p>
          <a:p>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25</a:t>
            </a:fld>
            <a:endParaRPr lang="tr-TR"/>
          </a:p>
        </p:txBody>
      </p:sp>
    </p:spTree>
    <p:extLst>
      <p:ext uri="{BB962C8B-B14F-4D97-AF65-F5344CB8AC3E}">
        <p14:creationId xmlns:p14="http://schemas.microsoft.com/office/powerpoint/2010/main" val="3302495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Kolayca tespit edilebilen kamçılı </a:t>
            </a:r>
            <a:r>
              <a:rPr lang="tr-TR" sz="1200" b="0" i="1"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trofozoitini</a:t>
            </a:r>
            <a:r>
              <a:rPr lang="tr-TR" sz="1200" b="0" i="0" kern="1200" dirty="0" smtClean="0">
                <a:solidFill>
                  <a:schemeClr val="tx1"/>
                </a:solidFill>
                <a:effectLst/>
                <a:latin typeface="+mn-lt"/>
                <a:ea typeface="+mn-ea"/>
                <a:cs typeface="+mn-cs"/>
              </a:rPr>
              <a:t> ortaya çıkaran yüksek güçlü </a:t>
            </a:r>
            <a:r>
              <a:rPr lang="tr-TR" sz="1200" b="0" i="0" kern="1200" dirty="0" err="1" smtClean="0">
                <a:solidFill>
                  <a:schemeClr val="tx1"/>
                </a:solidFill>
                <a:effectLst/>
                <a:latin typeface="+mn-lt"/>
                <a:ea typeface="+mn-ea"/>
                <a:cs typeface="+mn-cs"/>
              </a:rPr>
              <a:t>mikroskopi</a:t>
            </a:r>
            <a:r>
              <a:rPr lang="tr-TR" sz="1200" b="0" i="0" kern="1200" dirty="0" smtClean="0">
                <a:solidFill>
                  <a:schemeClr val="tx1"/>
                </a:solidFill>
                <a:effectLst/>
                <a:latin typeface="+mn-lt"/>
                <a:ea typeface="+mn-ea"/>
                <a:cs typeface="+mn-cs"/>
              </a:rPr>
              <a:t> . </a:t>
            </a:r>
            <a:r>
              <a:rPr lang="tr-TR" sz="1200" b="0" i="1" kern="1200" dirty="0" err="1" smtClean="0">
                <a:solidFill>
                  <a:schemeClr val="tx1"/>
                </a:solidFill>
                <a:effectLst/>
                <a:latin typeface="+mn-lt"/>
                <a:ea typeface="+mn-ea"/>
                <a:cs typeface="+mn-cs"/>
              </a:rPr>
              <a:t>Giardia</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trofozoitleri</a:t>
            </a:r>
            <a:r>
              <a:rPr lang="tr-TR" sz="1200" b="0" i="0" kern="1200" dirty="0" smtClean="0">
                <a:solidFill>
                  <a:schemeClr val="tx1"/>
                </a:solidFill>
                <a:effectLst/>
                <a:latin typeface="+mn-lt"/>
                <a:ea typeface="+mn-ea"/>
                <a:cs typeface="+mn-cs"/>
              </a:rPr>
              <a:t> 10 ila 20 mikrometre uzunluğundadır.  </a:t>
            </a:r>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26</a:t>
            </a:fld>
            <a:endParaRPr lang="tr-TR"/>
          </a:p>
        </p:txBody>
      </p:sp>
    </p:spTree>
    <p:extLst>
      <p:ext uri="{BB962C8B-B14F-4D97-AF65-F5344CB8AC3E}">
        <p14:creationId xmlns:p14="http://schemas.microsoft.com/office/powerpoint/2010/main" val="304832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smtClean="0">
                <a:solidFill>
                  <a:schemeClr val="tx1"/>
                </a:solidFill>
                <a:effectLst/>
                <a:latin typeface="+mn-lt"/>
                <a:ea typeface="+mn-ea"/>
                <a:cs typeface="+mn-cs"/>
              </a:rPr>
              <a:t>Leishmaniasis</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enfekte</a:t>
            </a:r>
            <a:r>
              <a:rPr lang="tr-TR" sz="1200" b="0" i="0" kern="1200" dirty="0" smtClean="0">
                <a:solidFill>
                  <a:schemeClr val="tx1"/>
                </a:solidFill>
                <a:effectLst/>
                <a:latin typeface="+mn-lt"/>
                <a:ea typeface="+mn-ea"/>
                <a:cs typeface="+mn-cs"/>
              </a:rPr>
              <a:t> dişi </a:t>
            </a:r>
            <a:r>
              <a:rPr lang="tr-TR" sz="1200" b="0" i="0" kern="1200" dirty="0" err="1" smtClean="0">
                <a:solidFill>
                  <a:schemeClr val="tx1"/>
                </a:solidFill>
                <a:effectLst/>
                <a:latin typeface="+mn-lt"/>
                <a:ea typeface="+mn-ea"/>
                <a:cs typeface="+mn-cs"/>
              </a:rPr>
              <a:t>flebotomin</a:t>
            </a:r>
            <a:r>
              <a:rPr lang="tr-TR" sz="1200" b="0" i="0" kern="1200" dirty="0" smtClean="0">
                <a:solidFill>
                  <a:schemeClr val="tx1"/>
                </a:solidFill>
                <a:effectLst/>
                <a:latin typeface="+mn-lt"/>
                <a:ea typeface="+mn-ea"/>
                <a:cs typeface="+mn-cs"/>
              </a:rPr>
              <a:t> kum sineklerinin ısırmasıyla bulaşır. Kum sinekleri, kan emerken hortumlarından </a:t>
            </a:r>
            <a:r>
              <a:rPr lang="tr-TR" sz="1200" b="0" i="0" kern="1200" dirty="0" err="1" smtClean="0">
                <a:solidFill>
                  <a:schemeClr val="tx1"/>
                </a:solidFill>
                <a:effectLst/>
                <a:latin typeface="+mn-lt"/>
                <a:ea typeface="+mn-ea"/>
                <a:cs typeface="+mn-cs"/>
              </a:rPr>
              <a:t>enfektif</a:t>
            </a:r>
            <a:r>
              <a:rPr lang="tr-TR" sz="1200" b="0" i="0" kern="1200" dirty="0" smtClean="0">
                <a:solidFill>
                  <a:schemeClr val="tx1"/>
                </a:solidFill>
                <a:effectLst/>
                <a:latin typeface="+mn-lt"/>
                <a:ea typeface="+mn-ea"/>
                <a:cs typeface="+mn-cs"/>
              </a:rPr>
              <a:t> evreyi (yani </a:t>
            </a:r>
            <a:r>
              <a:rPr lang="tr-TR" sz="1200" b="0" i="0" kern="1200" dirty="0" err="1" smtClean="0">
                <a:solidFill>
                  <a:schemeClr val="tx1"/>
                </a:solidFill>
                <a:effectLst/>
                <a:latin typeface="+mn-lt"/>
                <a:ea typeface="+mn-ea"/>
                <a:cs typeface="+mn-cs"/>
              </a:rPr>
              <a:t>promastigotları</a:t>
            </a:r>
            <a:r>
              <a:rPr lang="tr-TR" sz="1200" b="0" i="0" kern="1200" dirty="0" smtClean="0">
                <a:solidFill>
                  <a:schemeClr val="tx1"/>
                </a:solidFill>
                <a:effectLst/>
                <a:latin typeface="+mn-lt"/>
                <a:ea typeface="+mn-ea"/>
                <a:cs typeface="+mn-cs"/>
              </a:rPr>
              <a:t>) enjekte ederler . Ponksiyon yarasına ulaşan </a:t>
            </a:r>
            <a:r>
              <a:rPr lang="tr-TR" sz="1200" b="0" i="0" kern="1200" dirty="0" err="1" smtClean="0">
                <a:solidFill>
                  <a:schemeClr val="tx1"/>
                </a:solidFill>
                <a:effectLst/>
                <a:latin typeface="+mn-lt"/>
                <a:ea typeface="+mn-ea"/>
                <a:cs typeface="+mn-cs"/>
              </a:rPr>
              <a:t>promastigotlar</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makrofajlar</a:t>
            </a:r>
            <a:r>
              <a:rPr lang="tr-TR" sz="1200" b="0" i="0" kern="1200" dirty="0" smtClean="0">
                <a:solidFill>
                  <a:schemeClr val="tx1"/>
                </a:solidFill>
                <a:effectLst/>
                <a:latin typeface="+mn-lt"/>
                <a:ea typeface="+mn-ea"/>
                <a:cs typeface="+mn-cs"/>
              </a:rPr>
              <a:t> ve diğer </a:t>
            </a:r>
            <a:r>
              <a:rPr lang="tr-TR" sz="1200" b="0" i="0" kern="1200" dirty="0" err="1" smtClean="0">
                <a:solidFill>
                  <a:schemeClr val="tx1"/>
                </a:solidFill>
                <a:effectLst/>
                <a:latin typeface="+mn-lt"/>
                <a:ea typeface="+mn-ea"/>
                <a:cs typeface="+mn-cs"/>
              </a:rPr>
              <a:t>mononükleer</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fagositik</a:t>
            </a:r>
            <a:r>
              <a:rPr lang="tr-TR" sz="1200" b="0" i="0" kern="1200" dirty="0" smtClean="0">
                <a:solidFill>
                  <a:schemeClr val="tx1"/>
                </a:solidFill>
                <a:effectLst/>
                <a:latin typeface="+mn-lt"/>
                <a:ea typeface="+mn-ea"/>
                <a:cs typeface="+mn-cs"/>
              </a:rPr>
              <a:t> hücreler tarafından </a:t>
            </a:r>
            <a:r>
              <a:rPr lang="tr-TR" sz="1200" b="0" i="0" kern="1200" dirty="0" err="1" smtClean="0">
                <a:solidFill>
                  <a:schemeClr val="tx1"/>
                </a:solidFill>
                <a:effectLst/>
                <a:latin typeface="+mn-lt"/>
                <a:ea typeface="+mn-ea"/>
                <a:cs typeface="+mn-cs"/>
              </a:rPr>
              <a:t>fagositize</a:t>
            </a:r>
            <a:r>
              <a:rPr lang="tr-TR" sz="1200" b="0" i="0" kern="1200" dirty="0" smtClean="0">
                <a:solidFill>
                  <a:schemeClr val="tx1"/>
                </a:solidFill>
                <a:effectLst/>
                <a:latin typeface="+mn-lt"/>
                <a:ea typeface="+mn-ea"/>
                <a:cs typeface="+mn-cs"/>
              </a:rPr>
              <a:t> edilir. </a:t>
            </a:r>
            <a:r>
              <a:rPr lang="tr-TR" sz="1200" b="0" i="0" kern="1200" dirty="0" err="1" smtClean="0">
                <a:solidFill>
                  <a:schemeClr val="tx1"/>
                </a:solidFill>
                <a:effectLst/>
                <a:latin typeface="+mn-lt"/>
                <a:ea typeface="+mn-ea"/>
                <a:cs typeface="+mn-cs"/>
              </a:rPr>
              <a:t>Promastigotlar</a:t>
            </a:r>
            <a:r>
              <a:rPr lang="tr-TR" sz="1200" b="0" i="0" kern="1200" dirty="0" smtClean="0">
                <a:solidFill>
                  <a:schemeClr val="tx1"/>
                </a:solidFill>
                <a:effectLst/>
                <a:latin typeface="+mn-lt"/>
                <a:ea typeface="+mn-ea"/>
                <a:cs typeface="+mn-cs"/>
              </a:rPr>
              <a:t>, bu hücrelerde , basit bölünme ile çoğalan ve diğer </a:t>
            </a:r>
            <a:r>
              <a:rPr lang="tr-TR" sz="1200" b="0" i="0" kern="1200" dirty="0" err="1" smtClean="0">
                <a:solidFill>
                  <a:schemeClr val="tx1"/>
                </a:solidFill>
                <a:effectLst/>
                <a:latin typeface="+mn-lt"/>
                <a:ea typeface="+mn-ea"/>
                <a:cs typeface="+mn-cs"/>
              </a:rPr>
              <a:t>mononükleer</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fagositik</a:t>
            </a:r>
            <a:r>
              <a:rPr lang="tr-TR" sz="1200" b="0" i="0" kern="1200" dirty="0" smtClean="0">
                <a:solidFill>
                  <a:schemeClr val="tx1"/>
                </a:solidFill>
                <a:effectLst/>
                <a:latin typeface="+mn-lt"/>
                <a:ea typeface="+mn-ea"/>
                <a:cs typeface="+mn-cs"/>
              </a:rPr>
              <a:t> hücreleri </a:t>
            </a:r>
            <a:r>
              <a:rPr lang="tr-TR" sz="1200" b="0" i="0" kern="1200" dirty="0" err="1" smtClean="0">
                <a:solidFill>
                  <a:schemeClr val="tx1"/>
                </a:solidFill>
                <a:effectLst/>
                <a:latin typeface="+mn-lt"/>
                <a:ea typeface="+mn-ea"/>
                <a:cs typeface="+mn-cs"/>
              </a:rPr>
              <a:t>enfekte</a:t>
            </a:r>
            <a:r>
              <a:rPr lang="tr-TR" sz="1200" b="0" i="0" kern="1200" dirty="0" smtClean="0">
                <a:solidFill>
                  <a:schemeClr val="tx1"/>
                </a:solidFill>
                <a:effectLst/>
                <a:latin typeface="+mn-lt"/>
                <a:ea typeface="+mn-ea"/>
                <a:cs typeface="+mn-cs"/>
              </a:rPr>
              <a:t> etmeye devam eden parazitin (yani, </a:t>
            </a:r>
            <a:r>
              <a:rPr lang="tr-TR" sz="1200" b="0" i="0" kern="1200" dirty="0" err="1" smtClean="0">
                <a:solidFill>
                  <a:schemeClr val="tx1"/>
                </a:solidFill>
                <a:effectLst/>
                <a:latin typeface="+mn-lt"/>
                <a:ea typeface="+mn-ea"/>
                <a:cs typeface="+mn-cs"/>
              </a:rPr>
              <a:t>amastigotlar</a:t>
            </a:r>
            <a:r>
              <a:rPr lang="tr-TR" sz="1200" b="0" i="0" kern="1200" dirty="0" smtClean="0">
                <a:solidFill>
                  <a:schemeClr val="tx1"/>
                </a:solidFill>
                <a:effectLst/>
                <a:latin typeface="+mn-lt"/>
                <a:ea typeface="+mn-ea"/>
                <a:cs typeface="+mn-cs"/>
              </a:rPr>
              <a:t>) doku aşamasına dönüşür . Parazit, konakçı ve diğer faktörler, enfeksiyonun </a:t>
            </a:r>
            <a:r>
              <a:rPr lang="tr-TR" sz="1200" b="0" i="0" kern="1200" dirty="0" err="1" smtClean="0">
                <a:solidFill>
                  <a:schemeClr val="tx1"/>
                </a:solidFill>
                <a:effectLst/>
                <a:latin typeface="+mn-lt"/>
                <a:ea typeface="+mn-ea"/>
                <a:cs typeface="+mn-cs"/>
              </a:rPr>
              <a:t>semptomatik</a:t>
            </a:r>
            <a:r>
              <a:rPr lang="tr-TR" sz="1200" b="0" i="0" kern="1200" dirty="0" smtClean="0">
                <a:solidFill>
                  <a:schemeClr val="tx1"/>
                </a:solidFill>
                <a:effectLst/>
                <a:latin typeface="+mn-lt"/>
                <a:ea typeface="+mn-ea"/>
                <a:cs typeface="+mn-cs"/>
              </a:rPr>
              <a:t> hale gelip gelmediğini ve </a:t>
            </a:r>
            <a:r>
              <a:rPr lang="tr-TR" sz="1200" b="0" i="0" kern="1200" dirty="0" err="1" smtClean="0">
                <a:solidFill>
                  <a:schemeClr val="tx1"/>
                </a:solidFill>
                <a:effectLst/>
                <a:latin typeface="+mn-lt"/>
                <a:ea typeface="+mn-ea"/>
                <a:cs typeface="+mn-cs"/>
              </a:rPr>
              <a:t>kutanöz</a:t>
            </a:r>
            <a:r>
              <a:rPr lang="tr-TR" sz="1200" b="0" i="0" kern="1200" dirty="0" smtClean="0">
                <a:solidFill>
                  <a:schemeClr val="tx1"/>
                </a:solidFill>
                <a:effectLst/>
                <a:latin typeface="+mn-lt"/>
                <a:ea typeface="+mn-ea"/>
                <a:cs typeface="+mn-cs"/>
              </a:rPr>
              <a:t> veya </a:t>
            </a:r>
            <a:r>
              <a:rPr lang="tr-TR" sz="1200" b="0" i="0" kern="1200" dirty="0" err="1" smtClean="0">
                <a:solidFill>
                  <a:schemeClr val="tx1"/>
                </a:solidFill>
                <a:effectLst/>
                <a:latin typeface="+mn-lt"/>
                <a:ea typeface="+mn-ea"/>
                <a:cs typeface="+mn-cs"/>
              </a:rPr>
              <a:t>visseral</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leishmaniasis</a:t>
            </a:r>
            <a:r>
              <a:rPr lang="tr-TR" sz="1200" b="0" i="0" kern="1200" dirty="0" smtClean="0">
                <a:solidFill>
                  <a:schemeClr val="tx1"/>
                </a:solidFill>
                <a:effectLst/>
                <a:latin typeface="+mn-lt"/>
                <a:ea typeface="+mn-ea"/>
                <a:cs typeface="+mn-cs"/>
              </a:rPr>
              <a:t> ile sonuçlanıp sonuçlanmadığını etkiler. Kum sinekleri, </a:t>
            </a:r>
            <a:r>
              <a:rPr lang="tr-TR" sz="1200" b="0" i="0" kern="1200" dirty="0" err="1" smtClean="0">
                <a:solidFill>
                  <a:schemeClr val="tx1"/>
                </a:solidFill>
                <a:effectLst/>
                <a:latin typeface="+mn-lt"/>
                <a:ea typeface="+mn-ea"/>
                <a:cs typeface="+mn-cs"/>
              </a:rPr>
              <a:t>enfekte</a:t>
            </a:r>
            <a:r>
              <a:rPr lang="tr-TR" sz="1200" b="0" i="0" kern="1200" dirty="0" smtClean="0">
                <a:solidFill>
                  <a:schemeClr val="tx1"/>
                </a:solidFill>
                <a:effectLst/>
                <a:latin typeface="+mn-lt"/>
                <a:ea typeface="+mn-ea"/>
                <a:cs typeface="+mn-cs"/>
              </a:rPr>
              <a:t> hücreleri kan yemekleri sırasında yutarak </a:t>
            </a:r>
            <a:r>
              <a:rPr lang="tr-TR" sz="1200" b="0" i="0" kern="1200" dirty="0" err="1" smtClean="0">
                <a:solidFill>
                  <a:schemeClr val="tx1"/>
                </a:solidFill>
                <a:effectLst/>
                <a:latin typeface="+mn-lt"/>
                <a:ea typeface="+mn-ea"/>
                <a:cs typeface="+mn-cs"/>
              </a:rPr>
              <a:t>enfekte</a:t>
            </a:r>
            <a:r>
              <a:rPr lang="tr-TR" sz="1200" b="0" i="0" kern="1200" dirty="0" smtClean="0">
                <a:solidFill>
                  <a:schemeClr val="tx1"/>
                </a:solidFill>
                <a:effectLst/>
                <a:latin typeface="+mn-lt"/>
                <a:ea typeface="+mn-ea"/>
                <a:cs typeface="+mn-cs"/>
              </a:rPr>
              <a:t> olurlar ( ,). Kum sineklerinde, </a:t>
            </a:r>
            <a:r>
              <a:rPr lang="tr-TR" sz="1200" b="0" i="0" kern="1200" dirty="0" err="1" smtClean="0">
                <a:solidFill>
                  <a:schemeClr val="tx1"/>
                </a:solidFill>
                <a:effectLst/>
                <a:latin typeface="+mn-lt"/>
                <a:ea typeface="+mn-ea"/>
                <a:cs typeface="+mn-cs"/>
              </a:rPr>
              <a:t>amastigotlar</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promastigotlara</a:t>
            </a:r>
            <a:r>
              <a:rPr lang="tr-TR" sz="1200" b="0" i="0" kern="1200" dirty="0" smtClean="0">
                <a:solidFill>
                  <a:schemeClr val="tx1"/>
                </a:solidFill>
                <a:effectLst/>
                <a:latin typeface="+mn-lt"/>
                <a:ea typeface="+mn-ea"/>
                <a:cs typeface="+mn-cs"/>
              </a:rPr>
              <a:t> dönüşür, bağırsakta gelişir ( </a:t>
            </a:r>
            <a:r>
              <a:rPr lang="tr-TR" sz="1200" b="0" i="1" kern="1200" dirty="0" err="1" smtClean="0">
                <a:solidFill>
                  <a:schemeClr val="tx1"/>
                </a:solidFill>
                <a:effectLst/>
                <a:latin typeface="+mn-lt"/>
                <a:ea typeface="+mn-ea"/>
                <a:cs typeface="+mn-cs"/>
              </a:rPr>
              <a:t>Viannia</a:t>
            </a:r>
            <a:r>
              <a:rPr lang="tr-TR" sz="1200" b="0" i="0" kern="1200" dirty="0" smtClean="0">
                <a:solidFill>
                  <a:schemeClr val="tx1"/>
                </a:solidFill>
                <a:effectLst/>
                <a:latin typeface="+mn-lt"/>
                <a:ea typeface="+mn-ea"/>
                <a:cs typeface="+mn-cs"/>
              </a:rPr>
              <a:t> alt cinsindeki </a:t>
            </a:r>
            <a:r>
              <a:rPr lang="tr-TR" sz="1200" b="0" i="0" kern="1200" dirty="0" err="1" smtClean="0">
                <a:solidFill>
                  <a:schemeClr val="tx1"/>
                </a:solidFill>
                <a:effectLst/>
                <a:latin typeface="+mn-lt"/>
                <a:ea typeface="+mn-ea"/>
                <a:cs typeface="+mn-cs"/>
              </a:rPr>
              <a:t>leishmanial</a:t>
            </a:r>
            <a:r>
              <a:rPr lang="tr-TR" sz="1200" b="0" i="0" kern="1200" dirty="0" smtClean="0">
                <a:solidFill>
                  <a:schemeClr val="tx1"/>
                </a:solidFill>
                <a:effectLst/>
                <a:latin typeface="+mn-lt"/>
                <a:ea typeface="+mn-ea"/>
                <a:cs typeface="+mn-cs"/>
              </a:rPr>
              <a:t> organizmalar için arka bağırsakta ; </a:t>
            </a:r>
            <a:r>
              <a:rPr lang="tr-TR" sz="1200" b="0" i="1" kern="1200" dirty="0" err="1" smtClean="0">
                <a:solidFill>
                  <a:schemeClr val="tx1"/>
                </a:solidFill>
                <a:effectLst/>
                <a:latin typeface="+mn-lt"/>
                <a:ea typeface="+mn-ea"/>
                <a:cs typeface="+mn-cs"/>
              </a:rPr>
              <a:t>Leishmania</a:t>
            </a:r>
            <a:r>
              <a:rPr lang="tr-TR" sz="1200" b="0" i="0" kern="1200" dirty="0" smtClean="0">
                <a:solidFill>
                  <a:schemeClr val="tx1"/>
                </a:solidFill>
                <a:effectLst/>
                <a:latin typeface="+mn-lt"/>
                <a:ea typeface="+mn-ea"/>
                <a:cs typeface="+mn-cs"/>
              </a:rPr>
              <a:t> alt cinsindeki organizmalar için orta bağırsakta ) ve hortuma göç eder . </a:t>
            </a:r>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30</a:t>
            </a:fld>
            <a:endParaRPr lang="tr-TR"/>
          </a:p>
        </p:txBody>
      </p:sp>
    </p:spTree>
    <p:extLst>
      <p:ext uri="{BB962C8B-B14F-4D97-AF65-F5344CB8AC3E}">
        <p14:creationId xmlns:p14="http://schemas.microsoft.com/office/powerpoint/2010/main" val="221678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86A62870-A639-49EF-88C9-AE768B108A56}" type="slidenum">
              <a:rPr lang="tr-TR" smtClean="0"/>
              <a:t>31</a:t>
            </a:fld>
            <a:endParaRPr lang="tr-TR"/>
          </a:p>
        </p:txBody>
      </p:sp>
    </p:spTree>
    <p:extLst>
      <p:ext uri="{BB962C8B-B14F-4D97-AF65-F5344CB8AC3E}">
        <p14:creationId xmlns:p14="http://schemas.microsoft.com/office/powerpoint/2010/main" val="3487129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Yetişkin solucanlar, </a:t>
            </a:r>
            <a:r>
              <a:rPr lang="tr-TR" dirty="0" err="1" smtClean="0"/>
              <a:t>görüntüince</a:t>
            </a:r>
            <a:r>
              <a:rPr lang="tr-TR" dirty="0" smtClean="0"/>
              <a:t> bağırsağın lümeninde yaşar. Bir dişi günde yaklaşık 200.000 yumurta üretebilir ve bu yumurtalar dışkıyla geçer görüntü. </a:t>
            </a:r>
            <a:r>
              <a:rPr lang="tr-TR" sz="1800" b="1" dirty="0" smtClean="0"/>
              <a:t>Döllenmemiş yumurtalar yutulabilir ancak bulaşıcı değildir</a:t>
            </a:r>
            <a:r>
              <a:rPr lang="tr-TR" dirty="0" smtClean="0"/>
              <a:t>. </a:t>
            </a:r>
            <a:r>
              <a:rPr lang="tr-TR" dirty="0" err="1" smtClean="0"/>
              <a:t>görüntüLarvalar</a:t>
            </a:r>
            <a:r>
              <a:rPr lang="tr-TR" dirty="0" smtClean="0"/>
              <a:t> , çevresel koşullara (</a:t>
            </a:r>
            <a:r>
              <a:rPr lang="tr-TR" b="1" dirty="0" smtClean="0"/>
              <a:t>optimum: nemli, ılık, gölgeli toprak</a:t>
            </a:r>
            <a:r>
              <a:rPr lang="tr-TR" dirty="0" smtClean="0"/>
              <a:t>) bağlı olarak, 18 gün ila birkaç hafta sonra verimli yumurtalarda bulaşıcı hale gelir . </a:t>
            </a:r>
            <a:r>
              <a:rPr lang="tr-TR" dirty="0" err="1" smtClean="0"/>
              <a:t>Enfektif</a:t>
            </a:r>
            <a:r>
              <a:rPr lang="tr-TR" dirty="0" smtClean="0"/>
              <a:t> yumurtalar </a:t>
            </a:r>
            <a:r>
              <a:rPr lang="tr-TR" b="1" dirty="0" smtClean="0"/>
              <a:t>yutulduktan sonra larvalar çatlar , bağırsak mukozasını istila </a:t>
            </a:r>
            <a:r>
              <a:rPr lang="tr-TR" dirty="0" smtClean="0"/>
              <a:t>eder ve </a:t>
            </a:r>
            <a:r>
              <a:rPr lang="tr-TR" b="1" dirty="0" smtClean="0"/>
              <a:t>portal yoluyla akciğerlere sistemik dolaşıma </a:t>
            </a:r>
            <a:r>
              <a:rPr lang="tr-TR" dirty="0" smtClean="0"/>
              <a:t>taşınır görüntü. Larvalar akciğerlerde daha fazla olgunlaşır (10 ila 14 gün), alveol duvarlarına nüfuz eder, bronş ağacından boğaza yükselir ve </a:t>
            </a:r>
            <a:r>
              <a:rPr lang="tr-TR" dirty="0" err="1" smtClean="0"/>
              <a:t>yutulur.görüntü</a:t>
            </a:r>
            <a:r>
              <a:rPr lang="tr-TR" dirty="0" smtClean="0"/>
              <a:t>. İnce bağırsağa ulaştıklarında yetişkin solucanlara dönüşürler. </a:t>
            </a:r>
            <a:r>
              <a:rPr lang="tr-TR" b="1" dirty="0" err="1" smtClean="0"/>
              <a:t>Enfektif</a:t>
            </a:r>
            <a:r>
              <a:rPr lang="tr-TR" b="1" dirty="0" smtClean="0"/>
              <a:t> yumurtaların yutulmasından yetişkin dişi tarafından yumurtlamaya kadar 2 ila 3 ay gerekir. Yetişkin solucanlar 1 ila 2 yıl yaşayabilir.</a:t>
            </a:r>
            <a:endParaRPr lang="tr-TR" b="1"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54</a:t>
            </a:fld>
            <a:endParaRPr lang="tr-TR"/>
          </a:p>
        </p:txBody>
      </p:sp>
    </p:spTree>
    <p:extLst>
      <p:ext uri="{BB962C8B-B14F-4D97-AF65-F5344CB8AC3E}">
        <p14:creationId xmlns:p14="http://schemas.microsoft.com/office/powerpoint/2010/main" val="4159447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smtClean="0">
                <a:solidFill>
                  <a:schemeClr val="tx1"/>
                </a:solidFill>
                <a:effectLst/>
                <a:latin typeface="+mn-lt"/>
                <a:ea typeface="+mn-ea"/>
                <a:cs typeface="+mn-cs"/>
              </a:rPr>
              <a:t>Embriyonlaşmamış</a:t>
            </a:r>
            <a:r>
              <a:rPr lang="tr-TR" sz="1200" b="0" i="0" kern="1200" dirty="0" smtClean="0">
                <a:solidFill>
                  <a:schemeClr val="tx1"/>
                </a:solidFill>
                <a:effectLst/>
                <a:latin typeface="+mn-lt"/>
                <a:ea typeface="+mn-ea"/>
                <a:cs typeface="+mn-cs"/>
              </a:rPr>
              <a:t> yumurtalar dışkı ile atılır . Toprakta, yumurtalar 2 hücreli bir aşamaya , ileri bir bölünme aşamasına dönüşür ve sonra </a:t>
            </a:r>
            <a:r>
              <a:rPr lang="tr-TR" sz="1200" b="0" i="0" kern="1200" dirty="0" err="1" smtClean="0">
                <a:solidFill>
                  <a:schemeClr val="tx1"/>
                </a:solidFill>
                <a:effectLst/>
                <a:latin typeface="+mn-lt"/>
                <a:ea typeface="+mn-ea"/>
                <a:cs typeface="+mn-cs"/>
              </a:rPr>
              <a:t>embriyonlaşırlar</a:t>
            </a:r>
            <a:r>
              <a:rPr lang="tr-TR" sz="1200" b="0" i="0" kern="1200" dirty="0" smtClean="0">
                <a:solidFill>
                  <a:schemeClr val="tx1"/>
                </a:solidFill>
                <a:effectLst/>
                <a:latin typeface="+mn-lt"/>
                <a:ea typeface="+mn-ea"/>
                <a:cs typeface="+mn-cs"/>
              </a:rPr>
              <a:t> ; yumurtalar 15 ila 30 gün içinde bulaşıcı hale gelir. Yutulduktan sonra (toprak bulaşmış eller veya yiyecek), yumurtalar ince bağırsakta çatlar ve olgunlaşan ve kolonda yetişkin olarak yerleşen larvaları serbest bırakır . Yetişkin solucanlar (yaklaşık 4 cm uzunluğunda) </a:t>
            </a:r>
            <a:r>
              <a:rPr lang="tr-TR" sz="1200" b="0" i="0" kern="1200" dirty="0" err="1" smtClean="0">
                <a:solidFill>
                  <a:schemeClr val="tx1"/>
                </a:solidFill>
                <a:effectLst/>
                <a:latin typeface="+mn-lt"/>
                <a:ea typeface="+mn-ea"/>
                <a:cs typeface="+mn-cs"/>
              </a:rPr>
              <a:t>çekumda</a:t>
            </a:r>
            <a:r>
              <a:rPr lang="tr-TR" sz="1200" b="0" i="0" kern="1200" dirty="0" smtClean="0">
                <a:solidFill>
                  <a:schemeClr val="tx1"/>
                </a:solidFill>
                <a:effectLst/>
                <a:latin typeface="+mn-lt"/>
                <a:ea typeface="+mn-ea"/>
                <a:cs typeface="+mn-cs"/>
              </a:rPr>
              <a:t> ve çıkan kolonda yaşarlar. Yetişkin solucanlar, ön kısımları mukozaya yivli olacak şekilde bu konuma sabitlenir. Dişiler enfeksiyondan 60 ila 70 gün sonra yumurtlamaya başlar. </a:t>
            </a:r>
            <a:r>
              <a:rPr lang="tr-TR" sz="1200" b="0" i="0" kern="1200" dirty="0" err="1" smtClean="0">
                <a:solidFill>
                  <a:schemeClr val="tx1"/>
                </a:solidFill>
                <a:effectLst/>
                <a:latin typeface="+mn-lt"/>
                <a:ea typeface="+mn-ea"/>
                <a:cs typeface="+mn-cs"/>
              </a:rPr>
              <a:t>Çekumdaki</a:t>
            </a:r>
            <a:r>
              <a:rPr lang="tr-TR" sz="1200" b="0" i="0" kern="1200" dirty="0" smtClean="0">
                <a:solidFill>
                  <a:schemeClr val="tx1"/>
                </a:solidFill>
                <a:effectLst/>
                <a:latin typeface="+mn-lt"/>
                <a:ea typeface="+mn-ea"/>
                <a:cs typeface="+mn-cs"/>
              </a:rPr>
              <a:t> dişi solucanlar günde 3.000 ila 20.000 yumurta döker. Yetişkinlerin yaşam süresi yaklaşık 1 yıldır.</a:t>
            </a:r>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60</a:t>
            </a:fld>
            <a:endParaRPr lang="tr-TR"/>
          </a:p>
        </p:txBody>
      </p:sp>
    </p:spTree>
    <p:extLst>
      <p:ext uri="{BB962C8B-B14F-4D97-AF65-F5344CB8AC3E}">
        <p14:creationId xmlns:p14="http://schemas.microsoft.com/office/powerpoint/2010/main" val="84221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İnsanlar için özel olarak parazit olan üç çeşit bit, </a:t>
            </a:r>
            <a:r>
              <a:rPr lang="tr-TR" sz="1200" b="0" i="1" kern="1200" dirty="0" err="1" smtClean="0">
                <a:solidFill>
                  <a:schemeClr val="tx1"/>
                </a:solidFill>
                <a:effectLst/>
                <a:latin typeface="+mn-lt"/>
                <a:ea typeface="+mn-ea"/>
                <a:cs typeface="+mn-cs"/>
              </a:rPr>
              <a:t>Phthirus</a:t>
            </a:r>
            <a:r>
              <a:rPr lang="tr-TR" sz="1200" b="0" i="1" kern="1200" dirty="0" smtClean="0">
                <a:solidFill>
                  <a:schemeClr val="tx1"/>
                </a:solidFill>
                <a:effectLst/>
                <a:latin typeface="+mn-lt"/>
                <a:ea typeface="+mn-ea"/>
                <a:cs typeface="+mn-cs"/>
              </a:rPr>
              <a:t> </a:t>
            </a:r>
            <a:r>
              <a:rPr lang="tr-TR" sz="1200" b="0" i="1" kern="1200" dirty="0" err="1" smtClean="0">
                <a:solidFill>
                  <a:schemeClr val="tx1"/>
                </a:solidFill>
                <a:effectLst/>
                <a:latin typeface="+mn-lt"/>
                <a:ea typeface="+mn-ea"/>
                <a:cs typeface="+mn-cs"/>
              </a:rPr>
              <a:t>pubis</a:t>
            </a:r>
            <a:r>
              <a:rPr lang="tr-TR" sz="1200" b="0" i="0" kern="1200" dirty="0" smtClean="0">
                <a:solidFill>
                  <a:schemeClr val="tx1"/>
                </a:solidFill>
                <a:effectLst/>
                <a:latin typeface="+mn-lt"/>
                <a:ea typeface="+mn-ea"/>
                <a:cs typeface="+mn-cs"/>
              </a:rPr>
              <a:t> (resim A, yengeç biti), </a:t>
            </a:r>
            <a:r>
              <a:rPr lang="tr-TR" sz="1200" b="0" i="1" kern="1200" dirty="0" err="1" smtClean="0">
                <a:solidFill>
                  <a:schemeClr val="tx1"/>
                </a:solidFill>
                <a:effectLst/>
                <a:latin typeface="+mn-lt"/>
                <a:ea typeface="+mn-ea"/>
                <a:cs typeface="+mn-cs"/>
              </a:rPr>
              <a:t>Pediculosis</a:t>
            </a:r>
            <a:r>
              <a:rPr lang="tr-TR" sz="1200" b="0" i="1" kern="1200" dirty="0" smtClean="0">
                <a:solidFill>
                  <a:schemeClr val="tx1"/>
                </a:solidFill>
                <a:effectLst/>
                <a:latin typeface="+mn-lt"/>
                <a:ea typeface="+mn-ea"/>
                <a:cs typeface="+mn-cs"/>
              </a:rPr>
              <a:t> </a:t>
            </a:r>
            <a:r>
              <a:rPr lang="tr-TR" sz="1200" b="0" i="1" kern="1200" dirty="0" err="1" smtClean="0">
                <a:solidFill>
                  <a:schemeClr val="tx1"/>
                </a:solidFill>
                <a:effectLst/>
                <a:latin typeface="+mn-lt"/>
                <a:ea typeface="+mn-ea"/>
                <a:cs typeface="+mn-cs"/>
              </a:rPr>
              <a:t>humanus</a:t>
            </a:r>
            <a:r>
              <a:rPr lang="tr-TR" sz="1200" b="0" i="1" kern="1200" dirty="0" smtClean="0">
                <a:solidFill>
                  <a:schemeClr val="tx1"/>
                </a:solidFill>
                <a:effectLst/>
                <a:latin typeface="+mn-lt"/>
                <a:ea typeface="+mn-ea"/>
                <a:cs typeface="+mn-cs"/>
              </a:rPr>
              <a:t> </a:t>
            </a:r>
            <a:r>
              <a:rPr lang="tr-TR" sz="1200" b="0" i="1" kern="1200" dirty="0" err="1" smtClean="0">
                <a:solidFill>
                  <a:schemeClr val="tx1"/>
                </a:solidFill>
                <a:effectLst/>
                <a:latin typeface="+mn-lt"/>
                <a:ea typeface="+mn-ea"/>
                <a:cs typeface="+mn-cs"/>
              </a:rPr>
              <a:t>capitis</a:t>
            </a:r>
            <a:r>
              <a:rPr lang="tr-TR" sz="1200" b="0" i="0" kern="1200" dirty="0" smtClean="0">
                <a:solidFill>
                  <a:schemeClr val="tx1"/>
                </a:solidFill>
                <a:effectLst/>
                <a:latin typeface="+mn-lt"/>
                <a:ea typeface="+mn-ea"/>
                <a:cs typeface="+mn-cs"/>
              </a:rPr>
              <a:t> (resim B, baş biti) ve </a:t>
            </a:r>
            <a:r>
              <a:rPr lang="tr-TR" sz="1200" b="0" i="1" kern="1200" dirty="0" err="1" smtClean="0">
                <a:solidFill>
                  <a:schemeClr val="tx1"/>
                </a:solidFill>
                <a:effectLst/>
                <a:latin typeface="+mn-lt"/>
                <a:ea typeface="+mn-ea"/>
                <a:cs typeface="+mn-cs"/>
              </a:rPr>
              <a:t>Pediculosis</a:t>
            </a:r>
            <a:r>
              <a:rPr lang="tr-TR" sz="1200" b="0" i="1" kern="1200" dirty="0" smtClean="0">
                <a:solidFill>
                  <a:schemeClr val="tx1"/>
                </a:solidFill>
                <a:effectLst/>
                <a:latin typeface="+mn-lt"/>
                <a:ea typeface="+mn-ea"/>
                <a:cs typeface="+mn-cs"/>
              </a:rPr>
              <a:t> </a:t>
            </a:r>
            <a:r>
              <a:rPr lang="tr-TR" sz="1200" b="0" i="1" kern="1200" dirty="0" err="1" smtClean="0">
                <a:solidFill>
                  <a:schemeClr val="tx1"/>
                </a:solidFill>
                <a:effectLst/>
                <a:latin typeface="+mn-lt"/>
                <a:ea typeface="+mn-ea"/>
                <a:cs typeface="+mn-cs"/>
              </a:rPr>
              <a:t>humanus</a:t>
            </a:r>
            <a:r>
              <a:rPr lang="tr-TR" sz="1200" b="0" i="1" kern="1200" dirty="0" smtClean="0">
                <a:solidFill>
                  <a:schemeClr val="tx1"/>
                </a:solidFill>
                <a:effectLst/>
                <a:latin typeface="+mn-lt"/>
                <a:ea typeface="+mn-ea"/>
                <a:cs typeface="+mn-cs"/>
              </a:rPr>
              <a:t> </a:t>
            </a:r>
            <a:r>
              <a:rPr lang="tr-TR" sz="1200" b="0" i="1" kern="1200" dirty="0" err="1" smtClean="0">
                <a:solidFill>
                  <a:schemeClr val="tx1"/>
                </a:solidFill>
                <a:effectLst/>
                <a:latin typeface="+mn-lt"/>
                <a:ea typeface="+mn-ea"/>
                <a:cs typeface="+mn-cs"/>
              </a:rPr>
              <a:t>corporis'tir</a:t>
            </a:r>
            <a:r>
              <a:rPr lang="tr-TR" sz="1200" b="0" i="0" kern="1200" dirty="0" smtClean="0">
                <a:solidFill>
                  <a:schemeClr val="tx1"/>
                </a:solidFill>
                <a:effectLst/>
                <a:latin typeface="+mn-lt"/>
                <a:ea typeface="+mn-ea"/>
                <a:cs typeface="+mn-cs"/>
              </a:rPr>
              <a:t> (resim C, vücut biti).</a:t>
            </a:r>
            <a:endParaRPr lang="tr-TR" dirty="0"/>
          </a:p>
        </p:txBody>
      </p:sp>
      <p:sp>
        <p:nvSpPr>
          <p:cNvPr id="4" name="Slayt Numarası Yer Tutucusu 3"/>
          <p:cNvSpPr>
            <a:spLocks noGrp="1"/>
          </p:cNvSpPr>
          <p:nvPr>
            <p:ph type="sldNum" sz="quarter" idx="10"/>
          </p:nvPr>
        </p:nvSpPr>
        <p:spPr/>
        <p:txBody>
          <a:bodyPr/>
          <a:lstStyle/>
          <a:p>
            <a:fld id="{86A62870-A639-49EF-88C9-AE768B108A56}" type="slidenum">
              <a:rPr lang="tr-TR" smtClean="0"/>
              <a:t>64</a:t>
            </a:fld>
            <a:endParaRPr lang="tr-TR"/>
          </a:p>
        </p:txBody>
      </p:sp>
    </p:spTree>
    <p:extLst>
      <p:ext uri="{BB962C8B-B14F-4D97-AF65-F5344CB8AC3E}">
        <p14:creationId xmlns:p14="http://schemas.microsoft.com/office/powerpoint/2010/main" val="192897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tr-TR"/>
              <a:t>Asıl başlık stili için tıklatın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96DFF08F-DC6B-4601-B491-B0F83F6DD2DA}" type="datetimeFigureOut">
              <a:rPr lang="en-US" dirty="0"/>
              <a:pPr/>
              <a:t>3/13/2023</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tr-TR"/>
              <a:t>Asıl başlık stili için tıklatın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96DFF08F-DC6B-4601-B491-B0F83F6DD2DA}" type="datetimeFigureOut">
              <a:rPr lang="en-US" dirty="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 için tıklatın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tr-TR"/>
              <a:t>Asıl başlık stili için tıklatın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96DFF08F-DC6B-4601-B491-B0F83F6DD2DA}" type="datetimeFigureOut">
              <a:rPr lang="en-US" dirty="0"/>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96DFF08F-DC6B-4601-B491-B0F83F6DD2DA}" type="datetimeFigureOut">
              <a:rPr lang="en-US" dirty="0"/>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3/13/2023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uptodate.com/contents/pediculosis-pubis-and-pediculosis-ciliaris?search=Kas%C4%B1k+%28yenge%C3%A7%29+Biti+%28Phthirus+pubis%29&amp;source=search_result&amp;selectedTitle=1%7E29&amp;usage_type=default&amp;display_rank=1" TargetMode="External"/><Relationship Id="rId2" Type="http://schemas.openxmlformats.org/officeDocument/2006/relationships/hyperlink" Target="https://www.cdc.gov/parasites" TargetMode="External"/><Relationship Id="rId1" Type="http://schemas.openxmlformats.org/officeDocument/2006/relationships/slideLayout" Target="../slideLayouts/slideLayout2.xml"/><Relationship Id="rId5" Type="http://schemas.openxmlformats.org/officeDocument/2006/relationships/hyperlink" Target="https://hsgm.saglik.gov.tr/tr/zoonotikvektorel-ekoparaziter/uyuz.html" TargetMode="External"/><Relationship Id="rId4" Type="http://schemas.openxmlformats.org/officeDocument/2006/relationships/hyperlink" Target="https://bilimteknik.tubitak.gov.tr/system/files/makale/18-25_uyuz.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62848" y="827942"/>
            <a:ext cx="9966960" cy="2926080"/>
          </a:xfrm>
        </p:spPr>
        <p:txBody>
          <a:bodyPr/>
          <a:lstStyle/>
          <a:p>
            <a:pPr algn="r"/>
            <a:r>
              <a:rPr lang="tr-TR" dirty="0">
                <a:solidFill>
                  <a:schemeClr val="accent3">
                    <a:lumMod val="50000"/>
                  </a:schemeClr>
                </a:solidFill>
              </a:rPr>
              <a:t>PARAZİTER HASTALIKLAR</a:t>
            </a:r>
          </a:p>
        </p:txBody>
      </p:sp>
      <p:sp>
        <p:nvSpPr>
          <p:cNvPr id="3" name="Alt Başlık 2"/>
          <p:cNvSpPr>
            <a:spLocks noGrp="1"/>
          </p:cNvSpPr>
          <p:nvPr>
            <p:ph type="subTitle" idx="1"/>
          </p:nvPr>
        </p:nvSpPr>
        <p:spPr>
          <a:xfrm>
            <a:off x="1709530" y="3869634"/>
            <a:ext cx="8620278" cy="1388165"/>
          </a:xfrm>
        </p:spPr>
        <p:txBody>
          <a:bodyPr/>
          <a:lstStyle/>
          <a:p>
            <a:pPr algn="r"/>
            <a:r>
              <a:rPr lang="tr-TR" dirty="0"/>
              <a:t>Arş. Gör. Dr. Asuman Sena PEHLİVAN</a:t>
            </a:r>
          </a:p>
          <a:p>
            <a:pPr algn="r"/>
            <a:r>
              <a:rPr lang="tr-TR" dirty="0"/>
              <a:t>KTÜ Tıp Fakültesi Aile Hekimliği ABD</a:t>
            </a:r>
          </a:p>
          <a:p>
            <a:pPr algn="r"/>
            <a:r>
              <a:rPr lang="tr-TR" dirty="0"/>
              <a:t>14.03.2023</a:t>
            </a:r>
          </a:p>
        </p:txBody>
      </p:sp>
      <p:pic>
        <p:nvPicPr>
          <p:cNvPr id="18434" name="Picture 2" descr="http://healthandchiropractic.com/wp-content/uploads/2015/10/31038229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094" y="1738881"/>
            <a:ext cx="2877556" cy="393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317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143000" y="1215483"/>
            <a:ext cx="9872871" cy="4880517"/>
          </a:xfrm>
        </p:spPr>
        <p:txBody>
          <a:bodyPr/>
          <a:lstStyle/>
          <a:p>
            <a:r>
              <a:rPr lang="tr-TR" dirty="0" smtClean="0"/>
              <a:t>Bağırsak boşluğu ve duvarı</a:t>
            </a:r>
          </a:p>
          <a:p>
            <a:r>
              <a:rPr lang="tr-TR" dirty="0" smtClean="0"/>
              <a:t>Kan</a:t>
            </a:r>
          </a:p>
          <a:p>
            <a:r>
              <a:rPr lang="tr-TR" dirty="0" smtClean="0"/>
              <a:t>Lenf</a:t>
            </a:r>
          </a:p>
          <a:p>
            <a:r>
              <a:rPr lang="tr-TR" dirty="0" smtClean="0"/>
              <a:t>Karaciğer</a:t>
            </a:r>
          </a:p>
          <a:p>
            <a:r>
              <a:rPr lang="tr-TR" dirty="0" smtClean="0"/>
              <a:t>Safra yolları</a:t>
            </a:r>
          </a:p>
          <a:p>
            <a:r>
              <a:rPr lang="tr-TR" dirty="0"/>
              <a:t>A</a:t>
            </a:r>
            <a:r>
              <a:rPr lang="tr-TR" dirty="0" smtClean="0"/>
              <a:t>kciğer </a:t>
            </a:r>
          </a:p>
          <a:p>
            <a:r>
              <a:rPr lang="tr-TR" dirty="0" smtClean="0"/>
              <a:t>Deri   gibi birçok organı tutabilirler</a:t>
            </a:r>
          </a:p>
          <a:p>
            <a:endParaRPr lang="tr-TR" dirty="0"/>
          </a:p>
          <a:p>
            <a:pPr marL="45720" indent="0">
              <a:buNone/>
            </a:pPr>
            <a:r>
              <a:rPr lang="tr-TR" dirty="0" smtClean="0">
                <a:sym typeface="Wingdings" panose="05000000000000000000" pitchFamily="2" charset="2"/>
              </a:rPr>
              <a:t>Örneğin </a:t>
            </a:r>
            <a:r>
              <a:rPr lang="tr-TR" i="1" dirty="0" err="1" smtClean="0">
                <a:sym typeface="Wingdings" panose="05000000000000000000" pitchFamily="2" charset="2"/>
              </a:rPr>
              <a:t>Girdia</a:t>
            </a:r>
            <a:r>
              <a:rPr lang="tr-TR" i="1" dirty="0" smtClean="0">
                <a:sym typeface="Wingdings" panose="05000000000000000000" pitchFamily="2" charset="2"/>
              </a:rPr>
              <a:t> </a:t>
            </a:r>
            <a:r>
              <a:rPr lang="tr-TR" i="1" dirty="0" err="1" smtClean="0">
                <a:sym typeface="Wingdings" panose="05000000000000000000" pitchFamily="2" charset="2"/>
              </a:rPr>
              <a:t>lambia</a:t>
            </a:r>
            <a:r>
              <a:rPr lang="tr-TR" i="1" dirty="0" smtClean="0">
                <a:sym typeface="Wingdings" panose="05000000000000000000" pitchFamily="2" charset="2"/>
              </a:rPr>
              <a:t> </a:t>
            </a:r>
            <a:r>
              <a:rPr lang="tr-TR" dirty="0" smtClean="0">
                <a:sym typeface="Wingdings" panose="05000000000000000000" pitchFamily="2" charset="2"/>
              </a:rPr>
              <a:t>ince bağırsak tutulumu yaparken; </a:t>
            </a:r>
            <a:r>
              <a:rPr lang="tr-TR" i="1" dirty="0" err="1" smtClean="0">
                <a:sym typeface="Wingdings" panose="05000000000000000000" pitchFamily="2" charset="2"/>
              </a:rPr>
              <a:t>Enterobius</a:t>
            </a:r>
            <a:r>
              <a:rPr lang="tr-TR" i="1" dirty="0" smtClean="0">
                <a:sym typeface="Wingdings" panose="05000000000000000000" pitchFamily="2" charset="2"/>
              </a:rPr>
              <a:t> </a:t>
            </a:r>
            <a:r>
              <a:rPr lang="tr-TR" i="1" dirty="0" err="1" smtClean="0">
                <a:sym typeface="Wingdings" panose="05000000000000000000" pitchFamily="2" charset="2"/>
              </a:rPr>
              <a:t>vermicularis</a:t>
            </a:r>
            <a:r>
              <a:rPr lang="tr-TR" dirty="0" smtClean="0">
                <a:sym typeface="Wingdings" panose="05000000000000000000" pitchFamily="2" charset="2"/>
              </a:rPr>
              <a:t> kalın bağırsağa yerleşir</a:t>
            </a:r>
            <a:endParaRPr lang="tr-TR" dirty="0"/>
          </a:p>
        </p:txBody>
      </p:sp>
    </p:spTree>
    <p:extLst>
      <p:ext uri="{BB962C8B-B14F-4D97-AF65-F5344CB8AC3E}">
        <p14:creationId xmlns:p14="http://schemas.microsoft.com/office/powerpoint/2010/main" val="176585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143000" y="1984916"/>
            <a:ext cx="9872871" cy="4111083"/>
          </a:xfrm>
        </p:spPr>
        <p:txBody>
          <a:bodyPr/>
          <a:lstStyle/>
          <a:p>
            <a:pPr>
              <a:buFont typeface="Wingdings" panose="05000000000000000000" pitchFamily="2" charset="2"/>
              <a:buChar char="ü"/>
            </a:pPr>
            <a:r>
              <a:rPr lang="tr-TR" dirty="0" err="1" smtClean="0"/>
              <a:t>Paraziter</a:t>
            </a:r>
            <a:r>
              <a:rPr lang="tr-TR" dirty="0" smtClean="0"/>
              <a:t> hastalıklarda </a:t>
            </a:r>
            <a:r>
              <a:rPr lang="tr-TR" dirty="0" err="1" smtClean="0"/>
              <a:t>klinisyen</a:t>
            </a:r>
            <a:r>
              <a:rPr lang="tr-TR" dirty="0" smtClean="0"/>
              <a:t> şüphesi önemli</a:t>
            </a:r>
          </a:p>
          <a:p>
            <a:pPr>
              <a:buFont typeface="Wingdings" panose="05000000000000000000" pitchFamily="2" charset="2"/>
              <a:buChar char="ü"/>
            </a:pPr>
            <a:r>
              <a:rPr lang="tr-TR" dirty="0" smtClean="0"/>
              <a:t>İyi </a:t>
            </a:r>
            <a:r>
              <a:rPr lang="tr-TR" dirty="0" err="1" smtClean="0"/>
              <a:t>anemnez</a:t>
            </a:r>
            <a:r>
              <a:rPr lang="tr-TR" dirty="0" smtClean="0"/>
              <a:t> ve ayrıntılı fizik muayene yapılması esastır</a:t>
            </a:r>
          </a:p>
          <a:p>
            <a:pPr>
              <a:buFont typeface="Wingdings" panose="05000000000000000000" pitchFamily="2" charset="2"/>
              <a:buChar char="ü"/>
            </a:pPr>
            <a:r>
              <a:rPr lang="tr-TR" dirty="0" smtClean="0"/>
              <a:t>İshal</a:t>
            </a:r>
            <a:r>
              <a:rPr lang="tr-TR" dirty="0"/>
              <a:t>, karın ağrısı, karında gaz ve gerginlik </a:t>
            </a:r>
            <a:r>
              <a:rPr lang="tr-TR" dirty="0" smtClean="0">
                <a:sym typeface="Wingdings" panose="05000000000000000000" pitchFamily="2" charset="2"/>
              </a:rPr>
              <a:t> </a:t>
            </a:r>
            <a:r>
              <a:rPr lang="tr-TR" dirty="0" err="1" smtClean="0"/>
              <a:t>A.lumbricoides</a:t>
            </a:r>
            <a:r>
              <a:rPr lang="tr-TR" dirty="0"/>
              <a:t>, </a:t>
            </a:r>
            <a:r>
              <a:rPr lang="tr-TR" dirty="0" err="1" smtClean="0"/>
              <a:t>T.trichiura</a:t>
            </a:r>
            <a:r>
              <a:rPr lang="tr-TR" dirty="0"/>
              <a:t> </a:t>
            </a:r>
            <a:r>
              <a:rPr lang="tr-TR" dirty="0" smtClean="0"/>
              <a:t>, </a:t>
            </a:r>
            <a:r>
              <a:rPr lang="tr-TR" dirty="0" err="1" smtClean="0"/>
              <a:t>G.lamblia</a:t>
            </a:r>
            <a:endParaRPr lang="tr-TR" dirty="0" smtClean="0"/>
          </a:p>
          <a:p>
            <a:pPr>
              <a:buFont typeface="Wingdings" panose="05000000000000000000" pitchFamily="2" charset="2"/>
              <a:buChar char="ü"/>
            </a:pPr>
            <a:r>
              <a:rPr lang="tr-TR" dirty="0" smtClean="0"/>
              <a:t>Kanlı </a:t>
            </a:r>
            <a:r>
              <a:rPr lang="tr-TR" dirty="0"/>
              <a:t>mukuslu dışkılama, </a:t>
            </a:r>
            <a:r>
              <a:rPr lang="tr-TR" dirty="0" err="1"/>
              <a:t>tenezm</a:t>
            </a:r>
            <a:r>
              <a:rPr lang="tr-TR" dirty="0"/>
              <a:t> </a:t>
            </a:r>
            <a:r>
              <a:rPr lang="tr-TR" dirty="0" smtClean="0">
                <a:sym typeface="Wingdings" panose="05000000000000000000" pitchFamily="2" charset="2"/>
              </a:rPr>
              <a:t> </a:t>
            </a:r>
            <a:r>
              <a:rPr lang="tr-TR" dirty="0" err="1" smtClean="0"/>
              <a:t>E.histolytica</a:t>
            </a:r>
            <a:r>
              <a:rPr lang="tr-TR" dirty="0" smtClean="0"/>
              <a:t> </a:t>
            </a:r>
          </a:p>
        </p:txBody>
      </p:sp>
    </p:spTree>
    <p:extLst>
      <p:ext uri="{BB962C8B-B14F-4D97-AF65-F5344CB8AC3E}">
        <p14:creationId xmlns:p14="http://schemas.microsoft.com/office/powerpoint/2010/main" val="2804728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a:buFont typeface="Wingdings" panose="05000000000000000000" pitchFamily="2" charset="2"/>
              <a:buChar char="ü"/>
            </a:pPr>
            <a:r>
              <a:rPr lang="tr-TR" dirty="0"/>
              <a:t>Anal kaşıntı </a:t>
            </a:r>
            <a:r>
              <a:rPr lang="tr-TR" dirty="0">
                <a:sym typeface="Wingdings" panose="05000000000000000000" pitchFamily="2" charset="2"/>
              </a:rPr>
              <a:t> </a:t>
            </a:r>
            <a:r>
              <a:rPr lang="tr-TR" dirty="0" err="1"/>
              <a:t>E.vermicularis</a:t>
            </a:r>
            <a:r>
              <a:rPr lang="tr-TR" dirty="0"/>
              <a:t> </a:t>
            </a:r>
          </a:p>
          <a:p>
            <a:pPr>
              <a:buFont typeface="Wingdings" panose="05000000000000000000" pitchFamily="2" charset="2"/>
              <a:buChar char="ü"/>
            </a:pPr>
            <a:r>
              <a:rPr lang="tr-TR" dirty="0"/>
              <a:t>Demir eksikliği anemisi, </a:t>
            </a:r>
            <a:r>
              <a:rPr lang="tr-TR" dirty="0" err="1"/>
              <a:t>GİS’te</a:t>
            </a:r>
            <a:r>
              <a:rPr lang="tr-TR" dirty="0"/>
              <a:t> besin ve kan kaybı </a:t>
            </a:r>
            <a:r>
              <a:rPr lang="tr-TR" dirty="0">
                <a:sym typeface="Wingdings" panose="05000000000000000000" pitchFamily="2" charset="2"/>
              </a:rPr>
              <a:t></a:t>
            </a:r>
            <a:r>
              <a:rPr lang="tr-TR" dirty="0"/>
              <a:t>Kancalı kurtlar, </a:t>
            </a:r>
            <a:r>
              <a:rPr lang="tr-TR" dirty="0" err="1"/>
              <a:t>E.histolytica</a:t>
            </a:r>
            <a:endParaRPr lang="tr-TR" dirty="0"/>
          </a:p>
          <a:p>
            <a:pPr>
              <a:buFont typeface="Wingdings" panose="05000000000000000000" pitchFamily="2" charset="2"/>
              <a:buChar char="ü"/>
            </a:pPr>
            <a:r>
              <a:rPr lang="tr-TR" dirty="0"/>
              <a:t>Büyüme gelişme geriliği </a:t>
            </a:r>
            <a:r>
              <a:rPr lang="tr-TR" dirty="0">
                <a:sym typeface="Wingdings" panose="05000000000000000000" pitchFamily="2" charset="2"/>
              </a:rPr>
              <a:t> </a:t>
            </a:r>
            <a:r>
              <a:rPr lang="tr-TR" dirty="0"/>
              <a:t>Kancalı kurtlar, </a:t>
            </a:r>
            <a:r>
              <a:rPr lang="tr-TR" dirty="0" err="1"/>
              <a:t>G.lamblia</a:t>
            </a:r>
            <a:r>
              <a:rPr lang="tr-TR" dirty="0"/>
              <a:t> </a:t>
            </a:r>
          </a:p>
          <a:p>
            <a:pPr>
              <a:buFont typeface="Wingdings" panose="05000000000000000000" pitchFamily="2" charset="2"/>
              <a:buChar char="ü"/>
            </a:pPr>
            <a:r>
              <a:rPr lang="tr-TR" dirty="0" err="1"/>
              <a:t>Rektal</a:t>
            </a:r>
            <a:r>
              <a:rPr lang="tr-TR" dirty="0"/>
              <a:t> </a:t>
            </a:r>
            <a:r>
              <a:rPr lang="tr-TR" dirty="0" err="1"/>
              <a:t>prolapsus</a:t>
            </a:r>
            <a:r>
              <a:rPr lang="tr-TR" dirty="0"/>
              <a:t> </a:t>
            </a:r>
            <a:r>
              <a:rPr lang="tr-TR" dirty="0">
                <a:sym typeface="Wingdings" panose="05000000000000000000" pitchFamily="2" charset="2"/>
              </a:rPr>
              <a:t> </a:t>
            </a:r>
            <a:r>
              <a:rPr lang="tr-TR" dirty="0" err="1"/>
              <a:t>T.trichiura</a:t>
            </a:r>
            <a:r>
              <a:rPr lang="tr-TR" dirty="0"/>
              <a:t> </a:t>
            </a:r>
          </a:p>
          <a:p>
            <a:pPr>
              <a:buFont typeface="Wingdings" panose="05000000000000000000" pitchFamily="2" charset="2"/>
              <a:buChar char="ü"/>
            </a:pPr>
            <a:r>
              <a:rPr lang="tr-TR" dirty="0" err="1"/>
              <a:t>Barsakta</a:t>
            </a:r>
            <a:r>
              <a:rPr lang="tr-TR" dirty="0"/>
              <a:t> obstrüksiyon </a:t>
            </a:r>
            <a:r>
              <a:rPr lang="tr-TR" dirty="0">
                <a:sym typeface="Wingdings" panose="05000000000000000000" pitchFamily="2" charset="2"/>
              </a:rPr>
              <a:t> </a:t>
            </a:r>
            <a:r>
              <a:rPr lang="tr-TR" dirty="0"/>
              <a:t>A. </a:t>
            </a:r>
            <a:r>
              <a:rPr lang="tr-TR" dirty="0" err="1"/>
              <a:t>lumbricoides</a:t>
            </a:r>
            <a:r>
              <a:rPr lang="tr-TR" dirty="0"/>
              <a:t> </a:t>
            </a:r>
          </a:p>
          <a:p>
            <a:endParaRPr lang="tr-TR" dirty="0"/>
          </a:p>
        </p:txBody>
      </p:sp>
    </p:spTree>
    <p:extLst>
      <p:ext uri="{BB962C8B-B14F-4D97-AF65-F5344CB8AC3E}">
        <p14:creationId xmlns:p14="http://schemas.microsoft.com/office/powerpoint/2010/main" val="2020895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sz="3200" dirty="0" smtClean="0"/>
              <a:t>Dışkı örneği alırken;</a:t>
            </a:r>
            <a:endParaRPr lang="tr-TR" sz="3200" dirty="0"/>
          </a:p>
        </p:txBody>
      </p:sp>
      <p:sp>
        <p:nvSpPr>
          <p:cNvPr id="6" name="İçerik Yer Tutucusu 5"/>
          <p:cNvSpPr>
            <a:spLocks noGrp="1"/>
          </p:cNvSpPr>
          <p:nvPr>
            <p:ph idx="1"/>
          </p:nvPr>
        </p:nvSpPr>
        <p:spPr/>
        <p:txBody>
          <a:bodyPr/>
          <a:lstStyle/>
          <a:p>
            <a:r>
              <a:rPr lang="tr-TR" dirty="0"/>
              <a:t>Dışkı herhangi bir ilaç ya da </a:t>
            </a:r>
            <a:r>
              <a:rPr lang="tr-TR" dirty="0" err="1" smtClean="0"/>
              <a:t>laksatif</a:t>
            </a:r>
            <a:r>
              <a:rPr lang="tr-TR" dirty="0" smtClean="0"/>
              <a:t> </a:t>
            </a:r>
            <a:r>
              <a:rPr lang="tr-TR" dirty="0"/>
              <a:t>verilmeden önce </a:t>
            </a:r>
            <a:r>
              <a:rPr lang="tr-TR" dirty="0" smtClean="0"/>
              <a:t>alınmalı </a:t>
            </a:r>
            <a:endParaRPr lang="tr-TR" dirty="0"/>
          </a:p>
          <a:p>
            <a:r>
              <a:rPr lang="tr-TR" dirty="0" smtClean="0"/>
              <a:t>En az 2-3 gün arayla en </a:t>
            </a:r>
            <a:r>
              <a:rPr lang="tr-TR" dirty="0"/>
              <a:t>az 3 </a:t>
            </a:r>
            <a:r>
              <a:rPr lang="tr-TR" dirty="0" err="1" smtClean="0"/>
              <a:t>örnekm</a:t>
            </a:r>
            <a:r>
              <a:rPr lang="tr-TR" dirty="0" smtClean="0"/>
              <a:t> alınmalı, tek dışkıdan negatif sonuç paraziti dışlayamaz </a:t>
            </a:r>
            <a:endParaRPr lang="tr-TR" dirty="0"/>
          </a:p>
          <a:p>
            <a:r>
              <a:rPr lang="tr-TR" dirty="0" smtClean="0"/>
              <a:t>Dışkının </a:t>
            </a:r>
            <a:r>
              <a:rPr lang="tr-TR" dirty="0" err="1"/>
              <a:t>makroskobik</a:t>
            </a:r>
            <a:r>
              <a:rPr lang="tr-TR" dirty="0"/>
              <a:t> incelenmesi; kıvam, görünüm, renk, kan veya mukus içeriği açısından </a:t>
            </a:r>
            <a:r>
              <a:rPr lang="tr-TR" dirty="0" smtClean="0"/>
              <a:t>incelenmeli </a:t>
            </a:r>
          </a:p>
          <a:p>
            <a:pPr>
              <a:buFont typeface="Wingdings" panose="05000000000000000000" pitchFamily="2" charset="2"/>
              <a:buChar char="Ø"/>
            </a:pPr>
            <a:r>
              <a:rPr lang="tr-TR" dirty="0"/>
              <a:t>Dışkıda erişkin A. </a:t>
            </a:r>
            <a:r>
              <a:rPr lang="tr-TR" dirty="0" err="1"/>
              <a:t>lumbricoides</a:t>
            </a:r>
            <a:r>
              <a:rPr lang="tr-TR" dirty="0"/>
              <a:t> ,ortalama 20 cm uzunluğunda, pembe beyaz </a:t>
            </a:r>
            <a:r>
              <a:rPr lang="tr-TR" dirty="0" smtClean="0"/>
              <a:t>renkte</a:t>
            </a:r>
          </a:p>
          <a:p>
            <a:pPr>
              <a:buFont typeface="Wingdings" panose="05000000000000000000" pitchFamily="2" charset="2"/>
              <a:buChar char="Ø"/>
            </a:pPr>
            <a:r>
              <a:rPr lang="tr-TR" dirty="0"/>
              <a:t>E. </a:t>
            </a:r>
            <a:r>
              <a:rPr lang="tr-TR" dirty="0" err="1"/>
              <a:t>vermicularis</a:t>
            </a:r>
            <a:r>
              <a:rPr lang="tr-TR" dirty="0"/>
              <a:t> ,ortalama 1 cm uzunluğunda, 1-2 mm enindedir, beyaz bir kılı </a:t>
            </a:r>
            <a:r>
              <a:rPr lang="tr-TR" dirty="0" smtClean="0"/>
              <a:t>andırır</a:t>
            </a:r>
            <a:endParaRPr lang="tr-TR" dirty="0"/>
          </a:p>
        </p:txBody>
      </p:sp>
    </p:spTree>
    <p:extLst>
      <p:ext uri="{BB962C8B-B14F-4D97-AF65-F5344CB8AC3E}">
        <p14:creationId xmlns:p14="http://schemas.microsoft.com/office/powerpoint/2010/main" val="2449038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endParaRPr lang="tr-TR"/>
          </a:p>
        </p:txBody>
      </p:sp>
      <p:sp>
        <p:nvSpPr>
          <p:cNvPr id="6" name="İçerik Yer Tutucusu 5"/>
          <p:cNvSpPr>
            <a:spLocks noGrp="1"/>
          </p:cNvSpPr>
          <p:nvPr>
            <p:ph idx="1"/>
          </p:nvPr>
        </p:nvSpPr>
        <p:spPr/>
        <p:txBody>
          <a:bodyPr/>
          <a:lstStyle/>
          <a:p>
            <a:r>
              <a:rPr lang="tr-TR" dirty="0" smtClean="0"/>
              <a:t>Dışkının mikroskobik incelemesinde;</a:t>
            </a:r>
          </a:p>
          <a:p>
            <a:pPr>
              <a:buFont typeface="Wingdings" panose="05000000000000000000" pitchFamily="2" charset="2"/>
              <a:buChar char="Ø"/>
            </a:pPr>
            <a:r>
              <a:rPr lang="tr-TR" dirty="0"/>
              <a:t>Serum fizyolojikle </a:t>
            </a:r>
            <a:r>
              <a:rPr lang="tr-TR" dirty="0" smtClean="0"/>
              <a:t>karıştırılıp </a:t>
            </a:r>
            <a:r>
              <a:rPr lang="tr-TR" dirty="0" smtClean="0">
                <a:sym typeface="Wingdings" panose="05000000000000000000" pitchFamily="2" charset="2"/>
              </a:rPr>
              <a:t></a:t>
            </a:r>
            <a:r>
              <a:rPr lang="tr-TR" dirty="0" smtClean="0"/>
              <a:t> </a:t>
            </a:r>
            <a:r>
              <a:rPr lang="tr-TR" dirty="0"/>
              <a:t>hareketli </a:t>
            </a:r>
            <a:r>
              <a:rPr lang="tr-TR" dirty="0" err="1" smtClean="0"/>
              <a:t>trofozoitler</a:t>
            </a:r>
            <a:r>
              <a:rPr lang="tr-TR" dirty="0" smtClean="0"/>
              <a:t> (G</a:t>
            </a:r>
            <a:r>
              <a:rPr lang="tr-TR" dirty="0"/>
              <a:t>. </a:t>
            </a:r>
            <a:r>
              <a:rPr lang="tr-TR" dirty="0" err="1"/>
              <a:t>lamblia</a:t>
            </a:r>
            <a:r>
              <a:rPr lang="tr-TR" dirty="0"/>
              <a:t> ve E. </a:t>
            </a:r>
            <a:r>
              <a:rPr lang="tr-TR" dirty="0" err="1"/>
              <a:t>histolytica</a:t>
            </a:r>
            <a:r>
              <a:rPr lang="tr-TR" dirty="0"/>
              <a:t> </a:t>
            </a:r>
            <a:r>
              <a:rPr lang="tr-TR" dirty="0" smtClean="0"/>
              <a:t>)</a:t>
            </a:r>
          </a:p>
          <a:p>
            <a:pPr>
              <a:buFont typeface="Wingdings" panose="05000000000000000000" pitchFamily="2" charset="2"/>
              <a:buChar char="Ø"/>
            </a:pPr>
            <a:r>
              <a:rPr lang="tr-TR" dirty="0" err="1" smtClean="0"/>
              <a:t>Lugol</a:t>
            </a:r>
            <a:r>
              <a:rPr lang="tr-TR" dirty="0" smtClean="0"/>
              <a:t> </a:t>
            </a:r>
            <a:r>
              <a:rPr lang="tr-TR" dirty="0"/>
              <a:t>solüsyonu ile </a:t>
            </a:r>
            <a:r>
              <a:rPr lang="tr-TR" dirty="0" smtClean="0"/>
              <a:t>karıştırılıp </a:t>
            </a:r>
            <a:r>
              <a:rPr lang="tr-TR" dirty="0" smtClean="0">
                <a:sym typeface="Wingdings" panose="05000000000000000000" pitchFamily="2" charset="2"/>
              </a:rPr>
              <a:t></a:t>
            </a:r>
            <a:r>
              <a:rPr lang="tr-TR" dirty="0" smtClean="0"/>
              <a:t> </a:t>
            </a:r>
            <a:r>
              <a:rPr lang="tr-TR" dirty="0" err="1"/>
              <a:t>helmint</a:t>
            </a:r>
            <a:r>
              <a:rPr lang="tr-TR" dirty="0"/>
              <a:t> yumurtaları ve </a:t>
            </a:r>
            <a:r>
              <a:rPr lang="tr-TR" dirty="0" err="1"/>
              <a:t>protozoon</a:t>
            </a:r>
            <a:r>
              <a:rPr lang="tr-TR" dirty="0"/>
              <a:t> kistleri </a:t>
            </a:r>
            <a:endParaRPr lang="tr-TR" dirty="0" smtClean="0"/>
          </a:p>
          <a:p>
            <a:pPr>
              <a:buFont typeface="Arial" panose="020B0604020202020204" pitchFamily="34" charset="0"/>
              <a:buChar char="•"/>
            </a:pPr>
            <a:r>
              <a:rPr lang="tr-TR" dirty="0" smtClean="0"/>
              <a:t>Eğer amip düşünülüyorsa taze dışkı örneği alınmalı</a:t>
            </a:r>
          </a:p>
          <a:p>
            <a:pPr marL="45720" indent="0">
              <a:buNone/>
            </a:pPr>
            <a:r>
              <a:rPr lang="tr-TR" dirty="0"/>
              <a:t>!! Dışkının rutin parazitolojik incelemesi ciddi düzeyde eğitimli ve deneyimli personel gerektirir.</a:t>
            </a:r>
          </a:p>
        </p:txBody>
      </p:sp>
      <p:pic>
        <p:nvPicPr>
          <p:cNvPr id="19458" name="Picture 2" descr="Parasite Cartoon Images – Browse 10,888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067" y="4475782"/>
            <a:ext cx="1802355" cy="180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853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Entamoeba</a:t>
            </a:r>
            <a:r>
              <a:rPr lang="tr-TR" dirty="0"/>
              <a:t> </a:t>
            </a:r>
            <a:r>
              <a:rPr lang="tr-TR" dirty="0" err="1"/>
              <a:t>Histolytica</a:t>
            </a:r>
            <a:r>
              <a:rPr lang="tr-TR" dirty="0"/>
              <a:t> (</a:t>
            </a:r>
            <a:r>
              <a:rPr lang="tr-TR" dirty="0" err="1"/>
              <a:t>Amebiyazis</a:t>
            </a:r>
            <a:r>
              <a:rPr lang="tr-TR" dirty="0"/>
              <a:t>)</a:t>
            </a:r>
          </a:p>
        </p:txBody>
      </p:sp>
      <p:sp>
        <p:nvSpPr>
          <p:cNvPr id="3" name="İçerik Yer Tutucusu 2"/>
          <p:cNvSpPr>
            <a:spLocks noGrp="1"/>
          </p:cNvSpPr>
          <p:nvPr>
            <p:ph idx="1"/>
          </p:nvPr>
        </p:nvSpPr>
        <p:spPr/>
        <p:txBody>
          <a:bodyPr/>
          <a:lstStyle/>
          <a:p>
            <a:pPr marL="45720" indent="0">
              <a:buNone/>
            </a:pPr>
            <a:r>
              <a:rPr lang="tr-TR" sz="3600" dirty="0"/>
              <a:t>Klinik bulgular</a:t>
            </a:r>
          </a:p>
          <a:p>
            <a:pPr>
              <a:buFont typeface="Wingdings" panose="05000000000000000000" pitchFamily="2" charset="2"/>
              <a:buChar char="Ø"/>
            </a:pPr>
            <a:r>
              <a:rPr lang="tr-TR" dirty="0" err="1"/>
              <a:t>Noninvaziv</a:t>
            </a:r>
            <a:r>
              <a:rPr lang="tr-TR" dirty="0"/>
              <a:t> </a:t>
            </a:r>
            <a:r>
              <a:rPr lang="tr-TR" dirty="0" err="1"/>
              <a:t>asemptomatik</a:t>
            </a:r>
            <a:r>
              <a:rPr lang="tr-TR" dirty="0"/>
              <a:t> </a:t>
            </a:r>
          </a:p>
          <a:p>
            <a:pPr>
              <a:buFont typeface="Wingdings" panose="05000000000000000000" pitchFamily="2" charset="2"/>
              <a:buChar char="Ø"/>
            </a:pPr>
            <a:r>
              <a:rPr lang="tr-TR" dirty="0" err="1"/>
              <a:t>Non-dizanterik</a:t>
            </a:r>
            <a:r>
              <a:rPr lang="tr-TR" dirty="0"/>
              <a:t> kolit </a:t>
            </a:r>
            <a:r>
              <a:rPr lang="tr-TR" dirty="0">
                <a:sym typeface="Wingdings" panose="05000000000000000000" pitchFamily="2" charset="2"/>
              </a:rPr>
              <a:t>en hafif formudur</a:t>
            </a:r>
          </a:p>
          <a:p>
            <a:pPr>
              <a:buFont typeface="Wingdings" panose="05000000000000000000" pitchFamily="2" charset="2"/>
              <a:buChar char="Ø"/>
            </a:pPr>
            <a:r>
              <a:rPr lang="tr-TR" dirty="0">
                <a:sym typeface="Wingdings" panose="05000000000000000000" pitchFamily="2" charset="2"/>
              </a:rPr>
              <a:t>Karaciğer </a:t>
            </a:r>
            <a:r>
              <a:rPr lang="tr-TR" dirty="0" err="1">
                <a:sym typeface="Wingdings" panose="05000000000000000000" pitchFamily="2" charset="2"/>
              </a:rPr>
              <a:t>absesi</a:t>
            </a:r>
            <a:r>
              <a:rPr lang="tr-TR" dirty="0">
                <a:sym typeface="Wingdings" panose="05000000000000000000" pitchFamily="2" charset="2"/>
              </a:rPr>
              <a:t>  en sık kolon dışı organ tutulumu, sağ üst kadran ağrısı + ateş, nadiren akciğere veya batına </a:t>
            </a:r>
            <a:r>
              <a:rPr lang="tr-TR" dirty="0" err="1">
                <a:sym typeface="Wingdings" panose="05000000000000000000" pitchFamily="2" charset="2"/>
              </a:rPr>
              <a:t>rüptüre</a:t>
            </a:r>
            <a:r>
              <a:rPr lang="tr-TR" dirty="0">
                <a:sym typeface="Wingdings" panose="05000000000000000000" pitchFamily="2" charset="2"/>
              </a:rPr>
              <a:t> olup ölüme yol açabilir</a:t>
            </a:r>
          </a:p>
          <a:p>
            <a:pPr>
              <a:buFont typeface="Wingdings" panose="05000000000000000000" pitchFamily="2" charset="2"/>
              <a:buChar char="Ø"/>
            </a:pPr>
            <a:r>
              <a:rPr lang="tr-TR" dirty="0" err="1">
                <a:sym typeface="Wingdings" panose="05000000000000000000" pitchFamily="2" charset="2"/>
              </a:rPr>
              <a:t>Ameboma</a:t>
            </a:r>
            <a:r>
              <a:rPr lang="tr-TR" dirty="0">
                <a:sym typeface="Wingdings" panose="05000000000000000000" pitchFamily="2" charset="2"/>
              </a:rPr>
              <a:t> kolonda </a:t>
            </a:r>
            <a:r>
              <a:rPr lang="tr-TR" dirty="0" err="1">
                <a:sym typeface="Wingdings" panose="05000000000000000000" pitchFamily="2" charset="2"/>
              </a:rPr>
              <a:t>palpabl</a:t>
            </a:r>
            <a:r>
              <a:rPr lang="tr-TR" dirty="0">
                <a:sym typeface="Wingdings" panose="05000000000000000000" pitchFamily="2" charset="2"/>
              </a:rPr>
              <a:t> kitle olarak kolon </a:t>
            </a:r>
            <a:r>
              <a:rPr lang="tr-TR" dirty="0" err="1">
                <a:sym typeface="Wingdings" panose="05000000000000000000" pitchFamily="2" charset="2"/>
              </a:rPr>
              <a:t>ca</a:t>
            </a:r>
            <a:r>
              <a:rPr lang="tr-TR" dirty="0">
                <a:sym typeface="Wingdings" panose="05000000000000000000" pitchFamily="2" charset="2"/>
              </a:rPr>
              <a:t> ile karışabilir, en sık </a:t>
            </a:r>
            <a:r>
              <a:rPr lang="tr-TR" dirty="0" err="1">
                <a:sym typeface="Wingdings" panose="05000000000000000000" pitchFamily="2" charset="2"/>
              </a:rPr>
              <a:t>çekumda</a:t>
            </a:r>
            <a:endParaRPr lang="tr-TR" dirty="0">
              <a:sym typeface="Wingdings" panose="05000000000000000000" pitchFamily="2" charset="2"/>
            </a:endParaRPr>
          </a:p>
          <a:p>
            <a:pPr>
              <a:buFont typeface="Wingdings" panose="05000000000000000000" pitchFamily="2" charset="2"/>
              <a:buChar char="Ø"/>
            </a:pPr>
            <a:r>
              <a:rPr lang="tr-TR" dirty="0"/>
              <a:t>Enfeksiyon nadir olarak </a:t>
            </a:r>
            <a:r>
              <a:rPr lang="tr-TR" dirty="0" err="1"/>
              <a:t>genitoüriner</a:t>
            </a:r>
            <a:r>
              <a:rPr lang="tr-TR" dirty="0"/>
              <a:t> sistem, deri, kan yoluyla beyin veya diğer organlara yayılabilir </a:t>
            </a:r>
          </a:p>
        </p:txBody>
      </p:sp>
    </p:spTree>
    <p:extLst>
      <p:ext uri="{BB962C8B-B14F-4D97-AF65-F5344CB8AC3E}">
        <p14:creationId xmlns:p14="http://schemas.microsoft.com/office/powerpoint/2010/main" val="1436076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err="1">
                <a:sym typeface="Wingdings" panose="05000000000000000000" pitchFamily="2" charset="2"/>
              </a:rPr>
              <a:t>Amibik</a:t>
            </a:r>
            <a:r>
              <a:rPr lang="tr-TR" dirty="0">
                <a:sym typeface="Wingdings" panose="05000000000000000000" pitchFamily="2" charset="2"/>
              </a:rPr>
              <a:t> dizanteri </a:t>
            </a:r>
          </a:p>
          <a:p>
            <a:pPr>
              <a:buFont typeface="Courier New" panose="02070309020205020404" pitchFamily="49" charset="0"/>
              <a:buChar char="o"/>
            </a:pPr>
            <a:r>
              <a:rPr lang="tr-TR" dirty="0">
                <a:sym typeface="Wingdings" panose="05000000000000000000" pitchFamily="2" charset="2"/>
              </a:rPr>
              <a:t>En yaygın formudur</a:t>
            </a:r>
          </a:p>
          <a:p>
            <a:pPr>
              <a:buFont typeface="Courier New" panose="02070309020205020404" pitchFamily="49" charset="0"/>
              <a:buChar char="o"/>
            </a:pPr>
            <a:r>
              <a:rPr lang="tr-TR" dirty="0">
                <a:sym typeface="Wingdings" panose="05000000000000000000" pitchFamily="2" charset="2"/>
              </a:rPr>
              <a:t>Karın ağrısı, kanlı mukuslu ishal (ezilmiş dağ çileği), dışkıda </a:t>
            </a:r>
            <a:endParaRPr lang="tr-TR" dirty="0" smtClean="0">
              <a:sym typeface="Wingdings" panose="05000000000000000000" pitchFamily="2" charset="2"/>
            </a:endParaRPr>
          </a:p>
          <a:p>
            <a:pPr marL="45720" indent="0">
              <a:buNone/>
            </a:pPr>
            <a:r>
              <a:rPr lang="tr-TR" dirty="0" err="1" smtClean="0">
                <a:sym typeface="Wingdings" panose="05000000000000000000" pitchFamily="2" charset="2"/>
              </a:rPr>
              <a:t>makroskopik</a:t>
            </a:r>
            <a:r>
              <a:rPr lang="tr-TR" dirty="0">
                <a:sym typeface="Wingdings" panose="05000000000000000000" pitchFamily="2" charset="2"/>
              </a:rPr>
              <a:t>/ mikroskobik kan, </a:t>
            </a:r>
            <a:r>
              <a:rPr lang="tr-TR" dirty="0" err="1">
                <a:sym typeface="Wingdings" panose="05000000000000000000" pitchFamily="2" charset="2"/>
              </a:rPr>
              <a:t>tenesmus</a:t>
            </a:r>
            <a:endParaRPr lang="tr-TR" dirty="0">
              <a:sym typeface="Wingdings" panose="05000000000000000000" pitchFamily="2" charset="2"/>
            </a:endParaRPr>
          </a:p>
          <a:p>
            <a:pPr>
              <a:buFont typeface="Courier New" panose="02070309020205020404" pitchFamily="49" charset="0"/>
              <a:buChar char="o"/>
            </a:pPr>
            <a:r>
              <a:rPr lang="tr-TR" dirty="0">
                <a:sym typeface="Wingdings" panose="05000000000000000000" pitchFamily="2" charset="2"/>
              </a:rPr>
              <a:t>Kilo kaybı semptomlar sinsi ilerlediğinde görülebilir</a:t>
            </a:r>
          </a:p>
          <a:p>
            <a:pPr>
              <a:buFont typeface="Courier New" panose="02070309020205020404" pitchFamily="49" charset="0"/>
              <a:buChar char="o"/>
            </a:pPr>
            <a:r>
              <a:rPr lang="tr-TR" dirty="0" err="1">
                <a:sym typeface="Wingdings" panose="05000000000000000000" pitchFamily="2" charset="2"/>
              </a:rPr>
              <a:t>İntestinal</a:t>
            </a:r>
            <a:r>
              <a:rPr lang="tr-TR" dirty="0">
                <a:sym typeface="Wingdings" panose="05000000000000000000" pitchFamily="2" charset="2"/>
              </a:rPr>
              <a:t> spazmların olduğu dönemde kabızlık </a:t>
            </a:r>
          </a:p>
          <a:p>
            <a:pPr>
              <a:buFont typeface="Courier New" panose="02070309020205020404" pitchFamily="49" charset="0"/>
              <a:buChar char="o"/>
            </a:pPr>
            <a:r>
              <a:rPr lang="tr-TR" dirty="0" err="1">
                <a:sym typeface="Wingdings" panose="05000000000000000000" pitchFamily="2" charset="2"/>
              </a:rPr>
              <a:t>Toksik</a:t>
            </a:r>
            <a:r>
              <a:rPr lang="tr-TR" dirty="0">
                <a:sym typeface="Wingdings" panose="05000000000000000000" pitchFamily="2" charset="2"/>
              </a:rPr>
              <a:t> </a:t>
            </a:r>
            <a:r>
              <a:rPr lang="tr-TR" dirty="0" err="1">
                <a:sym typeface="Wingdings" panose="05000000000000000000" pitchFamily="2" charset="2"/>
              </a:rPr>
              <a:t>megakolon</a:t>
            </a:r>
            <a:r>
              <a:rPr lang="tr-TR" dirty="0">
                <a:sym typeface="Wingdings" panose="05000000000000000000" pitchFamily="2" charset="2"/>
              </a:rPr>
              <a:t>, anal </a:t>
            </a:r>
            <a:r>
              <a:rPr lang="tr-TR" dirty="0" err="1">
                <a:sym typeface="Wingdings" panose="05000000000000000000" pitchFamily="2" charset="2"/>
              </a:rPr>
              <a:t>ülserasyon</a:t>
            </a:r>
            <a:r>
              <a:rPr lang="tr-TR" dirty="0">
                <a:sym typeface="Wingdings" panose="05000000000000000000" pitchFamily="2" charset="2"/>
              </a:rPr>
              <a:t>, hatta </a:t>
            </a:r>
            <a:r>
              <a:rPr lang="tr-TR" dirty="0" err="1">
                <a:sym typeface="Wingdings" panose="05000000000000000000" pitchFamily="2" charset="2"/>
              </a:rPr>
              <a:t>perforasyona</a:t>
            </a:r>
            <a:r>
              <a:rPr lang="tr-TR" dirty="0">
                <a:sym typeface="Wingdings" panose="05000000000000000000" pitchFamily="2" charset="2"/>
              </a:rPr>
              <a:t> varan komplikasyonlar görülebilir</a:t>
            </a:r>
            <a:endParaRPr lang="tr-TR" dirty="0"/>
          </a:p>
          <a:p>
            <a:endParaRPr lang="tr-TR" dirty="0"/>
          </a:p>
        </p:txBody>
      </p:sp>
      <p:pic>
        <p:nvPicPr>
          <p:cNvPr id="14338" name="Picture 2" descr="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0503" y="850358"/>
            <a:ext cx="2551578" cy="3498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3179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Epidemiyoloji </a:t>
            </a:r>
          </a:p>
        </p:txBody>
      </p:sp>
      <p:sp>
        <p:nvSpPr>
          <p:cNvPr id="3" name="İçerik Yer Tutucusu 2"/>
          <p:cNvSpPr>
            <a:spLocks noGrp="1"/>
          </p:cNvSpPr>
          <p:nvPr>
            <p:ph idx="1"/>
          </p:nvPr>
        </p:nvSpPr>
        <p:spPr/>
        <p:txBody>
          <a:bodyPr/>
          <a:lstStyle/>
          <a:p>
            <a:pPr>
              <a:buFont typeface="Wingdings" panose="05000000000000000000" pitchFamily="2" charset="2"/>
              <a:buChar char="§"/>
            </a:pPr>
            <a:r>
              <a:rPr lang="tr-TR" dirty="0"/>
              <a:t>Tüm dünyada bulunmakla beraber </a:t>
            </a:r>
            <a:r>
              <a:rPr lang="tr-TR" dirty="0" err="1"/>
              <a:t>sosyo</a:t>
            </a:r>
            <a:r>
              <a:rPr lang="tr-TR" dirty="0"/>
              <a:t>-ekonomik düzeyi düşük toplumlarda sık</a:t>
            </a:r>
          </a:p>
          <a:p>
            <a:pPr>
              <a:buFont typeface="Wingdings" panose="05000000000000000000" pitchFamily="2" charset="2"/>
              <a:buChar char="§"/>
            </a:pPr>
            <a:r>
              <a:rPr lang="tr-TR" dirty="0"/>
              <a:t>Gelişmiş ülkelerde göçmenler, endemik bölgeden gelenler, toplu halde yaşayanlar ve eşcinsel ilişki yaşayan erkekler riskli gruplar</a:t>
            </a:r>
          </a:p>
          <a:p>
            <a:pPr>
              <a:buFont typeface="Wingdings" panose="05000000000000000000" pitchFamily="2" charset="2"/>
              <a:buChar char="Ø"/>
            </a:pPr>
            <a:r>
              <a:rPr lang="tr-TR" dirty="0" err="1"/>
              <a:t>Fekal</a:t>
            </a:r>
            <a:r>
              <a:rPr lang="tr-TR" dirty="0"/>
              <a:t>-oral yol ile </a:t>
            </a:r>
            <a:r>
              <a:rPr lang="tr-TR" dirty="0" err="1"/>
              <a:t>enfekte</a:t>
            </a:r>
            <a:r>
              <a:rPr lang="tr-TR" dirty="0"/>
              <a:t> su ve yiyeceklerle kistlerin alınmasıyla bulaş </a:t>
            </a:r>
          </a:p>
          <a:p>
            <a:pPr>
              <a:buFont typeface="Wingdings" panose="05000000000000000000" pitchFamily="2" charset="2"/>
              <a:buChar char="Ø"/>
            </a:pPr>
            <a:r>
              <a:rPr lang="tr-TR" dirty="0"/>
              <a:t>Ağız yoluyla alınan kist mide asidinden etkilenmez, alkali olan ince </a:t>
            </a:r>
            <a:r>
              <a:rPr lang="tr-TR" dirty="0" err="1"/>
              <a:t>barsakta</a:t>
            </a:r>
            <a:r>
              <a:rPr lang="tr-TR" dirty="0"/>
              <a:t> açılır</a:t>
            </a:r>
          </a:p>
          <a:p>
            <a:pPr>
              <a:buFont typeface="Wingdings" panose="05000000000000000000" pitchFamily="2" charset="2"/>
              <a:buChar char="Ø"/>
            </a:pPr>
            <a:r>
              <a:rPr lang="tr-TR" dirty="0"/>
              <a:t>Kolonu </a:t>
            </a:r>
            <a:r>
              <a:rPr lang="tr-TR" dirty="0" err="1"/>
              <a:t>enfekte</a:t>
            </a:r>
            <a:r>
              <a:rPr lang="tr-TR" dirty="0"/>
              <a:t> ederek </a:t>
            </a:r>
            <a:r>
              <a:rPr lang="tr-TR" dirty="0" err="1"/>
              <a:t>trofozoitleri</a:t>
            </a:r>
            <a:r>
              <a:rPr lang="tr-TR" dirty="0"/>
              <a:t> oluşturur</a:t>
            </a:r>
          </a:p>
          <a:p>
            <a:pPr>
              <a:buFont typeface="Wingdings" panose="05000000000000000000" pitchFamily="2" charset="2"/>
              <a:buChar char="Ø"/>
            </a:pPr>
            <a:r>
              <a:rPr lang="tr-TR" dirty="0" err="1"/>
              <a:t>İnübasyon</a:t>
            </a:r>
            <a:r>
              <a:rPr lang="tr-TR" dirty="0"/>
              <a:t> süresi ortalama 2-4 hafta olmakla birlikte yıllar sürebilmekte</a:t>
            </a:r>
          </a:p>
          <a:p>
            <a:pPr>
              <a:buFont typeface="Wingdings" panose="05000000000000000000" pitchFamily="2" charset="2"/>
              <a:buChar char="Ø"/>
            </a:pPr>
            <a:r>
              <a:rPr lang="tr-TR" dirty="0"/>
              <a:t>Bazı </a:t>
            </a:r>
            <a:r>
              <a:rPr lang="tr-TR" dirty="0" err="1"/>
              <a:t>asemptomatik</a:t>
            </a:r>
            <a:r>
              <a:rPr lang="tr-TR" dirty="0"/>
              <a:t> olgular yıllarca </a:t>
            </a:r>
            <a:r>
              <a:rPr lang="tr-TR" dirty="0" err="1"/>
              <a:t>fekal</a:t>
            </a:r>
            <a:r>
              <a:rPr lang="tr-TR" dirty="0"/>
              <a:t> yolla kist yayarlar</a:t>
            </a:r>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1504711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Tanı </a:t>
            </a:r>
          </a:p>
        </p:txBody>
      </p:sp>
      <p:sp>
        <p:nvSpPr>
          <p:cNvPr id="3" name="İçerik Yer Tutucusu 2"/>
          <p:cNvSpPr>
            <a:spLocks noGrp="1"/>
          </p:cNvSpPr>
          <p:nvPr>
            <p:ph idx="1"/>
          </p:nvPr>
        </p:nvSpPr>
        <p:spPr>
          <a:xfrm>
            <a:off x="1143000" y="2486722"/>
            <a:ext cx="9872871" cy="3609278"/>
          </a:xfrm>
        </p:spPr>
        <p:txBody>
          <a:bodyPr>
            <a:normAutofit lnSpcReduction="10000"/>
          </a:bodyPr>
          <a:lstStyle/>
          <a:p>
            <a:pPr marL="45720" indent="0">
              <a:buNone/>
            </a:pPr>
            <a:r>
              <a:rPr lang="tr-TR" b="1" dirty="0"/>
              <a:t>1.Taze dışkı mikroskobik incelemesi (</a:t>
            </a:r>
            <a:r>
              <a:rPr lang="tr-TR" dirty="0"/>
              <a:t>30 </a:t>
            </a:r>
            <a:r>
              <a:rPr lang="tr-TR" dirty="0" err="1"/>
              <a:t>dk</a:t>
            </a:r>
            <a:r>
              <a:rPr lang="tr-TR" dirty="0"/>
              <a:t> içinde bakılmalı ya da </a:t>
            </a:r>
            <a:r>
              <a:rPr lang="tr-TR" dirty="0" err="1"/>
              <a:t>formalinle</a:t>
            </a:r>
            <a:r>
              <a:rPr lang="tr-TR" dirty="0"/>
              <a:t> sabitlenmeli</a:t>
            </a:r>
            <a:r>
              <a:rPr lang="tr-TR" b="1" dirty="0"/>
              <a:t>)</a:t>
            </a:r>
            <a:r>
              <a:rPr lang="tr-TR" dirty="0"/>
              <a:t>: </a:t>
            </a:r>
            <a:r>
              <a:rPr lang="tr-TR" dirty="0" err="1"/>
              <a:t>trofozoitlerin</a:t>
            </a:r>
            <a:r>
              <a:rPr lang="tr-TR" dirty="0"/>
              <a:t> hareketi+ </a:t>
            </a:r>
            <a:r>
              <a:rPr lang="tr-TR" dirty="0" err="1"/>
              <a:t>trofozoit</a:t>
            </a:r>
            <a:r>
              <a:rPr lang="tr-TR" dirty="0"/>
              <a:t> içinde fagosite edilmiş eritrositler      (en az 3 kez </a:t>
            </a:r>
            <a:r>
              <a:rPr lang="tr-TR" dirty="0" err="1"/>
              <a:t>natif</a:t>
            </a:r>
            <a:r>
              <a:rPr lang="tr-TR" dirty="0"/>
              <a:t>, </a:t>
            </a:r>
            <a:r>
              <a:rPr lang="tr-TR" dirty="0" err="1"/>
              <a:t>lugol</a:t>
            </a:r>
            <a:r>
              <a:rPr lang="tr-TR" dirty="0"/>
              <a:t> ve </a:t>
            </a:r>
            <a:r>
              <a:rPr lang="tr-TR" dirty="0" err="1"/>
              <a:t>trikrom</a:t>
            </a:r>
            <a:r>
              <a:rPr lang="tr-TR" dirty="0"/>
              <a:t> boyama ile birlikte incelenmesi daha güvenilir) </a:t>
            </a:r>
          </a:p>
          <a:p>
            <a:pPr marL="45720" indent="0">
              <a:buNone/>
            </a:pPr>
            <a:r>
              <a:rPr lang="tr-TR" b="1" dirty="0"/>
              <a:t>2. Dışkıda amip antijen bakılması (ELISA)</a:t>
            </a:r>
          </a:p>
          <a:p>
            <a:pPr marL="45720" indent="0">
              <a:buNone/>
            </a:pPr>
            <a:r>
              <a:rPr lang="tr-TR" dirty="0"/>
              <a:t>3. Dışkının amip PCR incelenmesi</a:t>
            </a:r>
          </a:p>
          <a:p>
            <a:pPr marL="45720" indent="0">
              <a:buNone/>
            </a:pPr>
            <a:r>
              <a:rPr lang="tr-TR" dirty="0"/>
              <a:t>4. </a:t>
            </a:r>
            <a:r>
              <a:rPr lang="tr-TR" dirty="0" err="1"/>
              <a:t>Ekstraintestinal</a:t>
            </a:r>
            <a:r>
              <a:rPr lang="tr-TR" dirty="0"/>
              <a:t>; </a:t>
            </a:r>
            <a:r>
              <a:rPr lang="tr-TR" dirty="0" err="1"/>
              <a:t>serolojik</a:t>
            </a:r>
            <a:r>
              <a:rPr lang="tr-TR" dirty="0"/>
              <a:t> inceleme, MRG, USG </a:t>
            </a:r>
            <a:r>
              <a:rPr lang="tr-TR" dirty="0" err="1"/>
              <a:t>vb</a:t>
            </a:r>
            <a:r>
              <a:rPr lang="tr-TR" dirty="0"/>
              <a:t> görüntüleme</a:t>
            </a:r>
          </a:p>
          <a:p>
            <a:pPr marL="45720" indent="0">
              <a:buNone/>
            </a:pPr>
            <a:endParaRPr lang="tr-TR" dirty="0"/>
          </a:p>
          <a:p>
            <a:pPr marL="45720" indent="0">
              <a:buNone/>
            </a:pPr>
            <a:r>
              <a:rPr lang="tr-TR" dirty="0"/>
              <a:t>*’yanlış pozitif’ ve ‘yanlış negatif’ çok sık olduğundan </a:t>
            </a:r>
            <a:r>
              <a:rPr lang="tr-TR" dirty="0" err="1"/>
              <a:t>mikroskopi</a:t>
            </a:r>
            <a:r>
              <a:rPr lang="tr-TR" dirty="0"/>
              <a:t> + antijen ile tanı konulması önerilmekte</a:t>
            </a:r>
          </a:p>
        </p:txBody>
      </p:sp>
      <p:pic>
        <p:nvPicPr>
          <p:cNvPr id="13314"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785" y="438429"/>
            <a:ext cx="2129883" cy="187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025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Tedavi </a:t>
            </a:r>
          </a:p>
        </p:txBody>
      </p:sp>
      <p:sp>
        <p:nvSpPr>
          <p:cNvPr id="3" name="İçerik Yer Tutucusu 2"/>
          <p:cNvSpPr>
            <a:spLocks noGrp="1"/>
          </p:cNvSpPr>
          <p:nvPr>
            <p:ph idx="1"/>
          </p:nvPr>
        </p:nvSpPr>
        <p:spPr/>
        <p:txBody>
          <a:bodyPr>
            <a:normAutofit lnSpcReduction="10000"/>
          </a:bodyPr>
          <a:lstStyle/>
          <a:p>
            <a:r>
              <a:rPr lang="tr-TR" dirty="0"/>
              <a:t>Doku </a:t>
            </a:r>
            <a:r>
              <a:rPr lang="tr-TR" dirty="0" err="1"/>
              <a:t>amebisid</a:t>
            </a:r>
            <a:r>
              <a:rPr lang="tr-TR" dirty="0"/>
              <a:t> ilaçlar (</a:t>
            </a:r>
            <a:r>
              <a:rPr lang="tr-TR" dirty="0" err="1"/>
              <a:t>trofozoitler</a:t>
            </a:r>
            <a:r>
              <a:rPr lang="tr-TR" dirty="0"/>
              <a:t> için)</a:t>
            </a:r>
          </a:p>
          <a:p>
            <a:pPr marL="45720" indent="0">
              <a:buNone/>
            </a:pPr>
            <a:r>
              <a:rPr lang="tr-TR" dirty="0" err="1"/>
              <a:t>Nitroimidazoller</a:t>
            </a:r>
            <a:r>
              <a:rPr lang="tr-TR" dirty="0"/>
              <a:t>:</a:t>
            </a:r>
          </a:p>
          <a:p>
            <a:pPr marL="45720" indent="0">
              <a:buNone/>
            </a:pPr>
            <a:r>
              <a:rPr lang="tr-TR" dirty="0"/>
              <a:t>-</a:t>
            </a:r>
            <a:r>
              <a:rPr lang="tr-TR" dirty="0" err="1"/>
              <a:t>Metronidazol</a:t>
            </a:r>
            <a:endParaRPr lang="tr-TR" dirty="0"/>
          </a:p>
          <a:p>
            <a:pPr marL="45720" indent="0">
              <a:buNone/>
            </a:pPr>
            <a:r>
              <a:rPr lang="tr-TR" dirty="0"/>
              <a:t>-</a:t>
            </a:r>
            <a:r>
              <a:rPr lang="tr-TR" dirty="0" err="1"/>
              <a:t>Tinidazol</a:t>
            </a:r>
            <a:endParaRPr lang="tr-TR" dirty="0"/>
          </a:p>
          <a:p>
            <a:pPr marL="45720" indent="0">
              <a:buNone/>
            </a:pPr>
            <a:r>
              <a:rPr lang="tr-TR" dirty="0"/>
              <a:t>-</a:t>
            </a:r>
            <a:r>
              <a:rPr lang="tr-TR" dirty="0" err="1"/>
              <a:t>Ornidazol</a:t>
            </a:r>
            <a:endParaRPr lang="tr-TR" dirty="0"/>
          </a:p>
          <a:p>
            <a:pPr>
              <a:buFont typeface="Arial" panose="020B0604020202020204" pitchFamily="34" charset="0"/>
              <a:buChar char="•"/>
            </a:pPr>
            <a:r>
              <a:rPr lang="tr-TR" dirty="0" err="1"/>
              <a:t>Luminal</a:t>
            </a:r>
            <a:r>
              <a:rPr lang="tr-TR" dirty="0"/>
              <a:t> </a:t>
            </a:r>
            <a:r>
              <a:rPr lang="tr-TR" dirty="0" err="1"/>
              <a:t>amebisid</a:t>
            </a:r>
            <a:r>
              <a:rPr lang="tr-TR" dirty="0"/>
              <a:t> ilaçlar (kistler için) (TR’de yok)</a:t>
            </a:r>
          </a:p>
          <a:p>
            <a:pPr marL="45720" indent="0">
              <a:buNone/>
            </a:pPr>
            <a:r>
              <a:rPr lang="tr-TR" dirty="0"/>
              <a:t>-</a:t>
            </a:r>
            <a:r>
              <a:rPr lang="tr-TR" dirty="0" err="1"/>
              <a:t>Diloksanit</a:t>
            </a:r>
            <a:r>
              <a:rPr lang="tr-TR" dirty="0"/>
              <a:t> </a:t>
            </a:r>
            <a:r>
              <a:rPr lang="tr-TR" dirty="0" err="1"/>
              <a:t>furoat</a:t>
            </a:r>
            <a:endParaRPr lang="tr-TR" dirty="0"/>
          </a:p>
          <a:p>
            <a:pPr marL="45720" indent="0">
              <a:buNone/>
            </a:pPr>
            <a:r>
              <a:rPr lang="tr-TR" dirty="0"/>
              <a:t>-</a:t>
            </a:r>
            <a:r>
              <a:rPr lang="tr-TR" dirty="0" err="1"/>
              <a:t>Paramomisin</a:t>
            </a:r>
            <a:endParaRPr lang="tr-TR" dirty="0"/>
          </a:p>
          <a:p>
            <a:pPr marL="45720" indent="0">
              <a:buNone/>
            </a:pPr>
            <a:r>
              <a:rPr lang="tr-TR" dirty="0"/>
              <a:t>-</a:t>
            </a:r>
            <a:r>
              <a:rPr lang="tr-TR" dirty="0" err="1"/>
              <a:t>İodoquinol</a:t>
            </a:r>
            <a:endParaRPr lang="tr-TR" dirty="0"/>
          </a:p>
        </p:txBody>
      </p:sp>
    </p:spTree>
    <p:extLst>
      <p:ext uri="{BB962C8B-B14F-4D97-AF65-F5344CB8AC3E}">
        <p14:creationId xmlns:p14="http://schemas.microsoft.com/office/powerpoint/2010/main" val="1874185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Amaç</a:t>
            </a:r>
          </a:p>
        </p:txBody>
      </p:sp>
      <p:sp>
        <p:nvSpPr>
          <p:cNvPr id="3" name="İçerik Yer Tutucusu 2"/>
          <p:cNvSpPr>
            <a:spLocks noGrp="1"/>
          </p:cNvSpPr>
          <p:nvPr>
            <p:ph idx="1"/>
          </p:nvPr>
        </p:nvSpPr>
        <p:spPr/>
        <p:txBody>
          <a:bodyPr/>
          <a:lstStyle/>
          <a:p>
            <a:pPr>
              <a:buFont typeface="Arial" panose="020B0604020202020204" pitchFamily="34" charset="0"/>
              <a:buChar char="•"/>
            </a:pPr>
            <a:r>
              <a:rPr lang="tr-TR" dirty="0" err="1"/>
              <a:t>Paraziter</a:t>
            </a:r>
            <a:r>
              <a:rPr lang="tr-TR" dirty="0"/>
              <a:t> hastalıklar hakkında bilgi vermek</a:t>
            </a:r>
          </a:p>
          <a:p>
            <a:pPr marL="45720" indent="0">
              <a:buNone/>
            </a:pPr>
            <a:endParaRPr lang="tr-TR" dirty="0"/>
          </a:p>
        </p:txBody>
      </p:sp>
    </p:spTree>
    <p:extLst>
      <p:ext uri="{BB962C8B-B14F-4D97-AF65-F5344CB8AC3E}">
        <p14:creationId xmlns:p14="http://schemas.microsoft.com/office/powerpoint/2010/main" val="30723846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a:buFont typeface="Wingdings" panose="05000000000000000000" pitchFamily="2" charset="2"/>
              <a:buChar char="Ø"/>
            </a:pPr>
            <a:r>
              <a:rPr lang="tr-TR" dirty="0" err="1"/>
              <a:t>Asemptomatik</a:t>
            </a:r>
            <a:r>
              <a:rPr lang="tr-TR" dirty="0"/>
              <a:t> </a:t>
            </a:r>
            <a:r>
              <a:rPr lang="tr-TR" dirty="0" err="1"/>
              <a:t>intestinal</a:t>
            </a:r>
            <a:r>
              <a:rPr lang="tr-TR" dirty="0"/>
              <a:t> (portör): </a:t>
            </a:r>
            <a:r>
              <a:rPr lang="tr-TR" dirty="0" err="1"/>
              <a:t>Luminal</a:t>
            </a:r>
            <a:r>
              <a:rPr lang="tr-TR" dirty="0"/>
              <a:t> </a:t>
            </a:r>
            <a:r>
              <a:rPr lang="tr-TR" dirty="0" err="1"/>
              <a:t>amebisid</a:t>
            </a:r>
            <a:endParaRPr lang="tr-TR" dirty="0"/>
          </a:p>
          <a:p>
            <a:pPr>
              <a:buFont typeface="Wingdings" panose="05000000000000000000" pitchFamily="2" charset="2"/>
              <a:buChar char="Ø"/>
            </a:pPr>
            <a:r>
              <a:rPr lang="tr-TR" dirty="0" err="1"/>
              <a:t>İntestinal</a:t>
            </a:r>
            <a:r>
              <a:rPr lang="tr-TR" dirty="0"/>
              <a:t> enfeksiyon (</a:t>
            </a:r>
            <a:r>
              <a:rPr lang="tr-TR" dirty="0" err="1"/>
              <a:t>amibik</a:t>
            </a:r>
            <a:r>
              <a:rPr lang="tr-TR" dirty="0"/>
              <a:t> dizanteri): </a:t>
            </a:r>
            <a:r>
              <a:rPr lang="tr-TR" dirty="0" err="1"/>
              <a:t>Nitroimidazol</a:t>
            </a:r>
            <a:r>
              <a:rPr lang="tr-TR" dirty="0"/>
              <a:t> + takiben </a:t>
            </a:r>
            <a:r>
              <a:rPr lang="tr-TR" dirty="0" err="1"/>
              <a:t>luminal</a:t>
            </a:r>
            <a:r>
              <a:rPr lang="tr-TR" dirty="0"/>
              <a:t> </a:t>
            </a:r>
            <a:r>
              <a:rPr lang="tr-TR" dirty="0" err="1"/>
              <a:t>amebisid</a:t>
            </a:r>
            <a:endParaRPr lang="tr-TR" dirty="0"/>
          </a:p>
          <a:p>
            <a:pPr>
              <a:buFont typeface="Wingdings" panose="05000000000000000000" pitchFamily="2" charset="2"/>
              <a:buChar char="Ø"/>
            </a:pPr>
            <a:r>
              <a:rPr lang="tr-TR" dirty="0" err="1"/>
              <a:t>Hepatik</a:t>
            </a:r>
            <a:r>
              <a:rPr lang="tr-TR" dirty="0"/>
              <a:t> </a:t>
            </a:r>
            <a:r>
              <a:rPr lang="tr-TR" dirty="0" err="1"/>
              <a:t>abse</a:t>
            </a:r>
            <a:r>
              <a:rPr lang="tr-TR" dirty="0"/>
              <a:t>: nadiren </a:t>
            </a:r>
            <a:r>
              <a:rPr lang="tr-TR" dirty="0" err="1"/>
              <a:t>abse</a:t>
            </a:r>
            <a:r>
              <a:rPr lang="tr-TR" dirty="0"/>
              <a:t> drenajı veya cerrahi gerekebilmekte</a:t>
            </a:r>
          </a:p>
          <a:p>
            <a:pPr>
              <a:buFont typeface="Wingdings" panose="05000000000000000000" pitchFamily="2" charset="2"/>
              <a:buChar char="Ø"/>
            </a:pPr>
            <a:endParaRPr lang="tr-TR" dirty="0"/>
          </a:p>
          <a:p>
            <a:pPr>
              <a:buFont typeface="Wingdings" panose="05000000000000000000" pitchFamily="2" charset="2"/>
              <a:buChar char="§"/>
            </a:pPr>
            <a:r>
              <a:rPr lang="tr-TR" dirty="0"/>
              <a:t>İdeal olan doku ve </a:t>
            </a:r>
            <a:r>
              <a:rPr lang="tr-TR" dirty="0" err="1"/>
              <a:t>luminal</a:t>
            </a:r>
            <a:r>
              <a:rPr lang="tr-TR" dirty="0"/>
              <a:t> </a:t>
            </a:r>
            <a:r>
              <a:rPr lang="tr-TR" dirty="0" err="1"/>
              <a:t>amebisidlerin</a:t>
            </a:r>
            <a:r>
              <a:rPr lang="tr-TR" dirty="0"/>
              <a:t> birlikte kullanımı</a:t>
            </a:r>
          </a:p>
          <a:p>
            <a:pPr>
              <a:buFont typeface="Wingdings" panose="05000000000000000000" pitchFamily="2" charset="2"/>
              <a:buChar char="§"/>
            </a:pPr>
            <a:r>
              <a:rPr lang="tr-TR" dirty="0" err="1"/>
              <a:t>Metronidazol</a:t>
            </a:r>
            <a:r>
              <a:rPr lang="tr-TR" dirty="0"/>
              <a:t> ilk seçenektir, uygun dozda en az 10 gün kullanılmalı , kistlere etkili </a:t>
            </a:r>
            <a:r>
              <a:rPr lang="tr-TR" dirty="0" smtClean="0"/>
              <a:t>değil</a:t>
            </a:r>
          </a:p>
          <a:p>
            <a:pPr>
              <a:buFont typeface="Wingdings" panose="05000000000000000000" pitchFamily="2" charset="2"/>
              <a:buChar char="§"/>
            </a:pPr>
            <a:r>
              <a:rPr lang="tr-TR" dirty="0"/>
              <a:t> </a:t>
            </a:r>
            <a:r>
              <a:rPr lang="tr-TR" dirty="0" err="1"/>
              <a:t>Fulminan</a:t>
            </a:r>
            <a:r>
              <a:rPr lang="tr-TR" dirty="0"/>
              <a:t> </a:t>
            </a:r>
            <a:r>
              <a:rPr lang="tr-TR" dirty="0" smtClean="0"/>
              <a:t>kolit gibi olası şiddetli tablolarda gram </a:t>
            </a:r>
            <a:r>
              <a:rPr lang="tr-TR" dirty="0"/>
              <a:t>negatif </a:t>
            </a:r>
            <a:r>
              <a:rPr lang="tr-TR" dirty="0" err="1"/>
              <a:t>enterik</a:t>
            </a:r>
            <a:r>
              <a:rPr lang="tr-TR" dirty="0"/>
              <a:t> organizmalar </a:t>
            </a:r>
            <a:r>
              <a:rPr lang="tr-TR" dirty="0" smtClean="0"/>
              <a:t>için </a:t>
            </a:r>
            <a:r>
              <a:rPr lang="tr-TR" dirty="0" err="1" smtClean="0"/>
              <a:t>tetrasiklin</a:t>
            </a:r>
            <a:r>
              <a:rPr lang="tr-TR" dirty="0" smtClean="0"/>
              <a:t> gibi </a:t>
            </a:r>
            <a:r>
              <a:rPr lang="tr-TR" dirty="0"/>
              <a:t>ampirik geniş spektrumlu </a:t>
            </a:r>
            <a:r>
              <a:rPr lang="tr-TR" dirty="0" smtClean="0"/>
              <a:t>antibiyotik eklenmeli</a:t>
            </a:r>
            <a:endParaRPr lang="tr-TR" dirty="0"/>
          </a:p>
          <a:p>
            <a:pPr>
              <a:buFont typeface="Wingdings" panose="05000000000000000000" pitchFamily="2" charset="2"/>
              <a:buChar char="§"/>
            </a:pPr>
            <a:r>
              <a:rPr lang="tr-TR" dirty="0"/>
              <a:t>Tedaviden sonra kontrol dışkı incelemesi önerilir</a:t>
            </a:r>
          </a:p>
          <a:p>
            <a:pPr marL="45720" indent="0">
              <a:buNone/>
            </a:pPr>
            <a:endParaRPr lang="tr-TR" dirty="0"/>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2606694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r>
              <a:rPr lang="tr-TR" sz="3600" dirty="0"/>
              <a:t>Örnek reçete</a:t>
            </a:r>
            <a:r>
              <a:rPr lang="tr-TR" dirty="0"/>
              <a:t/>
            </a:r>
            <a:br>
              <a:rPr lang="tr-TR" dirty="0"/>
            </a:br>
            <a:endParaRPr lang="tr-TR" dirty="0"/>
          </a:p>
        </p:txBody>
      </p:sp>
      <p:sp>
        <p:nvSpPr>
          <p:cNvPr id="3" name="İçerik Yer Tutucusu 2"/>
          <p:cNvSpPr>
            <a:spLocks noGrp="1"/>
          </p:cNvSpPr>
          <p:nvPr>
            <p:ph sz="half" idx="1"/>
          </p:nvPr>
        </p:nvSpPr>
        <p:spPr/>
        <p:txBody>
          <a:bodyPr>
            <a:normAutofit/>
          </a:bodyPr>
          <a:lstStyle/>
          <a:p>
            <a:pPr marL="45720" indent="0">
              <a:buNone/>
            </a:pPr>
            <a:r>
              <a:rPr lang="tr-TR" dirty="0"/>
              <a:t>-Erişkin </a:t>
            </a:r>
          </a:p>
          <a:p>
            <a:pPr marL="45720" indent="0">
              <a:buNone/>
            </a:pPr>
            <a:r>
              <a:rPr lang="tr-TR" dirty="0"/>
              <a:t>1.Metronidazol </a:t>
            </a:r>
          </a:p>
          <a:p>
            <a:pPr marL="45720" indent="0">
              <a:buNone/>
            </a:pPr>
            <a:r>
              <a:rPr lang="tr-TR" b="1" i="1" dirty="0" err="1"/>
              <a:t>Flagyl</a:t>
            </a:r>
            <a:r>
              <a:rPr lang="tr-TR" b="1" i="1" dirty="0"/>
              <a:t> 500 </a:t>
            </a:r>
            <a:r>
              <a:rPr lang="tr-TR" b="1" i="1" dirty="0" err="1"/>
              <a:t>tb</a:t>
            </a:r>
            <a:r>
              <a:rPr lang="tr-TR" b="1" i="1" dirty="0"/>
              <a:t> /  </a:t>
            </a:r>
            <a:r>
              <a:rPr lang="tr-TR" b="1" i="1" dirty="0" err="1"/>
              <a:t>Nidazol</a:t>
            </a:r>
            <a:r>
              <a:rPr lang="tr-TR" b="1" i="1" dirty="0"/>
              <a:t> 500 </a:t>
            </a:r>
            <a:r>
              <a:rPr lang="tr-TR" b="1" i="1" dirty="0" err="1"/>
              <a:t>tb</a:t>
            </a:r>
            <a:endParaRPr lang="tr-TR" b="1" i="1" dirty="0"/>
          </a:p>
          <a:p>
            <a:pPr marL="45720" indent="0">
              <a:buNone/>
            </a:pPr>
            <a:r>
              <a:rPr lang="tr-TR" b="1" i="1" dirty="0"/>
              <a:t>S: 3*1000 mg yemeklerden önce PO, 10 gün</a:t>
            </a:r>
          </a:p>
          <a:p>
            <a:pPr marL="45720" indent="0">
              <a:buNone/>
            </a:pPr>
            <a:r>
              <a:rPr lang="tr-TR" dirty="0" smtClean="0"/>
              <a:t> 2. </a:t>
            </a:r>
            <a:r>
              <a:rPr lang="tr-TR" dirty="0" err="1"/>
              <a:t>T</a:t>
            </a:r>
            <a:r>
              <a:rPr lang="tr-TR" dirty="0" err="1" smtClean="0"/>
              <a:t>etrasiklin</a:t>
            </a:r>
            <a:r>
              <a:rPr lang="tr-TR" dirty="0" smtClean="0"/>
              <a:t>  (kolit, peritonit)</a:t>
            </a:r>
          </a:p>
          <a:p>
            <a:pPr marL="45720" indent="0">
              <a:buNone/>
            </a:pPr>
            <a:r>
              <a:rPr lang="tr-TR" b="1" i="1" dirty="0" err="1" smtClean="0"/>
              <a:t>Tetra</a:t>
            </a:r>
            <a:r>
              <a:rPr lang="tr-TR" b="1" i="1" dirty="0" smtClean="0"/>
              <a:t> 250mg 16 kap</a:t>
            </a:r>
          </a:p>
          <a:p>
            <a:pPr marL="45720" indent="0">
              <a:buNone/>
            </a:pPr>
            <a:r>
              <a:rPr lang="tr-TR" b="1" i="1" dirty="0" smtClean="0"/>
              <a:t>S:4*250 </a:t>
            </a:r>
            <a:r>
              <a:rPr lang="tr-TR" b="1" i="1" dirty="0" err="1" smtClean="0"/>
              <a:t>mg,PO</a:t>
            </a:r>
            <a:r>
              <a:rPr lang="tr-TR" b="1" i="1" dirty="0" smtClean="0"/>
              <a:t>, 10 gün</a:t>
            </a:r>
            <a:endParaRPr lang="tr-TR" b="1" i="1" dirty="0"/>
          </a:p>
          <a:p>
            <a:pPr marL="45720" indent="0">
              <a:buNone/>
            </a:pPr>
            <a:endParaRPr lang="tr-TR" dirty="0"/>
          </a:p>
        </p:txBody>
      </p:sp>
      <p:sp>
        <p:nvSpPr>
          <p:cNvPr id="5" name="İçerik Yer Tutucusu 4"/>
          <p:cNvSpPr>
            <a:spLocks noGrp="1"/>
          </p:cNvSpPr>
          <p:nvPr>
            <p:ph sz="half" idx="2"/>
          </p:nvPr>
        </p:nvSpPr>
        <p:spPr/>
        <p:txBody>
          <a:bodyPr>
            <a:normAutofit/>
          </a:bodyPr>
          <a:lstStyle/>
          <a:p>
            <a:pPr marL="45720" indent="0">
              <a:buNone/>
            </a:pPr>
            <a:r>
              <a:rPr lang="tr-TR" dirty="0"/>
              <a:t>-Çocuk</a:t>
            </a:r>
          </a:p>
          <a:p>
            <a:pPr marL="45720" indent="0">
              <a:buNone/>
            </a:pPr>
            <a:r>
              <a:rPr lang="tr-TR" dirty="0"/>
              <a:t>1.Metronidazol</a:t>
            </a:r>
          </a:p>
          <a:p>
            <a:pPr marL="45720" indent="0">
              <a:buNone/>
            </a:pPr>
            <a:r>
              <a:rPr lang="tr-TR" b="1" i="1" dirty="0" err="1"/>
              <a:t>Flagyl</a:t>
            </a:r>
            <a:r>
              <a:rPr lang="tr-TR" b="1" i="1" dirty="0"/>
              <a:t> 125mg/5ml oral </a:t>
            </a:r>
            <a:r>
              <a:rPr lang="tr-TR" b="1" i="1" dirty="0" err="1"/>
              <a:t>susp</a:t>
            </a:r>
            <a:r>
              <a:rPr lang="tr-TR" b="1" i="1" dirty="0"/>
              <a:t>. </a:t>
            </a:r>
          </a:p>
          <a:p>
            <a:pPr marL="45720" indent="0">
              <a:buNone/>
            </a:pPr>
            <a:r>
              <a:rPr lang="tr-TR" b="1" i="1" dirty="0"/>
              <a:t>S:40-50mg/kg/gün, 3 eşit doza bölünerek yemeklerden önce PO,        10 gün</a:t>
            </a:r>
          </a:p>
        </p:txBody>
      </p:sp>
      <p:pic>
        <p:nvPicPr>
          <p:cNvPr id="15364" name="Picture 4" descr="Flagyl Nedir, Ne İçin Kullanılır, Ne İşe Yarar, Yan Etkileri Nelerdir?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520" y="342899"/>
            <a:ext cx="3048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7325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Korunma </a:t>
            </a:r>
          </a:p>
        </p:txBody>
      </p:sp>
      <p:sp>
        <p:nvSpPr>
          <p:cNvPr id="3" name="İçerik Yer Tutucusu 2"/>
          <p:cNvSpPr>
            <a:spLocks noGrp="1"/>
          </p:cNvSpPr>
          <p:nvPr>
            <p:ph idx="1"/>
          </p:nvPr>
        </p:nvSpPr>
        <p:spPr>
          <a:xfrm>
            <a:off x="1143000" y="2479030"/>
            <a:ext cx="9872871" cy="3616969"/>
          </a:xfrm>
        </p:spPr>
        <p:txBody>
          <a:bodyPr/>
          <a:lstStyle/>
          <a:p>
            <a:r>
              <a:rPr lang="tr-TR" dirty="0"/>
              <a:t>Su/yiyecek </a:t>
            </a:r>
            <a:r>
              <a:rPr lang="tr-TR" dirty="0" err="1"/>
              <a:t>kontaminasyonunun</a:t>
            </a:r>
            <a:r>
              <a:rPr lang="tr-TR" dirty="0"/>
              <a:t> engellenmesi, sebzelerin iyice yıkandıktan sonra 15 </a:t>
            </a:r>
            <a:r>
              <a:rPr lang="tr-TR" dirty="0" err="1"/>
              <a:t>dk</a:t>
            </a:r>
            <a:r>
              <a:rPr lang="tr-TR" dirty="0"/>
              <a:t> sirke </a:t>
            </a:r>
            <a:r>
              <a:rPr lang="tr-TR" dirty="0" err="1"/>
              <a:t>içide</a:t>
            </a:r>
            <a:r>
              <a:rPr lang="tr-TR" dirty="0"/>
              <a:t> bekletilmesi</a:t>
            </a:r>
          </a:p>
          <a:p>
            <a:r>
              <a:rPr lang="tr-TR" dirty="0"/>
              <a:t>Suların kaynatılması amip ve kistleri %100 yok eder, iyot tabletleri klorlama etkisiz</a:t>
            </a:r>
          </a:p>
          <a:p>
            <a:r>
              <a:rPr lang="tr-TR" dirty="0" err="1"/>
              <a:t>Fekal</a:t>
            </a:r>
            <a:r>
              <a:rPr lang="tr-TR" dirty="0"/>
              <a:t> </a:t>
            </a:r>
            <a:r>
              <a:rPr lang="tr-TR" dirty="0" err="1"/>
              <a:t>metaryellerin</a:t>
            </a:r>
            <a:r>
              <a:rPr lang="tr-TR" dirty="0"/>
              <a:t> hijyenik şekilde ortadan kaldırılması</a:t>
            </a:r>
          </a:p>
          <a:p>
            <a:r>
              <a:rPr lang="tr-TR" dirty="0" err="1"/>
              <a:t>Fekal</a:t>
            </a:r>
            <a:r>
              <a:rPr lang="tr-TR" dirty="0"/>
              <a:t>-oral bulaşa yol açabilecek cinsel aktiviteden kaçınmak</a:t>
            </a:r>
          </a:p>
          <a:p>
            <a:r>
              <a:rPr lang="tr-TR" dirty="0" err="1"/>
              <a:t>Amebiyazis</a:t>
            </a:r>
            <a:r>
              <a:rPr lang="tr-TR" dirty="0"/>
              <a:t> tanılı kişilerin kesin tedavi olana kadar havuz </a:t>
            </a:r>
            <a:r>
              <a:rPr lang="tr-TR" dirty="0" err="1"/>
              <a:t>vb</a:t>
            </a:r>
            <a:r>
              <a:rPr lang="tr-TR" dirty="0"/>
              <a:t> toplu mekanlarda izole olması</a:t>
            </a:r>
          </a:p>
        </p:txBody>
      </p:sp>
      <p:pic>
        <p:nvPicPr>
          <p:cNvPr id="5" name="Resim 4"/>
          <p:cNvPicPr>
            <a:picLocks noChangeAspect="1"/>
          </p:cNvPicPr>
          <p:nvPr/>
        </p:nvPicPr>
        <p:blipFill>
          <a:blip r:embed="rId2"/>
          <a:stretch>
            <a:fillRect/>
          </a:stretch>
        </p:blipFill>
        <p:spPr>
          <a:xfrm>
            <a:off x="7672039" y="609600"/>
            <a:ext cx="2419815" cy="1769490"/>
          </a:xfrm>
          <a:prstGeom prst="rect">
            <a:avLst/>
          </a:prstGeom>
        </p:spPr>
      </p:pic>
    </p:spTree>
    <p:extLst>
      <p:ext uri="{BB962C8B-B14F-4D97-AF65-F5344CB8AC3E}">
        <p14:creationId xmlns:p14="http://schemas.microsoft.com/office/powerpoint/2010/main" val="107658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Giardia</a:t>
            </a:r>
            <a:r>
              <a:rPr lang="tr-TR" dirty="0"/>
              <a:t> </a:t>
            </a:r>
            <a:r>
              <a:rPr lang="tr-TR" dirty="0" err="1"/>
              <a:t>İntestinalis</a:t>
            </a:r>
            <a:endParaRPr lang="tr-TR" dirty="0"/>
          </a:p>
        </p:txBody>
      </p:sp>
      <p:sp>
        <p:nvSpPr>
          <p:cNvPr id="3" name="İçerik Yer Tutucusu 2"/>
          <p:cNvSpPr>
            <a:spLocks noGrp="1"/>
          </p:cNvSpPr>
          <p:nvPr>
            <p:ph idx="1"/>
          </p:nvPr>
        </p:nvSpPr>
        <p:spPr/>
        <p:txBody>
          <a:bodyPr/>
          <a:lstStyle/>
          <a:p>
            <a:r>
              <a:rPr lang="tr-TR" dirty="0"/>
              <a:t>İnsanlarda sindirim sistemini tutan en sık </a:t>
            </a:r>
            <a:r>
              <a:rPr lang="tr-TR" dirty="0" err="1"/>
              <a:t>protozoon</a:t>
            </a:r>
            <a:endParaRPr lang="tr-TR" dirty="0"/>
          </a:p>
          <a:p>
            <a:r>
              <a:rPr lang="tr-TR" dirty="0" err="1"/>
              <a:t>Asemptomatik</a:t>
            </a:r>
            <a:r>
              <a:rPr lang="tr-TR" dirty="0"/>
              <a:t> taşıyıcı oranı tüm </a:t>
            </a:r>
            <a:r>
              <a:rPr lang="tr-TR" dirty="0" err="1"/>
              <a:t>enfekte</a:t>
            </a:r>
            <a:r>
              <a:rPr lang="tr-TR" dirty="0"/>
              <a:t> olanlar arasında %50-75lere varabilmekte</a:t>
            </a:r>
          </a:p>
          <a:p>
            <a:r>
              <a:rPr lang="tr-TR" dirty="0" err="1"/>
              <a:t>Semptomatik</a:t>
            </a:r>
            <a:r>
              <a:rPr lang="tr-TR" dirty="0"/>
              <a:t> enfeksiyon çocuklarda erişkinlerden daha sıktır</a:t>
            </a:r>
          </a:p>
          <a:p>
            <a:r>
              <a:rPr lang="tr-TR" dirty="0"/>
              <a:t>Akut </a:t>
            </a:r>
            <a:r>
              <a:rPr lang="tr-TR" dirty="0" err="1"/>
              <a:t>abdominal</a:t>
            </a:r>
            <a:r>
              <a:rPr lang="tr-TR" dirty="0"/>
              <a:t> kramplar, iştahsızlık, </a:t>
            </a:r>
            <a:r>
              <a:rPr lang="tr-TR" dirty="0" err="1"/>
              <a:t>distansiyon</a:t>
            </a:r>
            <a:r>
              <a:rPr lang="tr-TR" dirty="0"/>
              <a:t>, bulantı, kusmanın eşlik ettiği patlayıcı tarzda çok sulu, yağlı, çok kötü kokulu ishal görülmekte (</a:t>
            </a:r>
            <a:r>
              <a:rPr lang="tr-TR" dirty="0" err="1"/>
              <a:t>duodenumda</a:t>
            </a:r>
            <a:r>
              <a:rPr lang="tr-TR" dirty="0"/>
              <a:t> </a:t>
            </a:r>
            <a:r>
              <a:rPr lang="tr-TR" dirty="0" err="1"/>
              <a:t>villuslara</a:t>
            </a:r>
            <a:r>
              <a:rPr lang="tr-TR" dirty="0"/>
              <a:t> yapışan parazitin mekanik olarak </a:t>
            </a:r>
            <a:r>
              <a:rPr lang="tr-TR" dirty="0" err="1"/>
              <a:t>malabsorbsiyona</a:t>
            </a:r>
            <a:r>
              <a:rPr lang="tr-TR" dirty="0"/>
              <a:t> neden olması)</a:t>
            </a:r>
          </a:p>
          <a:p>
            <a:r>
              <a:rPr lang="tr-TR" dirty="0"/>
              <a:t>Kronikleşen süreçte kilo kaybı, çocuklarda büyüme-gelişme geriliği, A ve B12 vitamin eksikliği</a:t>
            </a:r>
          </a:p>
        </p:txBody>
      </p:sp>
    </p:spTree>
    <p:extLst>
      <p:ext uri="{BB962C8B-B14F-4D97-AF65-F5344CB8AC3E}">
        <p14:creationId xmlns:p14="http://schemas.microsoft.com/office/powerpoint/2010/main" val="2049213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Epidemiyoloji </a:t>
            </a:r>
          </a:p>
        </p:txBody>
      </p:sp>
      <p:sp>
        <p:nvSpPr>
          <p:cNvPr id="3" name="İçerik Yer Tutucusu 2"/>
          <p:cNvSpPr>
            <a:spLocks noGrp="1"/>
          </p:cNvSpPr>
          <p:nvPr>
            <p:ph idx="1"/>
          </p:nvPr>
        </p:nvSpPr>
        <p:spPr/>
        <p:txBody>
          <a:bodyPr/>
          <a:lstStyle/>
          <a:p>
            <a:pPr>
              <a:buFont typeface="Wingdings" panose="05000000000000000000" pitchFamily="2" charset="2"/>
              <a:buChar char="ü"/>
            </a:pPr>
            <a:r>
              <a:rPr lang="tr-TR" dirty="0" err="1"/>
              <a:t>Giardia</a:t>
            </a:r>
            <a:r>
              <a:rPr lang="tr-TR" dirty="0"/>
              <a:t> kistleri atıldıktan hemen sonra aktif </a:t>
            </a:r>
            <a:r>
              <a:rPr lang="tr-TR" dirty="0" smtClean="0"/>
              <a:t>hale </a:t>
            </a:r>
            <a:r>
              <a:rPr lang="tr-TR" dirty="0"/>
              <a:t>gelip, 4 derecede 3 ay canlı kalabilir</a:t>
            </a:r>
          </a:p>
          <a:p>
            <a:pPr>
              <a:buFont typeface="Wingdings" panose="05000000000000000000" pitchFamily="2" charset="2"/>
              <a:buChar char="ü"/>
            </a:pPr>
            <a:r>
              <a:rPr lang="tr-TR" dirty="0"/>
              <a:t>En yüksek </a:t>
            </a:r>
            <a:r>
              <a:rPr lang="tr-TR" dirty="0" err="1"/>
              <a:t>insidans</a:t>
            </a:r>
            <a:r>
              <a:rPr lang="tr-TR" dirty="0"/>
              <a:t> 1-9 yaş arası çocuklar</a:t>
            </a:r>
          </a:p>
          <a:p>
            <a:pPr>
              <a:buFont typeface="Wingdings" panose="05000000000000000000" pitchFamily="2" charset="2"/>
              <a:buChar char="ü"/>
            </a:pPr>
            <a:r>
              <a:rPr lang="tr-TR" dirty="0"/>
              <a:t>Ana rezervuarı insan olmakla birlikte; köpek, kedi, kemirgen, sığır </a:t>
            </a:r>
            <a:r>
              <a:rPr lang="tr-TR" dirty="0" err="1"/>
              <a:t>vb</a:t>
            </a:r>
            <a:r>
              <a:rPr lang="tr-TR" dirty="0"/>
              <a:t> birçok hayvanda</a:t>
            </a:r>
          </a:p>
          <a:p>
            <a:pPr>
              <a:buFont typeface="Wingdings" panose="05000000000000000000" pitchFamily="2" charset="2"/>
              <a:buChar char="ü"/>
            </a:pPr>
            <a:r>
              <a:rPr lang="tr-TR" dirty="0"/>
              <a:t>İnsana bulaş direkt insandan, </a:t>
            </a:r>
            <a:r>
              <a:rPr lang="tr-TR" dirty="0" err="1"/>
              <a:t>fekal</a:t>
            </a:r>
            <a:r>
              <a:rPr lang="tr-TR" dirty="0"/>
              <a:t> bulaşa uğramış su/gıdadan, hayvan temasından</a:t>
            </a:r>
          </a:p>
          <a:p>
            <a:pPr>
              <a:buFont typeface="Wingdings" panose="05000000000000000000" pitchFamily="2" charset="2"/>
              <a:buChar char="ü"/>
            </a:pPr>
            <a:r>
              <a:rPr lang="tr-TR" dirty="0" err="1"/>
              <a:t>Enfekte</a:t>
            </a:r>
            <a:r>
              <a:rPr lang="tr-TR" dirty="0"/>
              <a:t> kişi haftalar-aylarca kist atılımına devam edebilir</a:t>
            </a:r>
          </a:p>
          <a:p>
            <a:pPr>
              <a:buFont typeface="Wingdings" panose="05000000000000000000" pitchFamily="2" charset="2"/>
              <a:buChar char="ü"/>
            </a:pPr>
            <a:r>
              <a:rPr lang="tr-TR" dirty="0" err="1"/>
              <a:t>İnkübasyonu</a:t>
            </a:r>
            <a:r>
              <a:rPr lang="tr-TR" dirty="0"/>
              <a:t> 1-3 haftadır</a:t>
            </a:r>
          </a:p>
        </p:txBody>
      </p:sp>
    </p:spTree>
    <p:extLst>
      <p:ext uri="{BB962C8B-B14F-4D97-AF65-F5344CB8AC3E}">
        <p14:creationId xmlns:p14="http://schemas.microsoft.com/office/powerpoint/2010/main" val="3302881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143001" y="2057400"/>
            <a:ext cx="5146288" cy="4038600"/>
          </a:xfrm>
        </p:spPr>
        <p:txBody>
          <a:bodyPr/>
          <a:lstStyle/>
          <a:p>
            <a:endParaRPr lang="tr-TR" dirty="0"/>
          </a:p>
        </p:txBody>
      </p:sp>
      <p:pic>
        <p:nvPicPr>
          <p:cNvPr id="17410" name="Picture 2" descr="Giardia'nın yaşam döngüs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876" y="448139"/>
            <a:ext cx="4602665" cy="590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08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Tanı </a:t>
            </a:r>
          </a:p>
        </p:txBody>
      </p:sp>
      <p:sp>
        <p:nvSpPr>
          <p:cNvPr id="3" name="İçerik Yer Tutucusu 2"/>
          <p:cNvSpPr>
            <a:spLocks noGrp="1"/>
          </p:cNvSpPr>
          <p:nvPr>
            <p:ph idx="1"/>
          </p:nvPr>
        </p:nvSpPr>
        <p:spPr>
          <a:xfrm>
            <a:off x="1143000" y="2509024"/>
            <a:ext cx="9872871" cy="3586976"/>
          </a:xfrm>
        </p:spPr>
        <p:txBody>
          <a:bodyPr/>
          <a:lstStyle/>
          <a:p>
            <a:pPr marL="45720" indent="0">
              <a:buNone/>
            </a:pPr>
            <a:r>
              <a:rPr lang="tr-TR" dirty="0"/>
              <a:t>1.Taze dışkı mikroskobik bakısında </a:t>
            </a:r>
            <a:r>
              <a:rPr lang="tr-TR" dirty="0" err="1"/>
              <a:t>trofozoit</a:t>
            </a:r>
            <a:r>
              <a:rPr lang="tr-TR" dirty="0"/>
              <a:t> ve kistlerin görülmesi</a:t>
            </a:r>
          </a:p>
          <a:p>
            <a:pPr marL="45720" indent="0">
              <a:buNone/>
            </a:pPr>
            <a:r>
              <a:rPr lang="tr-TR" dirty="0"/>
              <a:t>2. Dışkıda ELISA ile antijen bakılması</a:t>
            </a:r>
          </a:p>
          <a:p>
            <a:pPr marL="45720" indent="0">
              <a:buNone/>
            </a:pPr>
            <a:r>
              <a:rPr lang="tr-TR" dirty="0"/>
              <a:t>3. </a:t>
            </a:r>
            <a:r>
              <a:rPr lang="tr-TR" dirty="0" err="1"/>
              <a:t>Duodenum</a:t>
            </a:r>
            <a:r>
              <a:rPr lang="tr-TR" dirty="0"/>
              <a:t> </a:t>
            </a:r>
            <a:r>
              <a:rPr lang="tr-TR" dirty="0" err="1"/>
              <a:t>aspirasyonunda</a:t>
            </a:r>
            <a:r>
              <a:rPr lang="tr-TR" dirty="0"/>
              <a:t> kist/</a:t>
            </a:r>
            <a:r>
              <a:rPr lang="tr-TR" dirty="0" err="1"/>
              <a:t>trofozoit</a:t>
            </a:r>
            <a:r>
              <a:rPr lang="tr-TR" dirty="0"/>
              <a:t> görülmesi</a:t>
            </a:r>
          </a:p>
        </p:txBody>
      </p:sp>
      <p:pic>
        <p:nvPicPr>
          <p:cNvPr id="16386" name="Picture 2" descr="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721" y="609600"/>
            <a:ext cx="2474236" cy="164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3359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Tedavi </a:t>
            </a:r>
          </a:p>
        </p:txBody>
      </p:sp>
      <p:sp>
        <p:nvSpPr>
          <p:cNvPr id="3" name="İçerik Yer Tutucusu 2"/>
          <p:cNvSpPr>
            <a:spLocks noGrp="1"/>
          </p:cNvSpPr>
          <p:nvPr>
            <p:ph idx="1"/>
          </p:nvPr>
        </p:nvSpPr>
        <p:spPr/>
        <p:txBody>
          <a:bodyPr>
            <a:normAutofit/>
          </a:bodyPr>
          <a:lstStyle/>
          <a:p>
            <a:pPr marL="45720" indent="0">
              <a:buNone/>
            </a:pPr>
            <a:r>
              <a:rPr lang="tr-TR" dirty="0"/>
              <a:t>-</a:t>
            </a:r>
            <a:r>
              <a:rPr lang="tr-TR" dirty="0" err="1"/>
              <a:t>Dehidratasyon</a:t>
            </a:r>
            <a:r>
              <a:rPr lang="tr-TR" dirty="0"/>
              <a:t> ve elektrolit anormalliği varsa düzeltilmelidir</a:t>
            </a:r>
          </a:p>
          <a:p>
            <a:pPr>
              <a:buFont typeface="Wingdings" panose="05000000000000000000" pitchFamily="2" charset="2"/>
              <a:buChar char="Ø"/>
            </a:pPr>
            <a:r>
              <a:rPr lang="tr-TR" dirty="0"/>
              <a:t> </a:t>
            </a:r>
            <a:r>
              <a:rPr lang="tr-TR" dirty="0" err="1"/>
              <a:t>Metronidazol</a:t>
            </a:r>
            <a:r>
              <a:rPr lang="tr-TR" dirty="0"/>
              <a:t>, </a:t>
            </a:r>
            <a:r>
              <a:rPr lang="tr-TR" dirty="0" err="1"/>
              <a:t>Ornidazol</a:t>
            </a:r>
            <a:r>
              <a:rPr lang="tr-TR" dirty="0"/>
              <a:t>, </a:t>
            </a:r>
            <a:r>
              <a:rPr lang="tr-TR" dirty="0" err="1"/>
              <a:t>Seknidazol</a:t>
            </a:r>
            <a:endParaRPr lang="tr-TR" dirty="0"/>
          </a:p>
          <a:p>
            <a:pPr>
              <a:buFont typeface="Wingdings" panose="05000000000000000000" pitchFamily="2" charset="2"/>
              <a:buChar char="Ø"/>
            </a:pPr>
            <a:endParaRPr lang="tr-TR" dirty="0"/>
          </a:p>
          <a:p>
            <a:pPr marL="45720" indent="0">
              <a:buNone/>
            </a:pPr>
            <a:r>
              <a:rPr lang="tr-TR" sz="3200" dirty="0"/>
              <a:t>Örnek reçete</a:t>
            </a:r>
          </a:p>
          <a:p>
            <a:pPr marL="45720" indent="0">
              <a:buNone/>
            </a:pPr>
            <a:r>
              <a:rPr lang="tr-TR" dirty="0"/>
              <a:t>-Erişkin                                                                           -Çocuk</a:t>
            </a:r>
          </a:p>
          <a:p>
            <a:pPr marL="45720" indent="0">
              <a:buNone/>
            </a:pPr>
            <a:r>
              <a:rPr lang="tr-TR" dirty="0" err="1"/>
              <a:t>Metronidazol</a:t>
            </a:r>
            <a:r>
              <a:rPr lang="tr-TR" dirty="0"/>
              <a:t>                                                              </a:t>
            </a:r>
            <a:r>
              <a:rPr lang="tr-TR" dirty="0" err="1"/>
              <a:t>Metronidazol</a:t>
            </a:r>
            <a:r>
              <a:rPr lang="tr-TR" dirty="0"/>
              <a:t> </a:t>
            </a:r>
          </a:p>
          <a:p>
            <a:pPr marL="45720" indent="0">
              <a:buNone/>
            </a:pPr>
            <a:r>
              <a:rPr lang="tr-TR" b="1" i="1" dirty="0" err="1"/>
              <a:t>Flagyl</a:t>
            </a:r>
            <a:r>
              <a:rPr lang="tr-TR" b="1" i="1" dirty="0"/>
              <a:t> 500 mg </a:t>
            </a:r>
            <a:r>
              <a:rPr lang="tr-TR" b="1" i="1" dirty="0" err="1"/>
              <a:t>tb</a:t>
            </a:r>
            <a:r>
              <a:rPr lang="tr-TR" b="1" i="1" dirty="0"/>
              <a:t> S: 2*1 PO, 5 gün                   </a:t>
            </a:r>
            <a:r>
              <a:rPr lang="tr-TR" b="1" i="1" dirty="0" err="1"/>
              <a:t>Flagyl</a:t>
            </a:r>
            <a:r>
              <a:rPr lang="tr-TR" b="1" i="1" dirty="0"/>
              <a:t> 125mg/5ml oral </a:t>
            </a:r>
            <a:r>
              <a:rPr lang="tr-TR" b="1" i="1" dirty="0" err="1"/>
              <a:t>susp</a:t>
            </a:r>
            <a:endParaRPr lang="tr-TR" b="1" i="1" dirty="0"/>
          </a:p>
          <a:p>
            <a:pPr marL="45720" indent="0">
              <a:buNone/>
            </a:pPr>
            <a:r>
              <a:rPr lang="tr-TR" b="1" i="1" dirty="0"/>
              <a:t>                                                                                       20-25mg/kg/gün PO, 8 saat arayla 3 doz</a:t>
            </a:r>
          </a:p>
        </p:txBody>
      </p:sp>
    </p:spTree>
    <p:extLst>
      <p:ext uri="{BB962C8B-B14F-4D97-AF65-F5344CB8AC3E}">
        <p14:creationId xmlns:p14="http://schemas.microsoft.com/office/powerpoint/2010/main" val="1479545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Korunma </a:t>
            </a:r>
          </a:p>
        </p:txBody>
      </p:sp>
      <p:sp>
        <p:nvSpPr>
          <p:cNvPr id="3" name="İçerik Yer Tutucusu 2"/>
          <p:cNvSpPr>
            <a:spLocks noGrp="1"/>
          </p:cNvSpPr>
          <p:nvPr>
            <p:ph idx="1"/>
          </p:nvPr>
        </p:nvSpPr>
        <p:spPr>
          <a:xfrm>
            <a:off x="1143000" y="2553628"/>
            <a:ext cx="9872871" cy="3542371"/>
          </a:xfrm>
        </p:spPr>
        <p:txBody>
          <a:bodyPr/>
          <a:lstStyle/>
          <a:p>
            <a:r>
              <a:rPr lang="tr-TR" dirty="0"/>
              <a:t>Genel hijyen kurallarına uyulmasının yanında eller su ve sabunla en az </a:t>
            </a:r>
          </a:p>
          <a:p>
            <a:pPr marL="45720" indent="0">
              <a:buNone/>
            </a:pPr>
            <a:r>
              <a:rPr lang="tr-TR" dirty="0"/>
              <a:t>20 </a:t>
            </a:r>
            <a:r>
              <a:rPr lang="tr-TR" dirty="0" err="1"/>
              <a:t>sn</a:t>
            </a:r>
            <a:r>
              <a:rPr lang="tr-TR" dirty="0"/>
              <a:t> yıkanmalı</a:t>
            </a:r>
          </a:p>
          <a:p>
            <a:pPr>
              <a:buFont typeface="Arial" panose="020B0604020202020204" pitchFamily="34" charset="0"/>
              <a:buChar char="•"/>
            </a:pPr>
            <a:r>
              <a:rPr lang="tr-TR" dirty="0"/>
              <a:t>Bebek bezi değişimi, evcil hayvan dışkısı sonrası</a:t>
            </a:r>
          </a:p>
          <a:p>
            <a:pPr>
              <a:buFont typeface="Arial" panose="020B0604020202020204" pitchFamily="34" charset="0"/>
              <a:buChar char="•"/>
            </a:pPr>
            <a:r>
              <a:rPr lang="tr-TR" dirty="0"/>
              <a:t>İnsan dışkısının gübre olarak kullanılmaması</a:t>
            </a:r>
          </a:p>
          <a:p>
            <a:pPr>
              <a:buFont typeface="Arial" panose="020B0604020202020204" pitchFamily="34" charset="0"/>
              <a:buChar char="•"/>
            </a:pPr>
            <a:r>
              <a:rPr lang="tr-TR" dirty="0"/>
              <a:t>Kreş salgınlarında hastaların izolasyonu</a:t>
            </a:r>
          </a:p>
          <a:p>
            <a:pPr>
              <a:buFont typeface="Arial" panose="020B0604020202020204" pitchFamily="34" charset="0"/>
              <a:buChar char="•"/>
            </a:pPr>
            <a:r>
              <a:rPr lang="tr-TR" dirty="0"/>
              <a:t>Kamp ve doğa yürüyüşünde temiz su tüketimi (kistler klorlamaya dirençlidir)</a:t>
            </a:r>
          </a:p>
        </p:txBody>
      </p:sp>
      <p:pic>
        <p:nvPicPr>
          <p:cNvPr id="5" name="Resim 4"/>
          <p:cNvPicPr>
            <a:picLocks noChangeAspect="1"/>
          </p:cNvPicPr>
          <p:nvPr/>
        </p:nvPicPr>
        <p:blipFill>
          <a:blip r:embed="rId2"/>
          <a:stretch>
            <a:fillRect/>
          </a:stretch>
        </p:blipFill>
        <p:spPr>
          <a:xfrm>
            <a:off x="7770077" y="3031853"/>
            <a:ext cx="3146968" cy="1775000"/>
          </a:xfrm>
          <a:prstGeom prst="rect">
            <a:avLst/>
          </a:prstGeom>
        </p:spPr>
      </p:pic>
    </p:spTree>
    <p:extLst>
      <p:ext uri="{BB962C8B-B14F-4D97-AF65-F5344CB8AC3E}">
        <p14:creationId xmlns:p14="http://schemas.microsoft.com/office/powerpoint/2010/main" val="2481157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Leishmaniosis</a:t>
            </a:r>
            <a:endParaRPr lang="tr-TR" dirty="0"/>
          </a:p>
        </p:txBody>
      </p:sp>
      <p:sp>
        <p:nvSpPr>
          <p:cNvPr id="3" name="İçerik Yer Tutucusu 2"/>
          <p:cNvSpPr>
            <a:spLocks noGrp="1"/>
          </p:cNvSpPr>
          <p:nvPr>
            <p:ph idx="1"/>
          </p:nvPr>
        </p:nvSpPr>
        <p:spPr/>
        <p:txBody>
          <a:bodyPr/>
          <a:lstStyle/>
          <a:p>
            <a:r>
              <a:rPr lang="tr-TR" dirty="0"/>
              <a:t>Vektörü olan </a:t>
            </a:r>
            <a:r>
              <a:rPr lang="tr-TR" dirty="0" err="1"/>
              <a:t>enfekte</a:t>
            </a:r>
            <a:r>
              <a:rPr lang="tr-TR" dirty="0"/>
              <a:t> tatarcık (dişi kum) sineklerinin ısırmasıyla yayılan </a:t>
            </a:r>
            <a:r>
              <a:rPr lang="tr-TR" dirty="0" err="1"/>
              <a:t>Leishmania</a:t>
            </a:r>
            <a:r>
              <a:rPr lang="tr-TR" dirty="0"/>
              <a:t> parazitleri neden olur</a:t>
            </a:r>
          </a:p>
          <a:p>
            <a:r>
              <a:rPr lang="tr-TR" dirty="0" err="1"/>
              <a:t>Enfekte</a:t>
            </a:r>
            <a:r>
              <a:rPr lang="tr-TR" dirty="0"/>
              <a:t> insan, köpek, kemirgen rezervuar konaktır</a:t>
            </a:r>
          </a:p>
          <a:p>
            <a:r>
              <a:rPr lang="tr-TR" dirty="0"/>
              <a:t> Tropik/</a:t>
            </a:r>
            <a:r>
              <a:rPr lang="tr-TR" dirty="0" err="1"/>
              <a:t>subtropik</a:t>
            </a:r>
            <a:r>
              <a:rPr lang="tr-TR" dirty="0"/>
              <a:t> bölgelerde, güney Avrupa’da; ülkemizde ise Diyarbakır, Şanlıurfa, Adana başta olmak üzere güneydoğuda endemik</a:t>
            </a:r>
          </a:p>
          <a:p>
            <a:r>
              <a:rPr lang="tr-TR" dirty="0"/>
              <a:t>Halk arasında Urfa çıbanı, Antep çıbanı, yıl çıbanı, Şark çıbanı, güzellik yarası</a:t>
            </a:r>
          </a:p>
          <a:p>
            <a:r>
              <a:rPr lang="tr-TR" dirty="0"/>
              <a:t>Bildirimi zorunlu bir hastalık</a:t>
            </a:r>
          </a:p>
          <a:p>
            <a:r>
              <a:rPr lang="tr-TR" dirty="0" err="1"/>
              <a:t>İnkübasyon</a:t>
            </a:r>
            <a:r>
              <a:rPr lang="tr-TR" dirty="0"/>
              <a:t> süresi haftalar ile yıllar arasında değişmektedir</a:t>
            </a:r>
          </a:p>
        </p:txBody>
      </p:sp>
      <p:pic>
        <p:nvPicPr>
          <p:cNvPr id="5" name="Resim 4"/>
          <p:cNvPicPr>
            <a:picLocks noChangeAspect="1"/>
          </p:cNvPicPr>
          <p:nvPr/>
        </p:nvPicPr>
        <p:blipFill>
          <a:blip r:embed="rId2"/>
          <a:stretch>
            <a:fillRect/>
          </a:stretch>
        </p:blipFill>
        <p:spPr>
          <a:xfrm>
            <a:off x="8798135" y="609600"/>
            <a:ext cx="2894165" cy="1965960"/>
          </a:xfrm>
          <a:prstGeom prst="rect">
            <a:avLst/>
          </a:prstGeom>
        </p:spPr>
      </p:pic>
    </p:spTree>
    <p:extLst>
      <p:ext uri="{BB962C8B-B14F-4D97-AF65-F5344CB8AC3E}">
        <p14:creationId xmlns:p14="http://schemas.microsoft.com/office/powerpoint/2010/main" val="2617878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Öğrenim Hedefleri</a:t>
            </a:r>
          </a:p>
        </p:txBody>
      </p:sp>
      <p:sp>
        <p:nvSpPr>
          <p:cNvPr id="3" name="İçerik Yer Tutucusu 2"/>
          <p:cNvSpPr>
            <a:spLocks noGrp="1"/>
          </p:cNvSpPr>
          <p:nvPr>
            <p:ph idx="1"/>
          </p:nvPr>
        </p:nvSpPr>
        <p:spPr/>
        <p:txBody>
          <a:bodyPr>
            <a:normAutofit fontScale="77500" lnSpcReduction="20000"/>
          </a:bodyPr>
          <a:lstStyle/>
          <a:p>
            <a:r>
              <a:rPr lang="tr-TR" dirty="0" err="1" smtClean="0"/>
              <a:t>Paraziter</a:t>
            </a:r>
            <a:r>
              <a:rPr lang="tr-TR" dirty="0" smtClean="0"/>
              <a:t> hastalıkların terminolojisini sayabilmek</a:t>
            </a:r>
          </a:p>
          <a:p>
            <a:r>
              <a:rPr lang="tr-TR" dirty="0" err="1"/>
              <a:t>Paraziter</a:t>
            </a:r>
            <a:r>
              <a:rPr lang="tr-TR" dirty="0"/>
              <a:t> </a:t>
            </a:r>
            <a:r>
              <a:rPr lang="tr-TR" dirty="0" smtClean="0"/>
              <a:t>hastalıkların sınıflandırma ve risk faktörlerini sayabilmek</a:t>
            </a:r>
          </a:p>
          <a:p>
            <a:r>
              <a:rPr lang="tr-TR" dirty="0" err="1"/>
              <a:t>Paraziter</a:t>
            </a:r>
            <a:r>
              <a:rPr lang="tr-TR" dirty="0"/>
              <a:t> </a:t>
            </a:r>
            <a:r>
              <a:rPr lang="tr-TR" dirty="0" smtClean="0"/>
              <a:t>hastalıkların genel semptom/bulguları ve doğru dışkı örneği almayı anlatabilmek</a:t>
            </a:r>
          </a:p>
          <a:p>
            <a:r>
              <a:rPr lang="tr-TR" dirty="0" err="1" smtClean="0"/>
              <a:t>Amebiyazis</a:t>
            </a:r>
            <a:r>
              <a:rPr lang="tr-TR" dirty="0" smtClean="0"/>
              <a:t> klinik </a:t>
            </a:r>
            <a:r>
              <a:rPr lang="tr-TR" dirty="0" err="1" smtClean="0"/>
              <a:t>bulgu,tedavi</a:t>
            </a:r>
            <a:r>
              <a:rPr lang="tr-TR" dirty="0" smtClean="0"/>
              <a:t> ve korunmasını sayabilmek</a:t>
            </a:r>
          </a:p>
          <a:p>
            <a:r>
              <a:rPr lang="tr-TR" dirty="0" err="1" smtClean="0"/>
              <a:t>Giardia</a:t>
            </a:r>
            <a:r>
              <a:rPr lang="tr-TR" dirty="0"/>
              <a:t> klinik </a:t>
            </a:r>
            <a:r>
              <a:rPr lang="tr-TR" dirty="0" err="1"/>
              <a:t>bulgu,tedavi</a:t>
            </a:r>
            <a:r>
              <a:rPr lang="tr-TR" dirty="0"/>
              <a:t> ve korunmasını </a:t>
            </a:r>
            <a:r>
              <a:rPr lang="tr-TR" dirty="0" smtClean="0"/>
              <a:t>sayabilmek</a:t>
            </a:r>
          </a:p>
          <a:p>
            <a:r>
              <a:rPr lang="tr-TR" dirty="0" err="1" smtClean="0"/>
              <a:t>Leishmaniosis</a:t>
            </a:r>
            <a:r>
              <a:rPr lang="tr-TR" dirty="0" smtClean="0"/>
              <a:t>  </a:t>
            </a:r>
            <a:r>
              <a:rPr lang="tr-TR" dirty="0"/>
              <a:t>klinik </a:t>
            </a:r>
            <a:r>
              <a:rPr lang="tr-TR" dirty="0" err="1"/>
              <a:t>bulgu,tedavi</a:t>
            </a:r>
            <a:r>
              <a:rPr lang="tr-TR" dirty="0"/>
              <a:t> ve korunmasını </a:t>
            </a:r>
            <a:r>
              <a:rPr lang="tr-TR" dirty="0" smtClean="0"/>
              <a:t>sayabilmek</a:t>
            </a:r>
          </a:p>
          <a:p>
            <a:r>
              <a:rPr lang="tr-TR" dirty="0" err="1"/>
              <a:t>Enterobius</a:t>
            </a:r>
            <a:r>
              <a:rPr lang="tr-TR" dirty="0"/>
              <a:t> </a:t>
            </a:r>
            <a:r>
              <a:rPr lang="tr-TR" dirty="0" err="1" smtClean="0"/>
              <a:t>vermicularis</a:t>
            </a:r>
            <a:r>
              <a:rPr lang="tr-TR" dirty="0" smtClean="0"/>
              <a:t> </a:t>
            </a:r>
            <a:r>
              <a:rPr lang="tr-TR" dirty="0"/>
              <a:t>klinik </a:t>
            </a:r>
            <a:r>
              <a:rPr lang="tr-TR" dirty="0" err="1"/>
              <a:t>bulgu,tedavi</a:t>
            </a:r>
            <a:r>
              <a:rPr lang="tr-TR" dirty="0"/>
              <a:t> ve korunmasını </a:t>
            </a:r>
            <a:r>
              <a:rPr lang="tr-TR" dirty="0" smtClean="0"/>
              <a:t>sayabilmek</a:t>
            </a:r>
          </a:p>
          <a:p>
            <a:r>
              <a:rPr lang="tr-TR" i="1" dirty="0" err="1"/>
              <a:t>Ascaris</a:t>
            </a:r>
            <a:r>
              <a:rPr lang="tr-TR" i="1" dirty="0"/>
              <a:t> </a:t>
            </a:r>
            <a:r>
              <a:rPr lang="tr-TR" i="1" dirty="0" err="1" smtClean="0"/>
              <a:t>lumbricoides</a:t>
            </a:r>
            <a:r>
              <a:rPr lang="tr-TR" i="1" dirty="0" smtClean="0"/>
              <a:t> </a:t>
            </a:r>
            <a:r>
              <a:rPr lang="tr-TR" dirty="0"/>
              <a:t>klinik </a:t>
            </a:r>
            <a:r>
              <a:rPr lang="tr-TR" dirty="0" err="1"/>
              <a:t>bulgu,tedavi</a:t>
            </a:r>
            <a:r>
              <a:rPr lang="tr-TR" dirty="0"/>
              <a:t> ve korunmasını </a:t>
            </a:r>
            <a:r>
              <a:rPr lang="tr-TR" dirty="0" smtClean="0"/>
              <a:t>sayabilmek</a:t>
            </a:r>
          </a:p>
          <a:p>
            <a:r>
              <a:rPr lang="tr-TR" dirty="0" err="1" smtClean="0"/>
              <a:t>Trihuriyaz</a:t>
            </a:r>
            <a:r>
              <a:rPr lang="tr-TR" dirty="0" smtClean="0"/>
              <a:t> </a:t>
            </a:r>
            <a:r>
              <a:rPr lang="tr-TR" dirty="0"/>
              <a:t>klinik </a:t>
            </a:r>
            <a:r>
              <a:rPr lang="tr-TR" dirty="0" err="1"/>
              <a:t>bulgu,tedavi</a:t>
            </a:r>
            <a:r>
              <a:rPr lang="tr-TR" dirty="0"/>
              <a:t> ve korunmasını </a:t>
            </a:r>
            <a:r>
              <a:rPr lang="tr-TR" dirty="0" smtClean="0"/>
              <a:t>sayabilmek</a:t>
            </a:r>
          </a:p>
          <a:p>
            <a:r>
              <a:rPr lang="tr-TR" dirty="0" smtClean="0"/>
              <a:t>Sıtma ve kist </a:t>
            </a:r>
            <a:r>
              <a:rPr lang="tr-TR" dirty="0" err="1" smtClean="0"/>
              <a:t>hidatik</a:t>
            </a:r>
            <a:r>
              <a:rPr lang="tr-TR" dirty="0" smtClean="0"/>
              <a:t> </a:t>
            </a:r>
            <a:r>
              <a:rPr lang="tr-TR" dirty="0" err="1" smtClean="0"/>
              <a:t>öntanısını</a:t>
            </a:r>
            <a:r>
              <a:rPr lang="tr-TR" dirty="0" smtClean="0"/>
              <a:t> koyabilmek</a:t>
            </a:r>
          </a:p>
          <a:p>
            <a:r>
              <a:rPr lang="tr-TR" dirty="0" smtClean="0"/>
              <a:t>Bitlenme ve uyuz </a:t>
            </a:r>
            <a:r>
              <a:rPr lang="tr-TR" dirty="0"/>
              <a:t>klinik </a:t>
            </a:r>
            <a:r>
              <a:rPr lang="tr-TR" dirty="0" err="1"/>
              <a:t>bulgu,tedavi</a:t>
            </a:r>
            <a:r>
              <a:rPr lang="tr-TR" dirty="0"/>
              <a:t> ve korunmasını sayabilmek</a:t>
            </a:r>
          </a:p>
          <a:p>
            <a:endParaRPr lang="tr-TR" dirty="0"/>
          </a:p>
        </p:txBody>
      </p:sp>
    </p:spTree>
    <p:extLst>
      <p:ext uri="{BB962C8B-B14F-4D97-AF65-F5344CB8AC3E}">
        <p14:creationId xmlns:p14="http://schemas.microsoft.com/office/powerpoint/2010/main" val="1043013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3"/>
          <a:stretch>
            <a:fillRect/>
          </a:stretch>
        </p:blipFill>
        <p:spPr>
          <a:xfrm>
            <a:off x="2469830" y="1120589"/>
            <a:ext cx="7043100" cy="4957482"/>
          </a:xfrm>
          <a:prstGeom prst="rect">
            <a:avLst/>
          </a:prstGeom>
        </p:spPr>
      </p:pic>
    </p:spTree>
    <p:extLst>
      <p:ext uri="{BB962C8B-B14F-4D97-AF65-F5344CB8AC3E}">
        <p14:creationId xmlns:p14="http://schemas.microsoft.com/office/powerpoint/2010/main" val="2579008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Klinik belirtiler</a:t>
            </a:r>
          </a:p>
        </p:txBody>
      </p:sp>
      <p:sp>
        <p:nvSpPr>
          <p:cNvPr id="3" name="İçerik Yer Tutucusu 2"/>
          <p:cNvSpPr>
            <a:spLocks noGrp="1"/>
          </p:cNvSpPr>
          <p:nvPr>
            <p:ph idx="1"/>
          </p:nvPr>
        </p:nvSpPr>
        <p:spPr>
          <a:xfrm>
            <a:off x="1143001" y="2057400"/>
            <a:ext cx="5280102" cy="4038600"/>
          </a:xfrm>
        </p:spPr>
        <p:txBody>
          <a:bodyPr>
            <a:normAutofit fontScale="92500" lnSpcReduction="10000"/>
          </a:bodyPr>
          <a:lstStyle/>
          <a:p>
            <a:pPr>
              <a:buFont typeface="Wingdings" panose="05000000000000000000" pitchFamily="2" charset="2"/>
              <a:buChar char="Ø"/>
            </a:pPr>
            <a:r>
              <a:rPr lang="tr-TR" b="1" u="sng" dirty="0" err="1"/>
              <a:t>Kutanöz</a:t>
            </a:r>
            <a:r>
              <a:rPr lang="tr-TR" b="1" u="sng" dirty="0"/>
              <a:t> </a:t>
            </a:r>
            <a:r>
              <a:rPr lang="tr-TR" b="1" u="sng" dirty="0" err="1"/>
              <a:t>Leishmaniosis</a:t>
            </a:r>
            <a:r>
              <a:rPr lang="tr-TR" b="1" u="sng" dirty="0"/>
              <a:t>:</a:t>
            </a:r>
          </a:p>
          <a:p>
            <a:pPr>
              <a:buFont typeface="Arial" panose="020B0604020202020204" pitchFamily="34" charset="0"/>
              <a:buChar char="•"/>
            </a:pPr>
            <a:r>
              <a:rPr lang="tr-TR" dirty="0"/>
              <a:t>Dişi kum sineği ısırığı sonrası </a:t>
            </a:r>
            <a:r>
              <a:rPr lang="tr-TR" dirty="0" err="1"/>
              <a:t>parazitlerlokal</a:t>
            </a:r>
            <a:r>
              <a:rPr lang="tr-TR" dirty="0"/>
              <a:t> olarak </a:t>
            </a:r>
            <a:r>
              <a:rPr lang="tr-TR" dirty="0" err="1"/>
              <a:t>mononükleer</a:t>
            </a:r>
            <a:r>
              <a:rPr lang="tr-TR" dirty="0"/>
              <a:t> fagositlerde çoğalarak </a:t>
            </a:r>
            <a:r>
              <a:rPr lang="tr-TR" dirty="0" err="1"/>
              <a:t>eritematöz</a:t>
            </a:r>
            <a:r>
              <a:rPr lang="tr-TR" dirty="0"/>
              <a:t> </a:t>
            </a:r>
            <a:r>
              <a:rPr lang="tr-TR" dirty="0" err="1"/>
              <a:t>papül</a:t>
            </a:r>
            <a:r>
              <a:rPr lang="tr-TR" dirty="0"/>
              <a:t> </a:t>
            </a:r>
            <a:r>
              <a:rPr lang="tr-TR" dirty="0">
                <a:sym typeface="Wingdings" panose="05000000000000000000" pitchFamily="2" charset="2"/>
              </a:rPr>
              <a:t>yavaş biçimde nodül  kenarları kalkık, sınırları </a:t>
            </a:r>
            <a:r>
              <a:rPr lang="tr-TR" dirty="0" err="1">
                <a:sym typeface="Wingdings" panose="05000000000000000000" pitchFamily="2" charset="2"/>
              </a:rPr>
              <a:t>endüre</a:t>
            </a:r>
            <a:r>
              <a:rPr lang="tr-TR" dirty="0">
                <a:sym typeface="Wingdings" panose="05000000000000000000" pitchFamily="2" charset="2"/>
              </a:rPr>
              <a:t> </a:t>
            </a:r>
            <a:r>
              <a:rPr lang="tr-TR" dirty="0" err="1">
                <a:sym typeface="Wingdings" panose="05000000000000000000" pitchFamily="2" charset="2"/>
              </a:rPr>
              <a:t>ülseratif</a:t>
            </a:r>
            <a:r>
              <a:rPr lang="tr-TR" dirty="0">
                <a:sym typeface="Wingdings" panose="05000000000000000000" pitchFamily="2" charset="2"/>
              </a:rPr>
              <a:t> lezyon </a:t>
            </a:r>
          </a:p>
          <a:p>
            <a:pPr>
              <a:buFont typeface="Arial" panose="020B0604020202020204" pitchFamily="34" charset="0"/>
              <a:buChar char="•"/>
            </a:pPr>
            <a:r>
              <a:rPr lang="tr-TR" dirty="0">
                <a:sym typeface="Wingdings" panose="05000000000000000000" pitchFamily="2" charset="2"/>
              </a:rPr>
              <a:t>Lezyonlar nodül, </a:t>
            </a:r>
            <a:r>
              <a:rPr lang="tr-TR" dirty="0" err="1">
                <a:sym typeface="Wingdings" panose="05000000000000000000" pitchFamily="2" charset="2"/>
              </a:rPr>
              <a:t>papül</a:t>
            </a:r>
            <a:r>
              <a:rPr lang="tr-TR" dirty="0">
                <a:sym typeface="Wingdings" panose="05000000000000000000" pitchFamily="2" charset="2"/>
              </a:rPr>
              <a:t>, plak ; tek veya çok sayıda </a:t>
            </a:r>
            <a:r>
              <a:rPr lang="tr-TR" dirty="0" smtClean="0">
                <a:sym typeface="Wingdings" panose="05000000000000000000" pitchFamily="2" charset="2"/>
              </a:rPr>
              <a:t>olabilir</a:t>
            </a:r>
          </a:p>
          <a:p>
            <a:pPr>
              <a:buFont typeface="Arial" panose="020B0604020202020204" pitchFamily="34" charset="0"/>
              <a:buChar char="•"/>
            </a:pPr>
            <a:r>
              <a:rPr lang="tr-TR" dirty="0" smtClean="0">
                <a:sym typeface="Wingdings" panose="05000000000000000000" pitchFamily="2" charset="2"/>
              </a:rPr>
              <a:t>Hulusi Behçet çivi belirtisi</a:t>
            </a:r>
            <a:endParaRPr lang="tr-TR" dirty="0">
              <a:sym typeface="Wingdings" panose="05000000000000000000" pitchFamily="2" charset="2"/>
            </a:endParaRPr>
          </a:p>
          <a:p>
            <a:pPr>
              <a:buFont typeface="Arial" panose="020B0604020202020204" pitchFamily="34" charset="0"/>
              <a:buChar char="•"/>
            </a:pPr>
            <a:r>
              <a:rPr lang="tr-TR" dirty="0">
                <a:sym typeface="Wingdings" panose="05000000000000000000" pitchFamily="2" charset="2"/>
              </a:rPr>
              <a:t>Genellikle vücudun açık bölgelerinde, eşlik eden </a:t>
            </a:r>
            <a:r>
              <a:rPr lang="tr-TR" dirty="0" err="1">
                <a:sym typeface="Wingdings" panose="05000000000000000000" pitchFamily="2" charset="2"/>
              </a:rPr>
              <a:t>lenfadenopatiler</a:t>
            </a:r>
            <a:r>
              <a:rPr lang="tr-TR" dirty="0">
                <a:sym typeface="Wingdings" panose="05000000000000000000" pitchFamily="2" charset="2"/>
              </a:rPr>
              <a:t> olabilir</a:t>
            </a:r>
          </a:p>
          <a:p>
            <a:pPr>
              <a:buFont typeface="Arial" panose="020B0604020202020204" pitchFamily="34" charset="0"/>
              <a:buChar char="•"/>
            </a:pPr>
            <a:r>
              <a:rPr lang="tr-TR" dirty="0">
                <a:sym typeface="Wingdings" panose="05000000000000000000" pitchFamily="2" charset="2"/>
              </a:rPr>
              <a:t>Düz </a:t>
            </a:r>
            <a:r>
              <a:rPr lang="tr-TR" dirty="0" err="1">
                <a:sym typeface="Wingdings" panose="05000000000000000000" pitchFamily="2" charset="2"/>
              </a:rPr>
              <a:t>atrofik</a:t>
            </a:r>
            <a:r>
              <a:rPr lang="tr-TR" dirty="0">
                <a:sym typeface="Wingdings" panose="05000000000000000000" pitchFamily="2" charset="2"/>
              </a:rPr>
              <a:t> </a:t>
            </a:r>
            <a:r>
              <a:rPr lang="tr-TR" dirty="0" err="1">
                <a:sym typeface="Wingdings" panose="05000000000000000000" pitchFamily="2" charset="2"/>
              </a:rPr>
              <a:t>skar</a:t>
            </a:r>
            <a:r>
              <a:rPr lang="tr-TR" dirty="0">
                <a:sym typeface="Wingdings" panose="05000000000000000000" pitchFamily="2" charset="2"/>
              </a:rPr>
              <a:t> ile </a:t>
            </a:r>
            <a:r>
              <a:rPr lang="tr-TR" dirty="0" smtClean="0">
                <a:sym typeface="Wingdings" panose="05000000000000000000" pitchFamily="2" charset="2"/>
              </a:rPr>
              <a:t>sonuçlanır</a:t>
            </a:r>
          </a:p>
          <a:p>
            <a:pPr marL="45720" indent="0">
              <a:buNone/>
            </a:pPr>
            <a:endParaRPr lang="tr-TR" dirty="0"/>
          </a:p>
        </p:txBody>
      </p:sp>
      <p:pic>
        <p:nvPicPr>
          <p:cNvPr id="4" name="Resim 3"/>
          <p:cNvPicPr>
            <a:picLocks noChangeAspect="1"/>
          </p:cNvPicPr>
          <p:nvPr/>
        </p:nvPicPr>
        <p:blipFill>
          <a:blip r:embed="rId3"/>
          <a:stretch>
            <a:fillRect/>
          </a:stretch>
        </p:blipFill>
        <p:spPr>
          <a:xfrm>
            <a:off x="7513629" y="276039"/>
            <a:ext cx="2614969" cy="4139398"/>
          </a:xfrm>
          <a:prstGeom prst="rect">
            <a:avLst/>
          </a:prstGeom>
        </p:spPr>
      </p:pic>
      <p:sp>
        <p:nvSpPr>
          <p:cNvPr id="5" name="Metin kutusu 4"/>
          <p:cNvSpPr txBox="1"/>
          <p:nvPr/>
        </p:nvSpPr>
        <p:spPr>
          <a:xfrm>
            <a:off x="6525466" y="4502777"/>
            <a:ext cx="4751622" cy="246221"/>
          </a:xfrm>
          <a:prstGeom prst="rect">
            <a:avLst/>
          </a:prstGeom>
          <a:noFill/>
        </p:spPr>
        <p:txBody>
          <a:bodyPr wrap="none" rtlCol="0">
            <a:spAutoFit/>
          </a:bodyPr>
          <a:lstStyle/>
          <a:p>
            <a:r>
              <a:rPr lang="tr-TR" sz="1000" dirty="0">
                <a:solidFill>
                  <a:schemeClr val="accent3">
                    <a:lumMod val="75000"/>
                  </a:schemeClr>
                </a:solidFill>
              </a:rPr>
              <a:t>ÖZKAN ve ark. Pediatrik </a:t>
            </a:r>
            <a:r>
              <a:rPr lang="tr-TR" sz="1000" dirty="0" err="1">
                <a:solidFill>
                  <a:schemeClr val="accent3">
                    <a:lumMod val="75000"/>
                  </a:schemeClr>
                </a:solidFill>
              </a:rPr>
              <a:t>Kutanöz</a:t>
            </a:r>
            <a:r>
              <a:rPr lang="tr-TR" sz="1000" dirty="0">
                <a:solidFill>
                  <a:schemeClr val="accent3">
                    <a:lumMod val="75000"/>
                  </a:schemeClr>
                </a:solidFill>
              </a:rPr>
              <a:t> </a:t>
            </a:r>
            <a:r>
              <a:rPr lang="tr-TR" sz="1000" dirty="0" err="1">
                <a:solidFill>
                  <a:schemeClr val="accent3">
                    <a:lumMod val="75000"/>
                  </a:schemeClr>
                </a:solidFill>
              </a:rPr>
              <a:t>Leishmaniasis</a:t>
            </a:r>
            <a:r>
              <a:rPr lang="tr-TR" sz="1000" dirty="0">
                <a:solidFill>
                  <a:schemeClr val="accent3">
                    <a:lumMod val="75000"/>
                  </a:schemeClr>
                </a:solidFill>
              </a:rPr>
              <a:t> Olgusu Bozok Tıp </a:t>
            </a:r>
            <a:r>
              <a:rPr lang="tr-TR" sz="1000" dirty="0" err="1">
                <a:solidFill>
                  <a:schemeClr val="accent3">
                    <a:lumMod val="75000"/>
                  </a:schemeClr>
                </a:solidFill>
              </a:rPr>
              <a:t>Derg</a:t>
            </a:r>
            <a:r>
              <a:rPr lang="tr-TR" sz="1000" dirty="0">
                <a:solidFill>
                  <a:schemeClr val="accent3">
                    <a:lumMod val="75000"/>
                  </a:schemeClr>
                </a:solidFill>
              </a:rPr>
              <a:t> 2016;6(2):70-2</a:t>
            </a:r>
          </a:p>
        </p:txBody>
      </p:sp>
      <p:pic>
        <p:nvPicPr>
          <p:cNvPr id="6" name="Resim 5"/>
          <p:cNvPicPr>
            <a:picLocks noChangeAspect="1"/>
          </p:cNvPicPr>
          <p:nvPr/>
        </p:nvPicPr>
        <p:blipFill>
          <a:blip r:embed="rId4"/>
          <a:stretch>
            <a:fillRect/>
          </a:stretch>
        </p:blipFill>
        <p:spPr>
          <a:xfrm>
            <a:off x="6922700" y="4784768"/>
            <a:ext cx="3796828" cy="1815296"/>
          </a:xfrm>
          <a:prstGeom prst="rect">
            <a:avLst/>
          </a:prstGeom>
        </p:spPr>
      </p:pic>
    </p:spTree>
    <p:extLst>
      <p:ext uri="{BB962C8B-B14F-4D97-AF65-F5344CB8AC3E}">
        <p14:creationId xmlns:p14="http://schemas.microsoft.com/office/powerpoint/2010/main" val="21436074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143001" y="2057400"/>
            <a:ext cx="6329217" cy="4038600"/>
          </a:xfrm>
        </p:spPr>
        <p:txBody>
          <a:bodyPr/>
          <a:lstStyle/>
          <a:p>
            <a:pPr>
              <a:buFont typeface="Wingdings" panose="05000000000000000000" pitchFamily="2" charset="2"/>
              <a:buChar char="Ø"/>
            </a:pPr>
            <a:r>
              <a:rPr lang="tr-TR" b="1" u="sng" dirty="0" err="1"/>
              <a:t>Mukokutanöz</a:t>
            </a:r>
            <a:r>
              <a:rPr lang="tr-TR" b="1" u="sng" dirty="0"/>
              <a:t> </a:t>
            </a:r>
            <a:r>
              <a:rPr lang="tr-TR" b="1" u="sng" dirty="0" err="1"/>
              <a:t>Leishmaniosis</a:t>
            </a:r>
            <a:r>
              <a:rPr lang="tr-TR" dirty="0"/>
              <a:t>:</a:t>
            </a:r>
          </a:p>
          <a:p>
            <a:pPr>
              <a:buFont typeface="Arial" panose="020B0604020202020204" pitchFamily="34" charset="0"/>
              <a:buChar char="•"/>
            </a:pPr>
            <a:r>
              <a:rPr lang="tr-TR" dirty="0"/>
              <a:t>Parazitin ciltten </a:t>
            </a:r>
            <a:r>
              <a:rPr lang="tr-TR" dirty="0" err="1"/>
              <a:t>nazo-orofaringeal</a:t>
            </a:r>
            <a:r>
              <a:rPr lang="tr-TR" dirty="0"/>
              <a:t>/</a:t>
            </a:r>
            <a:r>
              <a:rPr lang="tr-TR" dirty="0" err="1"/>
              <a:t>larengeal</a:t>
            </a:r>
            <a:r>
              <a:rPr lang="tr-TR" dirty="0"/>
              <a:t> mukozaya yayılımı sonucunda</a:t>
            </a:r>
          </a:p>
          <a:p>
            <a:pPr>
              <a:buFont typeface="Arial" panose="020B0604020202020204" pitchFamily="34" charset="0"/>
              <a:buChar char="•"/>
            </a:pPr>
            <a:r>
              <a:rPr lang="tr-TR" dirty="0"/>
              <a:t>Genellikle orijinal </a:t>
            </a:r>
            <a:r>
              <a:rPr lang="tr-TR" dirty="0" err="1"/>
              <a:t>kutanöz</a:t>
            </a:r>
            <a:r>
              <a:rPr lang="tr-TR" dirty="0"/>
              <a:t> hastalık iyileştikten aylar-yıllar sonra klinik ortaya çıkar</a:t>
            </a:r>
          </a:p>
          <a:p>
            <a:pPr>
              <a:buFont typeface="Arial" panose="020B0604020202020204" pitchFamily="34" charset="0"/>
              <a:buChar char="•"/>
            </a:pPr>
            <a:r>
              <a:rPr lang="tr-TR" dirty="0"/>
              <a:t>Tedavi edilmediğinde mukozaların </a:t>
            </a:r>
            <a:r>
              <a:rPr lang="tr-TR" dirty="0" err="1"/>
              <a:t>ülseratif</a:t>
            </a:r>
            <a:r>
              <a:rPr lang="tr-TR" dirty="0"/>
              <a:t> </a:t>
            </a:r>
            <a:r>
              <a:rPr lang="tr-TR" dirty="0" err="1"/>
              <a:t>destruksiyonu</a:t>
            </a:r>
            <a:r>
              <a:rPr lang="tr-TR" dirty="0"/>
              <a:t> (nazal </a:t>
            </a:r>
            <a:r>
              <a:rPr lang="tr-TR" dirty="0" err="1"/>
              <a:t>septum</a:t>
            </a:r>
            <a:r>
              <a:rPr lang="tr-TR" dirty="0"/>
              <a:t> </a:t>
            </a:r>
            <a:r>
              <a:rPr lang="tr-TR" dirty="0" err="1"/>
              <a:t>perforasyonu</a:t>
            </a:r>
            <a:r>
              <a:rPr lang="tr-TR" dirty="0"/>
              <a:t> gibi)</a:t>
            </a:r>
          </a:p>
          <a:p>
            <a:pPr>
              <a:buFont typeface="Arial" panose="020B0604020202020204" pitchFamily="34" charset="0"/>
              <a:buChar char="•"/>
            </a:pPr>
            <a:endParaRPr lang="tr-TR" dirty="0"/>
          </a:p>
        </p:txBody>
      </p:sp>
      <p:pic>
        <p:nvPicPr>
          <p:cNvPr id="4" name="Resim 3"/>
          <p:cNvPicPr>
            <a:picLocks noChangeAspect="1"/>
          </p:cNvPicPr>
          <p:nvPr/>
        </p:nvPicPr>
        <p:blipFill>
          <a:blip r:embed="rId2"/>
          <a:stretch>
            <a:fillRect/>
          </a:stretch>
        </p:blipFill>
        <p:spPr>
          <a:xfrm>
            <a:off x="7472218" y="1551711"/>
            <a:ext cx="3700269" cy="4369642"/>
          </a:xfrm>
          <a:prstGeom prst="rect">
            <a:avLst/>
          </a:prstGeom>
        </p:spPr>
      </p:pic>
      <p:sp>
        <p:nvSpPr>
          <p:cNvPr id="5" name="Metin kutusu 4"/>
          <p:cNvSpPr txBox="1"/>
          <p:nvPr/>
        </p:nvSpPr>
        <p:spPr>
          <a:xfrm>
            <a:off x="7031870" y="6096000"/>
            <a:ext cx="4580965" cy="415498"/>
          </a:xfrm>
          <a:prstGeom prst="rect">
            <a:avLst/>
          </a:prstGeom>
          <a:noFill/>
        </p:spPr>
        <p:txBody>
          <a:bodyPr wrap="square" rtlCol="0">
            <a:spAutoFit/>
          </a:bodyPr>
          <a:lstStyle/>
          <a:p>
            <a:r>
              <a:rPr lang="tr-TR" sz="1050" dirty="0" err="1"/>
              <a:t>Çabalak</a:t>
            </a:r>
            <a:r>
              <a:rPr lang="tr-TR" sz="1050" dirty="0"/>
              <a:t> M, Çulha G, Bal T, Kaya T, Çelik E. </a:t>
            </a:r>
            <a:r>
              <a:rPr lang="tr-TR" sz="1050" dirty="0" err="1"/>
              <a:t>Mukozal</a:t>
            </a:r>
            <a:r>
              <a:rPr lang="tr-TR" sz="1050" dirty="0"/>
              <a:t> </a:t>
            </a:r>
            <a:r>
              <a:rPr lang="tr-TR" sz="1050" dirty="0" err="1"/>
              <a:t>Tutulumlu</a:t>
            </a:r>
            <a:r>
              <a:rPr lang="tr-TR" sz="1050" dirty="0"/>
              <a:t> </a:t>
            </a:r>
            <a:r>
              <a:rPr lang="tr-TR" sz="1050" dirty="0" err="1"/>
              <a:t>Kutanöz</a:t>
            </a:r>
            <a:r>
              <a:rPr lang="tr-TR" sz="1050" dirty="0"/>
              <a:t> </a:t>
            </a:r>
            <a:r>
              <a:rPr lang="tr-TR" sz="1050" dirty="0" err="1"/>
              <a:t>Leishmaniasis</a:t>
            </a:r>
            <a:r>
              <a:rPr lang="tr-TR" sz="1050" dirty="0"/>
              <a:t>. </a:t>
            </a:r>
            <a:r>
              <a:rPr lang="tr-TR" sz="1050" dirty="0" err="1"/>
              <a:t>Turkiye</a:t>
            </a:r>
            <a:r>
              <a:rPr lang="tr-TR" sz="1050" dirty="0"/>
              <a:t> </a:t>
            </a:r>
            <a:r>
              <a:rPr lang="tr-TR" sz="1050" dirty="0" err="1"/>
              <a:t>Parazitol</a:t>
            </a:r>
            <a:r>
              <a:rPr lang="tr-TR" sz="1050" dirty="0"/>
              <a:t> </a:t>
            </a:r>
            <a:r>
              <a:rPr lang="tr-TR" sz="1050" dirty="0" err="1"/>
              <a:t>Derg</a:t>
            </a:r>
            <a:r>
              <a:rPr lang="tr-TR" sz="1050" dirty="0"/>
              <a:t> 2021;45:227-229.</a:t>
            </a:r>
          </a:p>
        </p:txBody>
      </p:sp>
    </p:spTree>
    <p:extLst>
      <p:ext uri="{BB962C8B-B14F-4D97-AF65-F5344CB8AC3E}">
        <p14:creationId xmlns:p14="http://schemas.microsoft.com/office/powerpoint/2010/main" val="33551324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143000" y="1613647"/>
            <a:ext cx="7023847" cy="4482353"/>
          </a:xfrm>
        </p:spPr>
        <p:txBody>
          <a:bodyPr>
            <a:normAutofit fontScale="92500"/>
          </a:bodyPr>
          <a:lstStyle/>
          <a:p>
            <a:pPr>
              <a:buFont typeface="Wingdings" panose="05000000000000000000" pitchFamily="2" charset="2"/>
              <a:buChar char="Ø"/>
            </a:pPr>
            <a:r>
              <a:rPr lang="tr-TR" b="1" u="sng" dirty="0"/>
              <a:t> </a:t>
            </a:r>
            <a:r>
              <a:rPr lang="tr-TR" b="1" u="sng" dirty="0" err="1"/>
              <a:t>Visseral</a:t>
            </a:r>
            <a:r>
              <a:rPr lang="tr-TR" b="1" u="sng" dirty="0"/>
              <a:t> </a:t>
            </a:r>
            <a:r>
              <a:rPr lang="tr-TR" b="1" u="sng" dirty="0" err="1"/>
              <a:t>Leishmaniosis</a:t>
            </a:r>
            <a:r>
              <a:rPr lang="tr-TR" b="1" u="sng" dirty="0"/>
              <a:t>:</a:t>
            </a:r>
          </a:p>
          <a:p>
            <a:pPr>
              <a:buFont typeface="Arial" panose="020B0604020202020204" pitchFamily="34" charset="0"/>
              <a:buChar char="•"/>
            </a:pPr>
            <a:r>
              <a:rPr lang="tr-TR" dirty="0"/>
              <a:t>Parazitin </a:t>
            </a:r>
            <a:r>
              <a:rPr lang="tr-TR" dirty="0" err="1"/>
              <a:t>retiküloendotelial</a:t>
            </a:r>
            <a:r>
              <a:rPr lang="tr-TR" dirty="0"/>
              <a:t> sistemde (dalak, karaciğer, </a:t>
            </a:r>
            <a:r>
              <a:rPr lang="tr-TR" dirty="0" err="1"/>
              <a:t>kemikiliği</a:t>
            </a:r>
            <a:r>
              <a:rPr lang="tr-TR" dirty="0"/>
              <a:t> </a:t>
            </a:r>
            <a:r>
              <a:rPr lang="tr-TR" dirty="0" err="1"/>
              <a:t>makrofajlar</a:t>
            </a:r>
            <a:r>
              <a:rPr lang="tr-TR" dirty="0"/>
              <a:t> içinde) yayılmasıyla </a:t>
            </a:r>
          </a:p>
          <a:p>
            <a:r>
              <a:rPr lang="tr-TR" dirty="0"/>
              <a:t>Ateş, kilo kaybı-kaşeksi, </a:t>
            </a:r>
            <a:r>
              <a:rPr lang="tr-TR" dirty="0" err="1"/>
              <a:t>hepatosplenomegali</a:t>
            </a:r>
            <a:r>
              <a:rPr lang="tr-TR" dirty="0"/>
              <a:t> (dalak daha belirgin),</a:t>
            </a:r>
            <a:r>
              <a:rPr lang="tr-TR" dirty="0" err="1"/>
              <a:t>pansitopeni</a:t>
            </a:r>
            <a:r>
              <a:rPr lang="tr-TR" dirty="0"/>
              <a:t>, </a:t>
            </a:r>
            <a:r>
              <a:rPr lang="tr-TR" dirty="0" err="1"/>
              <a:t>hipergammaglobulinemi</a:t>
            </a:r>
            <a:r>
              <a:rPr lang="tr-TR" dirty="0"/>
              <a:t>, </a:t>
            </a:r>
            <a:r>
              <a:rPr lang="tr-TR" dirty="0" err="1"/>
              <a:t>hipoalbüminemi</a:t>
            </a:r>
            <a:endParaRPr lang="tr-TR" dirty="0"/>
          </a:p>
          <a:p>
            <a:r>
              <a:rPr lang="tr-TR" dirty="0"/>
              <a:t>Bazı hastaların cildinde gri renk değişikliği </a:t>
            </a:r>
            <a:r>
              <a:rPr lang="tr-TR" dirty="0">
                <a:sym typeface="Wingdings" panose="05000000000000000000" pitchFamily="2" charset="2"/>
              </a:rPr>
              <a:t> </a:t>
            </a:r>
            <a:r>
              <a:rPr lang="sv-SE" dirty="0"/>
              <a:t>Hintçe'de siyah humması anlamına gelen </a:t>
            </a:r>
            <a:r>
              <a:rPr lang="sv-SE" b="1" u="sng" dirty="0"/>
              <a:t>kala-azar</a:t>
            </a:r>
            <a:r>
              <a:rPr lang="sv-SE" dirty="0"/>
              <a:t> terimi</a:t>
            </a:r>
            <a:endParaRPr lang="tr-TR" dirty="0"/>
          </a:p>
          <a:p>
            <a:r>
              <a:rPr lang="tr-TR" b="1" dirty="0"/>
              <a:t> </a:t>
            </a:r>
            <a:r>
              <a:rPr lang="tr-TR" dirty="0"/>
              <a:t>Kala-azar sonrası </a:t>
            </a:r>
            <a:r>
              <a:rPr lang="tr-TR" dirty="0" err="1"/>
              <a:t>dermal</a:t>
            </a:r>
            <a:r>
              <a:rPr lang="tr-TR" dirty="0"/>
              <a:t> </a:t>
            </a:r>
            <a:r>
              <a:rPr lang="tr-TR" dirty="0" err="1"/>
              <a:t>leishmaniasis</a:t>
            </a:r>
            <a:r>
              <a:rPr lang="tr-TR" dirty="0"/>
              <a:t> (PKDL)</a:t>
            </a:r>
          </a:p>
          <a:p>
            <a:r>
              <a:rPr lang="tr-TR" dirty="0"/>
              <a:t>Tedavi edilmemiş/ilerlemiş </a:t>
            </a:r>
            <a:r>
              <a:rPr lang="tr-TR" dirty="0">
                <a:sym typeface="Wingdings" panose="05000000000000000000" pitchFamily="2" charset="2"/>
              </a:rPr>
              <a:t> </a:t>
            </a:r>
            <a:r>
              <a:rPr lang="tr-TR" dirty="0"/>
              <a:t>doğrudan hastalıktan dolaylı </a:t>
            </a:r>
          </a:p>
          <a:p>
            <a:pPr marL="45720" indent="0">
              <a:buNone/>
            </a:pPr>
            <a:r>
              <a:rPr lang="tr-TR" dirty="0"/>
              <a:t>                                                            </a:t>
            </a:r>
            <a:r>
              <a:rPr lang="tr-TR" dirty="0">
                <a:sym typeface="Wingdings" panose="05000000000000000000" pitchFamily="2" charset="2"/>
              </a:rPr>
              <a:t> </a:t>
            </a:r>
            <a:r>
              <a:rPr lang="tr-TR" dirty="0" err="1"/>
              <a:t>sekonder</a:t>
            </a:r>
            <a:r>
              <a:rPr lang="tr-TR" dirty="0"/>
              <a:t>  enfeksiyon/ kanama gibi   komplikasyonlardan dolayı ölümcül olabilmekte</a:t>
            </a:r>
          </a:p>
        </p:txBody>
      </p:sp>
      <p:pic>
        <p:nvPicPr>
          <p:cNvPr id="4" name="Resim 3"/>
          <p:cNvPicPr>
            <a:picLocks noChangeAspect="1"/>
          </p:cNvPicPr>
          <p:nvPr/>
        </p:nvPicPr>
        <p:blipFill>
          <a:blip r:embed="rId2"/>
          <a:stretch>
            <a:fillRect/>
          </a:stretch>
        </p:blipFill>
        <p:spPr>
          <a:xfrm>
            <a:off x="8459208" y="606798"/>
            <a:ext cx="2266950" cy="3248025"/>
          </a:xfrm>
          <a:prstGeom prst="rect">
            <a:avLst/>
          </a:prstGeom>
        </p:spPr>
      </p:pic>
      <p:pic>
        <p:nvPicPr>
          <p:cNvPr id="5" name="Resim 4"/>
          <p:cNvPicPr>
            <a:picLocks noChangeAspect="1"/>
          </p:cNvPicPr>
          <p:nvPr/>
        </p:nvPicPr>
        <p:blipFill>
          <a:blip r:embed="rId3"/>
          <a:stretch>
            <a:fillRect/>
          </a:stretch>
        </p:blipFill>
        <p:spPr>
          <a:xfrm>
            <a:off x="8248818" y="4043081"/>
            <a:ext cx="2871788" cy="2297430"/>
          </a:xfrm>
          <a:prstGeom prst="rect">
            <a:avLst/>
          </a:prstGeom>
        </p:spPr>
      </p:pic>
      <p:sp>
        <p:nvSpPr>
          <p:cNvPr id="6" name="Metin kutusu 5"/>
          <p:cNvSpPr txBox="1"/>
          <p:nvPr/>
        </p:nvSpPr>
        <p:spPr>
          <a:xfrm>
            <a:off x="9753600" y="6367405"/>
            <a:ext cx="715260" cy="230832"/>
          </a:xfrm>
          <a:prstGeom prst="rect">
            <a:avLst/>
          </a:prstGeom>
          <a:noFill/>
        </p:spPr>
        <p:txBody>
          <a:bodyPr wrap="none" rtlCol="0">
            <a:spAutoFit/>
          </a:bodyPr>
          <a:lstStyle/>
          <a:p>
            <a:r>
              <a:rPr lang="tr-TR" sz="900" dirty="0" err="1"/>
              <a:t>The</a:t>
            </a:r>
            <a:r>
              <a:rPr lang="tr-TR" sz="900" dirty="0"/>
              <a:t> </a:t>
            </a:r>
            <a:r>
              <a:rPr lang="tr-TR" sz="900" dirty="0" err="1"/>
              <a:t>Lancet</a:t>
            </a:r>
            <a:endParaRPr lang="tr-TR" sz="900" dirty="0"/>
          </a:p>
        </p:txBody>
      </p:sp>
    </p:spTree>
    <p:extLst>
      <p:ext uri="{BB962C8B-B14F-4D97-AF65-F5344CB8AC3E}">
        <p14:creationId xmlns:p14="http://schemas.microsoft.com/office/powerpoint/2010/main" val="24799748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Tanı </a:t>
            </a:r>
          </a:p>
        </p:txBody>
      </p:sp>
      <p:sp>
        <p:nvSpPr>
          <p:cNvPr id="3" name="İçerik Yer Tutucusu 2"/>
          <p:cNvSpPr>
            <a:spLocks noGrp="1"/>
          </p:cNvSpPr>
          <p:nvPr>
            <p:ph idx="1"/>
          </p:nvPr>
        </p:nvSpPr>
        <p:spPr>
          <a:xfrm>
            <a:off x="1145649" y="1965960"/>
            <a:ext cx="9872871" cy="4038600"/>
          </a:xfrm>
        </p:spPr>
        <p:txBody>
          <a:bodyPr/>
          <a:lstStyle/>
          <a:p>
            <a:pPr marL="502920" indent="-457200">
              <a:buAutoNum type="arabicPeriod"/>
            </a:pPr>
            <a:r>
              <a:rPr lang="tr-TR" dirty="0"/>
              <a:t>Ülser kabuğunun kaldırılan kenarındaki </a:t>
            </a:r>
            <a:r>
              <a:rPr lang="tr-TR" dirty="0" err="1"/>
              <a:t>seröz</a:t>
            </a:r>
            <a:r>
              <a:rPr lang="tr-TR" dirty="0"/>
              <a:t> sıvıdan </a:t>
            </a:r>
            <a:r>
              <a:rPr lang="tr-TR" dirty="0">
                <a:sym typeface="Wingdings" panose="05000000000000000000" pitchFamily="2" charset="2"/>
              </a:rPr>
              <a:t> </a:t>
            </a:r>
            <a:r>
              <a:rPr lang="tr-TR" dirty="0" err="1">
                <a:sym typeface="Wingdings" panose="05000000000000000000" pitchFamily="2" charset="2"/>
              </a:rPr>
              <a:t>Giemsa</a:t>
            </a:r>
            <a:r>
              <a:rPr lang="tr-TR" dirty="0">
                <a:sym typeface="Wingdings" panose="05000000000000000000" pitchFamily="2" charset="2"/>
              </a:rPr>
              <a:t> boyama ile yapılan yaymada </a:t>
            </a:r>
            <a:r>
              <a:rPr lang="tr-TR" dirty="0" err="1">
                <a:sym typeface="Wingdings" panose="05000000000000000000" pitchFamily="2" charset="2"/>
              </a:rPr>
              <a:t>amastigot</a:t>
            </a:r>
            <a:endParaRPr lang="tr-TR" dirty="0">
              <a:sym typeface="Wingdings" panose="05000000000000000000" pitchFamily="2" charset="2"/>
            </a:endParaRPr>
          </a:p>
          <a:p>
            <a:pPr marL="502920" indent="-457200">
              <a:buAutoNum type="arabicPeriod"/>
            </a:pPr>
            <a:r>
              <a:rPr lang="tr-TR" dirty="0">
                <a:sym typeface="Wingdings" panose="05000000000000000000" pitchFamily="2" charset="2"/>
              </a:rPr>
              <a:t>NNN besi yerinde kültür</a:t>
            </a:r>
          </a:p>
          <a:p>
            <a:pPr marL="502920" indent="-457200">
              <a:buAutoNum type="arabicPeriod"/>
            </a:pPr>
            <a:r>
              <a:rPr lang="tr-TR" dirty="0">
                <a:sym typeface="Wingdings" panose="05000000000000000000" pitchFamily="2" charset="2"/>
              </a:rPr>
              <a:t>PCR</a:t>
            </a:r>
          </a:p>
          <a:p>
            <a:pPr marL="502920" indent="-457200">
              <a:buAutoNum type="arabicPeriod"/>
            </a:pPr>
            <a:r>
              <a:rPr lang="tr-TR" dirty="0" err="1"/>
              <a:t>Visseral</a:t>
            </a:r>
            <a:r>
              <a:rPr lang="tr-TR" dirty="0"/>
              <a:t> </a:t>
            </a:r>
            <a:r>
              <a:rPr lang="tr-TR" dirty="0" err="1"/>
              <a:t>leishmaniasis</a:t>
            </a:r>
            <a:r>
              <a:rPr lang="tr-TR" dirty="0"/>
              <a:t> ; </a:t>
            </a:r>
            <a:r>
              <a:rPr lang="tr-TR" dirty="0" err="1"/>
              <a:t>splenik</a:t>
            </a:r>
            <a:r>
              <a:rPr lang="tr-TR" dirty="0"/>
              <a:t> </a:t>
            </a:r>
            <a:r>
              <a:rPr lang="tr-TR" dirty="0" err="1"/>
              <a:t>aspirat</a:t>
            </a:r>
            <a:r>
              <a:rPr lang="tr-TR" dirty="0"/>
              <a:t> hayatı tehdit eden kanama</a:t>
            </a:r>
          </a:p>
          <a:p>
            <a:pPr marL="45720" indent="0">
              <a:buNone/>
            </a:pPr>
            <a:r>
              <a:rPr lang="tr-TR" dirty="0"/>
              <a:t>                                                        Kemik iliği </a:t>
            </a:r>
            <a:r>
              <a:rPr lang="tr-TR" dirty="0" err="1"/>
              <a:t>aspirasyonu</a:t>
            </a:r>
            <a:r>
              <a:rPr lang="tr-TR" dirty="0"/>
              <a:t> çok daha güvenli </a:t>
            </a:r>
          </a:p>
        </p:txBody>
      </p:sp>
      <p:pic>
        <p:nvPicPr>
          <p:cNvPr id="4" name="Resim 3"/>
          <p:cNvPicPr>
            <a:picLocks noChangeAspect="1"/>
          </p:cNvPicPr>
          <p:nvPr/>
        </p:nvPicPr>
        <p:blipFill>
          <a:blip r:embed="rId2"/>
          <a:stretch>
            <a:fillRect/>
          </a:stretch>
        </p:blipFill>
        <p:spPr>
          <a:xfrm>
            <a:off x="6940529" y="416876"/>
            <a:ext cx="3852978" cy="1486331"/>
          </a:xfrm>
          <a:prstGeom prst="rect">
            <a:avLst/>
          </a:prstGeom>
        </p:spPr>
      </p:pic>
    </p:spTree>
    <p:extLst>
      <p:ext uri="{BB962C8B-B14F-4D97-AF65-F5344CB8AC3E}">
        <p14:creationId xmlns:p14="http://schemas.microsoft.com/office/powerpoint/2010/main" val="9750435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6073813F-3D36-4628-887D-888C07ADA3B2}"/>
              </a:ext>
            </a:extLst>
          </p:cNvPr>
          <p:cNvSpPr>
            <a:spLocks noGrp="1"/>
          </p:cNvSpPr>
          <p:nvPr>
            <p:ph type="title"/>
          </p:nvPr>
        </p:nvSpPr>
        <p:spPr/>
        <p:txBody>
          <a:bodyPr>
            <a:normAutofit/>
          </a:bodyPr>
          <a:lstStyle/>
          <a:p>
            <a:r>
              <a:rPr lang="tr-TR" sz="3600" dirty="0"/>
              <a:t>Tedavi</a:t>
            </a:r>
          </a:p>
        </p:txBody>
      </p:sp>
      <p:sp>
        <p:nvSpPr>
          <p:cNvPr id="3" name="İçerik Yer Tutucusu 2">
            <a:extLst>
              <a:ext uri="{FF2B5EF4-FFF2-40B4-BE49-F238E27FC236}">
                <a16:creationId xmlns="" xmlns:a16="http://schemas.microsoft.com/office/drawing/2014/main" id="{BCAD6C24-4D6F-4AF8-ADAC-6995DE341836}"/>
              </a:ext>
            </a:extLst>
          </p:cNvPr>
          <p:cNvSpPr>
            <a:spLocks noGrp="1"/>
          </p:cNvSpPr>
          <p:nvPr>
            <p:ph idx="1"/>
          </p:nvPr>
        </p:nvSpPr>
        <p:spPr/>
        <p:txBody>
          <a:bodyPr>
            <a:normAutofit fontScale="70000" lnSpcReduction="20000"/>
          </a:bodyPr>
          <a:lstStyle/>
          <a:p>
            <a:r>
              <a:rPr lang="tr-TR" b="1" dirty="0" err="1"/>
              <a:t>Kutanöz</a:t>
            </a:r>
            <a:r>
              <a:rPr lang="tr-TR" b="1" dirty="0"/>
              <a:t> </a:t>
            </a:r>
            <a:r>
              <a:rPr lang="tr-TR" b="1" dirty="0" err="1"/>
              <a:t>Leishmaniasiste</a:t>
            </a:r>
            <a:r>
              <a:rPr lang="tr-TR" b="1" dirty="0"/>
              <a:t> Tedavi </a:t>
            </a:r>
            <a:r>
              <a:rPr lang="tr-TR" b="1" dirty="0" smtClean="0"/>
              <a:t>Protokolü</a:t>
            </a:r>
            <a:endParaRPr lang="tr-TR" b="1" dirty="0"/>
          </a:p>
          <a:p>
            <a:pPr marL="45720" indent="0">
              <a:buNone/>
            </a:pPr>
            <a:r>
              <a:rPr lang="tr-TR" dirty="0"/>
              <a:t>1.  </a:t>
            </a:r>
            <a:r>
              <a:rPr lang="tr-TR" dirty="0" smtClean="0"/>
              <a:t> 4 </a:t>
            </a:r>
            <a:r>
              <a:rPr lang="tr-TR" dirty="0"/>
              <a:t>cm’den küçük ,</a:t>
            </a:r>
            <a:r>
              <a:rPr lang="tr-TR" dirty="0" smtClean="0"/>
              <a:t> </a:t>
            </a:r>
            <a:r>
              <a:rPr lang="tr-TR" dirty="0"/>
              <a:t>4’ten az sayıdaki lezyonlarda </a:t>
            </a:r>
            <a:r>
              <a:rPr lang="tr-TR" dirty="0" err="1" smtClean="0"/>
              <a:t>immün</a:t>
            </a:r>
            <a:r>
              <a:rPr lang="tr-TR" dirty="0" smtClean="0"/>
              <a:t> </a:t>
            </a:r>
            <a:r>
              <a:rPr lang="tr-TR" dirty="0"/>
              <a:t>bozukluk ve kontrolsüz diyabet </a:t>
            </a:r>
            <a:r>
              <a:rPr lang="tr-TR" dirty="0" smtClean="0"/>
              <a:t>yoksa;</a:t>
            </a:r>
          </a:p>
          <a:p>
            <a:pPr marL="45720" indent="0">
              <a:buNone/>
            </a:pPr>
            <a:r>
              <a:rPr lang="tr-TR" dirty="0" smtClean="0"/>
              <a:t> </a:t>
            </a:r>
            <a:r>
              <a:rPr lang="tr-TR" dirty="0"/>
              <a:t>temiz su sabunla yıkama ve kapalı pansuman </a:t>
            </a:r>
            <a:r>
              <a:rPr lang="tr-TR" dirty="0" smtClean="0">
                <a:sym typeface="Wingdings" panose="05000000000000000000" pitchFamily="2" charset="2"/>
              </a:rPr>
              <a:t> </a:t>
            </a:r>
            <a:r>
              <a:rPr lang="tr-TR" dirty="0" smtClean="0"/>
              <a:t>Altı </a:t>
            </a:r>
            <a:r>
              <a:rPr lang="tr-TR" dirty="0"/>
              <a:t>ay içinde iyileşme olmazsa </a:t>
            </a:r>
            <a:r>
              <a:rPr lang="tr-TR" dirty="0" err="1"/>
              <a:t>antileishmanial</a:t>
            </a:r>
            <a:r>
              <a:rPr lang="tr-TR" dirty="0"/>
              <a:t> </a:t>
            </a:r>
            <a:r>
              <a:rPr lang="tr-TR" dirty="0" smtClean="0"/>
              <a:t>tedavi</a:t>
            </a:r>
          </a:p>
          <a:p>
            <a:pPr marL="45720" indent="0">
              <a:buNone/>
            </a:pPr>
            <a:r>
              <a:rPr lang="tr-TR" dirty="0" smtClean="0"/>
              <a:t>2</a:t>
            </a:r>
            <a:r>
              <a:rPr lang="tr-TR" dirty="0"/>
              <a:t>. </a:t>
            </a:r>
            <a:r>
              <a:rPr lang="tr-TR" dirty="0" smtClean="0"/>
              <a:t>İyileşmeyen </a:t>
            </a:r>
            <a:r>
              <a:rPr lang="tr-TR" dirty="0"/>
              <a:t>lezyonlarda, 4 cm’den </a:t>
            </a:r>
            <a:r>
              <a:rPr lang="tr-TR" dirty="0" smtClean="0"/>
              <a:t>küçük, </a:t>
            </a:r>
            <a:r>
              <a:rPr lang="tr-TR" dirty="0"/>
              <a:t>4’ten az sayıdaki lezyonlarda</a:t>
            </a:r>
            <a:r>
              <a:rPr lang="tr-TR" dirty="0" smtClean="0"/>
              <a:t>, lokal </a:t>
            </a:r>
            <a:r>
              <a:rPr lang="tr-TR" dirty="0"/>
              <a:t>tedavi için uygun </a:t>
            </a:r>
            <a:r>
              <a:rPr lang="tr-TR" dirty="0" smtClean="0"/>
              <a:t>yerdeyse, </a:t>
            </a:r>
            <a:r>
              <a:rPr lang="tr-TR" dirty="0"/>
              <a:t>hastada </a:t>
            </a:r>
            <a:r>
              <a:rPr lang="tr-TR" dirty="0" err="1"/>
              <a:t>immün</a:t>
            </a:r>
            <a:r>
              <a:rPr lang="tr-TR" dirty="0"/>
              <a:t> bozukluk ve kontrolsüz diyabet yoksa </a:t>
            </a:r>
            <a:r>
              <a:rPr lang="tr-TR" dirty="0" smtClean="0"/>
              <a:t>;</a:t>
            </a:r>
            <a:endParaRPr lang="tr-TR" dirty="0"/>
          </a:p>
          <a:p>
            <a:r>
              <a:rPr lang="tr-TR" dirty="0"/>
              <a:t>-L. </a:t>
            </a:r>
            <a:r>
              <a:rPr lang="tr-TR" dirty="0" err="1"/>
              <a:t>major</a:t>
            </a:r>
            <a:r>
              <a:rPr lang="tr-TR" dirty="0"/>
              <a:t> lezyonlarına 20 gün süresince günde 2 kez </a:t>
            </a:r>
            <a:r>
              <a:rPr lang="tr-TR" dirty="0" err="1"/>
              <a:t>topikal</a:t>
            </a:r>
            <a:r>
              <a:rPr lang="tr-TR" dirty="0"/>
              <a:t> </a:t>
            </a:r>
            <a:r>
              <a:rPr lang="tr-TR" dirty="0" err="1"/>
              <a:t>paromomycin</a:t>
            </a:r>
            <a:r>
              <a:rPr lang="tr-TR" dirty="0"/>
              <a:t> </a:t>
            </a:r>
            <a:r>
              <a:rPr lang="tr-TR" dirty="0" smtClean="0"/>
              <a:t>merhem(</a:t>
            </a:r>
            <a:r>
              <a:rPr lang="tr-TR" dirty="0" err="1" smtClean="0"/>
              <a:t>Humatin</a:t>
            </a:r>
            <a:r>
              <a:rPr lang="tr-TR" dirty="0" smtClean="0"/>
              <a:t>- TR’de yok),</a:t>
            </a:r>
            <a:r>
              <a:rPr lang="tr-TR" dirty="0"/>
              <a:t/>
            </a:r>
            <a:br>
              <a:rPr lang="tr-TR" dirty="0"/>
            </a:br>
            <a:r>
              <a:rPr lang="tr-TR" dirty="0"/>
              <a:t>-</a:t>
            </a:r>
            <a:r>
              <a:rPr lang="tr-TR" dirty="0" err="1"/>
              <a:t>Kriyoterapi</a:t>
            </a:r>
            <a:r>
              <a:rPr lang="tr-TR" dirty="0"/>
              <a:t> ve İL antimon kombine tedavisi,</a:t>
            </a:r>
            <a:br>
              <a:rPr lang="tr-TR" dirty="0"/>
            </a:br>
            <a:r>
              <a:rPr lang="tr-TR" dirty="0"/>
              <a:t>-Termoterapi,</a:t>
            </a:r>
            <a:br>
              <a:rPr lang="tr-TR" dirty="0"/>
            </a:br>
            <a:r>
              <a:rPr lang="tr-TR" dirty="0"/>
              <a:t>-Haftada 2 kez olmak üzere 3-4 hafta süresince </a:t>
            </a:r>
            <a:r>
              <a:rPr lang="tr-TR" dirty="0" smtClean="0"/>
              <a:t>lokal 5 </a:t>
            </a:r>
            <a:r>
              <a:rPr lang="tr-TR" dirty="0" err="1" smtClean="0"/>
              <a:t>değerlikli</a:t>
            </a:r>
            <a:r>
              <a:rPr lang="tr-TR" dirty="0" smtClean="0"/>
              <a:t> antimon</a:t>
            </a:r>
          </a:p>
          <a:p>
            <a:pPr>
              <a:buFont typeface="Wingdings" panose="05000000000000000000" pitchFamily="2" charset="2"/>
              <a:buChar char="Ø"/>
            </a:pPr>
            <a:r>
              <a:rPr lang="tr-TR" dirty="0" err="1" smtClean="0"/>
              <a:t>Meglumine</a:t>
            </a:r>
            <a:r>
              <a:rPr lang="tr-TR" dirty="0" smtClean="0"/>
              <a:t> </a:t>
            </a:r>
            <a:r>
              <a:rPr lang="tr-TR" dirty="0" err="1" smtClean="0"/>
              <a:t>antimonate</a:t>
            </a:r>
            <a:r>
              <a:rPr lang="tr-TR" dirty="0" smtClean="0"/>
              <a:t> (</a:t>
            </a:r>
            <a:r>
              <a:rPr lang="tr-TR" dirty="0" err="1" smtClean="0"/>
              <a:t>Glucantime</a:t>
            </a:r>
            <a:r>
              <a:rPr lang="tr-TR" dirty="0" smtClean="0"/>
              <a:t>) ve </a:t>
            </a:r>
            <a:r>
              <a:rPr lang="tr-TR" dirty="0" err="1" smtClean="0"/>
              <a:t>Sodium</a:t>
            </a:r>
            <a:r>
              <a:rPr lang="tr-TR" dirty="0" smtClean="0"/>
              <a:t> </a:t>
            </a:r>
            <a:r>
              <a:rPr lang="tr-TR" dirty="0" err="1" smtClean="0"/>
              <a:t>stibogluconate</a:t>
            </a:r>
            <a:r>
              <a:rPr lang="tr-TR" dirty="0" smtClean="0"/>
              <a:t> (</a:t>
            </a:r>
            <a:r>
              <a:rPr lang="tr-TR" dirty="0" err="1" smtClean="0"/>
              <a:t>Pentostam</a:t>
            </a:r>
            <a:r>
              <a:rPr lang="tr-TR" dirty="0" smtClean="0"/>
              <a:t>) ;lokal enjeksiyon içine 3-5 ml, haftada 1 defa , toplam 5 kür</a:t>
            </a:r>
            <a:endParaRPr lang="tr-TR" dirty="0"/>
          </a:p>
          <a:p>
            <a:pPr marL="45720" indent="0">
              <a:buNone/>
            </a:pPr>
            <a:r>
              <a:rPr lang="tr-TR" dirty="0"/>
              <a:t>3.    </a:t>
            </a:r>
            <a:r>
              <a:rPr lang="tr-TR" dirty="0" smtClean="0"/>
              <a:t>Yine iyileşmeyen </a:t>
            </a:r>
            <a:r>
              <a:rPr lang="tr-TR" dirty="0"/>
              <a:t>lezyonlarda, çapı </a:t>
            </a:r>
            <a:r>
              <a:rPr lang="tr-TR" dirty="0" smtClean="0"/>
              <a:t>&gt; 4 cm, </a:t>
            </a:r>
            <a:r>
              <a:rPr lang="tr-TR" dirty="0"/>
              <a:t>sayıları 4’ten </a:t>
            </a:r>
            <a:r>
              <a:rPr lang="tr-TR" dirty="0" smtClean="0"/>
              <a:t>fazla, </a:t>
            </a:r>
            <a:r>
              <a:rPr lang="tr-TR" dirty="0"/>
              <a:t>lokal tedavi için uygun </a:t>
            </a:r>
            <a:r>
              <a:rPr lang="tr-TR" dirty="0" smtClean="0"/>
              <a:t>lokalizasyonda</a:t>
            </a:r>
          </a:p>
          <a:p>
            <a:pPr marL="45720" indent="0">
              <a:buNone/>
            </a:pPr>
            <a:r>
              <a:rPr lang="tr-TR" dirty="0" smtClean="0"/>
              <a:t> </a:t>
            </a:r>
            <a:r>
              <a:rPr lang="tr-TR" dirty="0"/>
              <a:t>olmayan </a:t>
            </a:r>
            <a:r>
              <a:rPr lang="tr-TR" dirty="0" smtClean="0"/>
              <a:t>, </a:t>
            </a:r>
            <a:r>
              <a:rPr lang="tr-TR" dirty="0" err="1"/>
              <a:t>immün</a:t>
            </a:r>
            <a:r>
              <a:rPr lang="tr-TR" dirty="0"/>
              <a:t> sistemi bozuk ve kontrolsüz diyabeti olan </a:t>
            </a:r>
            <a:r>
              <a:rPr lang="tr-TR" dirty="0" smtClean="0"/>
              <a:t>hastalarda</a:t>
            </a:r>
            <a:r>
              <a:rPr lang="tr-TR" dirty="0" smtClean="0">
                <a:sym typeface="Wingdings" panose="05000000000000000000" pitchFamily="2" charset="2"/>
              </a:rPr>
              <a:t> </a:t>
            </a:r>
            <a:r>
              <a:rPr lang="tr-TR" dirty="0" smtClean="0"/>
              <a:t> </a:t>
            </a:r>
            <a:r>
              <a:rPr lang="tr-TR" dirty="0" err="1"/>
              <a:t>kontrendikasyon</a:t>
            </a:r>
            <a:r>
              <a:rPr lang="tr-TR" dirty="0"/>
              <a:t> yoksa sistemik </a:t>
            </a:r>
            <a:endParaRPr lang="tr-TR" dirty="0" smtClean="0"/>
          </a:p>
          <a:p>
            <a:pPr marL="45720" indent="0">
              <a:buNone/>
            </a:pPr>
            <a:r>
              <a:rPr lang="tr-TR" dirty="0" smtClean="0"/>
              <a:t>5 </a:t>
            </a:r>
            <a:r>
              <a:rPr lang="tr-TR" dirty="0" err="1" smtClean="0"/>
              <a:t>değerlikli</a:t>
            </a:r>
            <a:r>
              <a:rPr lang="tr-TR" dirty="0" smtClean="0"/>
              <a:t> antimon tedavisi</a:t>
            </a:r>
            <a:endParaRPr lang="tr-TR" dirty="0"/>
          </a:p>
        </p:txBody>
      </p:sp>
    </p:spTree>
    <p:extLst>
      <p:ext uri="{BB962C8B-B14F-4D97-AF65-F5344CB8AC3E}">
        <p14:creationId xmlns:p14="http://schemas.microsoft.com/office/powerpoint/2010/main" val="28272504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Sıtma (</a:t>
            </a:r>
            <a:r>
              <a:rPr lang="tr-TR" dirty="0" err="1" smtClean="0"/>
              <a:t>Plasmodium</a:t>
            </a:r>
            <a:r>
              <a:rPr lang="tr-TR" dirty="0" smtClean="0"/>
              <a:t>)</a:t>
            </a:r>
            <a:endParaRPr lang="tr-TR" dirty="0"/>
          </a:p>
        </p:txBody>
      </p:sp>
      <p:sp>
        <p:nvSpPr>
          <p:cNvPr id="3" name="İçerik Yer Tutucusu 2"/>
          <p:cNvSpPr>
            <a:spLocks noGrp="1"/>
          </p:cNvSpPr>
          <p:nvPr>
            <p:ph idx="1"/>
          </p:nvPr>
        </p:nvSpPr>
        <p:spPr/>
        <p:txBody>
          <a:bodyPr>
            <a:normAutofit/>
          </a:bodyPr>
          <a:lstStyle/>
          <a:p>
            <a:r>
              <a:rPr lang="tr-TR" dirty="0"/>
              <a:t>Sıtma </a:t>
            </a:r>
            <a:r>
              <a:rPr lang="tr-TR" dirty="0" smtClean="0"/>
              <a:t>, Anofel cinsi sivrisinek </a:t>
            </a:r>
            <a:r>
              <a:rPr lang="tr-TR" dirty="0"/>
              <a:t>kaynaklı bir </a:t>
            </a:r>
            <a:r>
              <a:rPr lang="tr-TR" dirty="0" smtClean="0"/>
              <a:t>hastalık</a:t>
            </a:r>
          </a:p>
          <a:p>
            <a:r>
              <a:rPr lang="tr-TR" dirty="0" smtClean="0"/>
              <a:t>2020'de </a:t>
            </a:r>
            <a:r>
              <a:rPr lang="tr-TR" dirty="0"/>
              <a:t>dünya çapında tahmini 241 milyon sıtma vakası </a:t>
            </a:r>
            <a:endParaRPr lang="tr-TR" dirty="0" smtClean="0"/>
          </a:p>
          <a:p>
            <a:r>
              <a:rPr lang="tr-TR" dirty="0" smtClean="0"/>
              <a:t>Sahra </a:t>
            </a:r>
            <a:r>
              <a:rPr lang="tr-TR" dirty="0"/>
              <a:t>altı Afrika'da çoğu çocuk olmak üzere 627.000 kişi </a:t>
            </a:r>
            <a:r>
              <a:rPr lang="tr-TR" dirty="0" smtClean="0"/>
              <a:t>öldü</a:t>
            </a:r>
          </a:p>
          <a:p>
            <a:r>
              <a:rPr lang="tr-TR" dirty="0" smtClean="0"/>
              <a:t>ABD’de her yıl </a:t>
            </a:r>
            <a:r>
              <a:rPr lang="tr-TR" dirty="0"/>
              <a:t>2.000 sıtma vakası </a:t>
            </a:r>
            <a:r>
              <a:rPr lang="tr-TR" dirty="0" smtClean="0">
                <a:sym typeface="Wingdings" panose="05000000000000000000" pitchFamily="2" charset="2"/>
              </a:rPr>
              <a:t> </a:t>
            </a:r>
            <a:r>
              <a:rPr lang="tr-TR" dirty="0" smtClean="0"/>
              <a:t>Sahra </a:t>
            </a:r>
            <a:r>
              <a:rPr lang="tr-TR" dirty="0"/>
              <a:t>altı Afrika ve Güney </a:t>
            </a:r>
            <a:r>
              <a:rPr lang="tr-TR" dirty="0" smtClean="0"/>
              <a:t>Asya'dan dönen </a:t>
            </a:r>
            <a:r>
              <a:rPr lang="tr-TR" dirty="0"/>
              <a:t>gezginler ve </a:t>
            </a:r>
            <a:r>
              <a:rPr lang="tr-TR" dirty="0" smtClean="0"/>
              <a:t>göçmenler</a:t>
            </a:r>
          </a:p>
          <a:p>
            <a:r>
              <a:rPr lang="tr-TR" dirty="0" smtClean="0"/>
              <a:t>Türkiye’de </a:t>
            </a:r>
            <a:r>
              <a:rPr lang="tr-TR" dirty="0" err="1" smtClean="0"/>
              <a:t>P.vivax</a:t>
            </a:r>
            <a:r>
              <a:rPr lang="tr-TR" dirty="0" smtClean="0"/>
              <a:t> </a:t>
            </a:r>
            <a:r>
              <a:rPr lang="tr-TR" dirty="0"/>
              <a:t>tek </a:t>
            </a:r>
            <a:r>
              <a:rPr lang="tr-TR" dirty="0" smtClean="0"/>
              <a:t>etken</a:t>
            </a:r>
          </a:p>
          <a:p>
            <a:r>
              <a:rPr lang="tr-TR" dirty="0" smtClean="0"/>
              <a:t>Yerli </a:t>
            </a:r>
            <a:r>
              <a:rPr lang="tr-TR" dirty="0"/>
              <a:t>vaka sayısı 2009’da 38, 2010’da 0 ve 2011’de 4 </a:t>
            </a:r>
            <a:r>
              <a:rPr lang="tr-TR" dirty="0" err="1"/>
              <a:t>nüks</a:t>
            </a:r>
            <a:r>
              <a:rPr lang="tr-TR" dirty="0"/>
              <a:t> </a:t>
            </a:r>
            <a:r>
              <a:rPr lang="tr-TR" dirty="0" smtClean="0"/>
              <a:t>(</a:t>
            </a:r>
            <a:r>
              <a:rPr lang="nn-NO" dirty="0" smtClean="0"/>
              <a:t>semptomsuz </a:t>
            </a:r>
            <a:r>
              <a:rPr lang="nn-NO" dirty="0"/>
              <a:t>aylar hatta yıllar </a:t>
            </a:r>
            <a:r>
              <a:rPr lang="nn-NO" dirty="0" smtClean="0"/>
              <a:t>sonra</a:t>
            </a:r>
            <a:r>
              <a:rPr lang="tr-TR" dirty="0" smtClean="0"/>
              <a:t>) olarak kaydedilmiş</a:t>
            </a:r>
          </a:p>
          <a:p>
            <a:r>
              <a:rPr lang="tr-TR" dirty="0"/>
              <a:t>H</a:t>
            </a:r>
            <a:r>
              <a:rPr lang="tr-TR" dirty="0" smtClean="0"/>
              <a:t>er </a:t>
            </a:r>
            <a:r>
              <a:rPr lang="tr-TR" dirty="0"/>
              <a:t>yıl ortalama 200-250 yurtdışı kaynaklı sıtma vaka bildirimi </a:t>
            </a:r>
            <a:endParaRPr lang="tr-TR" dirty="0" smtClean="0"/>
          </a:p>
        </p:txBody>
      </p:sp>
      <p:pic>
        <p:nvPicPr>
          <p:cNvPr id="9218" name="Picture 2" descr="Dünya tarihini değiştiren kanlı komutan Anofel 52 milyar insanın ölümüne  neden oldu - A Haber En Son Haber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6025" y="530109"/>
            <a:ext cx="3910485" cy="18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1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a:t>K</a:t>
            </a:r>
            <a:r>
              <a:rPr lang="tr-TR" dirty="0" smtClean="0"/>
              <a:t>uluçka </a:t>
            </a:r>
            <a:r>
              <a:rPr lang="tr-TR" dirty="0"/>
              <a:t>süresi 7 ila 30 gün </a:t>
            </a:r>
            <a:r>
              <a:rPr lang="tr-TR" dirty="0" smtClean="0"/>
              <a:t>arasında</a:t>
            </a:r>
          </a:p>
          <a:p>
            <a:r>
              <a:rPr lang="tr-TR" i="1" dirty="0"/>
              <a:t>P. </a:t>
            </a:r>
            <a:r>
              <a:rPr lang="tr-TR" i="1" dirty="0" err="1" smtClean="0"/>
              <a:t>Falciparum</a:t>
            </a:r>
            <a:r>
              <a:rPr lang="tr-TR" i="1" dirty="0" smtClean="0"/>
              <a:t>, </a:t>
            </a:r>
            <a:r>
              <a:rPr lang="tr-TR" i="1" dirty="0"/>
              <a:t>P. </a:t>
            </a:r>
            <a:r>
              <a:rPr lang="tr-TR" i="1" dirty="0" err="1" smtClean="0"/>
              <a:t>Vivax</a:t>
            </a:r>
            <a:r>
              <a:rPr lang="tr-TR" i="1" dirty="0" smtClean="0"/>
              <a:t>, </a:t>
            </a:r>
            <a:r>
              <a:rPr lang="tr-TR" i="1" dirty="0"/>
              <a:t>P. </a:t>
            </a:r>
            <a:r>
              <a:rPr lang="tr-TR" i="1" dirty="0" smtClean="0"/>
              <a:t>Ovale</a:t>
            </a:r>
            <a:r>
              <a:rPr lang="tr-TR" dirty="0" smtClean="0"/>
              <a:t>, </a:t>
            </a:r>
            <a:r>
              <a:rPr lang="tr-TR" i="1" dirty="0"/>
              <a:t>P. </a:t>
            </a:r>
            <a:r>
              <a:rPr lang="tr-TR" i="1" dirty="0" err="1" smtClean="0"/>
              <a:t>Malariae</a:t>
            </a:r>
            <a:r>
              <a:rPr lang="tr-TR" i="1" dirty="0" smtClean="0"/>
              <a:t>, </a:t>
            </a:r>
            <a:r>
              <a:rPr lang="tr-TR" i="1" dirty="0"/>
              <a:t>P. </a:t>
            </a:r>
            <a:r>
              <a:rPr lang="tr-TR" i="1" dirty="0" err="1"/>
              <a:t>knowlesi</a:t>
            </a:r>
            <a:r>
              <a:rPr lang="tr-TR" dirty="0"/>
              <a:t> </a:t>
            </a:r>
            <a:r>
              <a:rPr lang="tr-TR" dirty="0" smtClean="0"/>
              <a:t>insanda hastalık yapabilen türler</a:t>
            </a:r>
          </a:p>
          <a:p>
            <a:r>
              <a:rPr lang="tr-TR" dirty="0" err="1" smtClean="0"/>
              <a:t>Profilaktik</a:t>
            </a:r>
            <a:r>
              <a:rPr lang="tr-TR" dirty="0" smtClean="0"/>
              <a:t> ilaçlar</a:t>
            </a:r>
            <a:r>
              <a:rPr lang="tr-TR" dirty="0"/>
              <a:t>, </a:t>
            </a:r>
            <a:r>
              <a:rPr lang="tr-TR" dirty="0" smtClean="0"/>
              <a:t>semptomları haftalarca </a:t>
            </a:r>
            <a:r>
              <a:rPr lang="tr-TR" dirty="0"/>
              <a:t>veya aylarca </a:t>
            </a:r>
            <a:r>
              <a:rPr lang="tr-TR" dirty="0" smtClean="0"/>
              <a:t>geciktirebilir </a:t>
            </a:r>
            <a:r>
              <a:rPr lang="tr-TR" dirty="0" smtClean="0">
                <a:sym typeface="Wingdings" panose="05000000000000000000" pitchFamily="2" charset="2"/>
              </a:rPr>
              <a:t> </a:t>
            </a:r>
            <a:r>
              <a:rPr lang="tr-TR" dirty="0"/>
              <a:t>son 12 </a:t>
            </a:r>
            <a:r>
              <a:rPr lang="tr-TR" dirty="0" smtClean="0"/>
              <a:t>ayda endemik bölgeden geliş sorgulanmalı</a:t>
            </a:r>
          </a:p>
          <a:p>
            <a:endParaRPr lang="tr-TR" dirty="0"/>
          </a:p>
        </p:txBody>
      </p:sp>
    </p:spTree>
    <p:extLst>
      <p:ext uri="{BB962C8B-B14F-4D97-AF65-F5344CB8AC3E}">
        <p14:creationId xmlns:p14="http://schemas.microsoft.com/office/powerpoint/2010/main" val="45761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dirty="0"/>
              <a:t>Komplike Olmayan Sıtma</a:t>
            </a:r>
          </a:p>
        </p:txBody>
      </p:sp>
      <p:sp>
        <p:nvSpPr>
          <p:cNvPr id="5" name="İçerik Yer Tutucusu 4"/>
          <p:cNvSpPr>
            <a:spLocks noGrp="1"/>
          </p:cNvSpPr>
          <p:nvPr>
            <p:ph sz="half" idx="1"/>
          </p:nvPr>
        </p:nvSpPr>
        <p:spPr/>
        <p:txBody>
          <a:bodyPr>
            <a:normAutofit fontScale="92500" lnSpcReduction="20000"/>
          </a:bodyPr>
          <a:lstStyle/>
          <a:p>
            <a:r>
              <a:rPr lang="tr-TR" dirty="0"/>
              <a:t>Soğuk </a:t>
            </a:r>
            <a:r>
              <a:rPr lang="tr-TR" dirty="0" smtClean="0"/>
              <a:t>evre</a:t>
            </a:r>
            <a:r>
              <a:rPr lang="tr-TR" dirty="0" smtClean="0">
                <a:sym typeface="Wingdings" panose="05000000000000000000" pitchFamily="2" charset="2"/>
              </a:rPr>
              <a:t> üşüme</a:t>
            </a:r>
            <a:r>
              <a:rPr lang="tr-TR" dirty="0" smtClean="0"/>
              <a:t>, titreme</a:t>
            </a:r>
            <a:endParaRPr lang="tr-TR" dirty="0"/>
          </a:p>
          <a:p>
            <a:r>
              <a:rPr lang="tr-TR" dirty="0"/>
              <a:t>Sıcak </a:t>
            </a:r>
            <a:r>
              <a:rPr lang="tr-TR" dirty="0" smtClean="0"/>
              <a:t>evre</a:t>
            </a:r>
            <a:r>
              <a:rPr lang="tr-TR" dirty="0" smtClean="0">
                <a:sym typeface="Wingdings" panose="05000000000000000000" pitchFamily="2" charset="2"/>
              </a:rPr>
              <a:t> </a:t>
            </a:r>
            <a:r>
              <a:rPr lang="tr-TR" dirty="0" smtClean="0"/>
              <a:t>ateş</a:t>
            </a:r>
            <a:r>
              <a:rPr lang="tr-TR" dirty="0"/>
              <a:t>, baş ağrısı, kusma; küçük çocuklarda </a:t>
            </a:r>
            <a:r>
              <a:rPr lang="tr-TR" dirty="0" smtClean="0"/>
              <a:t>nöbetler</a:t>
            </a:r>
            <a:endParaRPr lang="tr-TR" dirty="0"/>
          </a:p>
          <a:p>
            <a:r>
              <a:rPr lang="tr-TR" dirty="0"/>
              <a:t>T</a:t>
            </a:r>
            <a:r>
              <a:rPr lang="tr-TR" dirty="0" smtClean="0"/>
              <a:t>erleme</a:t>
            </a:r>
            <a:r>
              <a:rPr lang="tr-TR" dirty="0"/>
              <a:t>, normal sıcaklığa dönüş, </a:t>
            </a:r>
            <a:r>
              <a:rPr lang="tr-TR" dirty="0" smtClean="0"/>
              <a:t>yorgunluk</a:t>
            </a:r>
            <a:endParaRPr lang="tr-TR" dirty="0"/>
          </a:p>
          <a:p>
            <a:r>
              <a:rPr lang="tr-TR" dirty="0" smtClean="0"/>
              <a:t>Ateş</a:t>
            </a:r>
            <a:endParaRPr lang="tr-TR" dirty="0"/>
          </a:p>
          <a:p>
            <a:r>
              <a:rPr lang="tr-TR" dirty="0"/>
              <a:t>Titreme</a:t>
            </a:r>
          </a:p>
          <a:p>
            <a:r>
              <a:rPr lang="tr-TR" dirty="0"/>
              <a:t>T</a:t>
            </a:r>
            <a:r>
              <a:rPr lang="tr-TR" dirty="0" smtClean="0"/>
              <a:t>erleme</a:t>
            </a:r>
            <a:endParaRPr lang="tr-TR" dirty="0"/>
          </a:p>
          <a:p>
            <a:r>
              <a:rPr lang="tr-TR" dirty="0" smtClean="0"/>
              <a:t>Baş ağrısı</a:t>
            </a:r>
          </a:p>
          <a:p>
            <a:r>
              <a:rPr lang="tr-TR" dirty="0"/>
              <a:t>B</a:t>
            </a:r>
            <a:r>
              <a:rPr lang="tr-TR" dirty="0" smtClean="0"/>
              <a:t>ulantı </a:t>
            </a:r>
            <a:r>
              <a:rPr lang="tr-TR" dirty="0"/>
              <a:t>ve kusma</a:t>
            </a:r>
          </a:p>
          <a:p>
            <a:r>
              <a:rPr lang="tr-TR" dirty="0"/>
              <a:t>Vücut ağrıları</a:t>
            </a:r>
          </a:p>
          <a:p>
            <a:endParaRPr lang="tr-TR" dirty="0"/>
          </a:p>
        </p:txBody>
      </p:sp>
      <p:sp>
        <p:nvSpPr>
          <p:cNvPr id="6" name="İçerik Yer Tutucusu 5"/>
          <p:cNvSpPr>
            <a:spLocks noGrp="1"/>
          </p:cNvSpPr>
          <p:nvPr>
            <p:ph sz="half" idx="2"/>
          </p:nvPr>
        </p:nvSpPr>
        <p:spPr/>
        <p:txBody>
          <a:bodyPr>
            <a:normAutofit fontScale="92500" lnSpcReduction="20000"/>
          </a:bodyPr>
          <a:lstStyle/>
          <a:p>
            <a:r>
              <a:rPr lang="tr-TR" dirty="0"/>
              <a:t>Yüksek </a:t>
            </a:r>
            <a:r>
              <a:rPr lang="tr-TR" dirty="0" smtClean="0"/>
              <a:t>ateş</a:t>
            </a:r>
            <a:endParaRPr lang="tr-TR" dirty="0"/>
          </a:p>
          <a:p>
            <a:r>
              <a:rPr lang="tr-TR" dirty="0"/>
              <a:t>T</a:t>
            </a:r>
            <a:r>
              <a:rPr lang="tr-TR" dirty="0" smtClean="0"/>
              <a:t>erleme</a:t>
            </a:r>
            <a:endParaRPr lang="tr-TR" dirty="0"/>
          </a:p>
          <a:p>
            <a:r>
              <a:rPr lang="tr-TR" dirty="0"/>
              <a:t>Z</a:t>
            </a:r>
            <a:r>
              <a:rPr lang="tr-TR" dirty="0" smtClean="0"/>
              <a:t>ayıflık</a:t>
            </a:r>
            <a:endParaRPr lang="tr-TR" dirty="0"/>
          </a:p>
          <a:p>
            <a:r>
              <a:rPr lang="tr-TR" dirty="0" err="1" smtClean="0"/>
              <a:t>Splenomegali</a:t>
            </a:r>
            <a:r>
              <a:rPr lang="tr-TR" dirty="0" smtClean="0"/>
              <a:t> </a:t>
            </a:r>
            <a:endParaRPr lang="tr-TR" dirty="0"/>
          </a:p>
          <a:p>
            <a:r>
              <a:rPr lang="tr-TR" dirty="0"/>
              <a:t>H</a:t>
            </a:r>
            <a:r>
              <a:rPr lang="tr-TR" dirty="0" smtClean="0"/>
              <a:t>afif </a:t>
            </a:r>
            <a:r>
              <a:rPr lang="tr-TR" dirty="0"/>
              <a:t>sarılık</a:t>
            </a:r>
          </a:p>
          <a:p>
            <a:r>
              <a:rPr lang="tr-TR" dirty="0" err="1" smtClean="0"/>
              <a:t>Hepatomegali</a:t>
            </a:r>
            <a:r>
              <a:rPr lang="tr-TR" dirty="0" smtClean="0"/>
              <a:t> </a:t>
            </a:r>
            <a:endParaRPr lang="tr-TR" dirty="0"/>
          </a:p>
          <a:p>
            <a:r>
              <a:rPr lang="tr-TR" dirty="0"/>
              <a:t>Artan solunum hızı</a:t>
            </a:r>
          </a:p>
          <a:p>
            <a:endParaRPr lang="tr-TR" dirty="0"/>
          </a:p>
        </p:txBody>
      </p:sp>
    </p:spTree>
    <p:extLst>
      <p:ext uri="{BB962C8B-B14F-4D97-AF65-F5344CB8AC3E}">
        <p14:creationId xmlns:p14="http://schemas.microsoft.com/office/powerpoint/2010/main" val="4174100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Şiddetli Sıtma</a:t>
            </a:r>
          </a:p>
        </p:txBody>
      </p:sp>
      <p:sp>
        <p:nvSpPr>
          <p:cNvPr id="5" name="İçerik Yer Tutucusu 4"/>
          <p:cNvSpPr>
            <a:spLocks noGrp="1"/>
          </p:cNvSpPr>
          <p:nvPr>
            <p:ph idx="1"/>
          </p:nvPr>
        </p:nvSpPr>
        <p:spPr/>
        <p:txBody>
          <a:bodyPr>
            <a:normAutofit fontScale="85000" lnSpcReduction="20000"/>
          </a:bodyPr>
          <a:lstStyle/>
          <a:p>
            <a:r>
              <a:rPr lang="tr-TR" dirty="0"/>
              <a:t>B</a:t>
            </a:r>
            <a:r>
              <a:rPr lang="tr-TR" dirty="0" smtClean="0"/>
              <a:t>ilinç </a:t>
            </a:r>
            <a:r>
              <a:rPr lang="tr-TR" dirty="0"/>
              <a:t>bozukluğu, nöbetler, koma </a:t>
            </a:r>
            <a:endParaRPr lang="tr-TR" dirty="0" smtClean="0"/>
          </a:p>
          <a:p>
            <a:r>
              <a:rPr lang="tr-TR" dirty="0" err="1" smtClean="0"/>
              <a:t>Hemolize</a:t>
            </a:r>
            <a:r>
              <a:rPr lang="tr-TR" dirty="0" smtClean="0"/>
              <a:t> </a:t>
            </a:r>
            <a:r>
              <a:rPr lang="tr-TR" dirty="0"/>
              <a:t>bağlı şiddetli anemi </a:t>
            </a:r>
            <a:endParaRPr lang="tr-TR" dirty="0" smtClean="0"/>
          </a:p>
          <a:p>
            <a:r>
              <a:rPr lang="tr-TR" dirty="0" err="1" smtClean="0"/>
              <a:t>Hemolize</a:t>
            </a:r>
            <a:r>
              <a:rPr lang="tr-TR" dirty="0" smtClean="0"/>
              <a:t> </a:t>
            </a:r>
            <a:r>
              <a:rPr lang="tr-TR" dirty="0"/>
              <a:t>bağlı </a:t>
            </a:r>
            <a:r>
              <a:rPr lang="tr-TR" dirty="0" err="1"/>
              <a:t>hemoglobinüri</a:t>
            </a:r>
            <a:r>
              <a:rPr lang="tr-TR" dirty="0"/>
              <a:t> </a:t>
            </a:r>
            <a:endParaRPr lang="tr-TR" dirty="0" smtClean="0"/>
          </a:p>
          <a:p>
            <a:r>
              <a:rPr lang="tr-TR" dirty="0" smtClean="0"/>
              <a:t>Akut </a:t>
            </a:r>
            <a:r>
              <a:rPr lang="tr-TR" dirty="0"/>
              <a:t>solunum sıkıntısı sendromu (ARDS), tedaviye yanıt olarak parazit sayısı azaldıktan sonra bile ortaya çıkabilen, oksijen değişimini engelleyen akciğerlerdeki </a:t>
            </a:r>
            <a:r>
              <a:rPr lang="tr-TR" dirty="0" err="1"/>
              <a:t>inflamatuar</a:t>
            </a:r>
            <a:r>
              <a:rPr lang="tr-TR" dirty="0"/>
              <a:t> bir reaksiyondur.</a:t>
            </a:r>
          </a:p>
          <a:p>
            <a:r>
              <a:rPr lang="tr-TR" dirty="0" err="1" smtClean="0"/>
              <a:t>Koagülasyonda</a:t>
            </a:r>
            <a:r>
              <a:rPr lang="tr-TR" dirty="0" smtClean="0"/>
              <a:t> </a:t>
            </a:r>
            <a:r>
              <a:rPr lang="tr-TR" dirty="0"/>
              <a:t>anormallikler</a:t>
            </a:r>
          </a:p>
          <a:p>
            <a:r>
              <a:rPr lang="tr-TR" dirty="0" err="1"/>
              <a:t>Kardiyovasküler</a:t>
            </a:r>
            <a:r>
              <a:rPr lang="tr-TR" dirty="0"/>
              <a:t> </a:t>
            </a:r>
            <a:r>
              <a:rPr lang="tr-TR" dirty="0" err="1" smtClean="0"/>
              <a:t>kollapsa</a:t>
            </a:r>
            <a:r>
              <a:rPr lang="tr-TR" dirty="0" smtClean="0"/>
              <a:t> bağlı hipotansiyon </a:t>
            </a:r>
          </a:p>
          <a:p>
            <a:r>
              <a:rPr lang="tr-TR" dirty="0" smtClean="0"/>
              <a:t>Akut </a:t>
            </a:r>
            <a:r>
              <a:rPr lang="tr-TR" dirty="0"/>
              <a:t>böbrek hasarı</a:t>
            </a:r>
          </a:p>
          <a:p>
            <a:r>
              <a:rPr lang="tr-TR" dirty="0"/>
              <a:t>Kırmızı kan hücrelerinin %5'inden fazlasının sıtma parazitleri tarafından </a:t>
            </a:r>
            <a:r>
              <a:rPr lang="tr-TR" dirty="0" err="1"/>
              <a:t>enfekte</a:t>
            </a:r>
            <a:r>
              <a:rPr lang="tr-TR" dirty="0"/>
              <a:t> olduğu </a:t>
            </a:r>
            <a:r>
              <a:rPr lang="tr-TR" dirty="0" err="1"/>
              <a:t>hiperparazitemi</a:t>
            </a:r>
            <a:endParaRPr lang="tr-TR" dirty="0"/>
          </a:p>
          <a:p>
            <a:r>
              <a:rPr lang="tr-TR" dirty="0" err="1"/>
              <a:t>Metabolik</a:t>
            </a:r>
            <a:r>
              <a:rPr lang="tr-TR" dirty="0"/>
              <a:t> </a:t>
            </a:r>
            <a:r>
              <a:rPr lang="tr-TR" dirty="0" err="1"/>
              <a:t>asidoz</a:t>
            </a:r>
            <a:r>
              <a:rPr lang="tr-TR" dirty="0"/>
              <a:t> </a:t>
            </a:r>
            <a:r>
              <a:rPr lang="tr-TR" dirty="0" smtClean="0"/>
              <a:t> ve hipoglisemi</a:t>
            </a:r>
            <a:endParaRPr lang="tr-TR" dirty="0"/>
          </a:p>
        </p:txBody>
      </p:sp>
    </p:spTree>
    <p:extLst>
      <p:ext uri="{BB962C8B-B14F-4D97-AF65-F5344CB8AC3E}">
        <p14:creationId xmlns:p14="http://schemas.microsoft.com/office/powerpoint/2010/main" val="3821142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5" name="İçerik Yer Tutucusu 4"/>
          <p:cNvSpPr>
            <a:spLocks noGrp="1"/>
          </p:cNvSpPr>
          <p:nvPr>
            <p:ph idx="1"/>
          </p:nvPr>
        </p:nvSpPr>
        <p:spPr/>
        <p:txBody>
          <a:bodyPr/>
          <a:lstStyle/>
          <a:p>
            <a:r>
              <a:rPr lang="tr-TR" dirty="0"/>
              <a:t>Parazit: Yaşamını konak denilen bir diğer canlının vücudu içinde veya üzerinde, o canlının zararına sürdüren organizma.</a:t>
            </a:r>
          </a:p>
          <a:p>
            <a:r>
              <a:rPr lang="tr-TR" dirty="0" err="1"/>
              <a:t>Ektoparazit</a:t>
            </a:r>
            <a:r>
              <a:rPr lang="tr-TR" dirty="0"/>
              <a:t>: Konak vücudunun üzerinde yerleşen ve çoğunluğu eklembacaklılar içinde bulunan parazit.</a:t>
            </a:r>
          </a:p>
          <a:p>
            <a:r>
              <a:rPr lang="tr-TR" dirty="0" err="1"/>
              <a:t>Endoparazit</a:t>
            </a:r>
            <a:r>
              <a:rPr lang="tr-TR" dirty="0"/>
              <a:t>: Konak vücudunun içinde yerleşen parazit.</a:t>
            </a:r>
          </a:p>
          <a:p>
            <a:r>
              <a:rPr lang="tr-TR" dirty="0"/>
              <a:t>Konak: Parazitin içinde veya üzerinde yaşayıp, çeşitli gereksinmelerini kendisinden sağladığı canlı. </a:t>
            </a:r>
          </a:p>
          <a:p>
            <a:r>
              <a:rPr lang="tr-TR" dirty="0"/>
              <a:t>Ana konak: Parazitin eşeyli üreyen dönemini barındıran konak.</a:t>
            </a:r>
          </a:p>
          <a:p>
            <a:r>
              <a:rPr lang="tr-TR" dirty="0"/>
              <a:t>Ara konak: Parazitin olgunlaşmamış ve/veya eşeysiz üreyen dönemini barındıran konak.</a:t>
            </a:r>
          </a:p>
        </p:txBody>
      </p:sp>
    </p:spTree>
    <p:extLst>
      <p:ext uri="{BB962C8B-B14F-4D97-AF65-F5344CB8AC3E}">
        <p14:creationId xmlns:p14="http://schemas.microsoft.com/office/powerpoint/2010/main" val="6551241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Tanı </a:t>
            </a:r>
            <a:endParaRPr lang="tr-TR" sz="3600" dirty="0"/>
          </a:p>
        </p:txBody>
      </p:sp>
      <p:sp>
        <p:nvSpPr>
          <p:cNvPr id="3" name="İçerik Yer Tutucusu 2"/>
          <p:cNvSpPr>
            <a:spLocks noGrp="1"/>
          </p:cNvSpPr>
          <p:nvPr>
            <p:ph idx="1"/>
          </p:nvPr>
        </p:nvSpPr>
        <p:spPr/>
        <p:txBody>
          <a:bodyPr/>
          <a:lstStyle/>
          <a:p>
            <a:r>
              <a:rPr lang="tr-TR" dirty="0"/>
              <a:t>İnce yayma </a:t>
            </a:r>
            <a:r>
              <a:rPr lang="tr-TR" dirty="0" smtClean="0"/>
              <a:t>ve </a:t>
            </a:r>
            <a:r>
              <a:rPr lang="tr-TR" dirty="0"/>
              <a:t>kalın </a:t>
            </a:r>
            <a:r>
              <a:rPr lang="tr-TR" dirty="0" smtClean="0"/>
              <a:t>damla </a:t>
            </a:r>
            <a:r>
              <a:rPr lang="tr-TR" dirty="0" err="1" smtClean="0"/>
              <a:t>mikroskobi</a:t>
            </a:r>
            <a:r>
              <a:rPr lang="tr-TR" dirty="0" smtClean="0"/>
              <a:t> </a:t>
            </a:r>
            <a:r>
              <a:rPr lang="tr-TR" dirty="0"/>
              <a:t>(altın standart</a:t>
            </a:r>
            <a:r>
              <a:rPr lang="tr-TR" dirty="0" smtClean="0"/>
              <a:t>)</a:t>
            </a:r>
          </a:p>
          <a:p>
            <a:r>
              <a:rPr lang="tr-TR" dirty="0" err="1" smtClean="0"/>
              <a:t>Giemsa</a:t>
            </a:r>
            <a:endParaRPr lang="tr-TR" dirty="0" smtClean="0"/>
          </a:p>
          <a:p>
            <a:r>
              <a:rPr lang="tr-TR" dirty="0" err="1" smtClean="0"/>
              <a:t>Seroloji</a:t>
            </a:r>
            <a:r>
              <a:rPr lang="tr-TR" dirty="0" smtClean="0"/>
              <a:t> </a:t>
            </a:r>
            <a:r>
              <a:rPr lang="tr-TR" dirty="0"/>
              <a:t>(IFA) </a:t>
            </a:r>
            <a:r>
              <a:rPr lang="tr-TR" dirty="0" smtClean="0"/>
              <a:t>(</a:t>
            </a:r>
            <a:r>
              <a:rPr lang="tr-TR" dirty="0"/>
              <a:t>ELISA)</a:t>
            </a:r>
            <a:endParaRPr lang="tr-TR" dirty="0" smtClean="0"/>
          </a:p>
          <a:p>
            <a:r>
              <a:rPr lang="tr-TR" dirty="0" smtClean="0"/>
              <a:t>PCR</a:t>
            </a:r>
          </a:p>
          <a:p>
            <a:r>
              <a:rPr lang="tr-TR" dirty="0" smtClean="0"/>
              <a:t>Hızlı antijen kitleri</a:t>
            </a:r>
          </a:p>
          <a:p>
            <a:endParaRPr lang="tr-TR" dirty="0"/>
          </a:p>
          <a:p>
            <a:pPr marL="45720" indent="0">
              <a:buNone/>
            </a:pPr>
            <a:r>
              <a:rPr lang="tr-TR" dirty="0" smtClean="0">
                <a:sym typeface="Wingdings" panose="05000000000000000000" pitchFamily="2" charset="2"/>
              </a:rPr>
              <a:t> Tanı almış tüm sıtma vakaları için tür doğrulaması ve ilaç direnci çalışmaları CDC merkezlerinde ücretsiz olarak yapılmaktadır</a:t>
            </a:r>
            <a:endParaRPr lang="tr-TR" dirty="0"/>
          </a:p>
        </p:txBody>
      </p:sp>
    </p:spTree>
    <p:extLst>
      <p:ext uri="{BB962C8B-B14F-4D97-AF65-F5344CB8AC3E}">
        <p14:creationId xmlns:p14="http://schemas.microsoft.com/office/powerpoint/2010/main" val="2527781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sz="3600" dirty="0" smtClean="0"/>
              <a:t>Koruma </a:t>
            </a:r>
            <a:endParaRPr lang="tr-TR" sz="3600" dirty="0"/>
          </a:p>
        </p:txBody>
      </p:sp>
      <p:sp>
        <p:nvSpPr>
          <p:cNvPr id="6" name="İçerik Yer Tutucusu 5"/>
          <p:cNvSpPr>
            <a:spLocks noGrp="1"/>
          </p:cNvSpPr>
          <p:nvPr>
            <p:ph idx="1"/>
          </p:nvPr>
        </p:nvSpPr>
        <p:spPr/>
        <p:txBody>
          <a:bodyPr/>
          <a:lstStyle/>
          <a:p>
            <a:r>
              <a:rPr lang="tr-TR" dirty="0" err="1"/>
              <a:t>Kemoprofilaksi</a:t>
            </a:r>
            <a:r>
              <a:rPr lang="tr-TR" dirty="0"/>
              <a:t> seçimi, bireysel güzergahlara ve koşullara göre </a:t>
            </a:r>
            <a:r>
              <a:rPr lang="tr-TR" dirty="0" smtClean="0"/>
              <a:t>ayarlanmalı</a:t>
            </a:r>
          </a:p>
          <a:p>
            <a:pPr marL="45720" indent="0">
              <a:buNone/>
            </a:pPr>
            <a:r>
              <a:rPr lang="tr-TR" sz="1400" dirty="0"/>
              <a:t>SEYAHAT SAĞLIĞI DANIŞMA HATTI 444 77 </a:t>
            </a:r>
            <a:r>
              <a:rPr lang="tr-TR" sz="1400" dirty="0" smtClean="0"/>
              <a:t>34</a:t>
            </a:r>
          </a:p>
          <a:p>
            <a:r>
              <a:rPr lang="tr-TR" dirty="0"/>
              <a:t>Alacakaranlık ve şafak arasında </a:t>
            </a:r>
            <a:r>
              <a:rPr lang="tr-TR" dirty="0" smtClean="0"/>
              <a:t>açık </a:t>
            </a:r>
            <a:r>
              <a:rPr lang="tr-TR" dirty="0"/>
              <a:t>havaya maruz kalmaktan kaçınmak</a:t>
            </a:r>
          </a:p>
          <a:p>
            <a:r>
              <a:rPr lang="tr-TR" dirty="0" smtClean="0"/>
              <a:t>Açıktaki cilt </a:t>
            </a:r>
            <a:r>
              <a:rPr lang="tr-TR" dirty="0"/>
              <a:t>miktarını azaltan giysiler giymek</a:t>
            </a:r>
          </a:p>
          <a:p>
            <a:r>
              <a:rPr lang="tr-TR" dirty="0" smtClean="0"/>
              <a:t>Böcek </a:t>
            </a:r>
            <a:r>
              <a:rPr lang="tr-TR" dirty="0"/>
              <a:t>savar giymek</a:t>
            </a:r>
          </a:p>
          <a:p>
            <a:r>
              <a:rPr lang="tr-TR" dirty="0" smtClean="0">
                <a:solidFill>
                  <a:schemeClr val="accent3">
                    <a:lumMod val="75000"/>
                  </a:schemeClr>
                </a:solidFill>
              </a:rPr>
              <a:t>Böcek </a:t>
            </a:r>
            <a:r>
              <a:rPr lang="tr-TR" dirty="0">
                <a:solidFill>
                  <a:schemeClr val="accent3">
                    <a:lumMod val="75000"/>
                  </a:schemeClr>
                </a:solidFill>
              </a:rPr>
              <a:t>ilacı </a:t>
            </a:r>
            <a:r>
              <a:rPr lang="tr-TR" dirty="0" smtClean="0">
                <a:solidFill>
                  <a:schemeClr val="accent3">
                    <a:lumMod val="75000"/>
                  </a:schemeClr>
                </a:solidFill>
              </a:rPr>
              <a:t>( </a:t>
            </a:r>
            <a:r>
              <a:rPr lang="tr-TR" dirty="0" err="1" smtClean="0">
                <a:solidFill>
                  <a:schemeClr val="accent3">
                    <a:lumMod val="75000"/>
                  </a:schemeClr>
                </a:solidFill>
              </a:rPr>
              <a:t>permetrin</a:t>
            </a:r>
            <a:r>
              <a:rPr lang="tr-TR" dirty="0">
                <a:solidFill>
                  <a:schemeClr val="accent3">
                    <a:lumMod val="75000"/>
                  </a:schemeClr>
                </a:solidFill>
              </a:rPr>
              <a:t> </a:t>
            </a:r>
            <a:r>
              <a:rPr lang="tr-TR" dirty="0" smtClean="0">
                <a:solidFill>
                  <a:schemeClr val="accent3">
                    <a:lumMod val="75000"/>
                  </a:schemeClr>
                </a:solidFill>
              </a:rPr>
              <a:t>)</a:t>
            </a:r>
            <a:r>
              <a:rPr lang="tr-TR" dirty="0"/>
              <a:t> ile işlenmiş cibinliklerin içinde </a:t>
            </a:r>
            <a:r>
              <a:rPr lang="tr-TR" dirty="0" smtClean="0"/>
              <a:t>uyumak</a:t>
            </a:r>
            <a:endParaRPr lang="tr-TR" sz="1400" dirty="0"/>
          </a:p>
          <a:p>
            <a:pPr marL="45720" indent="0">
              <a:buNone/>
            </a:pPr>
            <a:endParaRPr lang="tr-TR" dirty="0"/>
          </a:p>
        </p:txBody>
      </p:sp>
    </p:spTree>
    <p:extLst>
      <p:ext uri="{BB962C8B-B14F-4D97-AF65-F5344CB8AC3E}">
        <p14:creationId xmlns:p14="http://schemas.microsoft.com/office/powerpoint/2010/main" val="2636137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4E735DA-BF27-454C-B48C-6FAFBE291C28}"/>
              </a:ext>
            </a:extLst>
          </p:cNvPr>
          <p:cNvSpPr>
            <a:spLocks noGrp="1"/>
          </p:cNvSpPr>
          <p:nvPr>
            <p:ph type="title"/>
          </p:nvPr>
        </p:nvSpPr>
        <p:spPr/>
        <p:txBody>
          <a:bodyPr/>
          <a:lstStyle/>
          <a:p>
            <a:r>
              <a:rPr lang="tr-TR" dirty="0" err="1"/>
              <a:t>Echinococcus</a:t>
            </a:r>
            <a:r>
              <a:rPr lang="tr-TR" dirty="0"/>
              <a:t> </a:t>
            </a:r>
            <a:r>
              <a:rPr lang="tr-TR" dirty="0" err="1"/>
              <a:t>granulosus</a:t>
            </a:r>
            <a:r>
              <a:rPr lang="tr-TR" dirty="0"/>
              <a:t> (Kist </a:t>
            </a:r>
            <a:r>
              <a:rPr lang="tr-TR" dirty="0" err="1"/>
              <a:t>Hidatik</a:t>
            </a:r>
            <a:r>
              <a:rPr lang="tr-TR" dirty="0"/>
              <a:t>)</a:t>
            </a:r>
          </a:p>
        </p:txBody>
      </p:sp>
      <p:sp>
        <p:nvSpPr>
          <p:cNvPr id="3" name="İçerik Yer Tutucusu 2">
            <a:extLst>
              <a:ext uri="{FF2B5EF4-FFF2-40B4-BE49-F238E27FC236}">
                <a16:creationId xmlns="" xmlns:a16="http://schemas.microsoft.com/office/drawing/2014/main" id="{A9C34559-7592-4389-B2EC-FB5A3D65E303}"/>
              </a:ext>
            </a:extLst>
          </p:cNvPr>
          <p:cNvSpPr>
            <a:spLocks noGrp="1"/>
          </p:cNvSpPr>
          <p:nvPr>
            <p:ph idx="1"/>
          </p:nvPr>
        </p:nvSpPr>
        <p:spPr>
          <a:xfrm>
            <a:off x="1143001" y="2057400"/>
            <a:ext cx="4827494" cy="4038600"/>
          </a:xfrm>
        </p:spPr>
        <p:txBody>
          <a:bodyPr/>
          <a:lstStyle/>
          <a:p>
            <a:r>
              <a:rPr lang="tr-TR" dirty="0"/>
              <a:t>Larva formları insanda hastalığa neden olur, insan ara konaktır</a:t>
            </a:r>
          </a:p>
          <a:p>
            <a:r>
              <a:rPr lang="tr-TR" dirty="0"/>
              <a:t>Köpek, kurt ve çakallar kesin konaktır</a:t>
            </a:r>
          </a:p>
          <a:p>
            <a:r>
              <a:rPr lang="tr-TR" dirty="0"/>
              <a:t>Aynı zamanda koyun, sığır, keçi, tilki ve domuzlar da ara konaktır</a:t>
            </a:r>
          </a:p>
        </p:txBody>
      </p:sp>
      <p:pic>
        <p:nvPicPr>
          <p:cNvPr id="4" name="Resim 3"/>
          <p:cNvPicPr>
            <a:picLocks noChangeAspect="1"/>
          </p:cNvPicPr>
          <p:nvPr/>
        </p:nvPicPr>
        <p:blipFill>
          <a:blip r:embed="rId2"/>
          <a:stretch>
            <a:fillRect/>
          </a:stretch>
        </p:blipFill>
        <p:spPr>
          <a:xfrm>
            <a:off x="5870226" y="1965960"/>
            <a:ext cx="5530310" cy="4130040"/>
          </a:xfrm>
          <a:prstGeom prst="rect">
            <a:avLst/>
          </a:prstGeom>
        </p:spPr>
      </p:pic>
    </p:spTree>
    <p:extLst>
      <p:ext uri="{BB962C8B-B14F-4D97-AF65-F5344CB8AC3E}">
        <p14:creationId xmlns:p14="http://schemas.microsoft.com/office/powerpoint/2010/main" val="19630000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596BC7EC-66DF-4708-8298-898985272320}"/>
              </a:ext>
            </a:extLst>
          </p:cNvPr>
          <p:cNvSpPr>
            <a:spLocks noGrp="1"/>
          </p:cNvSpPr>
          <p:nvPr>
            <p:ph type="title"/>
          </p:nvPr>
        </p:nvSpPr>
        <p:spPr/>
        <p:txBody>
          <a:bodyPr/>
          <a:lstStyle/>
          <a:p>
            <a:endParaRPr lang="tr-TR"/>
          </a:p>
        </p:txBody>
      </p:sp>
      <p:sp>
        <p:nvSpPr>
          <p:cNvPr id="3" name="İçerik Yer Tutucusu 2">
            <a:extLst>
              <a:ext uri="{FF2B5EF4-FFF2-40B4-BE49-F238E27FC236}">
                <a16:creationId xmlns="" xmlns:a16="http://schemas.microsoft.com/office/drawing/2014/main" id="{479A8786-2C0C-4769-A487-35282E102C92}"/>
              </a:ext>
            </a:extLst>
          </p:cNvPr>
          <p:cNvSpPr>
            <a:spLocks noGrp="1"/>
          </p:cNvSpPr>
          <p:nvPr>
            <p:ph idx="1"/>
          </p:nvPr>
        </p:nvSpPr>
        <p:spPr/>
        <p:txBody>
          <a:bodyPr>
            <a:normAutofit/>
          </a:bodyPr>
          <a:lstStyle/>
          <a:p>
            <a:r>
              <a:rPr lang="tr-TR" dirty="0"/>
              <a:t>Çoğu </a:t>
            </a:r>
            <a:r>
              <a:rPr lang="tr-TR" dirty="0" err="1"/>
              <a:t>asemptomatik</a:t>
            </a:r>
            <a:r>
              <a:rPr lang="tr-TR" dirty="0"/>
              <a:t> </a:t>
            </a:r>
            <a:r>
              <a:rPr lang="tr-TR" dirty="0">
                <a:sym typeface="Wingdings" panose="05000000000000000000" pitchFamily="2" charset="2"/>
              </a:rPr>
              <a:t> </a:t>
            </a:r>
            <a:r>
              <a:rPr lang="tr-TR" dirty="0"/>
              <a:t>En sık karaciğer , ikinci sıklıkta  akciğerler olmak üzere yavaş büyüyen kitlelere neden olur</a:t>
            </a:r>
          </a:p>
          <a:p>
            <a:r>
              <a:rPr lang="tr-TR" dirty="0"/>
              <a:t>Sağ üst kadranda ele gelen kitle ,sağ </a:t>
            </a:r>
            <a:r>
              <a:rPr lang="tr-TR" dirty="0" err="1"/>
              <a:t>epigastrik</a:t>
            </a:r>
            <a:r>
              <a:rPr lang="tr-TR" dirty="0"/>
              <a:t> ağrı, </a:t>
            </a:r>
            <a:r>
              <a:rPr lang="tr-TR" dirty="0" smtClean="0"/>
              <a:t>bulantı/kusma </a:t>
            </a:r>
            <a:endParaRPr lang="tr-TR" dirty="0"/>
          </a:p>
          <a:p>
            <a:r>
              <a:rPr lang="tr-TR" dirty="0"/>
              <a:t>Yırtılma</a:t>
            </a:r>
            <a:r>
              <a:rPr lang="tr-TR" dirty="0">
                <a:sym typeface="Wingdings" panose="05000000000000000000" pitchFamily="2" charset="2"/>
              </a:rPr>
              <a:t> </a:t>
            </a:r>
            <a:r>
              <a:rPr lang="tr-TR" dirty="0" err="1">
                <a:sym typeface="Wingdings" panose="05000000000000000000" pitchFamily="2" charset="2"/>
              </a:rPr>
              <a:t>anaflaksi</a:t>
            </a:r>
            <a:r>
              <a:rPr lang="tr-TR" dirty="0">
                <a:sym typeface="Wingdings" panose="05000000000000000000" pitchFamily="2" charset="2"/>
              </a:rPr>
              <a:t> </a:t>
            </a:r>
            <a:r>
              <a:rPr lang="tr-TR" dirty="0"/>
              <a:t> ,   sızıntı </a:t>
            </a:r>
            <a:r>
              <a:rPr lang="tr-TR" dirty="0">
                <a:sym typeface="Wingdings" panose="05000000000000000000" pitchFamily="2" charset="2"/>
              </a:rPr>
              <a:t> </a:t>
            </a:r>
            <a:r>
              <a:rPr lang="tr-TR" dirty="0"/>
              <a:t>aralıklı alerjik belirtiler</a:t>
            </a:r>
          </a:p>
          <a:p>
            <a:r>
              <a:rPr lang="tr-TR" dirty="0"/>
              <a:t>Kuluçka süresi </a:t>
            </a:r>
            <a:r>
              <a:rPr lang="tr-TR" dirty="0">
                <a:sym typeface="Wingdings" panose="05000000000000000000" pitchFamily="2" charset="2"/>
              </a:rPr>
              <a:t> </a:t>
            </a:r>
            <a:r>
              <a:rPr lang="tr-TR" dirty="0"/>
              <a:t>genellikle  birkaç  yıl </a:t>
            </a:r>
          </a:p>
          <a:p>
            <a:r>
              <a:rPr lang="tr-TR" dirty="0"/>
              <a:t>Dalak, böbrekler, kalp, kemik ve merkezi sinir sistemindeki az  sıklıkta</a:t>
            </a:r>
          </a:p>
          <a:p>
            <a:r>
              <a:rPr lang="tr-TR" dirty="0" err="1"/>
              <a:t>Spontan</a:t>
            </a:r>
            <a:r>
              <a:rPr lang="tr-TR" dirty="0"/>
              <a:t> veya travmaya bağlı kist </a:t>
            </a:r>
            <a:r>
              <a:rPr lang="tr-TR" dirty="0" err="1"/>
              <a:t>rüptüründen</a:t>
            </a:r>
            <a:r>
              <a:rPr lang="tr-TR" dirty="0"/>
              <a:t> sonra </a:t>
            </a:r>
            <a:r>
              <a:rPr lang="tr-TR" dirty="0">
                <a:sym typeface="Wingdings" panose="05000000000000000000" pitchFamily="2" charset="2"/>
              </a:rPr>
              <a:t></a:t>
            </a:r>
            <a:r>
              <a:rPr lang="tr-TR" dirty="0"/>
              <a:t> yeni kistler  </a:t>
            </a:r>
          </a:p>
          <a:p>
            <a:endParaRPr lang="tr-TR" dirty="0"/>
          </a:p>
        </p:txBody>
      </p:sp>
    </p:spTree>
    <p:extLst>
      <p:ext uri="{BB962C8B-B14F-4D97-AF65-F5344CB8AC3E}">
        <p14:creationId xmlns:p14="http://schemas.microsoft.com/office/powerpoint/2010/main" val="22539807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72C51B6-3F12-42F8-9F48-AD9730662A8F}"/>
              </a:ext>
            </a:extLst>
          </p:cNvPr>
          <p:cNvSpPr>
            <a:spLocks noGrp="1"/>
          </p:cNvSpPr>
          <p:nvPr>
            <p:ph type="title"/>
          </p:nvPr>
        </p:nvSpPr>
        <p:spPr/>
        <p:txBody>
          <a:bodyPr/>
          <a:lstStyle/>
          <a:p>
            <a:endParaRPr lang="tr-TR"/>
          </a:p>
        </p:txBody>
      </p:sp>
      <p:sp>
        <p:nvSpPr>
          <p:cNvPr id="3" name="İçerik Yer Tutucusu 2">
            <a:extLst>
              <a:ext uri="{FF2B5EF4-FFF2-40B4-BE49-F238E27FC236}">
                <a16:creationId xmlns="" xmlns:a16="http://schemas.microsoft.com/office/drawing/2014/main" id="{206897CC-E3E6-4FDA-BCEE-3A3BED227702}"/>
              </a:ext>
            </a:extLst>
          </p:cNvPr>
          <p:cNvSpPr>
            <a:spLocks noGrp="1"/>
          </p:cNvSpPr>
          <p:nvPr>
            <p:ph idx="1"/>
          </p:nvPr>
        </p:nvSpPr>
        <p:spPr/>
        <p:txBody>
          <a:bodyPr>
            <a:normAutofit/>
          </a:bodyPr>
          <a:lstStyle/>
          <a:p>
            <a:r>
              <a:rPr lang="tr-TR" dirty="0" err="1"/>
              <a:t>Alveoler</a:t>
            </a:r>
            <a:r>
              <a:rPr lang="tr-TR" dirty="0"/>
              <a:t> </a:t>
            </a:r>
            <a:r>
              <a:rPr lang="tr-TR" dirty="0" err="1"/>
              <a:t>Ekinokokkoz</a:t>
            </a:r>
            <a:r>
              <a:rPr lang="tr-TR" dirty="0"/>
              <a:t> : </a:t>
            </a:r>
          </a:p>
          <a:p>
            <a:pPr>
              <a:buFont typeface="Courier New" panose="02070309020205020404" pitchFamily="49" charset="0"/>
              <a:buChar char="o"/>
            </a:pPr>
            <a:r>
              <a:rPr lang="tr-TR" dirty="0"/>
              <a:t>karaciğer sağ lobdan doğrudan yayılım veya </a:t>
            </a:r>
            <a:r>
              <a:rPr lang="tr-TR" dirty="0" err="1"/>
              <a:t>hematojen</a:t>
            </a:r>
            <a:endParaRPr lang="tr-TR" dirty="0"/>
          </a:p>
          <a:p>
            <a:pPr>
              <a:buFont typeface="Courier New" panose="02070309020205020404" pitchFamily="49" charset="0"/>
              <a:buChar char="o"/>
            </a:pPr>
            <a:r>
              <a:rPr lang="tr-TR" dirty="0" err="1"/>
              <a:t>maligniteye</a:t>
            </a:r>
            <a:r>
              <a:rPr lang="tr-TR" dirty="0"/>
              <a:t> benzer</a:t>
            </a:r>
          </a:p>
          <a:p>
            <a:pPr>
              <a:buFont typeface="Courier New" panose="02070309020205020404" pitchFamily="49" charset="0"/>
              <a:buChar char="o"/>
            </a:pPr>
            <a:r>
              <a:rPr lang="tr-TR" dirty="0"/>
              <a:t>ince bir </a:t>
            </a:r>
            <a:r>
              <a:rPr lang="tr-TR" dirty="0" err="1"/>
              <a:t>periferik</a:t>
            </a:r>
            <a:r>
              <a:rPr lang="tr-TR" dirty="0"/>
              <a:t> yoğun </a:t>
            </a:r>
            <a:r>
              <a:rPr lang="tr-TR" dirty="0" err="1"/>
              <a:t>fibröz</a:t>
            </a:r>
            <a:r>
              <a:rPr lang="tr-TR" dirty="0"/>
              <a:t> doku tabakası ile kaplı beyaz amorf bir materyalle dolu merkezi bir nekrotik boşluk</a:t>
            </a:r>
          </a:p>
          <a:p>
            <a:pPr>
              <a:buFont typeface="Courier New" panose="02070309020205020404" pitchFamily="49" charset="0"/>
              <a:buChar char="o"/>
            </a:pPr>
            <a:r>
              <a:rPr lang="tr-TR" dirty="0" err="1"/>
              <a:t>rüptürü</a:t>
            </a:r>
            <a:r>
              <a:rPr lang="tr-TR" dirty="0"/>
              <a:t> halinde </a:t>
            </a:r>
            <a:r>
              <a:rPr lang="tr-TR" dirty="0" err="1"/>
              <a:t>anaflaksi</a:t>
            </a:r>
            <a:r>
              <a:rPr lang="tr-TR" dirty="0"/>
              <a:t> riski yüksektir</a:t>
            </a:r>
          </a:p>
          <a:p>
            <a:endParaRPr lang="tr-TR" dirty="0"/>
          </a:p>
          <a:p>
            <a:endParaRPr lang="tr-TR" dirty="0"/>
          </a:p>
          <a:p>
            <a:endParaRPr lang="tr-TR" dirty="0"/>
          </a:p>
        </p:txBody>
      </p:sp>
    </p:spTree>
    <p:extLst>
      <p:ext uri="{BB962C8B-B14F-4D97-AF65-F5344CB8AC3E}">
        <p14:creationId xmlns:p14="http://schemas.microsoft.com/office/powerpoint/2010/main" val="25225798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B5A97FF-1BBB-4AE1-9B55-C5DE39EC0677}"/>
              </a:ext>
            </a:extLst>
          </p:cNvPr>
          <p:cNvSpPr>
            <a:spLocks noGrp="1"/>
          </p:cNvSpPr>
          <p:nvPr>
            <p:ph type="title"/>
          </p:nvPr>
        </p:nvSpPr>
        <p:spPr/>
        <p:txBody>
          <a:bodyPr/>
          <a:lstStyle/>
          <a:p>
            <a:r>
              <a:rPr lang="tr-TR" sz="3600" dirty="0"/>
              <a:t>Tanı: </a:t>
            </a:r>
            <a:r>
              <a:rPr lang="tr-TR" dirty="0"/>
              <a:t/>
            </a:r>
            <a:br>
              <a:rPr lang="tr-TR" dirty="0"/>
            </a:br>
            <a:endParaRPr lang="tr-TR" dirty="0"/>
          </a:p>
        </p:txBody>
      </p:sp>
      <p:sp>
        <p:nvSpPr>
          <p:cNvPr id="3" name="İçerik Yer Tutucusu 2">
            <a:extLst>
              <a:ext uri="{FF2B5EF4-FFF2-40B4-BE49-F238E27FC236}">
                <a16:creationId xmlns="" xmlns:a16="http://schemas.microsoft.com/office/drawing/2014/main" id="{E06E0880-629D-4758-8753-B5D4452858E2}"/>
              </a:ext>
            </a:extLst>
          </p:cNvPr>
          <p:cNvSpPr>
            <a:spLocks noGrp="1"/>
          </p:cNvSpPr>
          <p:nvPr>
            <p:ph idx="1"/>
          </p:nvPr>
        </p:nvSpPr>
        <p:spPr/>
        <p:txBody>
          <a:bodyPr>
            <a:normAutofit/>
          </a:bodyPr>
          <a:lstStyle/>
          <a:p>
            <a:pPr>
              <a:buFont typeface="Wingdings" panose="05000000000000000000" pitchFamily="2" charset="2"/>
              <a:buChar char="§"/>
            </a:pPr>
            <a:r>
              <a:rPr lang="tr-TR" dirty="0" smtClean="0"/>
              <a:t>BT</a:t>
            </a:r>
            <a:r>
              <a:rPr lang="tr-TR" dirty="0"/>
              <a:t>, MRG, USG</a:t>
            </a:r>
          </a:p>
          <a:p>
            <a:pPr>
              <a:buFont typeface="Wingdings" panose="05000000000000000000" pitchFamily="2" charset="2"/>
              <a:buChar char="§"/>
            </a:pPr>
            <a:r>
              <a:rPr lang="tr-TR" dirty="0" err="1"/>
              <a:t>Serolojik</a:t>
            </a:r>
            <a:r>
              <a:rPr lang="tr-TR" dirty="0"/>
              <a:t> testler yanlış negatif olabilmekte</a:t>
            </a:r>
          </a:p>
          <a:p>
            <a:r>
              <a:rPr lang="tr-TR" dirty="0"/>
              <a:t>Ayırıcı tanı:</a:t>
            </a:r>
          </a:p>
          <a:p>
            <a:pPr>
              <a:buFont typeface="Wingdings" panose="05000000000000000000" pitchFamily="2" charset="2"/>
              <a:buChar char="Ø"/>
            </a:pPr>
            <a:r>
              <a:rPr lang="tr-TR" dirty="0"/>
              <a:t>İyi huylu kistler</a:t>
            </a:r>
          </a:p>
          <a:p>
            <a:pPr>
              <a:buFont typeface="Wingdings" panose="05000000000000000000" pitchFamily="2" charset="2"/>
              <a:buChar char="Ø"/>
            </a:pPr>
            <a:r>
              <a:rPr lang="tr-TR" dirty="0" err="1"/>
              <a:t>Kaviter</a:t>
            </a:r>
            <a:r>
              <a:rPr lang="tr-TR" dirty="0"/>
              <a:t> tüberküloz</a:t>
            </a:r>
          </a:p>
          <a:p>
            <a:pPr>
              <a:buFont typeface="Wingdings" panose="05000000000000000000" pitchFamily="2" charset="2"/>
              <a:buChar char="Ø"/>
            </a:pPr>
            <a:r>
              <a:rPr lang="tr-TR" dirty="0"/>
              <a:t>Mikozlar </a:t>
            </a:r>
          </a:p>
          <a:p>
            <a:pPr>
              <a:buFont typeface="Wingdings" panose="05000000000000000000" pitchFamily="2" charset="2"/>
              <a:buChar char="Ø"/>
            </a:pPr>
            <a:r>
              <a:rPr lang="tr-TR" dirty="0"/>
              <a:t>Apseler</a:t>
            </a:r>
          </a:p>
          <a:p>
            <a:pPr>
              <a:buFont typeface="Wingdings" panose="05000000000000000000" pitchFamily="2" charset="2"/>
              <a:buChar char="Ø"/>
            </a:pPr>
            <a:r>
              <a:rPr lang="tr-TR" dirty="0" err="1"/>
              <a:t>Benign</a:t>
            </a:r>
            <a:r>
              <a:rPr lang="tr-TR" dirty="0"/>
              <a:t>/</a:t>
            </a:r>
            <a:r>
              <a:rPr lang="tr-TR" dirty="0" err="1"/>
              <a:t>malign</a:t>
            </a:r>
            <a:r>
              <a:rPr lang="tr-TR" dirty="0"/>
              <a:t> neoplazmalar</a:t>
            </a:r>
          </a:p>
        </p:txBody>
      </p:sp>
      <p:pic>
        <p:nvPicPr>
          <p:cNvPr id="5" name="Resim 4"/>
          <p:cNvPicPr>
            <a:picLocks noChangeAspect="1"/>
          </p:cNvPicPr>
          <p:nvPr/>
        </p:nvPicPr>
        <p:blipFill>
          <a:blip r:embed="rId2"/>
          <a:stretch>
            <a:fillRect/>
          </a:stretch>
        </p:blipFill>
        <p:spPr>
          <a:xfrm>
            <a:off x="6495540" y="453565"/>
            <a:ext cx="1895425" cy="2194098"/>
          </a:xfrm>
          <a:prstGeom prst="rect">
            <a:avLst/>
          </a:prstGeom>
        </p:spPr>
      </p:pic>
      <p:sp>
        <p:nvSpPr>
          <p:cNvPr id="6" name="Metin kutusu 5"/>
          <p:cNvSpPr txBox="1"/>
          <p:nvPr/>
        </p:nvSpPr>
        <p:spPr>
          <a:xfrm>
            <a:off x="6495540" y="2705085"/>
            <a:ext cx="2234907" cy="215444"/>
          </a:xfrm>
          <a:prstGeom prst="rect">
            <a:avLst/>
          </a:prstGeom>
          <a:noFill/>
        </p:spPr>
        <p:txBody>
          <a:bodyPr wrap="none" rtlCol="0">
            <a:spAutoFit/>
          </a:bodyPr>
          <a:lstStyle/>
          <a:p>
            <a:r>
              <a:rPr lang="tr-TR" sz="800" dirty="0"/>
              <a:t>https://tmrd.org.tr/olgu/serebral-hidatik-kist-127</a:t>
            </a:r>
          </a:p>
        </p:txBody>
      </p:sp>
      <p:pic>
        <p:nvPicPr>
          <p:cNvPr id="7" name="Resim 6"/>
          <p:cNvPicPr>
            <a:picLocks noChangeAspect="1"/>
          </p:cNvPicPr>
          <p:nvPr/>
        </p:nvPicPr>
        <p:blipFill>
          <a:blip r:embed="rId3"/>
          <a:stretch>
            <a:fillRect/>
          </a:stretch>
        </p:blipFill>
        <p:spPr>
          <a:xfrm>
            <a:off x="8816975" y="486574"/>
            <a:ext cx="2488334" cy="2706822"/>
          </a:xfrm>
          <a:prstGeom prst="rect">
            <a:avLst/>
          </a:prstGeom>
        </p:spPr>
      </p:pic>
      <p:sp>
        <p:nvSpPr>
          <p:cNvPr id="8" name="Metin kutusu 7"/>
          <p:cNvSpPr txBox="1"/>
          <p:nvPr/>
        </p:nvSpPr>
        <p:spPr>
          <a:xfrm>
            <a:off x="9826299" y="3094715"/>
            <a:ext cx="963725" cy="215444"/>
          </a:xfrm>
          <a:prstGeom prst="rect">
            <a:avLst/>
          </a:prstGeom>
          <a:noFill/>
        </p:spPr>
        <p:txBody>
          <a:bodyPr wrap="none" rtlCol="0">
            <a:spAutoFit/>
          </a:bodyPr>
          <a:lstStyle/>
          <a:p>
            <a:r>
              <a:rPr lang="tr-TR" sz="800" dirty="0"/>
              <a:t>www.toraks.org.tr</a:t>
            </a:r>
          </a:p>
        </p:txBody>
      </p:sp>
      <p:pic>
        <p:nvPicPr>
          <p:cNvPr id="9" name="Resim 8"/>
          <p:cNvPicPr>
            <a:picLocks noChangeAspect="1"/>
          </p:cNvPicPr>
          <p:nvPr/>
        </p:nvPicPr>
        <p:blipFill>
          <a:blip r:embed="rId4"/>
          <a:stretch>
            <a:fillRect/>
          </a:stretch>
        </p:blipFill>
        <p:spPr>
          <a:xfrm>
            <a:off x="6495540" y="3421296"/>
            <a:ext cx="3079420" cy="2965631"/>
          </a:xfrm>
          <a:prstGeom prst="rect">
            <a:avLst/>
          </a:prstGeom>
        </p:spPr>
      </p:pic>
      <p:sp>
        <p:nvSpPr>
          <p:cNvPr id="11" name="Metin kutusu 10"/>
          <p:cNvSpPr txBox="1"/>
          <p:nvPr/>
        </p:nvSpPr>
        <p:spPr>
          <a:xfrm>
            <a:off x="8760768" y="6216178"/>
            <a:ext cx="1143262" cy="215444"/>
          </a:xfrm>
          <a:prstGeom prst="rect">
            <a:avLst/>
          </a:prstGeom>
          <a:noFill/>
        </p:spPr>
        <p:txBody>
          <a:bodyPr wrap="none" rtlCol="0">
            <a:spAutoFit/>
          </a:bodyPr>
          <a:lstStyle/>
          <a:p>
            <a:r>
              <a:rPr lang="tr-TR" sz="800" dirty="0"/>
              <a:t>www.klimikdergisi.org</a:t>
            </a:r>
          </a:p>
        </p:txBody>
      </p:sp>
    </p:spTree>
    <p:extLst>
      <p:ext uri="{BB962C8B-B14F-4D97-AF65-F5344CB8AC3E}">
        <p14:creationId xmlns:p14="http://schemas.microsoft.com/office/powerpoint/2010/main" val="1959324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Tedavi </a:t>
            </a:r>
          </a:p>
        </p:txBody>
      </p:sp>
      <p:sp>
        <p:nvSpPr>
          <p:cNvPr id="3" name="İçerik Yer Tutucusu 2"/>
          <p:cNvSpPr>
            <a:spLocks noGrp="1"/>
          </p:cNvSpPr>
          <p:nvPr>
            <p:ph sz="half" idx="1"/>
          </p:nvPr>
        </p:nvSpPr>
        <p:spPr/>
        <p:txBody>
          <a:bodyPr>
            <a:normAutofit fontScale="92500" lnSpcReduction="20000"/>
          </a:bodyPr>
          <a:lstStyle/>
          <a:p>
            <a:pPr marL="45720" indent="0">
              <a:buNone/>
            </a:pPr>
            <a:r>
              <a:rPr lang="tr-TR" dirty="0" err="1" smtClean="0"/>
              <a:t>Ultrasonografik</a:t>
            </a:r>
            <a:r>
              <a:rPr lang="tr-TR" dirty="0" smtClean="0"/>
              <a:t> </a:t>
            </a:r>
            <a:r>
              <a:rPr lang="tr-TR" dirty="0" err="1" smtClean="0"/>
              <a:t>evreleme</a:t>
            </a:r>
            <a:r>
              <a:rPr lang="tr-TR" dirty="0" smtClean="0"/>
              <a:t> ile karar verilir</a:t>
            </a:r>
          </a:p>
          <a:p>
            <a:pPr marL="45720" indent="0">
              <a:buNone/>
            </a:pPr>
            <a:r>
              <a:rPr lang="tr-TR" dirty="0" smtClean="0"/>
              <a:t>1.PAIR(ponksiyon/iğne ile </a:t>
            </a:r>
            <a:r>
              <a:rPr lang="tr-TR" dirty="0" err="1" smtClean="0"/>
              <a:t>aspirasyon</a:t>
            </a:r>
            <a:r>
              <a:rPr lang="tr-TR" dirty="0" smtClean="0"/>
              <a:t>, </a:t>
            </a:r>
            <a:r>
              <a:rPr lang="tr-TR" dirty="0" err="1" smtClean="0"/>
              <a:t>protoskolisidial</a:t>
            </a:r>
            <a:r>
              <a:rPr lang="tr-TR" dirty="0" smtClean="0"/>
              <a:t> ajanların enjeksiyonu ve </a:t>
            </a:r>
            <a:r>
              <a:rPr lang="tr-TR" dirty="0" err="1" smtClean="0"/>
              <a:t>reaspirasyon</a:t>
            </a:r>
            <a:r>
              <a:rPr lang="tr-TR" dirty="0" smtClean="0"/>
              <a:t>): </a:t>
            </a:r>
          </a:p>
          <a:p>
            <a:pPr>
              <a:buFont typeface="Arial" panose="020B0604020202020204" pitchFamily="34" charset="0"/>
              <a:buChar char="•"/>
            </a:pPr>
            <a:r>
              <a:rPr lang="tr-TR" dirty="0" smtClean="0"/>
              <a:t>komplike olmayan vakalarda</a:t>
            </a:r>
          </a:p>
          <a:p>
            <a:pPr>
              <a:buFont typeface="Arial" panose="020B0604020202020204" pitchFamily="34" charset="0"/>
              <a:buChar char="•"/>
            </a:pPr>
            <a:r>
              <a:rPr lang="tr-TR" dirty="0" smtClean="0"/>
              <a:t>KE: safra yollarıyla bağlantılı, </a:t>
            </a:r>
            <a:r>
              <a:rPr lang="tr-TR" dirty="0" err="1" smtClean="0"/>
              <a:t>yüzeyel</a:t>
            </a:r>
            <a:r>
              <a:rPr lang="tr-TR" dirty="0" smtClean="0"/>
              <a:t>, </a:t>
            </a:r>
            <a:r>
              <a:rPr lang="tr-TR" dirty="0" err="1" smtClean="0"/>
              <a:t>septalı</a:t>
            </a:r>
            <a:r>
              <a:rPr lang="tr-TR" dirty="0" smtClean="0"/>
              <a:t> kistler</a:t>
            </a:r>
          </a:p>
          <a:p>
            <a:pPr marL="45720" indent="0">
              <a:buNone/>
            </a:pPr>
            <a:r>
              <a:rPr lang="tr-TR" dirty="0" smtClean="0"/>
              <a:t>2.Cerrahi </a:t>
            </a:r>
            <a:r>
              <a:rPr lang="tr-TR" dirty="0" err="1" smtClean="0"/>
              <a:t>eksizyon</a:t>
            </a:r>
            <a:r>
              <a:rPr lang="tr-TR" dirty="0" smtClean="0"/>
              <a:t>:</a:t>
            </a:r>
          </a:p>
          <a:p>
            <a:pPr>
              <a:buFont typeface="Arial" panose="020B0604020202020204" pitchFamily="34" charset="0"/>
              <a:buChar char="•"/>
            </a:pPr>
            <a:r>
              <a:rPr lang="tr-TR" dirty="0" smtClean="0"/>
              <a:t>Komplike vakalarda </a:t>
            </a:r>
            <a:r>
              <a:rPr lang="tr-TR" dirty="0" err="1" smtClean="0"/>
              <a:t>endike</a:t>
            </a:r>
            <a:r>
              <a:rPr lang="tr-TR" dirty="0" smtClean="0"/>
              <a:t>, dökülmeyi önlemek için </a:t>
            </a:r>
            <a:r>
              <a:rPr lang="tr-TR" dirty="0" err="1" smtClean="0"/>
              <a:t>hipertonik</a:t>
            </a:r>
            <a:r>
              <a:rPr lang="tr-TR" dirty="0" smtClean="0"/>
              <a:t> </a:t>
            </a:r>
            <a:r>
              <a:rPr lang="tr-TR" dirty="0" err="1" smtClean="0"/>
              <a:t>salinle</a:t>
            </a:r>
            <a:r>
              <a:rPr lang="tr-TR" dirty="0" smtClean="0"/>
              <a:t> </a:t>
            </a:r>
            <a:r>
              <a:rPr lang="tr-TR" dirty="0" err="1" smtClean="0"/>
              <a:t>yıkama,kistleri</a:t>
            </a:r>
            <a:r>
              <a:rPr lang="tr-TR" dirty="0" smtClean="0"/>
              <a:t> </a:t>
            </a:r>
            <a:r>
              <a:rPr lang="tr-TR" dirty="0" err="1" smtClean="0"/>
              <a:t>rüptüre</a:t>
            </a:r>
            <a:r>
              <a:rPr lang="tr-TR" dirty="0" smtClean="0"/>
              <a:t> etmeden çıkarma</a:t>
            </a:r>
          </a:p>
          <a:p>
            <a:pPr marL="45720" indent="0">
              <a:buNone/>
            </a:pPr>
            <a:r>
              <a:rPr lang="tr-TR" dirty="0" smtClean="0"/>
              <a:t>3.Bekle ve gör</a:t>
            </a:r>
          </a:p>
          <a:p>
            <a:pPr marL="45720" indent="0">
              <a:buNone/>
            </a:pPr>
            <a:endParaRPr lang="tr-TR" dirty="0"/>
          </a:p>
        </p:txBody>
      </p:sp>
      <p:sp>
        <p:nvSpPr>
          <p:cNvPr id="4" name="İçerik Yer Tutucusu 3"/>
          <p:cNvSpPr>
            <a:spLocks noGrp="1"/>
          </p:cNvSpPr>
          <p:nvPr>
            <p:ph sz="half" idx="2"/>
          </p:nvPr>
        </p:nvSpPr>
        <p:spPr>
          <a:xfrm>
            <a:off x="6263640" y="2057399"/>
            <a:ext cx="4754880" cy="4023360"/>
          </a:xfrm>
        </p:spPr>
        <p:txBody>
          <a:bodyPr>
            <a:normAutofit fontScale="92500" lnSpcReduction="20000"/>
          </a:bodyPr>
          <a:lstStyle/>
          <a:p>
            <a:r>
              <a:rPr lang="tr-TR" dirty="0" err="1" smtClean="0"/>
              <a:t>Albendazol</a:t>
            </a:r>
            <a:r>
              <a:rPr lang="tr-TR" dirty="0" smtClean="0"/>
              <a:t> cerrahi/PAIR günler/haftalar önce başlanır</a:t>
            </a:r>
          </a:p>
          <a:p>
            <a:endParaRPr lang="tr-TR" dirty="0"/>
          </a:p>
          <a:p>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3849153531"/>
              </p:ext>
            </p:extLst>
          </p:nvPr>
        </p:nvGraphicFramePr>
        <p:xfrm>
          <a:off x="6145459" y="2777714"/>
          <a:ext cx="4991241" cy="2103120"/>
        </p:xfrm>
        <a:graphic>
          <a:graphicData uri="http://schemas.openxmlformats.org/drawingml/2006/table">
            <a:tbl>
              <a:tblPr/>
              <a:tblGrid>
                <a:gridCol w="1663747"/>
                <a:gridCol w="1663747"/>
                <a:gridCol w="1663747"/>
              </a:tblGrid>
              <a:tr h="363756">
                <a:tc>
                  <a:txBody>
                    <a:bodyPr/>
                    <a:lstStyle/>
                    <a:p>
                      <a:pPr algn="l" fontAlgn="b"/>
                      <a:r>
                        <a:rPr lang="tr-TR" dirty="0">
                          <a:solidFill>
                            <a:schemeClr val="accent3">
                              <a:lumMod val="75000"/>
                            </a:schemeClr>
                          </a:solidFill>
                          <a:effectLst/>
                        </a:rPr>
                        <a:t>İlaç*</a:t>
                      </a:r>
                    </a:p>
                  </a:txBody>
                  <a:tcPr anchor="b">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pPr algn="l" fontAlgn="b"/>
                      <a:r>
                        <a:rPr lang="tr-TR">
                          <a:solidFill>
                            <a:schemeClr val="accent3">
                              <a:lumMod val="75000"/>
                            </a:schemeClr>
                          </a:solidFill>
                          <a:effectLst/>
                        </a:rPr>
                        <a:t>Yetişkin Dozu</a:t>
                      </a:r>
                    </a:p>
                  </a:txBody>
                  <a:tcPr anchor="b">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pPr algn="l" fontAlgn="b"/>
                      <a:r>
                        <a:rPr lang="tr-TR">
                          <a:solidFill>
                            <a:schemeClr val="accent3">
                              <a:lumMod val="75000"/>
                            </a:schemeClr>
                          </a:solidFill>
                          <a:effectLst/>
                        </a:rPr>
                        <a:t>Pediatrik Dozaj</a:t>
                      </a:r>
                    </a:p>
                  </a:txBody>
                  <a:tcPr anchor="b">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r>
              <a:tr h="1182208">
                <a:tc>
                  <a:txBody>
                    <a:bodyPr/>
                    <a:lstStyle/>
                    <a:p>
                      <a:pPr fontAlgn="t"/>
                      <a:r>
                        <a:rPr lang="tr-TR">
                          <a:solidFill>
                            <a:schemeClr val="accent3">
                              <a:lumMod val="75000"/>
                            </a:schemeClr>
                          </a:solidFill>
                          <a:effectLst/>
                        </a:rPr>
                        <a:t>albendazol</a:t>
                      </a:r>
                    </a:p>
                  </a:txBody>
                  <a:tcPr>
                    <a:lnL>
                      <a:noFill/>
                    </a:lnL>
                    <a:lnR>
                      <a:noFill/>
                    </a:lnR>
                    <a:lnT w="7620" cap="flat" cmpd="sng" algn="ctr">
                      <a:solidFill>
                        <a:srgbClr val="DEE2E6"/>
                      </a:solidFill>
                      <a:prstDash val="solid"/>
                      <a:round/>
                      <a:headEnd type="none" w="med" len="med"/>
                      <a:tailEnd type="none" w="med" len="med"/>
                    </a:lnT>
                    <a:lnB>
                      <a:noFill/>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s-ES" dirty="0" smtClean="0">
                          <a:solidFill>
                            <a:schemeClr val="accent3">
                              <a:lumMod val="75000"/>
                            </a:schemeClr>
                          </a:solidFill>
                          <a:effectLst/>
                        </a:rPr>
                        <a:t>400 mg</a:t>
                      </a:r>
                      <a:r>
                        <a:rPr lang="tr-TR" dirty="0" smtClean="0">
                          <a:solidFill>
                            <a:schemeClr val="accent3">
                              <a:lumMod val="75000"/>
                            </a:schemeClr>
                          </a:solidFill>
                          <a:effectLst/>
                        </a:rPr>
                        <a:t>, </a:t>
                      </a:r>
                      <a:r>
                        <a:rPr lang="es-ES" dirty="0" smtClean="0">
                          <a:solidFill>
                            <a:schemeClr val="accent3">
                              <a:lumMod val="75000"/>
                            </a:schemeClr>
                          </a:solidFill>
                          <a:effectLst/>
                        </a:rPr>
                        <a:t>günde iki kez </a:t>
                      </a:r>
                      <a:r>
                        <a:rPr lang="tr-TR" dirty="0" smtClean="0">
                          <a:solidFill>
                            <a:schemeClr val="accent3">
                              <a:lumMod val="75000"/>
                            </a:schemeClr>
                          </a:solidFill>
                          <a:effectLst/>
                        </a:rPr>
                        <a:t>,</a:t>
                      </a:r>
                      <a:r>
                        <a:rPr lang="es-ES" dirty="0" smtClean="0">
                          <a:solidFill>
                            <a:schemeClr val="accent3">
                              <a:lumMod val="75000"/>
                            </a:schemeClr>
                          </a:solidFill>
                          <a:effectLst/>
                        </a:rPr>
                        <a:t>oral</a:t>
                      </a:r>
                    </a:p>
                    <a:p>
                      <a:pPr fontAlgn="t"/>
                      <a:r>
                        <a:rPr lang="es-ES" dirty="0" smtClean="0">
                          <a:solidFill>
                            <a:schemeClr val="accent3">
                              <a:lumMod val="75000"/>
                            </a:schemeClr>
                          </a:solidFill>
                          <a:effectLst/>
                        </a:rPr>
                        <a:t> 1-6 </a:t>
                      </a:r>
                      <a:r>
                        <a:rPr lang="es-ES" dirty="0">
                          <a:solidFill>
                            <a:schemeClr val="accent3">
                              <a:lumMod val="75000"/>
                            </a:schemeClr>
                          </a:solidFill>
                          <a:effectLst/>
                        </a:rPr>
                        <a:t>ay </a:t>
                      </a:r>
                      <a:r>
                        <a:rPr lang="es-ES" dirty="0" smtClean="0">
                          <a:solidFill>
                            <a:schemeClr val="accent3">
                              <a:lumMod val="75000"/>
                            </a:schemeClr>
                          </a:solidFill>
                          <a:effectLst/>
                        </a:rPr>
                        <a:t>boyunca</a:t>
                      </a:r>
                      <a:endParaRPr lang="es-ES" dirty="0">
                        <a:solidFill>
                          <a:schemeClr val="accent3">
                            <a:lumMod val="75000"/>
                          </a:schemeClr>
                        </a:solidFill>
                        <a:effectLst/>
                      </a:endParaRPr>
                    </a:p>
                  </a:txBody>
                  <a:tcPr>
                    <a:lnL>
                      <a:noFill/>
                    </a:lnL>
                    <a:lnR>
                      <a:noFill/>
                    </a:lnR>
                    <a:lnT w="7620" cap="flat" cmpd="sng" algn="ctr">
                      <a:solidFill>
                        <a:srgbClr val="DEE2E6"/>
                      </a:solidFill>
                      <a:prstDash val="solid"/>
                      <a:round/>
                      <a:headEnd type="none" w="med" len="med"/>
                      <a:tailEnd type="none" w="med" len="med"/>
                    </a:lnT>
                    <a:lnB>
                      <a:noFill/>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dirty="0">
                          <a:solidFill>
                            <a:schemeClr val="accent3">
                              <a:lumMod val="75000"/>
                            </a:schemeClr>
                          </a:solidFill>
                          <a:effectLst/>
                        </a:rPr>
                        <a:t>10-15 mg/kg/gün (en fazla 800 mg</a:t>
                      </a:r>
                      <a:r>
                        <a:rPr lang="tr-TR" dirty="0" smtClean="0">
                          <a:solidFill>
                            <a:schemeClr val="accent3">
                              <a:lumMod val="75000"/>
                            </a:schemeClr>
                          </a:solidFill>
                          <a:effectLst/>
                        </a:rPr>
                        <a:t>), iki doz halinde,</a:t>
                      </a:r>
                      <a:r>
                        <a:rPr lang="tr-TR" baseline="0" dirty="0" smtClean="0">
                          <a:solidFill>
                            <a:schemeClr val="accent3">
                              <a:lumMod val="75000"/>
                            </a:schemeClr>
                          </a:solidFill>
                          <a:effectLst/>
                        </a:rPr>
                        <a:t> </a:t>
                      </a:r>
                      <a:r>
                        <a:rPr lang="tr-TR" dirty="0" smtClean="0">
                          <a:solidFill>
                            <a:schemeClr val="accent3">
                              <a:lumMod val="75000"/>
                            </a:schemeClr>
                          </a:solidFill>
                          <a:effectLst/>
                        </a:rPr>
                        <a:t>oral,1-6 </a:t>
                      </a:r>
                      <a:r>
                        <a:rPr lang="tr-TR" dirty="0">
                          <a:solidFill>
                            <a:schemeClr val="accent3">
                              <a:lumMod val="75000"/>
                            </a:schemeClr>
                          </a:solidFill>
                          <a:effectLst/>
                        </a:rPr>
                        <a:t>ay </a:t>
                      </a:r>
                      <a:r>
                        <a:rPr lang="tr-TR" dirty="0" smtClean="0">
                          <a:solidFill>
                            <a:schemeClr val="accent3">
                              <a:lumMod val="75000"/>
                            </a:schemeClr>
                          </a:solidFill>
                          <a:effectLst/>
                        </a:rPr>
                        <a:t>boyunca</a:t>
                      </a:r>
                      <a:endParaRPr lang="tr-TR" dirty="0">
                        <a:solidFill>
                          <a:schemeClr val="accent3">
                            <a:lumMod val="75000"/>
                          </a:schemeClr>
                        </a:solidFill>
                        <a:effectLst/>
                      </a:endParaRPr>
                    </a:p>
                  </a:txBody>
                  <a:tcPr>
                    <a:lnL>
                      <a:noFill/>
                    </a:lnL>
                    <a:lnR>
                      <a:noFill/>
                    </a:lnR>
                    <a:lnT w="7620" cap="flat" cmpd="sng" algn="ctr">
                      <a:solidFill>
                        <a:srgbClr val="DEE2E6"/>
                      </a:solidFill>
                      <a:prstDash val="solid"/>
                      <a:round/>
                      <a:headEnd type="none" w="med" len="med"/>
                      <a:tailEnd type="none" w="med" len="med"/>
                    </a:lnT>
                    <a:lnB>
                      <a:noFill/>
                    </a:lnB>
                    <a:solidFill>
                      <a:srgbClr val="FFFFFF"/>
                    </a:solidFill>
                  </a:tcPr>
                </a:tc>
              </a:tr>
            </a:tbl>
          </a:graphicData>
        </a:graphic>
      </p:graphicFrame>
    </p:spTree>
    <p:extLst>
      <p:ext uri="{BB962C8B-B14F-4D97-AF65-F5344CB8AC3E}">
        <p14:creationId xmlns:p14="http://schemas.microsoft.com/office/powerpoint/2010/main" val="409407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600" dirty="0"/>
              <a:t>Korunma</a:t>
            </a:r>
            <a:r>
              <a:rPr lang="tr-TR" dirty="0"/>
              <a:t> </a:t>
            </a:r>
          </a:p>
        </p:txBody>
      </p:sp>
      <p:sp>
        <p:nvSpPr>
          <p:cNvPr id="3" name="İçerik Yer Tutucusu 2"/>
          <p:cNvSpPr>
            <a:spLocks noGrp="1"/>
          </p:cNvSpPr>
          <p:nvPr>
            <p:ph idx="1"/>
          </p:nvPr>
        </p:nvSpPr>
        <p:spPr/>
        <p:txBody>
          <a:bodyPr/>
          <a:lstStyle/>
          <a:p>
            <a:pPr marL="45720" indent="0">
              <a:buNone/>
            </a:pPr>
            <a:r>
              <a:rPr lang="tr-TR" dirty="0" smtClean="0"/>
              <a:t>-</a:t>
            </a:r>
            <a:r>
              <a:rPr lang="tr-TR" dirty="0"/>
              <a:t>E</a:t>
            </a:r>
            <a:r>
              <a:rPr lang="tr-TR" dirty="0" smtClean="0"/>
              <a:t>l hijyeni</a:t>
            </a:r>
          </a:p>
          <a:p>
            <a:pPr marL="45720" indent="0">
              <a:buNone/>
            </a:pPr>
            <a:r>
              <a:rPr lang="tr-TR" dirty="0" smtClean="0"/>
              <a:t>-Köpek dışkısıyla temastan kaçınmak </a:t>
            </a:r>
          </a:p>
          <a:p>
            <a:pPr marL="45720" indent="0">
              <a:buNone/>
            </a:pPr>
            <a:r>
              <a:rPr lang="tr-TR" dirty="0" smtClean="0"/>
              <a:t>-Köpeklerin kemirgen/koyun leşiyle beslenmesini önlemek</a:t>
            </a:r>
          </a:p>
        </p:txBody>
      </p:sp>
      <p:pic>
        <p:nvPicPr>
          <p:cNvPr id="23554" name="Picture 2" descr="İnsan ile Köpek Bağının Evrimi: Köpekler Kalplerimizi Nasıl Çaldı? - Evrim  Ağac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225" y="3595989"/>
            <a:ext cx="4795024" cy="269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238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Enterobius</a:t>
            </a:r>
            <a:r>
              <a:rPr lang="tr-TR" dirty="0"/>
              <a:t> </a:t>
            </a:r>
            <a:r>
              <a:rPr lang="tr-TR" dirty="0" err="1"/>
              <a:t>vermicularis</a:t>
            </a:r>
            <a:r>
              <a:rPr lang="tr-TR" dirty="0"/>
              <a:t> (kıl kurdu)</a:t>
            </a:r>
          </a:p>
        </p:txBody>
      </p:sp>
      <p:sp>
        <p:nvSpPr>
          <p:cNvPr id="3" name="İçerik Yer Tutucusu 2"/>
          <p:cNvSpPr>
            <a:spLocks noGrp="1"/>
          </p:cNvSpPr>
          <p:nvPr>
            <p:ph idx="1"/>
          </p:nvPr>
        </p:nvSpPr>
        <p:spPr/>
        <p:txBody>
          <a:bodyPr>
            <a:normAutofit/>
          </a:bodyPr>
          <a:lstStyle/>
          <a:p>
            <a:r>
              <a:rPr lang="tr-TR" dirty="0" err="1"/>
              <a:t>Nematod</a:t>
            </a:r>
            <a:r>
              <a:rPr lang="tr-TR" dirty="0"/>
              <a:t> (yuvarlak kurt) </a:t>
            </a:r>
            <a:r>
              <a:rPr lang="tr-TR" i="1" dirty="0"/>
              <a:t>;</a:t>
            </a:r>
            <a:r>
              <a:rPr lang="tr-TR" dirty="0"/>
              <a:t> uzun, sivri kuyruğu nedeniyle kıl kurdu </a:t>
            </a:r>
            <a:endParaRPr lang="tr-TR" dirty="0" smtClean="0"/>
          </a:p>
          <a:p>
            <a:r>
              <a:rPr lang="tr-TR" dirty="0" smtClean="0"/>
              <a:t>İnsan bilinen tek doğal konak</a:t>
            </a:r>
          </a:p>
          <a:p>
            <a:r>
              <a:rPr lang="tr-TR" dirty="0" smtClean="0"/>
              <a:t>Yumurtaları doğrudan/dolaylı yutarak </a:t>
            </a:r>
            <a:r>
              <a:rPr lang="tr-TR" dirty="0" smtClean="0">
                <a:sym typeface="Wingdings" panose="05000000000000000000" pitchFamily="2" charset="2"/>
              </a:rPr>
              <a:t> </a:t>
            </a:r>
            <a:r>
              <a:rPr lang="tr-TR" dirty="0" err="1" smtClean="0"/>
              <a:t>enfekte</a:t>
            </a:r>
            <a:r>
              <a:rPr lang="tr-TR" dirty="0" smtClean="0"/>
              <a:t> </a:t>
            </a:r>
          </a:p>
          <a:p>
            <a:r>
              <a:rPr lang="tr-TR" dirty="0" smtClean="0"/>
              <a:t>Yumurtalar anüs </a:t>
            </a:r>
            <a:r>
              <a:rPr lang="tr-TR" dirty="0"/>
              <a:t>çevresinde biriktirilir </a:t>
            </a:r>
            <a:r>
              <a:rPr lang="tr-TR" dirty="0" smtClean="0">
                <a:sym typeface="Wingdings" panose="05000000000000000000" pitchFamily="2" charset="2"/>
              </a:rPr>
              <a:t></a:t>
            </a:r>
            <a:r>
              <a:rPr lang="tr-TR" dirty="0" smtClean="0"/>
              <a:t> </a:t>
            </a:r>
            <a:r>
              <a:rPr lang="tr-TR" dirty="0"/>
              <a:t>eller, oyuncaklar, yatak </a:t>
            </a:r>
            <a:r>
              <a:rPr lang="tr-TR" dirty="0" err="1" smtClean="0"/>
              <a:t>takımları,klozet</a:t>
            </a:r>
            <a:r>
              <a:rPr lang="tr-TR" dirty="0" smtClean="0"/>
              <a:t> </a:t>
            </a:r>
            <a:r>
              <a:rPr lang="tr-TR" dirty="0"/>
              <a:t>kapakları </a:t>
            </a:r>
            <a:r>
              <a:rPr lang="tr-TR" dirty="0" smtClean="0"/>
              <a:t>; </a:t>
            </a:r>
            <a:r>
              <a:rPr lang="tr-TR" dirty="0" err="1" smtClean="0"/>
              <a:t>kontamine</a:t>
            </a:r>
            <a:r>
              <a:rPr lang="tr-TR" dirty="0" smtClean="0"/>
              <a:t> elleri </a:t>
            </a:r>
            <a:r>
              <a:rPr lang="tr-TR" dirty="0"/>
              <a:t>ağız bölgesine koyarak </a:t>
            </a:r>
            <a:endParaRPr lang="tr-TR" dirty="0" smtClean="0"/>
          </a:p>
          <a:p>
            <a:r>
              <a:rPr lang="tr-TR" dirty="0" smtClean="0"/>
              <a:t>Yumurta kalın ve saydam kabuklu, kalın </a:t>
            </a:r>
            <a:r>
              <a:rPr lang="tr-TR" dirty="0" err="1" smtClean="0"/>
              <a:t>albuminöz</a:t>
            </a:r>
            <a:r>
              <a:rPr lang="tr-TR" dirty="0" smtClean="0"/>
              <a:t> tabaka çevreye/ellere yapışmayı sağlar</a:t>
            </a:r>
          </a:p>
          <a:p>
            <a:r>
              <a:rPr lang="tr-TR" dirty="0" smtClean="0"/>
              <a:t>Kıl </a:t>
            </a:r>
            <a:r>
              <a:rPr lang="tr-TR" dirty="0"/>
              <a:t>kurdu yumurtaları çok küçük olduğundan nefes alırken yutulması </a:t>
            </a:r>
            <a:r>
              <a:rPr lang="tr-TR" dirty="0" smtClean="0"/>
              <a:t>mümkün</a:t>
            </a:r>
          </a:p>
          <a:p>
            <a:r>
              <a:rPr lang="tr-TR" dirty="0" smtClean="0"/>
              <a:t>Okul </a:t>
            </a:r>
            <a:r>
              <a:rPr lang="tr-TR" dirty="0"/>
              <a:t>çağındaki </a:t>
            </a:r>
            <a:r>
              <a:rPr lang="tr-TR" dirty="0" smtClean="0"/>
              <a:t>çocuklar, aileleri, bakıcıları, kurumlardaki çocuklar</a:t>
            </a:r>
            <a:endParaRPr lang="tr-TR" dirty="0"/>
          </a:p>
        </p:txBody>
      </p:sp>
      <p:pic>
        <p:nvPicPr>
          <p:cNvPr id="4" name="Resim 3"/>
          <p:cNvPicPr>
            <a:picLocks noChangeAspect="1"/>
          </p:cNvPicPr>
          <p:nvPr/>
        </p:nvPicPr>
        <p:blipFill>
          <a:blip r:embed="rId2"/>
          <a:stretch>
            <a:fillRect/>
          </a:stretch>
        </p:blipFill>
        <p:spPr>
          <a:xfrm>
            <a:off x="9246322" y="1611890"/>
            <a:ext cx="2102212" cy="1556183"/>
          </a:xfrm>
          <a:prstGeom prst="rect">
            <a:avLst/>
          </a:prstGeom>
        </p:spPr>
      </p:pic>
    </p:spTree>
    <p:extLst>
      <p:ext uri="{BB962C8B-B14F-4D97-AF65-F5344CB8AC3E}">
        <p14:creationId xmlns:p14="http://schemas.microsoft.com/office/powerpoint/2010/main" val="9491011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Resim 4"/>
          <p:cNvPicPr>
            <a:picLocks noChangeAspect="1"/>
          </p:cNvPicPr>
          <p:nvPr/>
        </p:nvPicPr>
        <p:blipFill>
          <a:blip r:embed="rId2"/>
          <a:stretch>
            <a:fillRect/>
          </a:stretch>
        </p:blipFill>
        <p:spPr>
          <a:xfrm>
            <a:off x="6451458" y="1757083"/>
            <a:ext cx="4413765" cy="4206475"/>
          </a:xfrm>
          <a:prstGeom prst="rect">
            <a:avLst/>
          </a:prstGeom>
        </p:spPr>
      </p:pic>
      <p:sp>
        <p:nvSpPr>
          <p:cNvPr id="7" name="İçerik Yer Tutucusu 6"/>
          <p:cNvSpPr>
            <a:spLocks noGrp="1"/>
          </p:cNvSpPr>
          <p:nvPr>
            <p:ph idx="1"/>
          </p:nvPr>
        </p:nvSpPr>
        <p:spPr>
          <a:xfrm>
            <a:off x="1143000" y="2057400"/>
            <a:ext cx="5155161" cy="4038600"/>
          </a:xfrm>
        </p:spPr>
        <p:txBody>
          <a:bodyPr/>
          <a:lstStyle/>
          <a:p>
            <a:r>
              <a:rPr lang="tr-TR" dirty="0"/>
              <a:t>Yetişkin gebe dişi </a:t>
            </a:r>
            <a:r>
              <a:rPr lang="tr-TR" dirty="0">
                <a:sym typeface="Wingdings" panose="05000000000000000000" pitchFamily="2" charset="2"/>
              </a:rPr>
              <a:t></a:t>
            </a:r>
            <a:r>
              <a:rPr lang="tr-TR" dirty="0"/>
              <a:t> ince bağırsakta 1-2 ayda olgunlaşır </a:t>
            </a:r>
            <a:r>
              <a:rPr lang="tr-TR" dirty="0">
                <a:sym typeface="Wingdings" panose="05000000000000000000" pitchFamily="2" charset="2"/>
              </a:rPr>
              <a:t> </a:t>
            </a:r>
            <a:r>
              <a:rPr lang="tr-TR" dirty="0"/>
              <a:t>kolona göç eder ve geceleri konakçı uyurken anüsün çevresine yumurta bırakır </a:t>
            </a:r>
            <a:endParaRPr lang="tr-TR" dirty="0" smtClean="0"/>
          </a:p>
          <a:p>
            <a:r>
              <a:rPr lang="tr-TR" dirty="0" smtClean="0"/>
              <a:t>Anal kaşıntı, tahriş </a:t>
            </a:r>
            <a:r>
              <a:rPr lang="tr-TR" dirty="0"/>
              <a:t>olması ve kaşınması </a:t>
            </a:r>
            <a:r>
              <a:rPr lang="tr-TR" dirty="0" err="1" smtClean="0"/>
              <a:t>sekonder</a:t>
            </a:r>
            <a:r>
              <a:rPr lang="tr-TR" dirty="0" smtClean="0"/>
              <a:t> </a:t>
            </a:r>
            <a:r>
              <a:rPr lang="tr-TR" dirty="0"/>
              <a:t>bir bakteriyel enfeksiyon </a:t>
            </a:r>
            <a:endParaRPr lang="tr-TR" dirty="0" smtClean="0"/>
          </a:p>
          <a:p>
            <a:r>
              <a:rPr lang="tr-TR" dirty="0"/>
              <a:t>D</a:t>
            </a:r>
            <a:r>
              <a:rPr lang="tr-TR" dirty="0" smtClean="0"/>
              <a:t>iş </a:t>
            </a:r>
            <a:r>
              <a:rPr lang="tr-TR" dirty="0"/>
              <a:t>gıcırdatma, </a:t>
            </a:r>
            <a:r>
              <a:rPr lang="tr-TR" dirty="0" smtClean="0"/>
              <a:t>uykusuzluk</a:t>
            </a:r>
            <a:r>
              <a:rPr lang="tr-TR" dirty="0"/>
              <a:t>, hatta karın ağrısı veya </a:t>
            </a:r>
            <a:r>
              <a:rPr lang="tr-TR" dirty="0" smtClean="0"/>
              <a:t> nadiren apandisit</a:t>
            </a:r>
          </a:p>
          <a:p>
            <a:r>
              <a:rPr lang="tr-TR" dirty="0" smtClean="0"/>
              <a:t>Kadın </a:t>
            </a:r>
            <a:r>
              <a:rPr lang="tr-TR" dirty="0" err="1"/>
              <a:t>genital</a:t>
            </a:r>
            <a:r>
              <a:rPr lang="tr-TR" dirty="0"/>
              <a:t> </a:t>
            </a:r>
            <a:r>
              <a:rPr lang="tr-TR" dirty="0" smtClean="0"/>
              <a:t>sisteminde </a:t>
            </a:r>
            <a:r>
              <a:rPr lang="tr-TR" dirty="0" err="1" smtClean="0"/>
              <a:t>vulvovajinit</a:t>
            </a:r>
            <a:r>
              <a:rPr lang="tr-TR" dirty="0" smtClean="0"/>
              <a:t>, </a:t>
            </a:r>
            <a:r>
              <a:rPr lang="tr-TR" dirty="0" err="1" smtClean="0"/>
              <a:t>endometrit</a:t>
            </a:r>
            <a:r>
              <a:rPr lang="tr-TR" dirty="0" smtClean="0"/>
              <a:t>, </a:t>
            </a:r>
            <a:r>
              <a:rPr lang="tr-TR" dirty="0" err="1" smtClean="0"/>
              <a:t>salpenjit</a:t>
            </a:r>
            <a:endParaRPr lang="tr-TR" dirty="0"/>
          </a:p>
        </p:txBody>
      </p:sp>
    </p:spTree>
    <p:extLst>
      <p:ext uri="{BB962C8B-B14F-4D97-AF65-F5344CB8AC3E}">
        <p14:creationId xmlns:p14="http://schemas.microsoft.com/office/powerpoint/2010/main" val="3447504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10000"/>
          </a:bodyPr>
          <a:lstStyle/>
          <a:p>
            <a:r>
              <a:rPr lang="tr-TR" dirty="0" err="1"/>
              <a:t>Zoonoz</a:t>
            </a:r>
            <a:r>
              <a:rPr lang="tr-TR" dirty="0"/>
              <a:t>: Hayvanlardan insana bulaşan hastalıklar, yani </a:t>
            </a:r>
            <a:r>
              <a:rPr lang="tr-TR" dirty="0" err="1"/>
              <a:t>parazitozlar</a:t>
            </a:r>
            <a:r>
              <a:rPr lang="tr-TR" dirty="0"/>
              <a:t>. </a:t>
            </a:r>
          </a:p>
          <a:p>
            <a:r>
              <a:rPr lang="tr-TR" dirty="0"/>
              <a:t>Biyolojik vektör: Parazitin yaşam döngüsünde mutlak bir yeri olan ve parazitin içinde şekil değiştirdiği veya çoğaldığı ya da her ikisini birden yaptığı, çoğunlukla eklembacaklılar grubundaki canlı. </a:t>
            </a:r>
          </a:p>
          <a:p>
            <a:r>
              <a:rPr lang="tr-TR" dirty="0" err="1"/>
              <a:t>Vektör:Parazitozlu</a:t>
            </a:r>
            <a:r>
              <a:rPr lang="tr-TR" dirty="0"/>
              <a:t> kişiden aldığı paraziti sağlam omurgalıya taşıyan, bulaştıran </a:t>
            </a:r>
            <a:r>
              <a:rPr lang="tr-TR" dirty="0" err="1"/>
              <a:t>eklembacaklı</a:t>
            </a:r>
            <a:r>
              <a:rPr lang="tr-TR" dirty="0"/>
              <a:t> canlı. Biyolojik ve mekanik vektör diye iki tipi vardır</a:t>
            </a:r>
          </a:p>
          <a:p>
            <a:r>
              <a:rPr lang="tr-TR" dirty="0"/>
              <a:t>Biyolojik vektör: Parazitin yaşam döngüsünde mutlak bir yeri olan ve parazitin içinde şekil değiştirdiği veya çoğaldığı ya da her ikisini birden yaptığı, çoğunlukla eklembacaklılar grubundaki canlı. </a:t>
            </a:r>
          </a:p>
          <a:p>
            <a:r>
              <a:rPr lang="tr-TR" dirty="0"/>
              <a:t>Mekanik vektör: Parazitin yaşam döngüsünü tamamlayabilmesi için mutlak gerekli olmayan vektör. Yani, parazit bu vektörün vücudunda yerleşmez, çoğalmaz veya başkalaşım geçirmez. </a:t>
            </a:r>
          </a:p>
        </p:txBody>
      </p:sp>
    </p:spTree>
    <p:extLst>
      <p:ext uri="{BB962C8B-B14F-4D97-AF65-F5344CB8AC3E}">
        <p14:creationId xmlns:p14="http://schemas.microsoft.com/office/powerpoint/2010/main" val="3151735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Tanı </a:t>
            </a:r>
            <a:endParaRPr lang="tr-TR" sz="3600" dirty="0"/>
          </a:p>
        </p:txBody>
      </p:sp>
      <p:sp>
        <p:nvSpPr>
          <p:cNvPr id="3" name="İçerik Yer Tutucusu 2"/>
          <p:cNvSpPr>
            <a:spLocks noGrp="1"/>
          </p:cNvSpPr>
          <p:nvPr>
            <p:ph idx="1"/>
          </p:nvPr>
        </p:nvSpPr>
        <p:spPr>
          <a:xfrm>
            <a:off x="842682" y="2306817"/>
            <a:ext cx="8193743" cy="4252991"/>
          </a:xfrm>
        </p:spPr>
        <p:txBody>
          <a:bodyPr/>
          <a:lstStyle/>
          <a:p>
            <a:pPr marL="45720" indent="0">
              <a:buNone/>
            </a:pPr>
            <a:r>
              <a:rPr lang="tr-TR" dirty="0" smtClean="0"/>
              <a:t>1.Kişi </a:t>
            </a:r>
            <a:r>
              <a:rPr lang="tr-TR" dirty="0"/>
              <a:t>uyuduktan </a:t>
            </a:r>
            <a:r>
              <a:rPr lang="tr-TR" dirty="0" smtClean="0"/>
              <a:t>2-3 </a:t>
            </a:r>
            <a:r>
              <a:rPr lang="tr-TR" dirty="0"/>
              <a:t>saat sonra </a:t>
            </a:r>
            <a:r>
              <a:rPr lang="tr-TR" dirty="0" err="1"/>
              <a:t>perianal</a:t>
            </a:r>
            <a:r>
              <a:rPr lang="tr-TR" dirty="0"/>
              <a:t> bölgedeki solucanları </a:t>
            </a:r>
            <a:r>
              <a:rPr lang="tr-TR" dirty="0" smtClean="0"/>
              <a:t>aramak</a:t>
            </a:r>
          </a:p>
          <a:p>
            <a:pPr marL="45720" indent="0">
              <a:buNone/>
            </a:pPr>
            <a:r>
              <a:rPr lang="tr-TR" dirty="0" smtClean="0"/>
              <a:t>2.Sabah uyanır uyanmaz tuvalete gidilmeden </a:t>
            </a:r>
            <a:r>
              <a:rPr lang="tr-TR" dirty="0"/>
              <a:t>anüs </a:t>
            </a:r>
            <a:r>
              <a:rPr lang="tr-TR" dirty="0" smtClean="0"/>
              <a:t>çevresinden </a:t>
            </a:r>
            <a:r>
              <a:rPr lang="tr-TR" dirty="0"/>
              <a:t>arka arkaya 3 sabah</a:t>
            </a:r>
            <a:r>
              <a:rPr lang="tr-TR" dirty="0" smtClean="0"/>
              <a:t> alınan selofan bantlı lam örnekler</a:t>
            </a:r>
            <a:r>
              <a:rPr lang="tr-TR" dirty="0" smtClean="0">
                <a:sym typeface="Wingdings" panose="05000000000000000000" pitchFamily="2" charset="2"/>
              </a:rPr>
              <a:t> </a:t>
            </a:r>
            <a:r>
              <a:rPr lang="tr-TR" dirty="0"/>
              <a:t> </a:t>
            </a:r>
            <a:r>
              <a:rPr lang="tr-TR" dirty="0" smtClean="0"/>
              <a:t>yumurtalar </a:t>
            </a:r>
            <a:r>
              <a:rPr lang="tr-TR" dirty="0"/>
              <a:t>mikroskop altında görünür </a:t>
            </a:r>
            <a:r>
              <a:rPr lang="tr-TR" dirty="0" smtClean="0"/>
              <a:t>olacaktır</a:t>
            </a:r>
          </a:p>
          <a:p>
            <a:pPr marL="45720" indent="0">
              <a:buNone/>
            </a:pPr>
            <a:r>
              <a:rPr lang="tr-TR" dirty="0" smtClean="0"/>
              <a:t>3.Tırnak </a:t>
            </a:r>
            <a:r>
              <a:rPr lang="tr-TR" dirty="0"/>
              <a:t>altından alınan numunelerin mikroskop altında </a:t>
            </a:r>
            <a:r>
              <a:rPr lang="tr-TR" dirty="0" smtClean="0"/>
              <a:t>incelenmesi</a:t>
            </a:r>
          </a:p>
          <a:p>
            <a:pPr>
              <a:buFont typeface="Wingdings" panose="05000000000000000000" pitchFamily="2" charset="2"/>
              <a:buChar char="Ø"/>
            </a:pPr>
            <a:r>
              <a:rPr lang="tr-TR" dirty="0" smtClean="0"/>
              <a:t> Kıl </a:t>
            </a:r>
            <a:r>
              <a:rPr lang="tr-TR" dirty="0"/>
              <a:t>kurdu yumurtaları ve solucanlar dışkıda genellikle seyrek olduğundan, dışkı örneklerinin incelenmesi önerilmez. Kıl kurdu enfeksiyonlarını teşhis etmek için </a:t>
            </a:r>
            <a:r>
              <a:rPr lang="tr-TR" dirty="0" err="1"/>
              <a:t>serolojik</a:t>
            </a:r>
            <a:r>
              <a:rPr lang="tr-TR" dirty="0"/>
              <a:t> testler mevcut değildir.</a:t>
            </a:r>
          </a:p>
          <a:p>
            <a:pPr marL="45720" indent="0">
              <a:buNone/>
            </a:pPr>
            <a:endParaRPr lang="tr-TR" dirty="0"/>
          </a:p>
        </p:txBody>
      </p:sp>
      <p:pic>
        <p:nvPicPr>
          <p:cNvPr id="4" name="Resim 3"/>
          <p:cNvPicPr>
            <a:picLocks noChangeAspect="1"/>
          </p:cNvPicPr>
          <p:nvPr/>
        </p:nvPicPr>
        <p:blipFill>
          <a:blip r:embed="rId2"/>
          <a:stretch>
            <a:fillRect/>
          </a:stretch>
        </p:blipFill>
        <p:spPr>
          <a:xfrm>
            <a:off x="5405158" y="360183"/>
            <a:ext cx="4321549" cy="1697217"/>
          </a:xfrm>
          <a:prstGeom prst="rect">
            <a:avLst/>
          </a:prstGeom>
        </p:spPr>
      </p:pic>
      <p:sp>
        <p:nvSpPr>
          <p:cNvPr id="5" name="Metin kutusu 4"/>
          <p:cNvSpPr txBox="1"/>
          <p:nvPr/>
        </p:nvSpPr>
        <p:spPr>
          <a:xfrm>
            <a:off x="7565932" y="2091373"/>
            <a:ext cx="1915909" cy="215444"/>
          </a:xfrm>
          <a:prstGeom prst="rect">
            <a:avLst/>
          </a:prstGeom>
          <a:noFill/>
        </p:spPr>
        <p:txBody>
          <a:bodyPr wrap="none" rtlCol="0">
            <a:spAutoFit/>
          </a:bodyPr>
          <a:lstStyle/>
          <a:p>
            <a:r>
              <a:rPr lang="tr-TR" sz="800" dirty="0"/>
              <a:t>https://www.cdc.gov/parasites/pinworm/</a:t>
            </a:r>
          </a:p>
        </p:txBody>
      </p:sp>
      <p:pic>
        <p:nvPicPr>
          <p:cNvPr id="6" name="Resim 5"/>
          <p:cNvPicPr>
            <a:picLocks noChangeAspect="1"/>
          </p:cNvPicPr>
          <p:nvPr/>
        </p:nvPicPr>
        <p:blipFill>
          <a:blip r:embed="rId3"/>
          <a:stretch>
            <a:fillRect/>
          </a:stretch>
        </p:blipFill>
        <p:spPr>
          <a:xfrm>
            <a:off x="9116767" y="3879965"/>
            <a:ext cx="2382947" cy="2225000"/>
          </a:xfrm>
          <a:prstGeom prst="rect">
            <a:avLst/>
          </a:prstGeom>
        </p:spPr>
      </p:pic>
    </p:spTree>
    <p:extLst>
      <p:ext uri="{BB962C8B-B14F-4D97-AF65-F5344CB8AC3E}">
        <p14:creationId xmlns:p14="http://schemas.microsoft.com/office/powerpoint/2010/main" val="29826041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3000" y="824753"/>
            <a:ext cx="9875520" cy="1356360"/>
          </a:xfrm>
        </p:spPr>
        <p:txBody>
          <a:bodyPr>
            <a:normAutofit fontScale="90000"/>
          </a:bodyPr>
          <a:lstStyle/>
          <a:p>
            <a:r>
              <a:rPr lang="tr-TR" sz="4000" dirty="0" smtClean="0"/>
              <a:t>Tedavi</a:t>
            </a:r>
            <a:r>
              <a:rPr lang="tr-TR" sz="3600" dirty="0" smtClean="0"/>
              <a:t/>
            </a:r>
            <a:br>
              <a:rPr lang="tr-TR" sz="3600" dirty="0" smtClean="0"/>
            </a:br>
            <a:r>
              <a:rPr lang="tr-TR" sz="2700" dirty="0" err="1"/>
              <a:t>Mebendazol</a:t>
            </a:r>
            <a:r>
              <a:rPr lang="tr-TR" sz="2700" dirty="0"/>
              <a:t>, </a:t>
            </a:r>
            <a:r>
              <a:rPr lang="tr-TR" sz="2700" dirty="0" err="1"/>
              <a:t>albendazol</a:t>
            </a:r>
            <a:r>
              <a:rPr lang="tr-TR" sz="2700" dirty="0"/>
              <a:t>, </a:t>
            </a:r>
            <a:r>
              <a:rPr lang="tr-TR" sz="2700" dirty="0" err="1"/>
              <a:t>pirantel</a:t>
            </a:r>
            <a:r>
              <a:rPr lang="tr-TR" sz="2700" dirty="0"/>
              <a:t> </a:t>
            </a:r>
            <a:r>
              <a:rPr lang="tr-TR" sz="2700" dirty="0" err="1"/>
              <a:t>pamoat</a:t>
            </a:r>
            <a:r>
              <a:rPr lang="tr-TR" sz="2700" dirty="0"/>
              <a:t> ilaç seçenekleridir</a:t>
            </a:r>
            <a:r>
              <a:rPr lang="tr-TR" sz="2700" dirty="0" smtClean="0"/>
              <a:t>.</a:t>
            </a:r>
            <a:br>
              <a:rPr lang="tr-TR" sz="2700" dirty="0" smtClean="0"/>
            </a:br>
            <a:r>
              <a:rPr lang="tr-TR" sz="2700" dirty="0" smtClean="0"/>
              <a:t>Mutlak aile tedavisi gerektirir!!</a:t>
            </a:r>
            <a:r>
              <a:rPr lang="tr-TR" sz="3600" dirty="0"/>
              <a:t/>
            </a:r>
            <a:br>
              <a:rPr lang="tr-TR" sz="3600" dirty="0"/>
            </a:br>
            <a:endParaRPr lang="tr-TR" sz="3600" dirty="0"/>
          </a:p>
        </p:txBody>
      </p:sp>
      <p:sp>
        <p:nvSpPr>
          <p:cNvPr id="8" name="İçerik Yer Tutucusu 7"/>
          <p:cNvSpPr>
            <a:spLocks noGrp="1"/>
          </p:cNvSpPr>
          <p:nvPr>
            <p:ph sz="half" idx="1"/>
          </p:nvPr>
        </p:nvSpPr>
        <p:spPr/>
        <p:txBody>
          <a:bodyPr>
            <a:normAutofit fontScale="85000" lnSpcReduction="20000"/>
          </a:bodyPr>
          <a:lstStyle/>
          <a:p>
            <a:pPr marL="502920" indent="-457200">
              <a:buAutoNum type="arabicPeriod"/>
            </a:pPr>
            <a:r>
              <a:rPr lang="tr-TR" b="1" i="1" u="sng" dirty="0" err="1" smtClean="0"/>
              <a:t>Mebendazol</a:t>
            </a:r>
            <a:r>
              <a:rPr lang="tr-TR" b="1" i="1" u="sng" dirty="0" smtClean="0"/>
              <a:t>:</a:t>
            </a:r>
          </a:p>
          <a:p>
            <a:pPr marL="45720" indent="0">
              <a:buNone/>
            </a:pPr>
            <a:r>
              <a:rPr lang="tr-TR" b="1" i="1" dirty="0" err="1" smtClean="0"/>
              <a:t>Vermazol</a:t>
            </a:r>
            <a:r>
              <a:rPr lang="tr-TR" b="1" i="1" dirty="0" smtClean="0"/>
              <a:t> 100 mg </a:t>
            </a:r>
            <a:r>
              <a:rPr lang="tr-TR" b="1" i="1" dirty="0" err="1" smtClean="0"/>
              <a:t>tb</a:t>
            </a:r>
            <a:r>
              <a:rPr lang="tr-TR" b="1" i="1" dirty="0" smtClean="0"/>
              <a:t>, s:1*1 sabah aç, PO, tek doz. 2 hafta sonra </a:t>
            </a:r>
            <a:r>
              <a:rPr lang="tr-TR" b="1" i="1" dirty="0" err="1" smtClean="0"/>
              <a:t>tdv</a:t>
            </a:r>
            <a:r>
              <a:rPr lang="tr-TR" b="1" i="1" dirty="0" smtClean="0"/>
              <a:t> tekrarı</a:t>
            </a:r>
          </a:p>
          <a:p>
            <a:pPr marL="45720" indent="0">
              <a:buNone/>
            </a:pPr>
            <a:r>
              <a:rPr lang="tr-TR" sz="1400" dirty="0" smtClean="0"/>
              <a:t>*2 yaş üstü ve erişkinde doz aynı, 2 yaş altı kullanımı önerilmemekte</a:t>
            </a:r>
          </a:p>
          <a:p>
            <a:pPr marL="45720" indent="0">
              <a:buNone/>
            </a:pPr>
            <a:r>
              <a:rPr lang="tr-TR" b="1" i="1" u="sng" dirty="0" smtClean="0"/>
              <a:t>2.Albendezol:</a:t>
            </a:r>
          </a:p>
          <a:p>
            <a:pPr marL="45720" indent="0">
              <a:buNone/>
            </a:pPr>
            <a:r>
              <a:rPr lang="tr-TR" b="1" i="1" dirty="0" err="1" smtClean="0"/>
              <a:t>Andazol</a:t>
            </a:r>
            <a:r>
              <a:rPr lang="tr-TR" b="1" i="1" dirty="0" smtClean="0"/>
              <a:t> 400 mg </a:t>
            </a:r>
            <a:r>
              <a:rPr lang="tr-TR" b="1" i="1" dirty="0" err="1" smtClean="0"/>
              <a:t>tb</a:t>
            </a:r>
            <a:r>
              <a:rPr lang="tr-TR" b="1" i="1" dirty="0" smtClean="0"/>
              <a:t>, 200 mg/10 ml </a:t>
            </a:r>
            <a:r>
              <a:rPr lang="tr-TR" b="1" i="1" dirty="0" err="1" smtClean="0"/>
              <a:t>susp</a:t>
            </a:r>
            <a:endParaRPr lang="tr-TR" b="1" i="1" dirty="0" smtClean="0"/>
          </a:p>
          <a:p>
            <a:pPr marL="45720" indent="0">
              <a:buNone/>
            </a:pPr>
            <a:r>
              <a:rPr lang="tr-TR" dirty="0" smtClean="0"/>
              <a:t>Erişkin ve 2 yaş üstü;</a:t>
            </a:r>
          </a:p>
          <a:p>
            <a:pPr marL="45720" indent="0">
              <a:buNone/>
            </a:pPr>
            <a:r>
              <a:rPr lang="tr-TR" b="1" i="1" dirty="0" smtClean="0"/>
              <a:t>S:1*400 mg, sabah aç, PO, tek doz, 2 hafta sonra tekrar</a:t>
            </a:r>
          </a:p>
          <a:p>
            <a:pPr marL="45720" indent="0">
              <a:buNone/>
            </a:pPr>
            <a:r>
              <a:rPr lang="tr-TR" dirty="0" smtClean="0"/>
              <a:t>2 yaş altı;</a:t>
            </a:r>
          </a:p>
          <a:p>
            <a:pPr marL="45720" indent="0">
              <a:buNone/>
            </a:pPr>
            <a:r>
              <a:rPr lang="tr-TR" b="1" i="1" dirty="0" smtClean="0"/>
              <a:t>S: 1*10mg/kg , sabah aç, PO, tek doz, 2 hafta sonra tekrar</a:t>
            </a:r>
            <a:endParaRPr lang="tr-TR" b="1" i="1" dirty="0"/>
          </a:p>
        </p:txBody>
      </p:sp>
      <p:sp>
        <p:nvSpPr>
          <p:cNvPr id="9" name="İçerik Yer Tutucusu 8"/>
          <p:cNvSpPr>
            <a:spLocks noGrp="1"/>
          </p:cNvSpPr>
          <p:nvPr>
            <p:ph sz="half" idx="2"/>
          </p:nvPr>
        </p:nvSpPr>
        <p:spPr>
          <a:xfrm>
            <a:off x="6267612" y="2057400"/>
            <a:ext cx="4956200" cy="4023360"/>
          </a:xfrm>
        </p:spPr>
        <p:txBody>
          <a:bodyPr>
            <a:normAutofit fontScale="85000" lnSpcReduction="20000"/>
          </a:bodyPr>
          <a:lstStyle/>
          <a:p>
            <a:pPr marL="45720" indent="0">
              <a:buNone/>
            </a:pPr>
            <a:r>
              <a:rPr lang="tr-TR" dirty="0" smtClean="0"/>
              <a:t>3.</a:t>
            </a:r>
            <a:r>
              <a:rPr lang="tr-TR" sz="2400" dirty="0"/>
              <a:t> </a:t>
            </a:r>
            <a:r>
              <a:rPr lang="tr-TR" sz="2400" b="1" i="1" u="sng" dirty="0" err="1" smtClean="0"/>
              <a:t>Pirantel</a:t>
            </a:r>
            <a:r>
              <a:rPr lang="tr-TR" sz="2400" b="1" i="1" u="sng" dirty="0" smtClean="0"/>
              <a:t> </a:t>
            </a:r>
            <a:r>
              <a:rPr lang="tr-TR" sz="2400" b="1" i="1" u="sng" dirty="0" err="1" smtClean="0"/>
              <a:t>pamoat</a:t>
            </a:r>
            <a:r>
              <a:rPr lang="tr-TR" sz="2400" b="1" i="1" u="sng" dirty="0" smtClean="0"/>
              <a:t>:</a:t>
            </a:r>
          </a:p>
          <a:p>
            <a:pPr marL="45720" indent="0">
              <a:buNone/>
            </a:pPr>
            <a:r>
              <a:rPr lang="tr-TR" sz="1900" dirty="0" smtClean="0"/>
              <a:t>Reçetesiz satılmakta</a:t>
            </a:r>
          </a:p>
          <a:p>
            <a:pPr marL="45720" indent="0">
              <a:buNone/>
            </a:pPr>
            <a:r>
              <a:rPr lang="tr-TR" sz="2400" b="1" i="1" dirty="0" err="1" smtClean="0"/>
              <a:t>Kontil</a:t>
            </a:r>
            <a:r>
              <a:rPr lang="tr-TR" sz="2400" b="1" i="1" dirty="0" smtClean="0"/>
              <a:t> 725 mg çiğneme </a:t>
            </a:r>
            <a:r>
              <a:rPr lang="tr-TR" sz="2400" b="1" i="1" dirty="0" err="1" smtClean="0"/>
              <a:t>tb</a:t>
            </a:r>
            <a:r>
              <a:rPr lang="tr-TR" sz="2400" b="1" i="1" dirty="0" smtClean="0"/>
              <a:t>, </a:t>
            </a:r>
            <a:r>
              <a:rPr lang="tr-TR" b="1" dirty="0" smtClean="0"/>
              <a:t> 250mg /5ml </a:t>
            </a:r>
            <a:r>
              <a:rPr lang="tr-TR" b="1" dirty="0" err="1" smtClean="0"/>
              <a:t>susp</a:t>
            </a:r>
            <a:endParaRPr lang="tr-TR" b="1" dirty="0" smtClean="0"/>
          </a:p>
          <a:p>
            <a:pPr marL="45720" indent="0">
              <a:buNone/>
            </a:pPr>
            <a:r>
              <a:rPr lang="tr-TR" dirty="0" smtClean="0"/>
              <a:t>Erişkin;</a:t>
            </a:r>
          </a:p>
          <a:p>
            <a:pPr marL="45720" indent="0">
              <a:buNone/>
            </a:pPr>
            <a:r>
              <a:rPr lang="tr-TR" b="1" i="1" dirty="0" smtClean="0"/>
              <a:t>&gt;75 kg </a:t>
            </a:r>
            <a:r>
              <a:rPr lang="tr-TR" b="1" i="1" dirty="0"/>
              <a:t>S</a:t>
            </a:r>
            <a:r>
              <a:rPr lang="tr-TR" b="1" i="1" dirty="0" smtClean="0"/>
              <a:t>:1*4 </a:t>
            </a:r>
            <a:r>
              <a:rPr lang="tr-TR" b="1" i="1" dirty="0" err="1" smtClean="0"/>
              <a:t>tb</a:t>
            </a:r>
            <a:r>
              <a:rPr lang="tr-TR" b="1" i="1" dirty="0"/>
              <a:t>,</a:t>
            </a:r>
            <a:r>
              <a:rPr lang="tr-TR" b="1" i="1" dirty="0" smtClean="0"/>
              <a:t> PO, tek doz</a:t>
            </a:r>
          </a:p>
          <a:p>
            <a:pPr marL="45720" indent="0">
              <a:buNone/>
            </a:pPr>
            <a:r>
              <a:rPr lang="tr-TR" b="1" i="1" dirty="0" smtClean="0"/>
              <a:t>&lt;75 kg S:1*3 </a:t>
            </a:r>
            <a:r>
              <a:rPr lang="tr-TR" b="1" i="1" dirty="0" err="1" smtClean="0"/>
              <a:t>tb</a:t>
            </a:r>
            <a:r>
              <a:rPr lang="tr-TR" b="1" i="1" dirty="0" smtClean="0"/>
              <a:t>, PO, tek doz</a:t>
            </a:r>
          </a:p>
          <a:p>
            <a:pPr marL="45720" indent="0">
              <a:buNone/>
            </a:pPr>
            <a:r>
              <a:rPr lang="tr-TR" dirty="0" smtClean="0"/>
              <a:t>Çocuk;</a:t>
            </a:r>
          </a:p>
          <a:p>
            <a:pPr marL="45720" indent="0">
              <a:buNone/>
            </a:pPr>
            <a:r>
              <a:rPr lang="tr-TR" b="1" i="1" dirty="0" smtClean="0"/>
              <a:t>6-12 yaş: 1*2 </a:t>
            </a:r>
            <a:r>
              <a:rPr lang="tr-TR" b="1" i="1" dirty="0" err="1" smtClean="0"/>
              <a:t>tb</a:t>
            </a:r>
            <a:r>
              <a:rPr lang="tr-TR" b="1" i="1" dirty="0" smtClean="0"/>
              <a:t>, PO, tek doz</a:t>
            </a:r>
          </a:p>
          <a:p>
            <a:pPr marL="45720" indent="0">
              <a:buNone/>
            </a:pPr>
            <a:r>
              <a:rPr lang="tr-TR" b="1" i="1" dirty="0" smtClean="0"/>
              <a:t>2-6 yaş: 1*1 </a:t>
            </a:r>
            <a:r>
              <a:rPr lang="tr-TR" b="1" i="1" dirty="0" err="1" smtClean="0"/>
              <a:t>tb</a:t>
            </a:r>
            <a:r>
              <a:rPr lang="tr-TR" b="1" i="1" dirty="0" smtClean="0"/>
              <a:t>, PO, tek doz</a:t>
            </a:r>
          </a:p>
          <a:p>
            <a:pPr marL="45720" indent="0">
              <a:buNone/>
            </a:pPr>
            <a:r>
              <a:rPr lang="tr-TR" sz="1300" dirty="0" smtClean="0"/>
              <a:t>*2 yaş altında kullanımı önerilmemektedir</a:t>
            </a:r>
            <a:endParaRPr lang="tr-TR" sz="1300" dirty="0"/>
          </a:p>
        </p:txBody>
      </p:sp>
    </p:spTree>
    <p:extLst>
      <p:ext uri="{BB962C8B-B14F-4D97-AF65-F5344CB8AC3E}">
        <p14:creationId xmlns:p14="http://schemas.microsoft.com/office/powerpoint/2010/main" val="9673623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Korunma </a:t>
            </a:r>
            <a:endParaRPr lang="tr-TR" sz="3600" dirty="0"/>
          </a:p>
        </p:txBody>
      </p:sp>
      <p:sp>
        <p:nvSpPr>
          <p:cNvPr id="3" name="İçerik Yer Tutucusu 2"/>
          <p:cNvSpPr>
            <a:spLocks noGrp="1"/>
          </p:cNvSpPr>
          <p:nvPr>
            <p:ph idx="1"/>
          </p:nvPr>
        </p:nvSpPr>
        <p:spPr/>
        <p:txBody>
          <a:bodyPr/>
          <a:lstStyle/>
          <a:p>
            <a:r>
              <a:rPr lang="tr-TR" dirty="0" smtClean="0"/>
              <a:t>Mümkünse tedaviye ailenin yanında yakın çevre dahil edilmeli</a:t>
            </a:r>
          </a:p>
          <a:p>
            <a:r>
              <a:rPr lang="tr-TR" dirty="0" smtClean="0"/>
              <a:t>Tırnakların kısa kesilip, parmak uçlarının fırçalanarak yıkanması</a:t>
            </a:r>
          </a:p>
          <a:p>
            <a:r>
              <a:rPr lang="tr-TR" dirty="0" smtClean="0"/>
              <a:t>Çarşaf, yastık, pijama, iç çamaşırı </a:t>
            </a:r>
            <a:r>
              <a:rPr lang="tr-TR" dirty="0" err="1" smtClean="0"/>
              <a:t>vb</a:t>
            </a:r>
            <a:r>
              <a:rPr lang="tr-TR" dirty="0" smtClean="0"/>
              <a:t> en az 60 derecede yıkanmalı</a:t>
            </a:r>
          </a:p>
          <a:p>
            <a:r>
              <a:rPr lang="tr-TR" dirty="0" smtClean="0"/>
              <a:t>İç çamaşırları kızgın ütüyle ütülenmeli</a:t>
            </a:r>
            <a:endParaRPr lang="tr-TR" dirty="0"/>
          </a:p>
        </p:txBody>
      </p:sp>
      <p:pic>
        <p:nvPicPr>
          <p:cNvPr id="4" name="Resim 3"/>
          <p:cNvPicPr>
            <a:picLocks noChangeAspect="1"/>
          </p:cNvPicPr>
          <p:nvPr/>
        </p:nvPicPr>
        <p:blipFill>
          <a:blip r:embed="rId2"/>
          <a:stretch>
            <a:fillRect/>
          </a:stretch>
        </p:blipFill>
        <p:spPr>
          <a:xfrm>
            <a:off x="6871447" y="3836053"/>
            <a:ext cx="2895600" cy="2162175"/>
          </a:xfrm>
          <a:prstGeom prst="rect">
            <a:avLst/>
          </a:prstGeom>
        </p:spPr>
      </p:pic>
    </p:spTree>
    <p:extLst>
      <p:ext uri="{BB962C8B-B14F-4D97-AF65-F5344CB8AC3E}">
        <p14:creationId xmlns:p14="http://schemas.microsoft.com/office/powerpoint/2010/main" val="10408146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i="1" dirty="0" err="1"/>
              <a:t>Ascaris</a:t>
            </a:r>
            <a:r>
              <a:rPr lang="tr-TR" i="1" dirty="0"/>
              <a:t> </a:t>
            </a:r>
            <a:r>
              <a:rPr lang="tr-TR" i="1" dirty="0" err="1"/>
              <a:t>lumbricoides</a:t>
            </a:r>
            <a:endParaRPr lang="tr-TR" dirty="0"/>
          </a:p>
        </p:txBody>
      </p:sp>
      <p:sp>
        <p:nvSpPr>
          <p:cNvPr id="3" name="İçerik Yer Tutucusu 2"/>
          <p:cNvSpPr>
            <a:spLocks noGrp="1"/>
          </p:cNvSpPr>
          <p:nvPr>
            <p:ph idx="1"/>
          </p:nvPr>
        </p:nvSpPr>
        <p:spPr/>
        <p:txBody>
          <a:bodyPr>
            <a:normAutofit fontScale="92500"/>
          </a:bodyPr>
          <a:lstStyle/>
          <a:p>
            <a:r>
              <a:rPr lang="tr-TR" dirty="0" smtClean="0"/>
              <a:t>En </a:t>
            </a:r>
            <a:r>
              <a:rPr lang="tr-TR" dirty="0"/>
              <a:t>yaygın bağırsak kurdu </a:t>
            </a:r>
            <a:r>
              <a:rPr lang="tr-TR" dirty="0" smtClean="0"/>
              <a:t>enfeksiyonlarından</a:t>
            </a:r>
          </a:p>
          <a:p>
            <a:r>
              <a:rPr lang="tr-TR" dirty="0" smtClean="0"/>
              <a:t>Ülkemizde insanlarda yaşayan en büyük </a:t>
            </a:r>
            <a:r>
              <a:rPr lang="tr-TR" dirty="0" err="1" smtClean="0"/>
              <a:t>nematod</a:t>
            </a:r>
            <a:r>
              <a:rPr lang="tr-TR" dirty="0" smtClean="0"/>
              <a:t> (yetişkin </a:t>
            </a:r>
            <a:r>
              <a:rPr lang="tr-TR" dirty="0"/>
              <a:t>dişiler: 20 ila 35 cm; yetişkin erkekler: 15 ila 30 </a:t>
            </a:r>
            <a:r>
              <a:rPr lang="tr-TR" dirty="0" smtClean="0"/>
              <a:t>cm)</a:t>
            </a:r>
          </a:p>
          <a:p>
            <a:r>
              <a:rPr lang="tr-TR" dirty="0" smtClean="0"/>
              <a:t>Ara konağı yoktur, insanların parazitidir ancak insandan insana doğrudan bulaşmaz</a:t>
            </a:r>
          </a:p>
          <a:p>
            <a:r>
              <a:rPr lang="tr-TR" dirty="0" smtClean="0"/>
              <a:t>Kişisel hijyen/temiz su yokluğunda ve insan </a:t>
            </a:r>
            <a:r>
              <a:rPr lang="tr-TR" dirty="0"/>
              <a:t>dışkısının gübre olarak kullanıldığı yerlerde </a:t>
            </a:r>
            <a:endParaRPr lang="tr-TR" dirty="0" smtClean="0"/>
          </a:p>
          <a:p>
            <a:r>
              <a:rPr lang="tr-TR" i="1" dirty="0" err="1" smtClean="0"/>
              <a:t>Ascaris</a:t>
            </a:r>
            <a:r>
              <a:rPr lang="tr-TR" i="1" dirty="0" smtClean="0"/>
              <a:t> </a:t>
            </a:r>
            <a:r>
              <a:rPr lang="tr-TR" i="1" dirty="0" err="1" smtClean="0"/>
              <a:t>suum</a:t>
            </a:r>
            <a:r>
              <a:rPr lang="tr-TR" dirty="0" smtClean="0"/>
              <a:t> </a:t>
            </a:r>
            <a:r>
              <a:rPr lang="tr-TR" dirty="0" smtClean="0">
                <a:sym typeface="Wingdings" panose="05000000000000000000" pitchFamily="2" charset="2"/>
              </a:rPr>
              <a:t></a:t>
            </a:r>
            <a:r>
              <a:rPr lang="tr-TR" dirty="0" smtClean="0"/>
              <a:t> domuz yetiştiren veya ham domuz gübresini gübre olarak kullanan </a:t>
            </a:r>
          </a:p>
          <a:p>
            <a:r>
              <a:rPr lang="tr-TR" dirty="0" smtClean="0"/>
              <a:t>Dünyanın her yerinde </a:t>
            </a:r>
            <a:r>
              <a:rPr lang="tr-TR" dirty="0" smtClean="0">
                <a:sym typeface="Wingdings" panose="05000000000000000000" pitchFamily="2" charset="2"/>
              </a:rPr>
              <a:t></a:t>
            </a:r>
            <a:r>
              <a:rPr lang="tr-TR" dirty="0" smtClean="0"/>
              <a:t> </a:t>
            </a:r>
            <a:r>
              <a:rPr lang="tr-TR" dirty="0"/>
              <a:t>Asya'nın tropikal ve </a:t>
            </a:r>
            <a:r>
              <a:rPr lang="tr-TR" dirty="0" err="1"/>
              <a:t>subtropikal</a:t>
            </a:r>
            <a:r>
              <a:rPr lang="tr-TR" dirty="0"/>
              <a:t> bölgelerinde, Sahra altı </a:t>
            </a:r>
            <a:r>
              <a:rPr lang="tr-TR" dirty="0" smtClean="0"/>
              <a:t>Afrika'da, </a:t>
            </a:r>
            <a:r>
              <a:rPr lang="tr-TR" dirty="0"/>
              <a:t>Amerika'da </a:t>
            </a:r>
            <a:endParaRPr lang="tr-TR" dirty="0" smtClean="0"/>
          </a:p>
          <a:p>
            <a:r>
              <a:rPr lang="tr-TR" dirty="0" smtClean="0"/>
              <a:t>Ülkemizde özellikle Güneydoğu ve Doğu Anadolu’da sık rastlanır</a:t>
            </a:r>
          </a:p>
          <a:p>
            <a:endParaRPr lang="tr-TR" dirty="0"/>
          </a:p>
        </p:txBody>
      </p:sp>
      <p:pic>
        <p:nvPicPr>
          <p:cNvPr id="4" name="Resim 3"/>
          <p:cNvPicPr>
            <a:picLocks noChangeAspect="1"/>
          </p:cNvPicPr>
          <p:nvPr/>
        </p:nvPicPr>
        <p:blipFill>
          <a:blip r:embed="rId2"/>
          <a:stretch>
            <a:fillRect/>
          </a:stretch>
        </p:blipFill>
        <p:spPr>
          <a:xfrm>
            <a:off x="6693171" y="317693"/>
            <a:ext cx="3942543" cy="2191331"/>
          </a:xfrm>
          <a:prstGeom prst="rect">
            <a:avLst/>
          </a:prstGeom>
        </p:spPr>
      </p:pic>
    </p:spTree>
    <p:extLst>
      <p:ext uri="{BB962C8B-B14F-4D97-AF65-F5344CB8AC3E}">
        <p14:creationId xmlns:p14="http://schemas.microsoft.com/office/powerpoint/2010/main" val="27691755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3001" y="1013924"/>
            <a:ext cx="4540624" cy="5082076"/>
          </a:xfrm>
        </p:spPr>
        <p:txBody>
          <a:bodyPr>
            <a:normAutofit/>
          </a:bodyPr>
          <a:lstStyle/>
          <a:p>
            <a:r>
              <a:rPr lang="tr-TR" dirty="0" smtClean="0"/>
              <a:t>Çocuk </a:t>
            </a:r>
            <a:r>
              <a:rPr lang="tr-TR" dirty="0" smtClean="0">
                <a:sym typeface="Wingdings" panose="05000000000000000000" pitchFamily="2" charset="2"/>
              </a:rPr>
              <a:t> </a:t>
            </a:r>
            <a:r>
              <a:rPr lang="tr-TR" dirty="0" smtClean="0"/>
              <a:t> </a:t>
            </a:r>
            <a:r>
              <a:rPr lang="tr-TR" dirty="0"/>
              <a:t>ağır </a:t>
            </a:r>
            <a:r>
              <a:rPr lang="tr-TR" dirty="0" smtClean="0"/>
              <a:t>enfeksiyonlar, büyüme gelişme geriliği</a:t>
            </a:r>
          </a:p>
          <a:p>
            <a:r>
              <a:rPr lang="tr-TR" dirty="0" smtClean="0"/>
              <a:t>Yetişkin </a:t>
            </a:r>
            <a:r>
              <a:rPr lang="tr-TR" dirty="0" smtClean="0">
                <a:sym typeface="Wingdings" panose="05000000000000000000" pitchFamily="2" charset="2"/>
              </a:rPr>
              <a:t> genelde </a:t>
            </a:r>
            <a:r>
              <a:rPr lang="tr-TR" dirty="0" err="1" smtClean="0">
                <a:sym typeface="Wingdings" panose="05000000000000000000" pitchFamily="2" charset="2"/>
              </a:rPr>
              <a:t>asemptomatik</a:t>
            </a:r>
            <a:endParaRPr lang="tr-TR" dirty="0" smtClean="0"/>
          </a:p>
          <a:p>
            <a:r>
              <a:rPr lang="tr-TR" dirty="0"/>
              <a:t> Yüksek solucan </a:t>
            </a:r>
            <a:r>
              <a:rPr lang="tr-TR" dirty="0" smtClean="0"/>
              <a:t>yükü; </a:t>
            </a:r>
            <a:r>
              <a:rPr lang="tr-TR" dirty="0"/>
              <a:t>karın </a:t>
            </a:r>
            <a:r>
              <a:rPr lang="tr-TR" dirty="0" smtClean="0"/>
              <a:t>ağrısına, </a:t>
            </a:r>
            <a:r>
              <a:rPr lang="tr-TR" dirty="0"/>
              <a:t>bağırsak tıkanıklığına </a:t>
            </a:r>
            <a:r>
              <a:rPr lang="tr-TR" dirty="0" smtClean="0"/>
              <a:t>ve çok nadiren </a:t>
            </a:r>
            <a:r>
              <a:rPr lang="tr-TR" dirty="0" err="1" smtClean="0"/>
              <a:t>perforasyona</a:t>
            </a:r>
            <a:r>
              <a:rPr lang="tr-TR" dirty="0" smtClean="0"/>
              <a:t> neden olabilmekte</a:t>
            </a:r>
          </a:p>
          <a:p>
            <a:r>
              <a:rPr lang="tr-TR" dirty="0"/>
              <a:t>S</a:t>
            </a:r>
            <a:r>
              <a:rPr lang="tr-TR" dirty="0" smtClean="0"/>
              <a:t>afra yollarında tıkanıklık, apandisite, </a:t>
            </a:r>
            <a:r>
              <a:rPr lang="tr-TR" dirty="0" err="1" smtClean="0"/>
              <a:t>nazofaringeal</a:t>
            </a:r>
            <a:r>
              <a:rPr lang="tr-TR" dirty="0" smtClean="0"/>
              <a:t> atılım</a:t>
            </a:r>
          </a:p>
          <a:p>
            <a:r>
              <a:rPr lang="tr-TR" dirty="0" err="1" smtClean="0"/>
              <a:t>Loeffler</a:t>
            </a:r>
            <a:r>
              <a:rPr lang="tr-TR" dirty="0" smtClean="0"/>
              <a:t> sendromu(</a:t>
            </a:r>
            <a:r>
              <a:rPr lang="tr-TR" dirty="0" err="1" smtClean="0"/>
              <a:t>ascaris</a:t>
            </a:r>
            <a:r>
              <a:rPr lang="tr-TR" dirty="0" smtClean="0"/>
              <a:t> </a:t>
            </a:r>
            <a:r>
              <a:rPr lang="tr-TR" dirty="0" err="1" smtClean="0"/>
              <a:t>pnömonisi</a:t>
            </a:r>
            <a:r>
              <a:rPr lang="tr-TR" dirty="0" smtClean="0"/>
              <a:t>) </a:t>
            </a:r>
            <a:r>
              <a:rPr lang="tr-TR" dirty="0" smtClean="0">
                <a:sym typeface="Wingdings" panose="05000000000000000000" pitchFamily="2" charset="2"/>
              </a:rPr>
              <a:t> larvalar öksürüldükçe tükürük ile yutulup yeniden bağırsakta evrimini tamamlayarak erişkin olur</a:t>
            </a:r>
            <a:endParaRPr lang="tr-TR" dirty="0"/>
          </a:p>
        </p:txBody>
      </p:sp>
      <p:pic>
        <p:nvPicPr>
          <p:cNvPr id="4" name="Resim 3"/>
          <p:cNvPicPr>
            <a:picLocks noChangeAspect="1"/>
          </p:cNvPicPr>
          <p:nvPr/>
        </p:nvPicPr>
        <p:blipFill>
          <a:blip r:embed="rId3"/>
          <a:stretch>
            <a:fillRect/>
          </a:stretch>
        </p:blipFill>
        <p:spPr>
          <a:xfrm>
            <a:off x="5864748" y="1013924"/>
            <a:ext cx="5843157" cy="5261370"/>
          </a:xfrm>
          <a:prstGeom prst="rect">
            <a:avLst/>
          </a:prstGeom>
        </p:spPr>
      </p:pic>
    </p:spTree>
    <p:extLst>
      <p:ext uri="{BB962C8B-B14F-4D97-AF65-F5344CB8AC3E}">
        <p14:creationId xmlns:p14="http://schemas.microsoft.com/office/powerpoint/2010/main" val="38790094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359512" y="3507256"/>
            <a:ext cx="7474200" cy="2408663"/>
          </a:xfrm>
        </p:spPr>
        <p:txBody>
          <a:bodyPr>
            <a:normAutofit fontScale="25000" lnSpcReduction="20000"/>
          </a:bodyPr>
          <a:lstStyle/>
          <a:p>
            <a:r>
              <a:rPr lang="tr-TR" sz="8000" dirty="0" smtClean="0"/>
              <a:t>4 yaş siyahi </a:t>
            </a:r>
            <a:r>
              <a:rPr lang="tr-TR" sz="8000" dirty="0"/>
              <a:t>erkek </a:t>
            </a:r>
            <a:r>
              <a:rPr lang="tr-TR" sz="8000" dirty="0" smtClean="0"/>
              <a:t>çocuk</a:t>
            </a:r>
          </a:p>
          <a:p>
            <a:r>
              <a:rPr lang="tr-TR" sz="8000" dirty="0" smtClean="0"/>
              <a:t>yaygın </a:t>
            </a:r>
            <a:r>
              <a:rPr lang="tr-TR" sz="8000" dirty="0"/>
              <a:t>karın ağrısı, </a:t>
            </a:r>
            <a:r>
              <a:rPr lang="tr-TR" sz="8000" dirty="0" smtClean="0"/>
              <a:t>kusma, kabızlık </a:t>
            </a:r>
            <a:r>
              <a:rPr lang="tr-TR" sz="8000" dirty="0"/>
              <a:t>ve karın şişkinliği </a:t>
            </a:r>
            <a:endParaRPr lang="tr-TR" sz="8000" dirty="0" smtClean="0"/>
          </a:p>
          <a:p>
            <a:r>
              <a:rPr lang="tr-TR" sz="8000" dirty="0" smtClean="0"/>
              <a:t>elektrolit </a:t>
            </a:r>
            <a:r>
              <a:rPr lang="tr-TR" sz="8000" dirty="0"/>
              <a:t>dengesizliği ile ilişkili </a:t>
            </a:r>
            <a:r>
              <a:rPr lang="tr-TR" sz="8000" dirty="0" err="1"/>
              <a:t>subakut</a:t>
            </a:r>
            <a:r>
              <a:rPr lang="tr-TR" sz="8000" dirty="0"/>
              <a:t> bağırsak </a:t>
            </a:r>
            <a:r>
              <a:rPr lang="tr-TR" sz="8000" dirty="0" smtClean="0"/>
              <a:t>tıkanıklığı? </a:t>
            </a:r>
            <a:r>
              <a:rPr lang="tr-TR" sz="8000" dirty="0" err="1"/>
              <a:t>i</a:t>
            </a:r>
            <a:r>
              <a:rPr lang="tr-TR" sz="8000" dirty="0" err="1" smtClean="0"/>
              <a:t>leus</a:t>
            </a:r>
            <a:r>
              <a:rPr lang="tr-TR" sz="8000" dirty="0" smtClean="0"/>
              <a:t>?</a:t>
            </a:r>
          </a:p>
          <a:p>
            <a:r>
              <a:rPr lang="tr-TR" sz="8000" dirty="0" err="1" smtClean="0"/>
              <a:t>eksploratuvar</a:t>
            </a:r>
            <a:r>
              <a:rPr lang="tr-TR" sz="8000" dirty="0" smtClean="0"/>
              <a:t> </a:t>
            </a:r>
            <a:r>
              <a:rPr lang="tr-TR" sz="8000" dirty="0" err="1"/>
              <a:t>laparotomi</a:t>
            </a:r>
            <a:r>
              <a:rPr lang="tr-TR" sz="8000" dirty="0"/>
              <a:t> </a:t>
            </a:r>
            <a:r>
              <a:rPr lang="tr-TR" sz="8000" dirty="0" smtClean="0">
                <a:sym typeface="Wingdings" panose="05000000000000000000" pitchFamily="2" charset="2"/>
              </a:rPr>
              <a:t> </a:t>
            </a:r>
            <a:r>
              <a:rPr lang="tr-TR" sz="8000" dirty="0" smtClean="0"/>
              <a:t>tıkanmış </a:t>
            </a:r>
            <a:r>
              <a:rPr lang="tr-TR" sz="8000" dirty="0"/>
              <a:t>genişlemiş bir ince </a:t>
            </a:r>
            <a:r>
              <a:rPr lang="tr-TR" sz="8000" dirty="0" smtClean="0"/>
              <a:t>bağırsak </a:t>
            </a:r>
            <a:r>
              <a:rPr lang="tr-TR" sz="8000" dirty="0" smtClean="0">
                <a:sym typeface="Wingdings" panose="05000000000000000000" pitchFamily="2" charset="2"/>
              </a:rPr>
              <a:t></a:t>
            </a:r>
            <a:r>
              <a:rPr lang="tr-TR" sz="8000" dirty="0"/>
              <a:t> </a:t>
            </a:r>
            <a:r>
              <a:rPr lang="tr-TR" sz="8000" i="1" dirty="0" err="1"/>
              <a:t>Ascaris</a:t>
            </a:r>
            <a:r>
              <a:rPr lang="tr-TR" sz="8000" i="1" dirty="0"/>
              <a:t> </a:t>
            </a:r>
            <a:r>
              <a:rPr lang="tr-TR" sz="8000" i="1" dirty="0" err="1"/>
              <a:t>lumbricoides</a:t>
            </a:r>
            <a:r>
              <a:rPr lang="tr-TR" sz="8000" i="1" dirty="0"/>
              <a:t> </a:t>
            </a:r>
            <a:endParaRPr lang="tr-TR" sz="8000" i="1" dirty="0" smtClean="0"/>
          </a:p>
          <a:p>
            <a:r>
              <a:rPr lang="tr-TR" sz="8000" dirty="0" smtClean="0"/>
              <a:t>ameliyat </a:t>
            </a:r>
            <a:r>
              <a:rPr lang="tr-TR" sz="8000" dirty="0"/>
              <a:t>sonrası 7. günde taburcu </a:t>
            </a:r>
            <a:r>
              <a:rPr lang="tr-TR" sz="8000" dirty="0" smtClean="0"/>
              <a:t>, oral tek </a:t>
            </a:r>
            <a:r>
              <a:rPr lang="tr-TR" sz="8000" dirty="0"/>
              <a:t>doz 500 </a:t>
            </a:r>
            <a:r>
              <a:rPr lang="tr-TR" sz="8000" dirty="0" smtClean="0"/>
              <a:t>mg </a:t>
            </a:r>
            <a:r>
              <a:rPr lang="tr-TR" sz="8000" dirty="0" err="1"/>
              <a:t>mebendazol</a:t>
            </a:r>
            <a:endParaRPr lang="tr-TR" sz="8000" dirty="0"/>
          </a:p>
          <a:p>
            <a:r>
              <a:rPr lang="tr-TR" sz="4400" dirty="0" err="1" smtClean="0"/>
              <a:t>Mbanga</a:t>
            </a:r>
            <a:r>
              <a:rPr lang="tr-TR" sz="4400" dirty="0"/>
              <a:t>, C.M., </a:t>
            </a:r>
            <a:r>
              <a:rPr lang="tr-TR" sz="4400" dirty="0" err="1"/>
              <a:t>Ombaku</a:t>
            </a:r>
            <a:r>
              <a:rPr lang="tr-TR" sz="4400" dirty="0"/>
              <a:t>, K.S., </a:t>
            </a:r>
            <a:r>
              <a:rPr lang="tr-TR" sz="4400" dirty="0" err="1"/>
              <a:t>Fai</a:t>
            </a:r>
            <a:r>
              <a:rPr lang="tr-TR" sz="4400" dirty="0"/>
              <a:t>, K.N. </a:t>
            </a:r>
            <a:r>
              <a:rPr lang="tr-TR" sz="4400" i="1" dirty="0"/>
              <a:t>et al.</a:t>
            </a:r>
            <a:r>
              <a:rPr lang="tr-TR" sz="4400" dirty="0"/>
              <a:t> Small </a:t>
            </a:r>
            <a:r>
              <a:rPr lang="tr-TR" sz="4400" dirty="0" err="1"/>
              <a:t>bowel</a:t>
            </a:r>
            <a:r>
              <a:rPr lang="tr-TR" sz="4400" dirty="0"/>
              <a:t> </a:t>
            </a:r>
            <a:r>
              <a:rPr lang="tr-TR" sz="4400" dirty="0" err="1"/>
              <a:t>obstruction</a:t>
            </a:r>
            <a:r>
              <a:rPr lang="tr-TR" sz="4400" dirty="0"/>
              <a:t> </a:t>
            </a:r>
            <a:r>
              <a:rPr lang="tr-TR" sz="4400" dirty="0" err="1"/>
              <a:t>complicating</a:t>
            </a:r>
            <a:r>
              <a:rPr lang="tr-TR" sz="4400" dirty="0"/>
              <a:t> an </a:t>
            </a:r>
            <a:r>
              <a:rPr lang="tr-TR" sz="4400" i="1" dirty="0" err="1"/>
              <a:t>Ascaris</a:t>
            </a:r>
            <a:r>
              <a:rPr lang="tr-TR" sz="4400" i="1" dirty="0"/>
              <a:t> </a:t>
            </a:r>
            <a:r>
              <a:rPr lang="tr-TR" sz="4400" i="1" dirty="0" err="1"/>
              <a:t>lumbricoides</a:t>
            </a:r>
            <a:r>
              <a:rPr lang="tr-TR" sz="4400" dirty="0"/>
              <a:t> </a:t>
            </a:r>
            <a:r>
              <a:rPr lang="tr-TR" sz="4400" dirty="0" err="1"/>
              <a:t>infestation</a:t>
            </a:r>
            <a:r>
              <a:rPr lang="tr-TR" sz="4400" dirty="0"/>
              <a:t> in a 4-year-old </a:t>
            </a:r>
            <a:r>
              <a:rPr lang="tr-TR" sz="4400" dirty="0" err="1"/>
              <a:t>male</a:t>
            </a:r>
            <a:r>
              <a:rPr lang="tr-TR" sz="4400" dirty="0"/>
              <a:t>: a </a:t>
            </a:r>
            <a:r>
              <a:rPr lang="tr-TR" sz="4400" dirty="0" err="1"/>
              <a:t>case</a:t>
            </a:r>
            <a:r>
              <a:rPr lang="tr-TR" sz="4400" dirty="0"/>
              <a:t> </a:t>
            </a:r>
            <a:r>
              <a:rPr lang="tr-TR" sz="4400" dirty="0" err="1"/>
              <a:t>report</a:t>
            </a:r>
            <a:r>
              <a:rPr lang="tr-TR" sz="4400" dirty="0"/>
              <a:t> . </a:t>
            </a:r>
            <a:r>
              <a:rPr lang="tr-TR" sz="4400" i="1" dirty="0"/>
              <a:t>J </a:t>
            </a:r>
            <a:r>
              <a:rPr lang="tr-TR" sz="4400" i="1" dirty="0" err="1"/>
              <a:t>Med</a:t>
            </a:r>
            <a:r>
              <a:rPr lang="tr-TR" sz="4400" i="1" dirty="0"/>
              <a:t> Case </a:t>
            </a:r>
            <a:r>
              <a:rPr lang="tr-TR" sz="4400" i="1" dirty="0" err="1"/>
              <a:t>Reports</a:t>
            </a:r>
            <a:r>
              <a:rPr lang="tr-TR" sz="4400" dirty="0"/>
              <a:t> </a:t>
            </a:r>
            <a:r>
              <a:rPr lang="tr-TR" sz="4400" b="1" dirty="0"/>
              <a:t>13</a:t>
            </a:r>
            <a:r>
              <a:rPr lang="tr-TR" sz="4400" dirty="0"/>
              <a:t>, 155 (2019). https://doi.org/10.1186/s13256-019-2103-y</a:t>
            </a:r>
          </a:p>
        </p:txBody>
      </p:sp>
      <p:pic>
        <p:nvPicPr>
          <p:cNvPr id="4" name="Resim 3"/>
          <p:cNvPicPr>
            <a:picLocks noChangeAspect="1"/>
          </p:cNvPicPr>
          <p:nvPr/>
        </p:nvPicPr>
        <p:blipFill>
          <a:blip r:embed="rId2"/>
          <a:stretch>
            <a:fillRect/>
          </a:stretch>
        </p:blipFill>
        <p:spPr>
          <a:xfrm>
            <a:off x="359511" y="520390"/>
            <a:ext cx="3222172" cy="2535044"/>
          </a:xfrm>
          <a:prstGeom prst="rect">
            <a:avLst/>
          </a:prstGeom>
        </p:spPr>
      </p:pic>
      <p:pic>
        <p:nvPicPr>
          <p:cNvPr id="5" name="Resim 4"/>
          <p:cNvPicPr>
            <a:picLocks noChangeAspect="1"/>
          </p:cNvPicPr>
          <p:nvPr/>
        </p:nvPicPr>
        <p:blipFill>
          <a:blip r:embed="rId3"/>
          <a:stretch>
            <a:fillRect/>
          </a:stretch>
        </p:blipFill>
        <p:spPr>
          <a:xfrm>
            <a:off x="3786670" y="520390"/>
            <a:ext cx="4047041" cy="2535044"/>
          </a:xfrm>
          <a:prstGeom prst="rect">
            <a:avLst/>
          </a:prstGeom>
        </p:spPr>
      </p:pic>
      <p:pic>
        <p:nvPicPr>
          <p:cNvPr id="6" name="Resim 5"/>
          <p:cNvPicPr>
            <a:picLocks noChangeAspect="1"/>
          </p:cNvPicPr>
          <p:nvPr/>
        </p:nvPicPr>
        <p:blipFill>
          <a:blip r:embed="rId4"/>
          <a:stretch>
            <a:fillRect/>
          </a:stretch>
        </p:blipFill>
        <p:spPr>
          <a:xfrm>
            <a:off x="8562805" y="823127"/>
            <a:ext cx="3127511" cy="2900779"/>
          </a:xfrm>
          <a:prstGeom prst="rect">
            <a:avLst/>
          </a:prstGeom>
        </p:spPr>
      </p:pic>
      <p:sp>
        <p:nvSpPr>
          <p:cNvPr id="7" name="Metin kutusu 6"/>
          <p:cNvSpPr txBox="1"/>
          <p:nvPr/>
        </p:nvSpPr>
        <p:spPr>
          <a:xfrm>
            <a:off x="9751965" y="3723906"/>
            <a:ext cx="1938351" cy="276999"/>
          </a:xfrm>
          <a:prstGeom prst="rect">
            <a:avLst/>
          </a:prstGeom>
          <a:noFill/>
        </p:spPr>
        <p:txBody>
          <a:bodyPr wrap="none" rtlCol="0">
            <a:spAutoFit/>
          </a:bodyPr>
          <a:lstStyle/>
          <a:p>
            <a:r>
              <a:rPr lang="tr-TR" sz="1200" dirty="0" err="1" smtClean="0"/>
              <a:t>Loffler</a:t>
            </a:r>
            <a:r>
              <a:rPr lang="tr-TR" sz="1200" dirty="0" smtClean="0"/>
              <a:t> sendromu, </a:t>
            </a:r>
            <a:r>
              <a:rPr lang="tr-TR" sz="1200" dirty="0" err="1" smtClean="0"/>
              <a:t>uptodate</a:t>
            </a:r>
            <a:endParaRPr lang="tr-TR" sz="1200" dirty="0"/>
          </a:p>
        </p:txBody>
      </p:sp>
    </p:spTree>
    <p:extLst>
      <p:ext uri="{BB962C8B-B14F-4D97-AF65-F5344CB8AC3E}">
        <p14:creationId xmlns:p14="http://schemas.microsoft.com/office/powerpoint/2010/main" val="36678686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3000" y="390294"/>
            <a:ext cx="9875520" cy="1053328"/>
          </a:xfrm>
        </p:spPr>
        <p:txBody>
          <a:bodyPr>
            <a:normAutofit/>
          </a:bodyPr>
          <a:lstStyle/>
          <a:p>
            <a:r>
              <a:rPr lang="tr-TR" sz="3600" dirty="0" smtClean="0"/>
              <a:t>Tanı </a:t>
            </a:r>
            <a:endParaRPr lang="tr-TR" sz="3600" dirty="0"/>
          </a:p>
        </p:txBody>
      </p:sp>
      <p:sp>
        <p:nvSpPr>
          <p:cNvPr id="3" name="İçerik Yer Tutucusu 2"/>
          <p:cNvSpPr>
            <a:spLocks noGrp="1"/>
          </p:cNvSpPr>
          <p:nvPr>
            <p:ph idx="1"/>
          </p:nvPr>
        </p:nvSpPr>
        <p:spPr>
          <a:xfrm>
            <a:off x="1143000" y="1159727"/>
            <a:ext cx="9872871" cy="4936273"/>
          </a:xfrm>
        </p:spPr>
        <p:txBody>
          <a:bodyPr/>
          <a:lstStyle/>
          <a:p>
            <a:pPr marL="502920" indent="-457200">
              <a:buAutoNum type="arabicPeriod"/>
            </a:pPr>
            <a:r>
              <a:rPr lang="tr-TR" dirty="0" smtClean="0"/>
              <a:t>Taze dışkı </a:t>
            </a:r>
            <a:r>
              <a:rPr lang="tr-TR" dirty="0" err="1" smtClean="0"/>
              <a:t>mikroskopisinde</a:t>
            </a:r>
            <a:r>
              <a:rPr lang="tr-TR" dirty="0" smtClean="0"/>
              <a:t> </a:t>
            </a:r>
            <a:r>
              <a:rPr lang="tr-TR" dirty="0" err="1" smtClean="0"/>
              <a:t>nativ</a:t>
            </a:r>
            <a:r>
              <a:rPr lang="tr-TR" dirty="0" smtClean="0"/>
              <a:t>-lügol bakıda </a:t>
            </a:r>
            <a:r>
              <a:rPr lang="tr-TR" dirty="0" err="1" smtClean="0"/>
              <a:t>A.lumbricoides</a:t>
            </a:r>
            <a:r>
              <a:rPr lang="tr-TR" dirty="0" smtClean="0"/>
              <a:t> yumurtalarının görülmesiyle</a:t>
            </a:r>
          </a:p>
          <a:p>
            <a:pPr marL="502920" indent="-457200">
              <a:buAutoNum type="arabicPeriod"/>
            </a:pPr>
            <a:r>
              <a:rPr lang="tr-TR" dirty="0" smtClean="0"/>
              <a:t>Erişkin parazitin ağız, burun veya anüsten çıkarak görülmesiyle</a:t>
            </a:r>
          </a:p>
          <a:p>
            <a:pPr marL="502920" indent="-457200">
              <a:buAutoNum type="arabicPeriod"/>
            </a:pPr>
            <a:r>
              <a:rPr lang="tr-TR" dirty="0" smtClean="0"/>
              <a:t>ADBG, baryumlu </a:t>
            </a:r>
            <a:r>
              <a:rPr lang="tr-TR" dirty="0" err="1" smtClean="0"/>
              <a:t>grafi</a:t>
            </a:r>
            <a:r>
              <a:rPr lang="tr-TR" dirty="0" smtClean="0"/>
              <a:t>, USG, BT</a:t>
            </a:r>
            <a:endParaRPr lang="tr-TR" dirty="0"/>
          </a:p>
        </p:txBody>
      </p:sp>
      <p:pic>
        <p:nvPicPr>
          <p:cNvPr id="4" name="Resim 3"/>
          <p:cNvPicPr>
            <a:picLocks noChangeAspect="1"/>
          </p:cNvPicPr>
          <p:nvPr/>
        </p:nvPicPr>
        <p:blipFill>
          <a:blip r:embed="rId2"/>
          <a:stretch>
            <a:fillRect/>
          </a:stretch>
        </p:blipFill>
        <p:spPr>
          <a:xfrm>
            <a:off x="1355918" y="3405071"/>
            <a:ext cx="3082267" cy="2045309"/>
          </a:xfrm>
          <a:prstGeom prst="rect">
            <a:avLst/>
          </a:prstGeom>
        </p:spPr>
      </p:pic>
      <p:pic>
        <p:nvPicPr>
          <p:cNvPr id="5" name="Resim 4"/>
          <p:cNvPicPr>
            <a:picLocks noChangeAspect="1"/>
          </p:cNvPicPr>
          <p:nvPr/>
        </p:nvPicPr>
        <p:blipFill>
          <a:blip r:embed="rId3"/>
          <a:stretch>
            <a:fillRect/>
          </a:stretch>
        </p:blipFill>
        <p:spPr>
          <a:xfrm>
            <a:off x="7939505" y="2848087"/>
            <a:ext cx="3155796" cy="3237453"/>
          </a:xfrm>
          <a:prstGeom prst="rect">
            <a:avLst/>
          </a:prstGeom>
        </p:spPr>
      </p:pic>
      <p:pic>
        <p:nvPicPr>
          <p:cNvPr id="6" name="Resim 5"/>
          <p:cNvPicPr>
            <a:picLocks noChangeAspect="1"/>
          </p:cNvPicPr>
          <p:nvPr/>
        </p:nvPicPr>
        <p:blipFill>
          <a:blip r:embed="rId4"/>
          <a:stretch>
            <a:fillRect/>
          </a:stretch>
        </p:blipFill>
        <p:spPr>
          <a:xfrm>
            <a:off x="4993457" y="2848087"/>
            <a:ext cx="2390775" cy="3432370"/>
          </a:xfrm>
          <a:prstGeom prst="rect">
            <a:avLst/>
          </a:prstGeom>
        </p:spPr>
      </p:pic>
    </p:spTree>
    <p:extLst>
      <p:ext uri="{BB962C8B-B14F-4D97-AF65-F5344CB8AC3E}">
        <p14:creationId xmlns:p14="http://schemas.microsoft.com/office/powerpoint/2010/main" val="36967391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3000" y="824753"/>
            <a:ext cx="9875520" cy="1356360"/>
          </a:xfrm>
        </p:spPr>
        <p:txBody>
          <a:bodyPr>
            <a:normAutofit fontScale="90000"/>
          </a:bodyPr>
          <a:lstStyle/>
          <a:p>
            <a:r>
              <a:rPr lang="tr-TR" sz="4000" dirty="0" smtClean="0"/>
              <a:t>Tedavi</a:t>
            </a:r>
            <a:r>
              <a:rPr lang="tr-TR" sz="3600" dirty="0" smtClean="0"/>
              <a:t/>
            </a:r>
            <a:br>
              <a:rPr lang="tr-TR" sz="3600" dirty="0" smtClean="0"/>
            </a:br>
            <a:r>
              <a:rPr lang="tr-TR" sz="2700" dirty="0" err="1"/>
              <a:t>Mebendazol</a:t>
            </a:r>
            <a:r>
              <a:rPr lang="tr-TR" sz="2700" dirty="0"/>
              <a:t>, </a:t>
            </a:r>
            <a:r>
              <a:rPr lang="tr-TR" sz="2700" dirty="0" err="1"/>
              <a:t>albendazol</a:t>
            </a:r>
            <a:r>
              <a:rPr lang="tr-TR" sz="2700" dirty="0"/>
              <a:t>, </a:t>
            </a:r>
            <a:r>
              <a:rPr lang="tr-TR" sz="2700" dirty="0" err="1"/>
              <a:t>pirantel</a:t>
            </a:r>
            <a:r>
              <a:rPr lang="tr-TR" sz="2700" dirty="0"/>
              <a:t> </a:t>
            </a:r>
            <a:r>
              <a:rPr lang="tr-TR" sz="2700" dirty="0" err="1"/>
              <a:t>pamoat</a:t>
            </a:r>
            <a:r>
              <a:rPr lang="tr-TR" sz="2700" dirty="0"/>
              <a:t> ilaç seçenekleridir</a:t>
            </a:r>
            <a:r>
              <a:rPr lang="tr-TR" sz="2700" dirty="0" smtClean="0"/>
              <a:t>.</a:t>
            </a:r>
            <a:br>
              <a:rPr lang="tr-TR" sz="2700" dirty="0" smtClean="0"/>
            </a:br>
            <a:r>
              <a:rPr lang="tr-TR" sz="2700" dirty="0"/>
              <a:t>A</a:t>
            </a:r>
            <a:r>
              <a:rPr lang="tr-TR" sz="2700" dirty="0" smtClean="0"/>
              <a:t>ile tedavisi gerekebilir.</a:t>
            </a:r>
            <a:r>
              <a:rPr lang="tr-TR" sz="3600" dirty="0"/>
              <a:t/>
            </a:r>
            <a:br>
              <a:rPr lang="tr-TR" sz="3600" dirty="0"/>
            </a:br>
            <a:endParaRPr lang="tr-TR" sz="3600" dirty="0"/>
          </a:p>
        </p:txBody>
      </p:sp>
      <p:sp>
        <p:nvSpPr>
          <p:cNvPr id="8" name="İçerik Yer Tutucusu 7"/>
          <p:cNvSpPr>
            <a:spLocks noGrp="1"/>
          </p:cNvSpPr>
          <p:nvPr>
            <p:ph sz="half" idx="1"/>
          </p:nvPr>
        </p:nvSpPr>
        <p:spPr/>
        <p:txBody>
          <a:bodyPr>
            <a:normAutofit fontScale="85000" lnSpcReduction="20000"/>
          </a:bodyPr>
          <a:lstStyle/>
          <a:p>
            <a:pPr marL="502920" indent="-457200">
              <a:buAutoNum type="arabicPeriod"/>
            </a:pPr>
            <a:r>
              <a:rPr lang="tr-TR" b="1" i="1" u="sng" dirty="0" err="1" smtClean="0"/>
              <a:t>Mebendazol</a:t>
            </a:r>
            <a:r>
              <a:rPr lang="tr-TR" b="1" i="1" u="sng" dirty="0" smtClean="0"/>
              <a:t>:</a:t>
            </a:r>
          </a:p>
          <a:p>
            <a:pPr marL="45720" indent="0">
              <a:buNone/>
            </a:pPr>
            <a:r>
              <a:rPr lang="tr-TR" b="1" i="1" dirty="0" err="1" smtClean="0"/>
              <a:t>Vermazol</a:t>
            </a:r>
            <a:r>
              <a:rPr lang="tr-TR" b="1" i="1" dirty="0" smtClean="0"/>
              <a:t> 100 mg </a:t>
            </a:r>
            <a:r>
              <a:rPr lang="tr-TR" b="1" i="1" dirty="0" err="1" smtClean="0"/>
              <a:t>tb</a:t>
            </a:r>
            <a:r>
              <a:rPr lang="tr-TR" b="1" i="1" dirty="0" smtClean="0"/>
              <a:t>, s:2*1 aç, PO, 3 gün üst üste</a:t>
            </a:r>
          </a:p>
          <a:p>
            <a:pPr marL="45720" indent="0">
              <a:buNone/>
            </a:pPr>
            <a:r>
              <a:rPr lang="tr-TR" sz="1400" dirty="0" smtClean="0"/>
              <a:t>*2 yaş üstü ve erişkinde doz aynı, 2 yaş altı kullanımı önerilmemekte</a:t>
            </a:r>
          </a:p>
          <a:p>
            <a:pPr marL="45720" indent="0">
              <a:buNone/>
            </a:pPr>
            <a:r>
              <a:rPr lang="tr-TR" b="1" i="1" u="sng" dirty="0" smtClean="0"/>
              <a:t>2.Albendezol:</a:t>
            </a:r>
          </a:p>
          <a:p>
            <a:pPr marL="45720" indent="0">
              <a:buNone/>
            </a:pPr>
            <a:r>
              <a:rPr lang="tr-TR" b="1" i="1" dirty="0" err="1" smtClean="0"/>
              <a:t>Andazol</a:t>
            </a:r>
            <a:r>
              <a:rPr lang="tr-TR" b="1" i="1" dirty="0" smtClean="0"/>
              <a:t> 400 mg </a:t>
            </a:r>
            <a:r>
              <a:rPr lang="tr-TR" b="1" i="1" dirty="0" err="1" smtClean="0"/>
              <a:t>tb</a:t>
            </a:r>
            <a:r>
              <a:rPr lang="tr-TR" b="1" i="1" dirty="0" smtClean="0"/>
              <a:t>, 200 mg/10 ml </a:t>
            </a:r>
            <a:r>
              <a:rPr lang="tr-TR" b="1" i="1" dirty="0" err="1" smtClean="0"/>
              <a:t>susp</a:t>
            </a:r>
            <a:endParaRPr lang="tr-TR" b="1" i="1" dirty="0" smtClean="0"/>
          </a:p>
          <a:p>
            <a:pPr marL="45720" indent="0">
              <a:buNone/>
            </a:pPr>
            <a:r>
              <a:rPr lang="tr-TR" dirty="0" smtClean="0"/>
              <a:t>Erişkin ve 2 yaş üstü;</a:t>
            </a:r>
          </a:p>
          <a:p>
            <a:pPr marL="45720" indent="0">
              <a:buNone/>
            </a:pPr>
            <a:r>
              <a:rPr lang="tr-TR" b="1" i="1" dirty="0" smtClean="0"/>
              <a:t>S:1*400 mg, sabah aç, PO, tek doz, 3 hafta sonra tekrar</a:t>
            </a:r>
          </a:p>
          <a:p>
            <a:pPr marL="45720" indent="0">
              <a:buNone/>
            </a:pPr>
            <a:r>
              <a:rPr lang="tr-TR" dirty="0" smtClean="0"/>
              <a:t>2 yaş altı;</a:t>
            </a:r>
          </a:p>
          <a:p>
            <a:pPr marL="45720" indent="0">
              <a:buNone/>
            </a:pPr>
            <a:r>
              <a:rPr lang="tr-TR" b="1" i="1" dirty="0" smtClean="0"/>
              <a:t>S: 1*200mg , sabah aç, PO, tek doz, 3 hafta sonra tekrar</a:t>
            </a:r>
            <a:endParaRPr lang="tr-TR" b="1" i="1" dirty="0"/>
          </a:p>
        </p:txBody>
      </p:sp>
      <p:sp>
        <p:nvSpPr>
          <p:cNvPr id="9" name="İçerik Yer Tutucusu 8"/>
          <p:cNvSpPr>
            <a:spLocks noGrp="1"/>
          </p:cNvSpPr>
          <p:nvPr>
            <p:ph sz="half" idx="2"/>
          </p:nvPr>
        </p:nvSpPr>
        <p:spPr>
          <a:xfrm>
            <a:off x="6267612" y="2057400"/>
            <a:ext cx="4956200" cy="4023360"/>
          </a:xfrm>
        </p:spPr>
        <p:txBody>
          <a:bodyPr>
            <a:normAutofit fontScale="85000" lnSpcReduction="20000"/>
          </a:bodyPr>
          <a:lstStyle/>
          <a:p>
            <a:pPr marL="45720" indent="0">
              <a:buNone/>
            </a:pPr>
            <a:r>
              <a:rPr lang="tr-TR" dirty="0" smtClean="0"/>
              <a:t>3.</a:t>
            </a:r>
            <a:r>
              <a:rPr lang="tr-TR" sz="2400" dirty="0"/>
              <a:t> </a:t>
            </a:r>
            <a:r>
              <a:rPr lang="tr-TR" sz="2400" b="1" i="1" u="sng" dirty="0" err="1" smtClean="0"/>
              <a:t>Pirantel</a:t>
            </a:r>
            <a:r>
              <a:rPr lang="tr-TR" sz="2400" b="1" i="1" u="sng" dirty="0" smtClean="0"/>
              <a:t> </a:t>
            </a:r>
            <a:r>
              <a:rPr lang="tr-TR" sz="2400" b="1" i="1" u="sng" dirty="0" err="1" smtClean="0"/>
              <a:t>pamoat</a:t>
            </a:r>
            <a:r>
              <a:rPr lang="tr-TR" sz="2400" b="1" i="1" u="sng" dirty="0" smtClean="0"/>
              <a:t>:</a:t>
            </a:r>
          </a:p>
          <a:p>
            <a:pPr marL="45720" indent="0">
              <a:buNone/>
            </a:pPr>
            <a:r>
              <a:rPr lang="tr-TR" sz="1900" dirty="0" smtClean="0"/>
              <a:t>Reçetesiz satılmakta</a:t>
            </a:r>
          </a:p>
          <a:p>
            <a:pPr marL="45720" indent="0">
              <a:buNone/>
            </a:pPr>
            <a:r>
              <a:rPr lang="tr-TR" sz="2400" b="1" i="1" dirty="0" err="1" smtClean="0"/>
              <a:t>Kontil</a:t>
            </a:r>
            <a:r>
              <a:rPr lang="tr-TR" sz="2400" b="1" i="1" dirty="0" smtClean="0"/>
              <a:t> 725 mg çiğneme </a:t>
            </a:r>
            <a:r>
              <a:rPr lang="tr-TR" sz="2400" b="1" i="1" dirty="0" err="1" smtClean="0"/>
              <a:t>tb</a:t>
            </a:r>
            <a:r>
              <a:rPr lang="tr-TR" sz="2400" b="1" i="1" dirty="0" smtClean="0"/>
              <a:t>, </a:t>
            </a:r>
            <a:r>
              <a:rPr lang="tr-TR" b="1" dirty="0" smtClean="0"/>
              <a:t> 250mg /5ml </a:t>
            </a:r>
            <a:r>
              <a:rPr lang="tr-TR" b="1" dirty="0" err="1" smtClean="0"/>
              <a:t>susp</a:t>
            </a:r>
            <a:endParaRPr lang="tr-TR" b="1" dirty="0" smtClean="0"/>
          </a:p>
          <a:p>
            <a:pPr marL="45720" indent="0">
              <a:buNone/>
            </a:pPr>
            <a:r>
              <a:rPr lang="tr-TR" dirty="0" smtClean="0"/>
              <a:t>Erişkin;</a:t>
            </a:r>
          </a:p>
          <a:p>
            <a:pPr marL="45720" indent="0">
              <a:buNone/>
            </a:pPr>
            <a:r>
              <a:rPr lang="tr-TR" b="1" i="1" dirty="0" smtClean="0"/>
              <a:t>&gt;75 kg </a:t>
            </a:r>
            <a:r>
              <a:rPr lang="tr-TR" b="1" i="1" dirty="0"/>
              <a:t>S</a:t>
            </a:r>
            <a:r>
              <a:rPr lang="tr-TR" b="1" i="1" dirty="0" smtClean="0"/>
              <a:t>:1*4 </a:t>
            </a:r>
            <a:r>
              <a:rPr lang="tr-TR" b="1" i="1" dirty="0" err="1" smtClean="0"/>
              <a:t>tb</a:t>
            </a:r>
            <a:r>
              <a:rPr lang="tr-TR" b="1" i="1" dirty="0"/>
              <a:t>,</a:t>
            </a:r>
            <a:r>
              <a:rPr lang="tr-TR" b="1" i="1" dirty="0" smtClean="0"/>
              <a:t> PO, 3 gün üst üste</a:t>
            </a:r>
          </a:p>
          <a:p>
            <a:pPr marL="45720" indent="0">
              <a:buNone/>
            </a:pPr>
            <a:r>
              <a:rPr lang="tr-TR" b="1" i="1" dirty="0" smtClean="0"/>
              <a:t>&lt;75 kg S:1*3 </a:t>
            </a:r>
            <a:r>
              <a:rPr lang="tr-TR" b="1" i="1" dirty="0" err="1" smtClean="0"/>
              <a:t>tb</a:t>
            </a:r>
            <a:r>
              <a:rPr lang="tr-TR" b="1" i="1" dirty="0" smtClean="0"/>
              <a:t>, PO, </a:t>
            </a:r>
            <a:r>
              <a:rPr lang="tr-TR" b="1" i="1" dirty="0"/>
              <a:t>3 gün üst üste</a:t>
            </a:r>
          </a:p>
          <a:p>
            <a:pPr marL="45720" indent="0">
              <a:buNone/>
            </a:pPr>
            <a:r>
              <a:rPr lang="tr-TR" dirty="0" smtClean="0"/>
              <a:t>Çocuk;</a:t>
            </a:r>
          </a:p>
          <a:p>
            <a:pPr marL="45720" indent="0">
              <a:buNone/>
            </a:pPr>
            <a:r>
              <a:rPr lang="tr-TR" b="1" i="1" dirty="0" smtClean="0"/>
              <a:t>6-12 yaş: 1*2 </a:t>
            </a:r>
            <a:r>
              <a:rPr lang="tr-TR" b="1" i="1" dirty="0" err="1" smtClean="0"/>
              <a:t>tb</a:t>
            </a:r>
            <a:r>
              <a:rPr lang="tr-TR" b="1" i="1" dirty="0" smtClean="0"/>
              <a:t>, PO, </a:t>
            </a:r>
            <a:r>
              <a:rPr lang="tr-TR" b="1" i="1" dirty="0"/>
              <a:t>3 gün üst üste</a:t>
            </a:r>
          </a:p>
          <a:p>
            <a:pPr marL="45720" indent="0">
              <a:buNone/>
            </a:pPr>
            <a:r>
              <a:rPr lang="tr-TR" b="1" i="1" dirty="0" smtClean="0"/>
              <a:t>2-6 yaş: 1*1 </a:t>
            </a:r>
            <a:r>
              <a:rPr lang="tr-TR" b="1" i="1" dirty="0" err="1" smtClean="0"/>
              <a:t>tb</a:t>
            </a:r>
            <a:r>
              <a:rPr lang="tr-TR" b="1" i="1" dirty="0" smtClean="0"/>
              <a:t>, PO, </a:t>
            </a:r>
            <a:r>
              <a:rPr lang="tr-TR" b="1" i="1" dirty="0"/>
              <a:t>3 gün üst üste</a:t>
            </a:r>
          </a:p>
          <a:p>
            <a:pPr marL="45720" indent="0">
              <a:buNone/>
            </a:pPr>
            <a:r>
              <a:rPr lang="tr-TR" sz="1300" dirty="0" smtClean="0"/>
              <a:t>*2 yaş altında kullanımı önerilmemektedir</a:t>
            </a:r>
            <a:endParaRPr lang="tr-TR" sz="1300" dirty="0"/>
          </a:p>
        </p:txBody>
      </p:sp>
    </p:spTree>
    <p:extLst>
      <p:ext uri="{BB962C8B-B14F-4D97-AF65-F5344CB8AC3E}">
        <p14:creationId xmlns:p14="http://schemas.microsoft.com/office/powerpoint/2010/main" val="34533377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Korunma</a:t>
            </a:r>
            <a:endParaRPr lang="tr-TR" sz="3600" dirty="0"/>
          </a:p>
        </p:txBody>
      </p:sp>
      <p:sp>
        <p:nvSpPr>
          <p:cNvPr id="3" name="İçerik Yer Tutucusu 2"/>
          <p:cNvSpPr>
            <a:spLocks noGrp="1"/>
          </p:cNvSpPr>
          <p:nvPr>
            <p:ph idx="1"/>
          </p:nvPr>
        </p:nvSpPr>
        <p:spPr/>
        <p:txBody>
          <a:bodyPr/>
          <a:lstStyle/>
          <a:p>
            <a:r>
              <a:rPr lang="tr-TR" dirty="0" smtClean="0"/>
              <a:t>İnsan dışkısı gübre olarak kullanılmamalı</a:t>
            </a:r>
          </a:p>
          <a:p>
            <a:r>
              <a:rPr lang="tr-TR" dirty="0" smtClean="0"/>
              <a:t>Kanalizasyon suyunun karıştığı akarsularla tarım yapılmamalı</a:t>
            </a:r>
          </a:p>
          <a:p>
            <a:r>
              <a:rPr lang="tr-TR" dirty="0" smtClean="0"/>
              <a:t>Dışkı ile </a:t>
            </a:r>
            <a:r>
              <a:rPr lang="tr-TR" dirty="0" err="1" smtClean="0"/>
              <a:t>kontamine</a:t>
            </a:r>
            <a:r>
              <a:rPr lang="tr-TR" dirty="0" smtClean="0"/>
              <a:t> toprakla temastan kaçınılmalı</a:t>
            </a:r>
          </a:p>
          <a:p>
            <a:r>
              <a:rPr lang="tr-TR" dirty="0" smtClean="0"/>
              <a:t>El ve besin hijyenine dikkat edilmeli</a:t>
            </a:r>
            <a:endParaRPr lang="tr-TR" dirty="0"/>
          </a:p>
        </p:txBody>
      </p:sp>
    </p:spTree>
    <p:extLst>
      <p:ext uri="{BB962C8B-B14F-4D97-AF65-F5344CB8AC3E}">
        <p14:creationId xmlns:p14="http://schemas.microsoft.com/office/powerpoint/2010/main" val="41388188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Trichuris</a:t>
            </a:r>
            <a:r>
              <a:rPr lang="tr-TR" dirty="0"/>
              <a:t> </a:t>
            </a:r>
            <a:r>
              <a:rPr lang="tr-TR" dirty="0" err="1" smtClean="0"/>
              <a:t>trichiura</a:t>
            </a:r>
            <a:r>
              <a:rPr lang="tr-TR" dirty="0" smtClean="0"/>
              <a:t> (</a:t>
            </a:r>
            <a:r>
              <a:rPr lang="tr-TR" dirty="0" err="1" smtClean="0"/>
              <a:t>Trihuriyaz</a:t>
            </a:r>
            <a:r>
              <a:rPr lang="tr-TR" dirty="0" smtClean="0"/>
              <a:t>)</a:t>
            </a:r>
            <a:endParaRPr lang="tr-TR" dirty="0"/>
          </a:p>
        </p:txBody>
      </p:sp>
      <p:sp>
        <p:nvSpPr>
          <p:cNvPr id="3" name="İçerik Yer Tutucusu 2"/>
          <p:cNvSpPr>
            <a:spLocks noGrp="1"/>
          </p:cNvSpPr>
          <p:nvPr>
            <p:ph idx="1"/>
          </p:nvPr>
        </p:nvSpPr>
        <p:spPr/>
        <p:txBody>
          <a:bodyPr/>
          <a:lstStyle/>
          <a:p>
            <a:r>
              <a:rPr lang="tr-TR" dirty="0"/>
              <a:t>Dünya çapında </a:t>
            </a:r>
            <a:r>
              <a:rPr lang="tr-TR" dirty="0" smtClean="0">
                <a:sym typeface="Wingdings" panose="05000000000000000000" pitchFamily="2" charset="2"/>
              </a:rPr>
              <a:t></a:t>
            </a:r>
            <a:r>
              <a:rPr lang="tr-TR" dirty="0" smtClean="0"/>
              <a:t> </a:t>
            </a:r>
            <a:r>
              <a:rPr lang="tr-TR" dirty="0"/>
              <a:t>kişisel hijyen ve </a:t>
            </a:r>
            <a:r>
              <a:rPr lang="tr-TR" dirty="0" smtClean="0"/>
              <a:t>temiz suya erişimin </a:t>
            </a:r>
            <a:r>
              <a:rPr lang="tr-TR" dirty="0"/>
              <a:t>olmadığı tropikal </a:t>
            </a:r>
            <a:r>
              <a:rPr lang="tr-TR" dirty="0" smtClean="0"/>
              <a:t>iklimde</a:t>
            </a:r>
          </a:p>
          <a:p>
            <a:r>
              <a:rPr lang="tr-TR" dirty="0" smtClean="0"/>
              <a:t>Çocuklar </a:t>
            </a:r>
            <a:r>
              <a:rPr lang="tr-TR" dirty="0"/>
              <a:t>arasında daha sık </a:t>
            </a:r>
            <a:endParaRPr lang="tr-TR" dirty="0" smtClean="0"/>
          </a:p>
          <a:p>
            <a:r>
              <a:rPr lang="tr-TR" dirty="0" smtClean="0"/>
              <a:t>Yumurtanın </a:t>
            </a:r>
            <a:r>
              <a:rPr lang="tr-TR" dirty="0" err="1"/>
              <a:t>kontamine</a:t>
            </a:r>
            <a:r>
              <a:rPr lang="tr-TR" dirty="0"/>
              <a:t> gıda, toprak ve elle bulaşması ile </a:t>
            </a:r>
            <a:r>
              <a:rPr lang="tr-TR" dirty="0" smtClean="0"/>
              <a:t>oluşur</a:t>
            </a:r>
          </a:p>
          <a:p>
            <a:r>
              <a:rPr lang="tr-TR" dirty="0" err="1" smtClean="0"/>
              <a:t>Çekum</a:t>
            </a:r>
            <a:r>
              <a:rPr lang="tr-TR" dirty="0"/>
              <a:t>, kalın </a:t>
            </a:r>
            <a:r>
              <a:rPr lang="tr-TR" dirty="0" smtClean="0"/>
              <a:t>bağırsak tutulmakta </a:t>
            </a:r>
            <a:endParaRPr lang="tr-TR" dirty="0"/>
          </a:p>
          <a:p>
            <a:r>
              <a:rPr lang="tr-TR" dirty="0" err="1" smtClean="0"/>
              <a:t>Ekstraintestinal</a:t>
            </a:r>
            <a:r>
              <a:rPr lang="tr-TR" dirty="0" smtClean="0"/>
              <a:t> </a:t>
            </a:r>
            <a:r>
              <a:rPr lang="tr-TR" dirty="0"/>
              <a:t>fazı </a:t>
            </a:r>
            <a:r>
              <a:rPr lang="tr-TR" dirty="0" smtClean="0"/>
              <a:t>yok</a:t>
            </a:r>
            <a:endParaRPr lang="tr-TR" dirty="0"/>
          </a:p>
        </p:txBody>
      </p:sp>
    </p:spTree>
    <p:extLst>
      <p:ext uri="{BB962C8B-B14F-4D97-AF65-F5344CB8AC3E}">
        <p14:creationId xmlns:p14="http://schemas.microsoft.com/office/powerpoint/2010/main" val="2712835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6" name="İçerik Yer Tutucus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4570" y="970156"/>
            <a:ext cx="9668897" cy="5096107"/>
          </a:xfrm>
        </p:spPr>
      </p:pic>
    </p:spTree>
    <p:extLst>
      <p:ext uri="{BB962C8B-B14F-4D97-AF65-F5344CB8AC3E}">
        <p14:creationId xmlns:p14="http://schemas.microsoft.com/office/powerpoint/2010/main" val="27705449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143000" y="2057400"/>
            <a:ext cx="4916185" cy="4038600"/>
          </a:xfrm>
        </p:spPr>
        <p:txBody>
          <a:bodyPr/>
          <a:lstStyle/>
          <a:p>
            <a:r>
              <a:rPr lang="tr-TR" dirty="0"/>
              <a:t>Hafif </a:t>
            </a:r>
            <a:r>
              <a:rPr lang="tr-TR" dirty="0" smtClean="0"/>
              <a:t>enfeksiyonda </a:t>
            </a:r>
            <a:r>
              <a:rPr lang="tr-TR" dirty="0" smtClean="0">
                <a:sym typeface="Wingdings" panose="05000000000000000000" pitchFamily="2" charset="2"/>
              </a:rPr>
              <a:t></a:t>
            </a:r>
            <a:r>
              <a:rPr lang="tr-TR" dirty="0" smtClean="0"/>
              <a:t> </a:t>
            </a:r>
            <a:r>
              <a:rPr lang="tr-TR" dirty="0" err="1" smtClean="0"/>
              <a:t>asemptomatik</a:t>
            </a:r>
            <a:r>
              <a:rPr lang="tr-TR" dirty="0" smtClean="0"/>
              <a:t> </a:t>
            </a:r>
          </a:p>
          <a:p>
            <a:r>
              <a:rPr lang="tr-TR" dirty="0" smtClean="0"/>
              <a:t>Ağır enfeksiyonda </a:t>
            </a:r>
            <a:r>
              <a:rPr lang="tr-TR" dirty="0" smtClean="0">
                <a:sym typeface="Wingdings" panose="05000000000000000000" pitchFamily="2" charset="2"/>
              </a:rPr>
              <a:t></a:t>
            </a:r>
            <a:r>
              <a:rPr lang="tr-TR" dirty="0">
                <a:sym typeface="Wingdings" panose="05000000000000000000" pitchFamily="2" charset="2"/>
              </a:rPr>
              <a:t> </a:t>
            </a:r>
            <a:r>
              <a:rPr lang="tr-TR" dirty="0" smtClean="0"/>
              <a:t>kanlı mukuslu bol sulu, ağrılı dışkılama </a:t>
            </a:r>
          </a:p>
          <a:p>
            <a:r>
              <a:rPr lang="tr-TR" dirty="0" err="1" smtClean="0"/>
              <a:t>Rektal</a:t>
            </a:r>
            <a:r>
              <a:rPr lang="tr-TR" dirty="0" smtClean="0"/>
              <a:t> </a:t>
            </a:r>
            <a:r>
              <a:rPr lang="tr-TR" dirty="0" err="1"/>
              <a:t>prolapsus</a:t>
            </a:r>
            <a:r>
              <a:rPr lang="tr-TR" dirty="0"/>
              <a:t> </a:t>
            </a:r>
            <a:r>
              <a:rPr lang="tr-TR" dirty="0" smtClean="0"/>
              <a:t>oluşabilir</a:t>
            </a:r>
          </a:p>
          <a:p>
            <a:r>
              <a:rPr lang="tr-TR" dirty="0" smtClean="0"/>
              <a:t>Çocuklarda </a:t>
            </a:r>
            <a:r>
              <a:rPr lang="tr-TR" dirty="0"/>
              <a:t>ağır enfeksiyon ciddi anemiye, </a:t>
            </a:r>
            <a:r>
              <a:rPr lang="tr-TR" dirty="0" smtClean="0"/>
              <a:t>büyüme gelişme geriliğine yol açabilir</a:t>
            </a:r>
            <a:endParaRPr lang="tr-TR" dirty="0"/>
          </a:p>
        </p:txBody>
      </p:sp>
      <p:pic>
        <p:nvPicPr>
          <p:cNvPr id="10242" name="Picture 2" descr="Trichuris trichiura yaşam döngüs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736" y="1577975"/>
            <a:ext cx="41433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197" y="4677380"/>
            <a:ext cx="2296550" cy="151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944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Tanı </a:t>
            </a:r>
            <a:endParaRPr lang="tr-TR" sz="3600" dirty="0"/>
          </a:p>
        </p:txBody>
      </p:sp>
      <p:sp>
        <p:nvSpPr>
          <p:cNvPr id="3" name="İçerik Yer Tutucusu 2"/>
          <p:cNvSpPr>
            <a:spLocks noGrp="1"/>
          </p:cNvSpPr>
          <p:nvPr>
            <p:ph idx="1"/>
          </p:nvPr>
        </p:nvSpPr>
        <p:spPr/>
        <p:txBody>
          <a:bodyPr/>
          <a:lstStyle/>
          <a:p>
            <a:r>
              <a:rPr lang="tr-TR" dirty="0" smtClean="0"/>
              <a:t>Dışkının </a:t>
            </a:r>
            <a:r>
              <a:rPr lang="tr-TR" dirty="0" err="1" smtClean="0"/>
              <a:t>mikroskopisi</a:t>
            </a:r>
            <a:r>
              <a:rPr lang="tr-TR" dirty="0" smtClean="0"/>
              <a:t> (her </a:t>
            </a:r>
            <a:r>
              <a:rPr lang="tr-TR" dirty="0"/>
              <a:t>iki uçta </a:t>
            </a:r>
            <a:r>
              <a:rPr lang="tr-TR" dirty="0" err="1"/>
              <a:t>hiyalin</a:t>
            </a:r>
            <a:r>
              <a:rPr lang="tr-TR" dirty="0"/>
              <a:t> </a:t>
            </a:r>
            <a:r>
              <a:rPr lang="tr-TR" dirty="0" err="1" smtClean="0"/>
              <a:t>tıkaçlı</a:t>
            </a:r>
            <a:r>
              <a:rPr lang="tr-TR" dirty="0" smtClean="0"/>
              <a:t> yumurta)</a:t>
            </a:r>
          </a:p>
          <a:p>
            <a:r>
              <a:rPr lang="tr-TR" dirty="0" smtClean="0"/>
              <a:t>PCR</a:t>
            </a:r>
          </a:p>
          <a:p>
            <a:r>
              <a:rPr lang="tr-TR" dirty="0" err="1" smtClean="0"/>
              <a:t>Kolonoskopi</a:t>
            </a:r>
            <a:r>
              <a:rPr lang="tr-TR" dirty="0" smtClean="0"/>
              <a:t> </a:t>
            </a:r>
          </a:p>
          <a:p>
            <a:endParaRPr lang="tr-TR" dirty="0"/>
          </a:p>
          <a:p>
            <a:endParaRPr lang="tr-TR" dirty="0"/>
          </a:p>
        </p:txBody>
      </p:sp>
      <p:pic>
        <p:nvPicPr>
          <p:cNvPr id="11266"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0726" y="4099390"/>
            <a:ext cx="1996610" cy="199661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2126" y="1133359"/>
            <a:ext cx="2453810" cy="245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479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Tedavi </a:t>
            </a:r>
            <a:endParaRPr lang="tr-TR" sz="36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267093249"/>
              </p:ext>
            </p:extLst>
          </p:nvPr>
        </p:nvGraphicFramePr>
        <p:xfrm>
          <a:off x="1143000" y="1812073"/>
          <a:ext cx="9872662" cy="1463040"/>
        </p:xfrm>
        <a:graphic>
          <a:graphicData uri="http://schemas.openxmlformats.org/drawingml/2006/table">
            <a:tbl>
              <a:tblPr/>
              <a:tblGrid>
                <a:gridCol w="4936331"/>
                <a:gridCol w="4936331"/>
              </a:tblGrid>
              <a:tr h="0">
                <a:tc>
                  <a:txBody>
                    <a:bodyPr/>
                    <a:lstStyle/>
                    <a:p>
                      <a:pPr algn="l" fontAlgn="b"/>
                      <a:r>
                        <a:rPr lang="tr-TR" dirty="0">
                          <a:solidFill>
                            <a:schemeClr val="accent3">
                              <a:lumMod val="75000"/>
                            </a:schemeClr>
                          </a:solidFill>
                          <a:effectLst/>
                        </a:rPr>
                        <a:t>İlaç</a:t>
                      </a:r>
                    </a:p>
                  </a:txBody>
                  <a:tcPr marL="120276" marR="120276" anchor="b">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pPr algn="l" fontAlgn="b"/>
                      <a:r>
                        <a:rPr lang="tr-TR">
                          <a:solidFill>
                            <a:schemeClr val="accent3">
                              <a:lumMod val="75000"/>
                            </a:schemeClr>
                          </a:solidFill>
                          <a:effectLst/>
                        </a:rPr>
                        <a:t>Yetişkinler ve çocuklar için dozaj</a:t>
                      </a:r>
                    </a:p>
                  </a:txBody>
                  <a:tcPr marL="120276" marR="120276" anchor="b">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r>
              <a:tr h="0">
                <a:tc>
                  <a:txBody>
                    <a:bodyPr/>
                    <a:lstStyle/>
                    <a:p>
                      <a:pPr fontAlgn="t"/>
                      <a:r>
                        <a:rPr lang="tr-TR" dirty="0" err="1" smtClean="0">
                          <a:solidFill>
                            <a:schemeClr val="accent3">
                              <a:lumMod val="75000"/>
                            </a:schemeClr>
                          </a:solidFill>
                          <a:effectLst/>
                        </a:rPr>
                        <a:t>Albendazol</a:t>
                      </a:r>
                      <a:endParaRPr lang="tr-TR" dirty="0">
                        <a:solidFill>
                          <a:schemeClr val="accent3">
                            <a:lumMod val="75000"/>
                          </a:schemeClr>
                        </a:solidFill>
                        <a:effectLst/>
                      </a:endParaRPr>
                    </a:p>
                  </a:txBody>
                  <a:tcPr marL="120276" marR="120276">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pPr fontAlgn="t"/>
                      <a:r>
                        <a:rPr lang="tr-TR">
                          <a:solidFill>
                            <a:schemeClr val="accent3">
                              <a:lumMod val="75000"/>
                            </a:schemeClr>
                          </a:solidFill>
                          <a:effectLst/>
                        </a:rPr>
                        <a:t>3 gün boyunca ağızdan 400 mg</a:t>
                      </a:r>
                    </a:p>
                  </a:txBody>
                  <a:tcPr marL="120276" marR="120276">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r>
              <a:tr h="0">
                <a:tc>
                  <a:txBody>
                    <a:bodyPr/>
                    <a:lstStyle/>
                    <a:p>
                      <a:pPr fontAlgn="t"/>
                      <a:r>
                        <a:rPr lang="tr-TR" dirty="0" err="1" smtClean="0">
                          <a:solidFill>
                            <a:schemeClr val="accent3">
                              <a:lumMod val="75000"/>
                            </a:schemeClr>
                          </a:solidFill>
                          <a:effectLst/>
                        </a:rPr>
                        <a:t>Mebendazol</a:t>
                      </a:r>
                      <a:endParaRPr lang="tr-TR" dirty="0">
                        <a:solidFill>
                          <a:schemeClr val="accent3">
                            <a:lumMod val="75000"/>
                          </a:schemeClr>
                        </a:solidFill>
                        <a:effectLst/>
                      </a:endParaRPr>
                    </a:p>
                  </a:txBody>
                  <a:tcPr marL="120276" marR="120276">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pPr fontAlgn="t"/>
                      <a:r>
                        <a:rPr lang="tr-TR" dirty="0">
                          <a:solidFill>
                            <a:schemeClr val="accent3">
                              <a:lumMod val="75000"/>
                            </a:schemeClr>
                          </a:solidFill>
                          <a:effectLst/>
                        </a:rPr>
                        <a:t>3 gün boyunca günde iki kez oral olarak 100 mg</a:t>
                      </a:r>
                    </a:p>
                  </a:txBody>
                  <a:tcPr marL="120276" marR="120276">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r>
              <a:tr h="0">
                <a:tc>
                  <a:txBody>
                    <a:bodyPr/>
                    <a:lstStyle/>
                    <a:p>
                      <a:pPr fontAlgn="t"/>
                      <a:r>
                        <a:rPr lang="tr-TR" dirty="0" err="1" smtClean="0">
                          <a:solidFill>
                            <a:schemeClr val="accent3">
                              <a:lumMod val="75000"/>
                            </a:schemeClr>
                          </a:solidFill>
                          <a:effectLst/>
                        </a:rPr>
                        <a:t>İvermektin</a:t>
                      </a:r>
                      <a:endParaRPr lang="tr-TR" dirty="0">
                        <a:solidFill>
                          <a:schemeClr val="accent3">
                            <a:lumMod val="75000"/>
                          </a:schemeClr>
                        </a:solidFill>
                        <a:effectLst/>
                      </a:endParaRPr>
                    </a:p>
                  </a:txBody>
                  <a:tcPr marL="120276" marR="120276">
                    <a:lnL>
                      <a:noFill/>
                    </a:lnL>
                    <a:lnR>
                      <a:noFill/>
                    </a:lnR>
                    <a:lnT w="7620" cap="flat" cmpd="sng" algn="ctr">
                      <a:solidFill>
                        <a:srgbClr val="DEE2E6"/>
                      </a:solidFill>
                      <a:prstDash val="solid"/>
                      <a:round/>
                      <a:headEnd type="none" w="med" len="med"/>
                      <a:tailEnd type="none" w="med" len="med"/>
                    </a:lnT>
                    <a:lnB>
                      <a:noFill/>
                    </a:lnB>
                    <a:solidFill>
                      <a:srgbClr val="FFFFFF"/>
                    </a:solidFill>
                  </a:tcPr>
                </a:tc>
                <a:tc>
                  <a:txBody>
                    <a:bodyPr/>
                    <a:lstStyle/>
                    <a:p>
                      <a:pPr fontAlgn="t"/>
                      <a:r>
                        <a:rPr lang="tr-TR" dirty="0">
                          <a:solidFill>
                            <a:schemeClr val="accent3">
                              <a:lumMod val="75000"/>
                            </a:schemeClr>
                          </a:solidFill>
                          <a:effectLst/>
                        </a:rPr>
                        <a:t>3 gün boyunca ağızdan 200 </a:t>
                      </a:r>
                      <a:r>
                        <a:rPr lang="tr-TR" dirty="0" err="1">
                          <a:solidFill>
                            <a:schemeClr val="accent3">
                              <a:lumMod val="75000"/>
                            </a:schemeClr>
                          </a:solidFill>
                          <a:effectLst/>
                        </a:rPr>
                        <a:t>mcg</a:t>
                      </a:r>
                      <a:r>
                        <a:rPr lang="tr-TR" dirty="0">
                          <a:solidFill>
                            <a:schemeClr val="accent3">
                              <a:lumMod val="75000"/>
                            </a:schemeClr>
                          </a:solidFill>
                          <a:effectLst/>
                        </a:rPr>
                        <a:t>/kg/gün</a:t>
                      </a:r>
                    </a:p>
                  </a:txBody>
                  <a:tcPr marL="120276" marR="120276">
                    <a:lnL>
                      <a:noFill/>
                    </a:lnL>
                    <a:lnR>
                      <a:noFill/>
                    </a:lnR>
                    <a:lnT w="7620" cap="flat" cmpd="sng" algn="ctr">
                      <a:solidFill>
                        <a:srgbClr val="DEE2E6"/>
                      </a:solidFill>
                      <a:prstDash val="solid"/>
                      <a:round/>
                      <a:headEnd type="none" w="med" len="med"/>
                      <a:tailEnd type="none" w="med" len="med"/>
                    </a:lnT>
                    <a:lnB>
                      <a:noFill/>
                    </a:lnB>
                    <a:solidFill>
                      <a:srgbClr val="FFFFFF"/>
                    </a:solidFill>
                  </a:tcPr>
                </a:tc>
              </a:tr>
            </a:tbl>
          </a:graphicData>
        </a:graphic>
      </p:graphicFrame>
      <p:sp>
        <p:nvSpPr>
          <p:cNvPr id="5"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6" name="Metin kutusu 5"/>
          <p:cNvSpPr txBox="1"/>
          <p:nvPr/>
        </p:nvSpPr>
        <p:spPr>
          <a:xfrm>
            <a:off x="1143000" y="3546088"/>
            <a:ext cx="7755673" cy="1908215"/>
          </a:xfrm>
          <a:prstGeom prst="rect">
            <a:avLst/>
          </a:prstGeom>
          <a:noFill/>
        </p:spPr>
        <p:txBody>
          <a:bodyPr wrap="square" rtlCol="0">
            <a:spAutoFit/>
          </a:bodyPr>
          <a:lstStyle/>
          <a:p>
            <a:pPr marL="285750" lvl="0" indent="-285750" defTabSz="914400" eaLnBrk="0" fontAlgn="base" hangingPunct="0">
              <a:spcBef>
                <a:spcPct val="0"/>
              </a:spcBef>
              <a:spcAft>
                <a:spcPct val="0"/>
              </a:spcAft>
              <a:buFont typeface="Wingdings" panose="05000000000000000000" pitchFamily="2" charset="2"/>
              <a:buChar char="§"/>
            </a:pPr>
            <a:r>
              <a:rPr lang="tr-TR" altLang="tr-TR" dirty="0" err="1" smtClean="0">
                <a:solidFill>
                  <a:schemeClr val="accent3">
                    <a:lumMod val="75000"/>
                  </a:schemeClr>
                </a:solidFill>
                <a:latin typeface="Open Sans"/>
              </a:rPr>
              <a:t>Albendazol</a:t>
            </a:r>
            <a:r>
              <a:rPr lang="tr-TR" altLang="tr-TR" dirty="0" smtClean="0">
                <a:solidFill>
                  <a:schemeClr val="accent3">
                    <a:lumMod val="75000"/>
                  </a:schemeClr>
                </a:solidFill>
                <a:latin typeface="Open Sans"/>
              </a:rPr>
              <a:t> </a:t>
            </a:r>
            <a:r>
              <a:rPr lang="tr-TR" altLang="tr-TR" dirty="0">
                <a:solidFill>
                  <a:schemeClr val="accent3">
                    <a:lumMod val="75000"/>
                  </a:schemeClr>
                </a:solidFill>
                <a:latin typeface="Open Sans"/>
              </a:rPr>
              <a:t>yemekle birlikte </a:t>
            </a:r>
            <a:r>
              <a:rPr lang="tr-TR" altLang="tr-TR" dirty="0" smtClean="0">
                <a:solidFill>
                  <a:schemeClr val="accent3">
                    <a:lumMod val="75000"/>
                  </a:schemeClr>
                </a:solidFill>
                <a:latin typeface="Open Sans"/>
              </a:rPr>
              <a:t>alınmalı</a:t>
            </a:r>
            <a:endParaRPr lang="tr-TR" altLang="tr-TR" dirty="0">
              <a:solidFill>
                <a:schemeClr val="accent3">
                  <a:lumMod val="75000"/>
                </a:schemeClr>
              </a:solidFill>
              <a:latin typeface="Open Sans"/>
            </a:endParaRPr>
          </a:p>
          <a:p>
            <a:pPr marL="285750" lvl="0" indent="-285750" defTabSz="914400" eaLnBrk="0" fontAlgn="base" hangingPunct="0">
              <a:spcBef>
                <a:spcPct val="0"/>
              </a:spcBef>
              <a:spcAft>
                <a:spcPct val="0"/>
              </a:spcAft>
              <a:buFont typeface="Wingdings" panose="05000000000000000000" pitchFamily="2" charset="2"/>
              <a:buChar char="§"/>
            </a:pPr>
            <a:r>
              <a:rPr lang="tr-TR" altLang="tr-TR" dirty="0" err="1" smtClean="0">
                <a:solidFill>
                  <a:schemeClr val="accent3">
                    <a:lumMod val="75000"/>
                  </a:schemeClr>
                </a:solidFill>
                <a:latin typeface="Open Sans"/>
              </a:rPr>
              <a:t>İvermektin</a:t>
            </a:r>
            <a:r>
              <a:rPr lang="tr-TR" altLang="tr-TR" dirty="0">
                <a:solidFill>
                  <a:schemeClr val="accent3">
                    <a:lumMod val="75000"/>
                  </a:schemeClr>
                </a:solidFill>
                <a:latin typeface="Open Sans"/>
              </a:rPr>
              <a:t>, aç karnına su ile </a:t>
            </a:r>
            <a:r>
              <a:rPr lang="tr-TR" altLang="tr-TR" dirty="0" smtClean="0">
                <a:solidFill>
                  <a:schemeClr val="accent3">
                    <a:lumMod val="75000"/>
                  </a:schemeClr>
                </a:solidFill>
                <a:latin typeface="Open Sans"/>
              </a:rPr>
              <a:t>alınmalı</a:t>
            </a:r>
          </a:p>
          <a:p>
            <a:pPr marL="285750" lvl="0" indent="-285750" defTabSz="914400" eaLnBrk="0" fontAlgn="base" hangingPunct="0">
              <a:spcBef>
                <a:spcPct val="0"/>
              </a:spcBef>
              <a:spcAft>
                <a:spcPct val="0"/>
              </a:spcAft>
              <a:buFont typeface="Wingdings" panose="05000000000000000000" pitchFamily="2" charset="2"/>
              <a:buChar char="§"/>
            </a:pPr>
            <a:r>
              <a:rPr lang="tr-TR" altLang="tr-TR" dirty="0" err="1">
                <a:solidFill>
                  <a:schemeClr val="accent3">
                    <a:lumMod val="75000"/>
                  </a:schemeClr>
                </a:solidFill>
                <a:latin typeface="Open Sans"/>
              </a:rPr>
              <a:t>İ</a:t>
            </a:r>
            <a:r>
              <a:rPr lang="tr-TR" altLang="tr-TR" dirty="0" err="1" smtClean="0">
                <a:solidFill>
                  <a:schemeClr val="accent3">
                    <a:lumMod val="75000"/>
                  </a:schemeClr>
                </a:solidFill>
                <a:latin typeface="Open Sans"/>
              </a:rPr>
              <a:t>vermektinin</a:t>
            </a:r>
            <a:r>
              <a:rPr lang="tr-TR" altLang="tr-TR" dirty="0" smtClean="0">
                <a:solidFill>
                  <a:schemeClr val="accent3">
                    <a:lumMod val="75000"/>
                  </a:schemeClr>
                </a:solidFill>
                <a:latin typeface="Open Sans"/>
              </a:rPr>
              <a:t> </a:t>
            </a:r>
            <a:r>
              <a:rPr lang="tr-TR" altLang="tr-TR" dirty="0">
                <a:solidFill>
                  <a:schemeClr val="accent3">
                    <a:lumMod val="75000"/>
                  </a:schemeClr>
                </a:solidFill>
                <a:latin typeface="Open Sans"/>
              </a:rPr>
              <a:t>15 kg'dan hafif çocuklar için güvenliği kanıtlanmamıştır</a:t>
            </a:r>
            <a:r>
              <a:rPr lang="tr-TR" altLang="tr-TR" dirty="0" smtClean="0">
                <a:solidFill>
                  <a:schemeClr val="accent3">
                    <a:lumMod val="75000"/>
                  </a:schemeClr>
                </a:solidFill>
                <a:latin typeface="Open Sans"/>
              </a:rPr>
              <a:t>.</a:t>
            </a:r>
          </a:p>
          <a:p>
            <a:pPr lvl="0" defTabSz="914400" eaLnBrk="0" fontAlgn="base" hangingPunct="0">
              <a:spcBef>
                <a:spcPct val="0"/>
              </a:spcBef>
              <a:spcAft>
                <a:spcPct val="0"/>
              </a:spcAft>
            </a:pPr>
            <a:r>
              <a:rPr lang="tr-TR" altLang="tr-TR" dirty="0">
                <a:solidFill>
                  <a:srgbClr val="000000"/>
                </a:solidFill>
                <a:latin typeface="Open Sans"/>
              </a:rPr>
              <a:t> </a:t>
            </a:r>
            <a:r>
              <a:rPr lang="tr-TR" altLang="tr-TR" sz="2800" dirty="0">
                <a:latin typeface="Arial" panose="020B0604020202020204" pitchFamily="34" charset="0"/>
              </a:rPr>
              <a:t/>
            </a:r>
            <a:br>
              <a:rPr lang="tr-TR" altLang="tr-TR" sz="2800" dirty="0">
                <a:latin typeface="Arial" panose="020B0604020202020204" pitchFamily="34" charset="0"/>
              </a:rPr>
            </a:br>
            <a:endParaRPr lang="tr-TR" altLang="tr-TR" sz="2800" dirty="0">
              <a:latin typeface="Arial" panose="020B0604020202020204" pitchFamily="34" charset="0"/>
            </a:endParaRPr>
          </a:p>
          <a:p>
            <a:endParaRPr lang="tr-TR" dirty="0"/>
          </a:p>
        </p:txBody>
      </p:sp>
    </p:spTree>
    <p:extLst>
      <p:ext uri="{BB962C8B-B14F-4D97-AF65-F5344CB8AC3E}">
        <p14:creationId xmlns:p14="http://schemas.microsoft.com/office/powerpoint/2010/main" val="15226167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BİTLENME (PEDİKÜLOZ)</a:t>
            </a:r>
          </a:p>
        </p:txBody>
      </p:sp>
      <p:sp>
        <p:nvSpPr>
          <p:cNvPr id="3" name="İçerik Yer Tutucusu 2"/>
          <p:cNvSpPr>
            <a:spLocks noGrp="1"/>
          </p:cNvSpPr>
          <p:nvPr>
            <p:ph idx="1"/>
          </p:nvPr>
        </p:nvSpPr>
        <p:spPr/>
        <p:txBody>
          <a:bodyPr>
            <a:normAutofit/>
          </a:bodyPr>
          <a:lstStyle/>
          <a:p>
            <a:r>
              <a:rPr lang="tr-TR" dirty="0"/>
              <a:t>İnsan bitleri binlerce yıldır insanlardan beslenen kan emici, kanatsız böcekler</a:t>
            </a:r>
          </a:p>
          <a:p>
            <a:r>
              <a:rPr lang="tr-TR" dirty="0"/>
              <a:t>Her yıl tüm dünyada milyonlarca vaka</a:t>
            </a:r>
          </a:p>
          <a:p>
            <a:r>
              <a:rPr lang="tr-TR" dirty="0"/>
              <a:t>Bit istilası (</a:t>
            </a:r>
            <a:r>
              <a:rPr lang="tr-TR" dirty="0" err="1"/>
              <a:t>pediküloz</a:t>
            </a:r>
            <a:r>
              <a:rPr lang="tr-TR" dirty="0"/>
              <a:t> ve </a:t>
            </a:r>
            <a:r>
              <a:rPr lang="tr-TR" dirty="0" err="1"/>
              <a:t>ptiriazis</a:t>
            </a:r>
            <a:r>
              <a:rPr lang="tr-TR" dirty="0"/>
              <a:t>) en yaygın olarak kişiden kişiye yakın temas yoluyla yayılır</a:t>
            </a:r>
          </a:p>
          <a:p>
            <a:r>
              <a:rPr lang="tr-TR" dirty="0"/>
              <a:t>Köpekler, kediler ve diğer evcil hayvanlar insan bitinin bulaşmasında rol oynamaz</a:t>
            </a:r>
          </a:p>
          <a:p>
            <a:r>
              <a:rPr lang="tr-TR" dirty="0"/>
              <a:t>Bitler sürünerek hareket eder; zıplayamazlar veya uçamazlar.</a:t>
            </a:r>
          </a:p>
          <a:p>
            <a:pPr marL="45720" indent="0">
              <a:buNone/>
            </a:pPr>
            <a:endParaRPr lang="tr-TR" dirty="0"/>
          </a:p>
        </p:txBody>
      </p:sp>
    </p:spTree>
    <p:extLst>
      <p:ext uri="{BB962C8B-B14F-4D97-AF65-F5344CB8AC3E}">
        <p14:creationId xmlns:p14="http://schemas.microsoft.com/office/powerpoint/2010/main" val="40026843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İnsanlar üzerinde yaşayan üç tip bit vardır: </a:t>
            </a:r>
          </a:p>
          <a:p>
            <a:pPr>
              <a:buFont typeface="Wingdings" panose="05000000000000000000" pitchFamily="2" charset="2"/>
              <a:buChar char="Ø"/>
            </a:pPr>
            <a:r>
              <a:rPr lang="tr-TR" i="1" dirty="0" err="1"/>
              <a:t>Pediculus</a:t>
            </a:r>
            <a:r>
              <a:rPr lang="tr-TR" i="1" dirty="0"/>
              <a:t> </a:t>
            </a:r>
            <a:r>
              <a:rPr lang="tr-TR" i="1" dirty="0" err="1"/>
              <a:t>humanus</a:t>
            </a:r>
            <a:r>
              <a:rPr lang="tr-TR" i="1" dirty="0"/>
              <a:t> </a:t>
            </a:r>
            <a:r>
              <a:rPr lang="tr-TR" i="1" dirty="0" err="1"/>
              <a:t>capitis</a:t>
            </a:r>
            <a:r>
              <a:rPr lang="tr-TR" dirty="0"/>
              <a:t> (baş biti)</a:t>
            </a:r>
          </a:p>
          <a:p>
            <a:pPr>
              <a:buFont typeface="Wingdings" panose="05000000000000000000" pitchFamily="2" charset="2"/>
              <a:buChar char="Ø"/>
            </a:pPr>
            <a:r>
              <a:rPr lang="tr-TR" i="1" dirty="0" err="1"/>
              <a:t>Pediculus</a:t>
            </a:r>
            <a:r>
              <a:rPr lang="tr-TR" i="1" dirty="0"/>
              <a:t> </a:t>
            </a:r>
            <a:r>
              <a:rPr lang="tr-TR" i="1" dirty="0" err="1"/>
              <a:t>humanus</a:t>
            </a:r>
            <a:r>
              <a:rPr lang="tr-TR" i="1" dirty="0"/>
              <a:t> </a:t>
            </a:r>
            <a:r>
              <a:rPr lang="tr-TR" i="1" dirty="0" err="1"/>
              <a:t>corporis</a:t>
            </a:r>
            <a:r>
              <a:rPr lang="tr-TR" dirty="0"/>
              <a:t> (vücut biti, giysi biti)</a:t>
            </a:r>
          </a:p>
          <a:p>
            <a:pPr>
              <a:buFont typeface="Wingdings" panose="05000000000000000000" pitchFamily="2" charset="2"/>
              <a:buChar char="Ø"/>
            </a:pPr>
            <a:r>
              <a:rPr lang="tr-TR" i="1" dirty="0" err="1"/>
              <a:t>Pthirus</a:t>
            </a:r>
            <a:r>
              <a:rPr lang="tr-TR" i="1" dirty="0"/>
              <a:t> </a:t>
            </a:r>
            <a:r>
              <a:rPr lang="tr-TR" i="1" dirty="0" err="1"/>
              <a:t>pubis</a:t>
            </a:r>
            <a:r>
              <a:rPr lang="tr-TR" dirty="0"/>
              <a:t> (“yengeç” biti, kasık biti)</a:t>
            </a:r>
          </a:p>
          <a:p>
            <a:endParaRPr lang="tr-TR" dirty="0"/>
          </a:p>
        </p:txBody>
      </p:sp>
      <p:pic>
        <p:nvPicPr>
          <p:cNvPr id="6146" name="Picture 2" descr="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302" y="1153222"/>
            <a:ext cx="254317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750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Baş Biti (</a:t>
            </a:r>
            <a:r>
              <a:rPr lang="tr-TR" i="1" dirty="0" err="1"/>
              <a:t>Pediculus</a:t>
            </a:r>
            <a:r>
              <a:rPr lang="tr-TR" i="1" dirty="0"/>
              <a:t> </a:t>
            </a:r>
            <a:r>
              <a:rPr lang="tr-TR" i="1" dirty="0" err="1"/>
              <a:t>humanus</a:t>
            </a:r>
            <a:r>
              <a:rPr lang="tr-TR" i="1" dirty="0"/>
              <a:t> </a:t>
            </a:r>
            <a:r>
              <a:rPr lang="tr-TR" i="1" dirty="0" err="1"/>
              <a:t>capitis</a:t>
            </a:r>
            <a:r>
              <a:rPr lang="tr-TR" dirty="0"/>
              <a:t>)</a:t>
            </a:r>
            <a:br>
              <a:rPr lang="tr-TR" dirty="0"/>
            </a:br>
            <a:endParaRPr lang="tr-TR" dirty="0"/>
          </a:p>
        </p:txBody>
      </p:sp>
      <p:sp>
        <p:nvSpPr>
          <p:cNvPr id="3" name="İçerik Yer Tutucusu 2"/>
          <p:cNvSpPr>
            <a:spLocks noGrp="1"/>
          </p:cNvSpPr>
          <p:nvPr>
            <p:ph idx="1"/>
          </p:nvPr>
        </p:nvSpPr>
        <p:spPr/>
        <p:txBody>
          <a:bodyPr/>
          <a:lstStyle/>
          <a:p>
            <a:r>
              <a:rPr lang="tr-TR" dirty="0"/>
              <a:t>Tek konakçısı insan olan bir </a:t>
            </a:r>
            <a:r>
              <a:rPr lang="tr-TR" dirty="0" err="1"/>
              <a:t>ektoparazit</a:t>
            </a:r>
            <a:endParaRPr lang="tr-TR" dirty="0"/>
          </a:p>
          <a:p>
            <a:r>
              <a:rPr lang="tr-TR" dirty="0"/>
              <a:t>Günde birkaç kez kanla beslenir ve vücut ısısını korumak için kafa derisine yakın bir yerde bulunur</a:t>
            </a:r>
          </a:p>
          <a:p>
            <a:r>
              <a:rPr lang="tr-TR" dirty="0"/>
              <a:t>Yetişkin baş biti kabaca 2–3 mm uzunluğunda</a:t>
            </a:r>
          </a:p>
          <a:p>
            <a:r>
              <a:rPr lang="tr-TR" dirty="0"/>
              <a:t>Baş biti baş ve boynu istila eder ve yumurtalarını saç gövdesinin tabanına </a:t>
            </a:r>
            <a:r>
              <a:rPr lang="tr-TR" dirty="0" smtClean="0"/>
              <a:t>yapıştırır</a:t>
            </a:r>
          </a:p>
          <a:p>
            <a:r>
              <a:rPr lang="tr-TR" dirty="0" smtClean="0"/>
              <a:t>Zıplayıp uçamasa da çok hızlı hareket eder</a:t>
            </a:r>
            <a:endParaRPr lang="tr-TR" dirty="0"/>
          </a:p>
        </p:txBody>
      </p:sp>
    </p:spTree>
    <p:extLst>
      <p:ext uri="{BB962C8B-B14F-4D97-AF65-F5344CB8AC3E}">
        <p14:creationId xmlns:p14="http://schemas.microsoft.com/office/powerpoint/2010/main" val="24424201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58501" y="1671918"/>
            <a:ext cx="11044518" cy="4038600"/>
          </a:xfrm>
        </p:spPr>
        <p:txBody>
          <a:bodyPr>
            <a:normAutofit fontScale="70000" lnSpcReduction="20000"/>
          </a:bodyPr>
          <a:lstStyle/>
          <a:p>
            <a:pPr marL="0" lv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Yaşam döngüsü üç aşamadan oluşur: yumurta, </a:t>
            </a:r>
            <a:r>
              <a:rPr lang="tr-TR" altLang="tr-TR" sz="2900" dirty="0" err="1">
                <a:solidFill>
                  <a:schemeClr val="accent3">
                    <a:lumMod val="75000"/>
                  </a:schemeClr>
                </a:solidFill>
              </a:rPr>
              <a:t>nimf</a:t>
            </a:r>
            <a:r>
              <a:rPr lang="tr-TR" altLang="tr-TR" sz="2900" dirty="0">
                <a:solidFill>
                  <a:schemeClr val="accent3">
                    <a:lumMod val="75000"/>
                  </a:schemeClr>
                </a:solidFill>
              </a:rPr>
              <a:t> ve yetişkin.</a:t>
            </a:r>
          </a:p>
          <a:p>
            <a:pPr marL="0" lvl="0" indent="0" eaLnBrk="0" fontAlgn="base" hangingPunct="0">
              <a:lnSpc>
                <a:spcPct val="100000"/>
              </a:lnSpc>
              <a:spcBef>
                <a:spcPct val="0"/>
              </a:spcBef>
              <a:spcAft>
                <a:spcPct val="0"/>
              </a:spcAft>
              <a:buClrTx/>
              <a:buSzTx/>
              <a:buNone/>
            </a:pPr>
            <a:endParaRPr lang="tr-TR" altLang="tr-TR" sz="2900" dirty="0">
              <a:solidFill>
                <a:schemeClr val="accent3">
                  <a:lumMod val="75000"/>
                </a:schemeClr>
              </a:solidFill>
            </a:endParaRPr>
          </a:p>
          <a:p>
            <a:pPr marL="457200" lvl="0" indent="-457200" eaLnBrk="0" fontAlgn="base" hangingPunct="0">
              <a:lnSpc>
                <a:spcPct val="100000"/>
              </a:lnSpc>
              <a:spcBef>
                <a:spcPct val="0"/>
              </a:spcBef>
              <a:spcAft>
                <a:spcPct val="0"/>
              </a:spcAft>
              <a:buClrTx/>
              <a:buSzTx/>
              <a:buFont typeface="Wingdings" panose="05000000000000000000" pitchFamily="2" charset="2"/>
              <a:buChar char="§"/>
            </a:pPr>
            <a:r>
              <a:rPr lang="tr-TR" altLang="tr-TR" sz="2900" b="1" dirty="0">
                <a:solidFill>
                  <a:schemeClr val="accent3">
                    <a:lumMod val="75000"/>
                  </a:schemeClr>
                </a:solidFill>
              </a:rPr>
              <a:t>Yumurtalar: </a:t>
            </a:r>
            <a:r>
              <a:rPr lang="tr-TR" altLang="tr-TR" sz="2900" dirty="0">
                <a:solidFill>
                  <a:schemeClr val="accent3">
                    <a:lumMod val="75000"/>
                  </a:schemeClr>
                </a:solidFill>
              </a:rPr>
              <a:t>Sirke </a:t>
            </a:r>
          </a:p>
          <a:p>
            <a:pPr marL="0" lv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                                    Kepek veya saç spreyi damlacıkları ile karıştırılırlar</a:t>
            </a:r>
          </a:p>
          <a:p>
            <a:pPr marL="0" lv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                                    Yetişkin dişi tarafından kafa derisine en yakın saç gövdesinin tabanında yapıştırılır    </a:t>
            </a:r>
          </a:p>
          <a:p>
            <a:pPr marL="0" lv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                                    Oval ve genellikle sarı ila beyazdır</a:t>
            </a:r>
          </a:p>
          <a:p>
            <a:pPr marL="0" lv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                                    Sirkelerin yumurtadan çıkması yaklaşık 1 hafta sürer</a:t>
            </a:r>
          </a:p>
          <a:p>
            <a:pPr marL="0" lvl="0" indent="0" eaLnBrk="0" fontAlgn="base" hangingPunct="0">
              <a:lnSpc>
                <a:spcPct val="100000"/>
              </a:lnSpc>
              <a:spcBef>
                <a:spcPct val="0"/>
              </a:spcBef>
              <a:spcAft>
                <a:spcPct val="0"/>
              </a:spcAft>
              <a:buClrTx/>
              <a:buSzTx/>
              <a:buNone/>
            </a:pPr>
            <a:endParaRPr lang="tr-TR" altLang="tr-TR" sz="2900" dirty="0">
              <a:solidFill>
                <a:schemeClr val="accent3">
                  <a:lumMod val="75000"/>
                </a:schemeClr>
              </a:solidFill>
            </a:endParaRPr>
          </a:p>
          <a:p>
            <a:pPr marL="457200" indent="-457200" eaLnBrk="0" fontAlgn="base" hangingPunct="0">
              <a:lnSpc>
                <a:spcPct val="100000"/>
              </a:lnSpc>
              <a:spcBef>
                <a:spcPct val="0"/>
              </a:spcBef>
              <a:spcAft>
                <a:spcPct val="0"/>
              </a:spcAft>
              <a:buClrTx/>
              <a:buSzTx/>
              <a:buFont typeface="Wingdings" panose="05000000000000000000" pitchFamily="2" charset="2"/>
              <a:buChar char="§"/>
            </a:pPr>
            <a:r>
              <a:rPr lang="tr-TR" altLang="tr-TR" sz="2900" b="1" dirty="0" err="1">
                <a:solidFill>
                  <a:schemeClr val="accent3">
                    <a:lumMod val="75000"/>
                  </a:schemeClr>
                </a:solidFill>
              </a:rPr>
              <a:t>Nimfler</a:t>
            </a:r>
            <a:r>
              <a:rPr lang="tr-TR" altLang="tr-TR" sz="2900" b="1" dirty="0">
                <a:solidFill>
                  <a:schemeClr val="accent3">
                    <a:lumMod val="75000"/>
                  </a:schemeClr>
                </a:solidFill>
              </a:rPr>
              <a:t>:</a:t>
            </a:r>
            <a:r>
              <a:rPr lang="tr-TR" altLang="tr-TR" sz="2900" dirty="0">
                <a:solidFill>
                  <a:schemeClr val="accent3">
                    <a:lumMod val="75000"/>
                  </a:schemeClr>
                </a:solidFill>
              </a:rPr>
              <a:t>  Yumurta bir </a:t>
            </a:r>
            <a:r>
              <a:rPr lang="tr-TR" altLang="tr-TR" sz="2900" dirty="0" err="1">
                <a:solidFill>
                  <a:schemeClr val="accent3">
                    <a:lumMod val="75000"/>
                  </a:schemeClr>
                </a:solidFill>
              </a:rPr>
              <a:t>nimf</a:t>
            </a:r>
            <a:r>
              <a:rPr lang="tr-TR" altLang="tr-TR" sz="2900" dirty="0">
                <a:solidFill>
                  <a:schemeClr val="accent3">
                    <a:lumMod val="75000"/>
                  </a:schemeClr>
                </a:solidFill>
              </a:rPr>
              <a:t> bırakmak için çatlar </a:t>
            </a:r>
          </a:p>
          <a:p>
            <a:pPr mar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                             Yetişkin bir baş biti gibi görünür, ancak bir toplu iğne başı büyüklüğündedir</a:t>
            </a:r>
          </a:p>
          <a:p>
            <a:pPr mar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                             Yumurtadan çıktıktan yaklaşık 7 gün sonra yetişkin olurlar </a:t>
            </a:r>
          </a:p>
          <a:p>
            <a:pPr marL="0" indent="0" eaLnBrk="0" fontAlgn="base" hangingPunct="0">
              <a:lnSpc>
                <a:spcPct val="100000"/>
              </a:lnSpc>
              <a:spcBef>
                <a:spcPct val="0"/>
              </a:spcBef>
              <a:spcAft>
                <a:spcPct val="0"/>
              </a:spcAft>
              <a:buClrTx/>
              <a:buSzTx/>
              <a:buNone/>
            </a:pPr>
            <a:endParaRPr lang="tr-TR" altLang="tr-TR" sz="2900" dirty="0">
              <a:solidFill>
                <a:schemeClr val="accent3">
                  <a:lumMod val="75000"/>
                </a:schemeClr>
              </a:solidFill>
            </a:endParaRPr>
          </a:p>
          <a:p>
            <a:pPr marL="457200" indent="-457200" eaLnBrk="0" fontAlgn="base" hangingPunct="0">
              <a:lnSpc>
                <a:spcPct val="100000"/>
              </a:lnSpc>
              <a:spcBef>
                <a:spcPct val="0"/>
              </a:spcBef>
              <a:spcAft>
                <a:spcPct val="0"/>
              </a:spcAft>
              <a:buClrTx/>
              <a:buSzTx/>
              <a:buFont typeface="Wingdings" panose="05000000000000000000" pitchFamily="2" charset="2"/>
              <a:buChar char="§"/>
            </a:pPr>
            <a:r>
              <a:rPr lang="tr-TR" altLang="tr-TR" sz="2900" b="1" dirty="0">
                <a:solidFill>
                  <a:schemeClr val="accent3">
                    <a:lumMod val="75000"/>
                  </a:schemeClr>
                </a:solidFill>
              </a:rPr>
              <a:t>Yetişkinler:</a:t>
            </a:r>
            <a:r>
              <a:rPr lang="tr-TR" altLang="tr-TR" sz="2900" dirty="0">
                <a:solidFill>
                  <a:schemeClr val="accent3">
                    <a:lumMod val="75000"/>
                  </a:schemeClr>
                </a:solidFill>
              </a:rPr>
              <a:t> Susam tanesi büyüklüğündedir</a:t>
            </a:r>
          </a:p>
          <a:p>
            <a:pPr mar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                                  6 bacağı vardır (her biri pençelidir) ve ten rengi ila grimsi beyazdır    </a:t>
            </a:r>
          </a:p>
          <a:p>
            <a:pPr mar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                                  Dişiler günde 8 sirke kadar yumurtlayabilir </a:t>
            </a:r>
          </a:p>
          <a:p>
            <a:pPr marL="0" indent="0" eaLnBrk="0" fontAlgn="base" hangingPunct="0">
              <a:lnSpc>
                <a:spcPct val="100000"/>
              </a:lnSpc>
              <a:spcBef>
                <a:spcPct val="0"/>
              </a:spcBef>
              <a:spcAft>
                <a:spcPct val="0"/>
              </a:spcAft>
              <a:buClrTx/>
              <a:buSzTx/>
              <a:buNone/>
            </a:pPr>
            <a:r>
              <a:rPr lang="tr-TR" altLang="tr-TR" sz="2900" dirty="0">
                <a:solidFill>
                  <a:schemeClr val="accent3">
                    <a:lumMod val="75000"/>
                  </a:schemeClr>
                </a:solidFill>
              </a:rPr>
              <a:t>                                  30 güne kadar yaşayabilirken,  günde birkaç kez kanla beslenmeden 1-2 gün sonra ölür </a:t>
            </a:r>
          </a:p>
          <a:p>
            <a:pPr marL="0" indent="0" eaLnBrk="0" fontAlgn="base" hangingPunct="0">
              <a:lnSpc>
                <a:spcPct val="100000"/>
              </a:lnSpc>
              <a:spcBef>
                <a:spcPct val="0"/>
              </a:spcBef>
              <a:spcAft>
                <a:spcPct val="0"/>
              </a:spcAft>
              <a:buClrTx/>
              <a:buSzTx/>
              <a:buNone/>
            </a:pPr>
            <a:endParaRPr lang="tr-TR" altLang="tr-TR" sz="3600" dirty="0">
              <a:solidFill>
                <a:schemeClr val="tx1"/>
              </a:solidFill>
              <a:latin typeface="Arial" panose="020B0604020202020204" pitchFamily="34" charset="0"/>
            </a:endParaRPr>
          </a:p>
          <a:p>
            <a:pPr marL="0" lvl="0" indent="0" eaLnBrk="0" fontAlgn="base" hangingPunct="0">
              <a:lnSpc>
                <a:spcPct val="100000"/>
              </a:lnSpc>
              <a:spcBef>
                <a:spcPct val="0"/>
              </a:spcBef>
              <a:spcAft>
                <a:spcPct val="0"/>
              </a:spcAft>
              <a:buClrTx/>
              <a:buSzTx/>
              <a:buNone/>
            </a:pPr>
            <a:endParaRPr lang="tr-TR" altLang="tr-TR" sz="2400" dirty="0">
              <a:solidFill>
                <a:srgbClr val="000000"/>
              </a:solidFill>
              <a:latin typeface="Open Sans"/>
            </a:endParaRPr>
          </a:p>
          <a:p>
            <a:pPr marL="0" lvl="0" indent="0" eaLnBrk="0" fontAlgn="base" hangingPunct="0">
              <a:lnSpc>
                <a:spcPct val="100000"/>
              </a:lnSpc>
              <a:spcBef>
                <a:spcPct val="0"/>
              </a:spcBef>
              <a:spcAft>
                <a:spcPct val="0"/>
              </a:spcAft>
              <a:buClrTx/>
              <a:buSzTx/>
              <a:buNone/>
            </a:pPr>
            <a:endParaRPr lang="tr-TR" altLang="tr-TR" sz="2400" dirty="0">
              <a:solidFill>
                <a:srgbClr val="000000"/>
              </a:solidFill>
              <a:latin typeface="Open Sans"/>
            </a:endParaRPr>
          </a:p>
          <a:p>
            <a:endParaRPr lang="tr-TR" dirty="0"/>
          </a:p>
        </p:txBody>
      </p:sp>
      <p:pic>
        <p:nvPicPr>
          <p:cNvPr id="1026"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639" y="368221"/>
            <a:ext cx="3334757" cy="218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2061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143000" y="1338146"/>
            <a:ext cx="9872871" cy="4757854"/>
          </a:xfrm>
        </p:spPr>
        <p:txBody>
          <a:bodyPr>
            <a:normAutofit/>
          </a:bodyPr>
          <a:lstStyle/>
          <a:p>
            <a:r>
              <a:rPr lang="tr-TR" dirty="0"/>
              <a:t>En çok okul öncesi ve ilkokul çağındaki çocuklar ve onların ev halkı ve bakıcıları arasında yaygın</a:t>
            </a:r>
          </a:p>
          <a:p>
            <a:r>
              <a:rPr lang="tr-TR" dirty="0"/>
              <a:t>Daha sık kafa kafaya temas nedeniyle, kız çocuklarında erkeklerden daha sık </a:t>
            </a:r>
          </a:p>
          <a:p>
            <a:r>
              <a:rPr lang="tr-TR" dirty="0"/>
              <a:t>Baş biti hastalık bulaştırmaz ve sağlık tehlikesi olarak görülmemekte ancak </a:t>
            </a:r>
            <a:r>
              <a:rPr lang="tr-TR" dirty="0">
                <a:sym typeface="Wingdings" panose="05000000000000000000" pitchFamily="2" charset="2"/>
              </a:rPr>
              <a:t></a:t>
            </a:r>
            <a:r>
              <a:rPr lang="tr-TR" dirty="0"/>
              <a:t> kaşıma sonucu derinin </a:t>
            </a:r>
            <a:r>
              <a:rPr lang="tr-TR" dirty="0" err="1"/>
              <a:t>sekonder</a:t>
            </a:r>
            <a:r>
              <a:rPr lang="tr-TR" dirty="0"/>
              <a:t> bakteriyel enfeksiyonu görülebilmekte</a:t>
            </a:r>
          </a:p>
          <a:p>
            <a:r>
              <a:rPr lang="tr-TR" dirty="0"/>
              <a:t>Saç biti kapmak kişinin veya çevresinin temizliği ile ilgili değildir</a:t>
            </a:r>
          </a:p>
          <a:p>
            <a:pPr marL="45720" indent="0">
              <a:buNone/>
            </a:pPr>
            <a:endParaRPr lang="tr-TR" dirty="0"/>
          </a:p>
        </p:txBody>
      </p:sp>
      <p:pic>
        <p:nvPicPr>
          <p:cNvPr id="2052" name="Picture 4"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360" y="4422910"/>
            <a:ext cx="2230786" cy="16730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326131" y="4422909"/>
            <a:ext cx="2576474" cy="167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220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a:t>Baş biti olan bir kişiyle kafa kafaya temas etmek </a:t>
            </a:r>
            <a:r>
              <a:rPr lang="tr-TR" dirty="0">
                <a:sym typeface="Wingdings" panose="05000000000000000000" pitchFamily="2" charset="2"/>
              </a:rPr>
              <a:t></a:t>
            </a:r>
            <a:r>
              <a:rPr lang="tr-TR" dirty="0"/>
              <a:t> oyun sırasında çocuklar arasında yaygın</a:t>
            </a:r>
          </a:p>
          <a:p>
            <a:pPr>
              <a:buFont typeface="Wingdings" panose="05000000000000000000" pitchFamily="2" charset="2"/>
              <a:buChar char="Ø"/>
            </a:pPr>
            <a:r>
              <a:rPr lang="tr-TR" dirty="0"/>
              <a:t>Okul, ev , başka yerlerde (spor aktiviteleri, oyun alanları)</a:t>
            </a:r>
          </a:p>
          <a:p>
            <a:pPr>
              <a:buFont typeface="Wingdings" panose="05000000000000000000" pitchFamily="2" charset="2"/>
              <a:buChar char="Ø"/>
            </a:pPr>
            <a:r>
              <a:rPr lang="tr-TR" dirty="0"/>
              <a:t>Enfeste bir kişi tarafından giyilen şapka, eşarp, mont, toka gibi giysiler giymek</a:t>
            </a:r>
          </a:p>
          <a:p>
            <a:pPr>
              <a:buFont typeface="Wingdings" panose="05000000000000000000" pitchFamily="2" charset="2"/>
              <a:buChar char="Ø"/>
            </a:pPr>
            <a:r>
              <a:rPr lang="tr-TR" dirty="0"/>
              <a:t>Enfeste tarak, fırça veya havlu kullanmak</a:t>
            </a:r>
          </a:p>
          <a:p>
            <a:pPr>
              <a:buFont typeface="Wingdings" panose="05000000000000000000" pitchFamily="2" charset="2"/>
              <a:buChar char="Ø"/>
            </a:pPr>
            <a:r>
              <a:rPr lang="tr-TR" dirty="0"/>
              <a:t>Enfeste bir yatak, kanepe, yastık, halı üzerinde yatmak</a:t>
            </a:r>
          </a:p>
          <a:p>
            <a:endParaRPr lang="tr-TR" dirty="0"/>
          </a:p>
        </p:txBody>
      </p:sp>
      <p:pic>
        <p:nvPicPr>
          <p:cNvPr id="3074" name="Picture 2" descr="Halı Ve Göz Düz Yalan Iki Kızın Resmi Gülümse Ve Poz Kafa Kafaya Yalan  Arkadaşlar Gri Arka Plan Üzerinde Izole Stok Fotoğraflar &amp; 13 - 19 Yaş  arası'nin Daha Fazla Resimleri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482" y="4076700"/>
            <a:ext cx="3452619" cy="229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6068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143000" y="2057400"/>
            <a:ext cx="9875520" cy="4038600"/>
          </a:xfrm>
        </p:spPr>
        <p:txBody>
          <a:bodyPr/>
          <a:lstStyle/>
          <a:p>
            <a:pPr>
              <a:buFont typeface="Courier New" panose="02070309020205020404" pitchFamily="49" charset="0"/>
              <a:buChar char="o"/>
            </a:pPr>
            <a:r>
              <a:rPr lang="tr-TR" dirty="0"/>
              <a:t>İlk/hafif istilada </a:t>
            </a:r>
            <a:r>
              <a:rPr lang="tr-TR" dirty="0">
                <a:sym typeface="Wingdings" panose="05000000000000000000" pitchFamily="2" charset="2"/>
              </a:rPr>
              <a:t> </a:t>
            </a:r>
            <a:r>
              <a:rPr lang="tr-TR" dirty="0" err="1"/>
              <a:t>asemptomatik</a:t>
            </a:r>
            <a:r>
              <a:rPr lang="tr-TR" dirty="0"/>
              <a:t> </a:t>
            </a:r>
          </a:p>
          <a:p>
            <a:pPr>
              <a:buFont typeface="Courier New" panose="02070309020205020404" pitchFamily="49" charset="0"/>
              <a:buChar char="o"/>
            </a:pPr>
            <a:r>
              <a:rPr lang="tr-TR" dirty="0"/>
              <a:t>Kaşıntı ’</a:t>
            </a:r>
            <a:r>
              <a:rPr lang="tr-TR" dirty="0" err="1"/>
              <a:t>prurit</a:t>
            </a:r>
            <a:r>
              <a:rPr lang="tr-TR" dirty="0"/>
              <a:t>’ </a:t>
            </a:r>
            <a:r>
              <a:rPr lang="tr-TR" dirty="0">
                <a:sym typeface="Wingdings" panose="05000000000000000000" pitchFamily="2" charset="2"/>
              </a:rPr>
              <a:t></a:t>
            </a:r>
            <a:r>
              <a:rPr lang="tr-TR" dirty="0"/>
              <a:t>  en yaygın semptomudur ve bit ısırıklarına karşı </a:t>
            </a:r>
            <a:endParaRPr lang="tr-TR" dirty="0" smtClean="0"/>
          </a:p>
          <a:p>
            <a:pPr marL="45720" indent="0">
              <a:buNone/>
            </a:pPr>
            <a:r>
              <a:rPr lang="tr-TR" dirty="0" smtClean="0"/>
              <a:t>alerjik </a:t>
            </a:r>
            <a:r>
              <a:rPr lang="tr-TR" dirty="0"/>
              <a:t>bir reaksiyondur , kaşıntının ortaya çıkması 4-6 hafta sürebilir</a:t>
            </a:r>
          </a:p>
          <a:p>
            <a:pPr>
              <a:buFont typeface="Courier New" panose="02070309020205020404" pitchFamily="49" charset="0"/>
              <a:buChar char="o"/>
            </a:pPr>
            <a:r>
              <a:rPr lang="tr-TR" dirty="0"/>
              <a:t>Gıdıklama hissi veya saçta hareket eden bir şey hissi</a:t>
            </a:r>
          </a:p>
          <a:p>
            <a:pPr>
              <a:buFont typeface="Courier New" panose="02070309020205020404" pitchFamily="49" charset="0"/>
              <a:buChar char="o"/>
            </a:pPr>
            <a:r>
              <a:rPr lang="tr-TR" dirty="0"/>
              <a:t>Sinirlilik ve uykusuzluk</a:t>
            </a:r>
          </a:p>
          <a:p>
            <a:pPr>
              <a:buFont typeface="Courier New" panose="02070309020205020404" pitchFamily="49" charset="0"/>
              <a:buChar char="o"/>
            </a:pPr>
            <a:r>
              <a:rPr lang="tr-TR" dirty="0"/>
              <a:t>Kafada kaşınmanın neden olduğu ve bazen normalde bir kişinin derisinde bulunan bakterilerle </a:t>
            </a:r>
            <a:r>
              <a:rPr lang="tr-TR" dirty="0" err="1"/>
              <a:t>enfekte</a:t>
            </a:r>
            <a:r>
              <a:rPr lang="tr-TR" dirty="0"/>
              <a:t> olabilen yaralar</a:t>
            </a:r>
          </a:p>
          <a:p>
            <a:endParaRPr lang="tr-TR" dirty="0"/>
          </a:p>
        </p:txBody>
      </p:sp>
      <p:pic>
        <p:nvPicPr>
          <p:cNvPr id="4098" name="Picture 2" descr="Kafasını Kaşıyan Bit Sorunu Yaşayan Çocuk Stok Vektör Sanatı &amp; Kaşımak'nin  Daha Fazla Görseli - Kaşımak, Çocuk, Bit - Böcek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4213" y="609601"/>
            <a:ext cx="2291660" cy="235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604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Tüm dünyada </a:t>
            </a:r>
            <a:r>
              <a:rPr lang="tr-TR" dirty="0" err="1" smtClean="0"/>
              <a:t>paraziter</a:t>
            </a:r>
            <a:r>
              <a:rPr lang="tr-TR" dirty="0" smtClean="0"/>
              <a:t> hastalıklar görülmektedir</a:t>
            </a:r>
          </a:p>
          <a:p>
            <a:r>
              <a:rPr lang="tr-TR" dirty="0"/>
              <a:t>4 milyar insan </a:t>
            </a:r>
            <a:r>
              <a:rPr lang="tr-TR" dirty="0" err="1"/>
              <a:t>parazitozların</a:t>
            </a:r>
            <a:r>
              <a:rPr lang="tr-TR" dirty="0"/>
              <a:t> tehdidi </a:t>
            </a:r>
            <a:r>
              <a:rPr lang="tr-TR" dirty="0" smtClean="0"/>
              <a:t>altında </a:t>
            </a:r>
            <a:r>
              <a:rPr lang="tr-TR" dirty="0"/>
              <a:t>(DSÖ 2014)  </a:t>
            </a:r>
            <a:endParaRPr lang="tr-TR" dirty="0" smtClean="0"/>
          </a:p>
          <a:p>
            <a:r>
              <a:rPr lang="tr-TR" dirty="0"/>
              <a:t>Gelişmekte olan ülkelerde daha sık </a:t>
            </a:r>
          </a:p>
          <a:p>
            <a:r>
              <a:rPr lang="tr-TR" dirty="0"/>
              <a:t>Gelişmiş ülkelerde daha çok seyahat ile </a:t>
            </a:r>
            <a:r>
              <a:rPr lang="tr-TR" dirty="0" smtClean="0"/>
              <a:t>ilişkili</a:t>
            </a:r>
          </a:p>
          <a:p>
            <a:r>
              <a:rPr lang="tr-TR" dirty="0" smtClean="0"/>
              <a:t>Türkiye </a:t>
            </a:r>
            <a:r>
              <a:rPr lang="tr-TR" dirty="0" err="1"/>
              <a:t>subılıman</a:t>
            </a:r>
            <a:r>
              <a:rPr lang="tr-TR" dirty="0"/>
              <a:t> bir </a:t>
            </a:r>
            <a:r>
              <a:rPr lang="tr-TR" dirty="0" smtClean="0"/>
              <a:t>bölgede</a:t>
            </a:r>
            <a:r>
              <a:rPr lang="tr-TR" dirty="0" smtClean="0">
                <a:sym typeface="Wingdings" panose="05000000000000000000" pitchFamily="2" charset="2"/>
              </a:rPr>
              <a:t></a:t>
            </a:r>
            <a:r>
              <a:rPr lang="tr-TR" dirty="0" smtClean="0"/>
              <a:t> parazitlerin yoğun </a:t>
            </a:r>
            <a:r>
              <a:rPr lang="tr-TR" dirty="0"/>
              <a:t>olduğu ülkelerden </a:t>
            </a:r>
            <a:r>
              <a:rPr lang="tr-TR" dirty="0" smtClean="0"/>
              <a:t>biri </a:t>
            </a:r>
            <a:endParaRPr lang="tr-TR" dirty="0"/>
          </a:p>
          <a:p>
            <a:r>
              <a:rPr lang="tr-TR" dirty="0" smtClean="0"/>
              <a:t>Ülkemizde</a:t>
            </a:r>
            <a:r>
              <a:rPr lang="tr-TR" dirty="0"/>
              <a:t>, </a:t>
            </a:r>
            <a:r>
              <a:rPr lang="tr-TR" dirty="0" err="1"/>
              <a:t>gastrointestinal</a:t>
            </a:r>
            <a:r>
              <a:rPr lang="tr-TR" dirty="0"/>
              <a:t> </a:t>
            </a:r>
            <a:r>
              <a:rPr lang="tr-TR" dirty="0" smtClean="0"/>
              <a:t>parazitler </a:t>
            </a:r>
            <a:r>
              <a:rPr lang="tr-TR" dirty="0"/>
              <a:t>özellikle kırsal </a:t>
            </a:r>
            <a:r>
              <a:rPr lang="tr-TR" dirty="0" smtClean="0"/>
              <a:t>bölgede daha sık</a:t>
            </a:r>
          </a:p>
          <a:p>
            <a:r>
              <a:rPr lang="tr-TR" dirty="0" err="1" smtClean="0"/>
              <a:t>İmmünsüpresif</a:t>
            </a:r>
            <a:r>
              <a:rPr lang="tr-TR" dirty="0" smtClean="0"/>
              <a:t> </a:t>
            </a:r>
            <a:r>
              <a:rPr lang="tr-TR" dirty="0"/>
              <a:t>hastalarda </a:t>
            </a:r>
            <a:r>
              <a:rPr lang="tr-TR" dirty="0" smtClean="0"/>
              <a:t>ciddi </a:t>
            </a:r>
            <a:r>
              <a:rPr lang="tr-TR" dirty="0"/>
              <a:t>önem </a:t>
            </a:r>
            <a:r>
              <a:rPr lang="tr-TR" dirty="0" smtClean="0"/>
              <a:t>taşımakta</a:t>
            </a:r>
            <a:endParaRPr lang="tr-TR" dirty="0"/>
          </a:p>
        </p:txBody>
      </p:sp>
    </p:spTree>
    <p:extLst>
      <p:ext uri="{BB962C8B-B14F-4D97-AF65-F5344CB8AC3E}">
        <p14:creationId xmlns:p14="http://schemas.microsoft.com/office/powerpoint/2010/main" val="24017693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dirty="0" smtClean="0"/>
              <a:t>Tanı </a:t>
            </a:r>
            <a:endParaRPr lang="tr-TR" sz="3200" dirty="0"/>
          </a:p>
        </p:txBody>
      </p:sp>
      <p:sp>
        <p:nvSpPr>
          <p:cNvPr id="3" name="İçerik Yer Tutucusu 2"/>
          <p:cNvSpPr>
            <a:spLocks noGrp="1"/>
          </p:cNvSpPr>
          <p:nvPr>
            <p:ph idx="1"/>
          </p:nvPr>
        </p:nvSpPr>
        <p:spPr/>
        <p:txBody>
          <a:bodyPr/>
          <a:lstStyle/>
          <a:p>
            <a:r>
              <a:rPr lang="tr-TR" dirty="0" smtClean="0"/>
              <a:t>Kişinin </a:t>
            </a:r>
            <a:r>
              <a:rPr lang="tr-TR" dirty="0"/>
              <a:t>kafa derisinde veya saçında canlı bir </a:t>
            </a:r>
            <a:r>
              <a:rPr lang="tr-TR" dirty="0" err="1" smtClean="0"/>
              <a:t>nimf</a:t>
            </a:r>
            <a:r>
              <a:rPr lang="tr-TR" dirty="0" smtClean="0"/>
              <a:t> </a:t>
            </a:r>
            <a:r>
              <a:rPr lang="tr-TR" dirty="0"/>
              <a:t>veya yetişkin bir bit bulunmasıyla konur</a:t>
            </a:r>
          </a:p>
        </p:txBody>
      </p:sp>
      <p:pic>
        <p:nvPicPr>
          <p:cNvPr id="5122"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224" y="3170141"/>
            <a:ext cx="3433104" cy="257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3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Vücut </a:t>
            </a:r>
            <a:r>
              <a:rPr lang="tr-TR" dirty="0"/>
              <a:t>B</a:t>
            </a:r>
            <a:r>
              <a:rPr lang="tr-TR" dirty="0" smtClean="0"/>
              <a:t>iti (</a:t>
            </a:r>
            <a:r>
              <a:rPr lang="tr-TR" i="1" dirty="0" err="1"/>
              <a:t>Pediculus</a:t>
            </a:r>
            <a:r>
              <a:rPr lang="tr-TR" i="1" dirty="0"/>
              <a:t> </a:t>
            </a:r>
            <a:r>
              <a:rPr lang="tr-TR" i="1" dirty="0" err="1" smtClean="0"/>
              <a:t>humanus</a:t>
            </a:r>
            <a:r>
              <a:rPr lang="tr-TR" i="1" dirty="0" smtClean="0"/>
              <a:t> </a:t>
            </a:r>
            <a:r>
              <a:rPr lang="tr-TR" i="1" dirty="0" err="1" smtClean="0"/>
              <a:t>corporis</a:t>
            </a:r>
            <a:r>
              <a:rPr lang="tr-TR" i="1" dirty="0" smtClean="0"/>
              <a:t>)</a:t>
            </a:r>
            <a:endParaRPr lang="tr-TR" dirty="0"/>
          </a:p>
        </p:txBody>
      </p:sp>
      <p:sp>
        <p:nvSpPr>
          <p:cNvPr id="3" name="İçerik Yer Tutucusu 2"/>
          <p:cNvSpPr>
            <a:spLocks noGrp="1"/>
          </p:cNvSpPr>
          <p:nvPr>
            <p:ph idx="1"/>
          </p:nvPr>
        </p:nvSpPr>
        <p:spPr/>
        <p:txBody>
          <a:bodyPr/>
          <a:lstStyle/>
          <a:p>
            <a:r>
              <a:rPr lang="tr-TR" dirty="0"/>
              <a:t>G</a:t>
            </a:r>
            <a:r>
              <a:rPr lang="tr-TR" dirty="0" smtClean="0"/>
              <a:t>ünde </a:t>
            </a:r>
            <a:r>
              <a:rPr lang="tr-TR" dirty="0"/>
              <a:t>birkaç kez kanla beslenir ve vücut ısısını korumak için cilde yakın bir yerde </a:t>
            </a:r>
            <a:r>
              <a:rPr lang="tr-TR" dirty="0" smtClean="0"/>
              <a:t>bulunur</a:t>
            </a:r>
          </a:p>
          <a:p>
            <a:r>
              <a:rPr lang="tr-TR" dirty="0"/>
              <a:t>Y</a:t>
            </a:r>
            <a:r>
              <a:rPr lang="tr-TR" dirty="0" smtClean="0"/>
              <a:t>umurtaların </a:t>
            </a:r>
            <a:r>
              <a:rPr lang="tr-TR" dirty="0"/>
              <a:t>bulunması ve giysi dikişlerinde sürünen bitlerin </a:t>
            </a:r>
            <a:r>
              <a:rPr lang="tr-TR" dirty="0" smtClean="0"/>
              <a:t>bulunmasıyla tanı koyulur</a:t>
            </a:r>
          </a:p>
          <a:p>
            <a:r>
              <a:rPr lang="tr-TR" dirty="0" smtClean="0"/>
              <a:t>Bazen </a:t>
            </a:r>
            <a:r>
              <a:rPr lang="tr-TR" dirty="0"/>
              <a:t>bir vücut biti deride sürünürken veya beslenirken </a:t>
            </a:r>
            <a:r>
              <a:rPr lang="tr-TR" dirty="0" smtClean="0"/>
              <a:t>görülebilir</a:t>
            </a:r>
            <a:endParaRPr lang="tr-TR" dirty="0"/>
          </a:p>
        </p:txBody>
      </p:sp>
      <p:pic>
        <p:nvPicPr>
          <p:cNvPr id="7170"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038" y="4188893"/>
            <a:ext cx="1439049" cy="22035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051" y="4538948"/>
            <a:ext cx="2966767" cy="185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5036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Kasık (yengeç) Biti (</a:t>
            </a:r>
            <a:r>
              <a:rPr lang="tr-TR" dirty="0" err="1" smtClean="0"/>
              <a:t>Phthirus</a:t>
            </a:r>
            <a:r>
              <a:rPr lang="tr-TR" dirty="0" smtClean="0"/>
              <a:t> </a:t>
            </a:r>
            <a:r>
              <a:rPr lang="tr-TR" dirty="0" err="1" smtClean="0"/>
              <a:t>pubis</a:t>
            </a:r>
            <a:r>
              <a:rPr lang="tr-TR" dirty="0" smtClean="0"/>
              <a:t>)</a:t>
            </a:r>
            <a:endParaRPr lang="tr-TR" dirty="0"/>
          </a:p>
        </p:txBody>
      </p:sp>
      <p:sp>
        <p:nvSpPr>
          <p:cNvPr id="3" name="İçerik Yer Tutucusu 2"/>
          <p:cNvSpPr>
            <a:spLocks noGrp="1"/>
          </p:cNvSpPr>
          <p:nvPr>
            <p:ph idx="1"/>
          </p:nvPr>
        </p:nvSpPr>
        <p:spPr>
          <a:xfrm>
            <a:off x="1143001" y="2057400"/>
            <a:ext cx="8112512" cy="4038600"/>
          </a:xfrm>
        </p:spPr>
        <p:txBody>
          <a:bodyPr>
            <a:normAutofit fontScale="92500" lnSpcReduction="20000"/>
          </a:bodyPr>
          <a:lstStyle/>
          <a:p>
            <a:r>
              <a:rPr lang="tr-TR" dirty="0"/>
              <a:t>G</a:t>
            </a:r>
            <a:r>
              <a:rPr lang="tr-TR" dirty="0" smtClean="0"/>
              <a:t>enellikle </a:t>
            </a:r>
            <a:r>
              <a:rPr lang="tr-TR" dirty="0"/>
              <a:t>cinsel temas yoluyla yayılır ve en çok </a:t>
            </a:r>
            <a:r>
              <a:rPr lang="tr-TR" dirty="0" smtClean="0"/>
              <a:t>yetişkinlerde</a:t>
            </a:r>
          </a:p>
          <a:p>
            <a:r>
              <a:rPr lang="tr-TR" dirty="0" smtClean="0"/>
              <a:t>Kaş ve kirpiklerinde kasık biti bulunan çocuklarda cinsel istismar akla gelmelidir</a:t>
            </a:r>
          </a:p>
          <a:p>
            <a:r>
              <a:rPr lang="tr-TR" dirty="0"/>
              <a:t>Y</a:t>
            </a:r>
            <a:r>
              <a:rPr lang="tr-TR" dirty="0" smtClean="0"/>
              <a:t>oğun kaşıntı </a:t>
            </a:r>
            <a:r>
              <a:rPr lang="tr-TR" dirty="0"/>
              <a:t>ciltte yaralara ve </a:t>
            </a:r>
            <a:r>
              <a:rPr lang="tr-TR" dirty="0" err="1"/>
              <a:t>sekonder</a:t>
            </a:r>
            <a:r>
              <a:rPr lang="tr-TR" dirty="0"/>
              <a:t> bakteriyel enfeksiyona </a:t>
            </a:r>
            <a:r>
              <a:rPr lang="tr-TR" dirty="0" smtClean="0"/>
              <a:t>yol açabilir</a:t>
            </a:r>
          </a:p>
          <a:p>
            <a:endParaRPr lang="tr-TR" dirty="0"/>
          </a:p>
          <a:p>
            <a:endParaRPr lang="tr-TR" dirty="0" smtClean="0"/>
          </a:p>
          <a:p>
            <a:r>
              <a:rPr lang="tr-TR" dirty="0" smtClean="0">
                <a:sym typeface="Wingdings" panose="05000000000000000000" pitchFamily="2" charset="2"/>
              </a:rPr>
              <a:t></a:t>
            </a:r>
            <a:r>
              <a:rPr lang="tr-TR" b="1" dirty="0"/>
              <a:t> Kaşlarda veya kirpiklerde bulunan bit ve sirkelerin tedavisi </a:t>
            </a:r>
            <a:r>
              <a:rPr lang="tr-TR" b="1" dirty="0" smtClean="0"/>
              <a:t>:</a:t>
            </a:r>
            <a:endParaRPr lang="tr-TR" dirty="0"/>
          </a:p>
          <a:p>
            <a:r>
              <a:rPr lang="tr-TR" dirty="0"/>
              <a:t>Sadece birkaç canlı bit ve sirke varsa, bunları tırnak veya bit tarağı ile çıkarmak mümkün olabilir.</a:t>
            </a:r>
          </a:p>
          <a:p>
            <a:r>
              <a:rPr lang="tr-TR" dirty="0" smtClean="0"/>
              <a:t>Tedavi </a:t>
            </a:r>
            <a:r>
              <a:rPr lang="tr-TR" dirty="0"/>
              <a:t>gerekiyorsa, 10 gün boyunca günde 2-4 kez göz kapağı kenarlarına </a:t>
            </a:r>
            <a:r>
              <a:rPr lang="tr-TR" dirty="0" err="1"/>
              <a:t>oftalmik</a:t>
            </a:r>
            <a:r>
              <a:rPr lang="tr-TR" dirty="0"/>
              <a:t> dereceli vazelin merheminin </a:t>
            </a:r>
            <a:r>
              <a:rPr lang="tr-TR" dirty="0" smtClean="0"/>
              <a:t>dikkatli </a:t>
            </a:r>
            <a:r>
              <a:rPr lang="tr-TR" dirty="0"/>
              <a:t>bir şekilde </a:t>
            </a:r>
            <a:r>
              <a:rPr lang="tr-TR" dirty="0" smtClean="0"/>
              <a:t>uygulanması.</a:t>
            </a:r>
            <a:endParaRPr lang="tr-TR" dirty="0"/>
          </a:p>
          <a:p>
            <a:pPr marL="45720" indent="0">
              <a:buNone/>
            </a:pPr>
            <a:endParaRPr lang="tr-TR" dirty="0"/>
          </a:p>
        </p:txBody>
      </p:sp>
      <p:pic>
        <p:nvPicPr>
          <p:cNvPr id="8194"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513" y="1692287"/>
            <a:ext cx="2052366" cy="16462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514" y="4076701"/>
            <a:ext cx="2052366" cy="161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16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Tedavi </a:t>
            </a:r>
            <a:endParaRPr lang="tr-TR" sz="3600" dirty="0"/>
          </a:p>
        </p:txBody>
      </p:sp>
      <p:sp>
        <p:nvSpPr>
          <p:cNvPr id="3" name="İçerik Yer Tutucusu 2"/>
          <p:cNvSpPr>
            <a:spLocks noGrp="1"/>
          </p:cNvSpPr>
          <p:nvPr>
            <p:ph idx="1"/>
          </p:nvPr>
        </p:nvSpPr>
        <p:spPr/>
        <p:txBody>
          <a:bodyPr/>
          <a:lstStyle/>
          <a:p>
            <a:pPr marL="45720" indent="0">
              <a:buNone/>
            </a:pPr>
            <a:r>
              <a:rPr lang="tr-TR" dirty="0" smtClean="0"/>
              <a:t>Aile ve yakın çevre tedavisi önerilmektedir</a:t>
            </a:r>
          </a:p>
          <a:p>
            <a:pPr marL="45720" indent="0">
              <a:buNone/>
            </a:pPr>
            <a:r>
              <a:rPr lang="tr-TR" dirty="0" smtClean="0"/>
              <a:t>Radikal tedavi saç ve kılların kesilmesidir</a:t>
            </a:r>
          </a:p>
          <a:p>
            <a:pPr marL="45720" indent="0">
              <a:buNone/>
            </a:pPr>
            <a:r>
              <a:rPr lang="tr-TR" dirty="0"/>
              <a:t> </a:t>
            </a:r>
            <a:endParaRPr lang="tr-TR" dirty="0" smtClean="0"/>
          </a:p>
          <a:p>
            <a:pPr marL="45720" indent="0">
              <a:buNone/>
            </a:pPr>
            <a:r>
              <a:rPr lang="tr-TR" dirty="0" smtClean="0"/>
              <a:t>İlk tercih;</a:t>
            </a:r>
          </a:p>
          <a:p>
            <a:pPr marL="502920" indent="-457200">
              <a:buAutoNum type="arabicPeriod"/>
            </a:pPr>
            <a:r>
              <a:rPr lang="tr-TR" u="sng" dirty="0" err="1" smtClean="0"/>
              <a:t>Permetrin</a:t>
            </a:r>
            <a:r>
              <a:rPr lang="tr-TR" u="sng" dirty="0" smtClean="0"/>
              <a:t> %1</a:t>
            </a:r>
          </a:p>
          <a:p>
            <a:pPr marL="45720" indent="0">
              <a:buNone/>
            </a:pPr>
            <a:r>
              <a:rPr lang="tr-TR" b="1" dirty="0" err="1" smtClean="0"/>
              <a:t>Kwellada</a:t>
            </a:r>
            <a:r>
              <a:rPr lang="tr-TR" b="1" dirty="0" smtClean="0"/>
              <a:t> %1 120 ml şampuan, </a:t>
            </a:r>
            <a:r>
              <a:rPr lang="tr-TR" b="1" dirty="0" err="1" smtClean="0"/>
              <a:t>Metrin</a:t>
            </a:r>
            <a:r>
              <a:rPr lang="tr-TR" b="1" dirty="0" smtClean="0"/>
              <a:t> Tıbbi şampuan 100ml</a:t>
            </a:r>
          </a:p>
          <a:p>
            <a:pPr marL="45720" indent="0">
              <a:buNone/>
            </a:pPr>
            <a:r>
              <a:rPr lang="tr-TR" b="1" dirty="0" smtClean="0"/>
              <a:t>S:1*1, 10 dakika </a:t>
            </a:r>
            <a:r>
              <a:rPr lang="tr-TR" b="1" dirty="0" err="1" smtClean="0"/>
              <a:t>topikal</a:t>
            </a:r>
            <a:r>
              <a:rPr lang="tr-TR" b="1" dirty="0" smtClean="0"/>
              <a:t>, 1 hafta sonra 2.kür</a:t>
            </a:r>
            <a:endParaRPr lang="tr-TR" b="1" dirty="0"/>
          </a:p>
        </p:txBody>
      </p:sp>
    </p:spTree>
    <p:extLst>
      <p:ext uri="{BB962C8B-B14F-4D97-AF65-F5344CB8AC3E}">
        <p14:creationId xmlns:p14="http://schemas.microsoft.com/office/powerpoint/2010/main" val="1401218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3000" y="1025912"/>
            <a:ext cx="9872871" cy="5070088"/>
          </a:xfrm>
        </p:spPr>
        <p:txBody>
          <a:bodyPr/>
          <a:lstStyle/>
          <a:p>
            <a:pPr marL="45720" indent="0">
              <a:buNone/>
            </a:pPr>
            <a:r>
              <a:rPr lang="tr-TR" dirty="0"/>
              <a:t>v</a:t>
            </a:r>
            <a:r>
              <a:rPr lang="tr-TR" dirty="0" smtClean="0"/>
              <a:t>eya</a:t>
            </a:r>
          </a:p>
          <a:p>
            <a:pPr marL="45720" indent="0">
              <a:buNone/>
            </a:pPr>
            <a:endParaRPr lang="tr-TR" dirty="0" smtClean="0"/>
          </a:p>
          <a:p>
            <a:pPr marL="45720" indent="0">
              <a:buNone/>
            </a:pPr>
            <a:r>
              <a:rPr lang="tr-TR" dirty="0" smtClean="0"/>
              <a:t>2. </a:t>
            </a:r>
            <a:r>
              <a:rPr lang="tr-TR" u="sng" dirty="0" err="1" smtClean="0"/>
              <a:t>Pyetrin</a:t>
            </a:r>
            <a:r>
              <a:rPr lang="tr-TR" u="sng" dirty="0" smtClean="0"/>
              <a:t> ve </a:t>
            </a:r>
            <a:r>
              <a:rPr lang="tr-TR" u="sng" dirty="0" err="1" smtClean="0"/>
              <a:t>Piperonil</a:t>
            </a:r>
            <a:r>
              <a:rPr lang="tr-TR" u="sng" dirty="0" smtClean="0"/>
              <a:t> </a:t>
            </a:r>
            <a:r>
              <a:rPr lang="tr-TR" u="sng" dirty="0" err="1" smtClean="0"/>
              <a:t>Butoksit</a:t>
            </a:r>
            <a:endParaRPr lang="tr-TR" u="sng" dirty="0" smtClean="0"/>
          </a:p>
          <a:p>
            <a:pPr marL="45720" indent="0">
              <a:buNone/>
            </a:pPr>
            <a:r>
              <a:rPr lang="tr-TR" dirty="0" smtClean="0"/>
              <a:t>Erişkin ve &gt;6 aylık çocuklarda</a:t>
            </a:r>
          </a:p>
          <a:p>
            <a:pPr marL="45720" indent="0">
              <a:buNone/>
            </a:pPr>
            <a:r>
              <a:rPr lang="tr-TR" b="1" dirty="0" err="1" smtClean="0"/>
              <a:t>Kwell</a:t>
            </a:r>
            <a:r>
              <a:rPr lang="tr-TR" b="1" dirty="0" smtClean="0"/>
              <a:t> P Şampuan , S:1*1 10 dakika </a:t>
            </a:r>
            <a:r>
              <a:rPr lang="tr-TR" b="1" dirty="0" err="1" smtClean="0"/>
              <a:t>topikal</a:t>
            </a:r>
            <a:r>
              <a:rPr lang="tr-TR" b="1" dirty="0" smtClean="0"/>
              <a:t>, 1 hafta sonra 2.kür</a:t>
            </a:r>
            <a:endParaRPr lang="tr-TR" b="1" dirty="0"/>
          </a:p>
          <a:p>
            <a:pPr marL="45720" indent="0">
              <a:buNone/>
            </a:pPr>
            <a:endParaRPr lang="tr-TR" dirty="0"/>
          </a:p>
        </p:txBody>
      </p:sp>
    </p:spTree>
    <p:extLst>
      <p:ext uri="{BB962C8B-B14F-4D97-AF65-F5344CB8AC3E}">
        <p14:creationId xmlns:p14="http://schemas.microsoft.com/office/powerpoint/2010/main" val="2361879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Öneriler </a:t>
            </a:r>
            <a:endParaRPr lang="tr-TR" sz="3600" dirty="0"/>
          </a:p>
        </p:txBody>
      </p:sp>
      <p:sp>
        <p:nvSpPr>
          <p:cNvPr id="3" name="İçerik Yer Tutucusu 2"/>
          <p:cNvSpPr>
            <a:spLocks noGrp="1"/>
          </p:cNvSpPr>
          <p:nvPr>
            <p:ph idx="1"/>
          </p:nvPr>
        </p:nvSpPr>
        <p:spPr/>
        <p:txBody>
          <a:bodyPr/>
          <a:lstStyle/>
          <a:p>
            <a:r>
              <a:rPr lang="tr-TR" dirty="0" smtClean="0"/>
              <a:t>Çamaşırlar, yatak örtüleri </a:t>
            </a:r>
            <a:r>
              <a:rPr lang="tr-TR" dirty="0" err="1" smtClean="0"/>
              <a:t>vb</a:t>
            </a:r>
            <a:r>
              <a:rPr lang="tr-TR" dirty="0" smtClean="0"/>
              <a:t> eşyalar </a:t>
            </a:r>
            <a:r>
              <a:rPr lang="tr-TR" dirty="0" smtClean="0"/>
              <a:t>en az </a:t>
            </a:r>
            <a:r>
              <a:rPr lang="tr-TR" dirty="0" smtClean="0"/>
              <a:t>60 derece sıcaklıkta yıkanıp ütülenmeli</a:t>
            </a:r>
          </a:p>
          <a:p>
            <a:r>
              <a:rPr lang="tr-TR" dirty="0" smtClean="0"/>
              <a:t>Saç fırça ve tarakları dezenfekte edilmeli veya atılmalı</a:t>
            </a:r>
          </a:p>
          <a:p>
            <a:r>
              <a:rPr lang="tr-TR" dirty="0"/>
              <a:t>Günlük saçları dipten uca kadar sık dişli bit tarağı ile taranmalı, tarak her kullanımdan sonra kaynar su ile dolu kapta </a:t>
            </a:r>
            <a:r>
              <a:rPr lang="tr-TR" dirty="0" smtClean="0"/>
              <a:t>bekletilmeli</a:t>
            </a:r>
          </a:p>
          <a:p>
            <a:r>
              <a:rPr lang="tr-TR" dirty="0" err="1" smtClean="0"/>
              <a:t>Peluş</a:t>
            </a:r>
            <a:r>
              <a:rPr lang="tr-TR" dirty="0" smtClean="0"/>
              <a:t> oyuncak </a:t>
            </a:r>
            <a:r>
              <a:rPr lang="tr-TR" dirty="0" err="1" smtClean="0"/>
              <a:t>vb</a:t>
            </a:r>
            <a:r>
              <a:rPr lang="tr-TR" dirty="0" smtClean="0"/>
              <a:t> kalın hava almayan poşette en az 3 hafta bekletilmeli veya atılmalı</a:t>
            </a:r>
          </a:p>
          <a:p>
            <a:r>
              <a:rPr lang="tr-TR" dirty="0" smtClean="0"/>
              <a:t>Kasık biti için eş zamanlı eş tedavisi yapılmalı</a:t>
            </a:r>
          </a:p>
          <a:p>
            <a:r>
              <a:rPr lang="tr-TR" dirty="0" smtClean="0"/>
              <a:t>Bit ve sirkeleri 55 derecede 5 dakikadan fazla kaldıklarında ölürler</a:t>
            </a:r>
            <a:endParaRPr lang="tr-TR" dirty="0"/>
          </a:p>
        </p:txBody>
      </p:sp>
    </p:spTree>
    <p:extLst>
      <p:ext uri="{BB962C8B-B14F-4D97-AF65-F5344CB8AC3E}">
        <p14:creationId xmlns:p14="http://schemas.microsoft.com/office/powerpoint/2010/main" val="1885263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SCABİES (UYUZ)</a:t>
            </a:r>
            <a:endParaRPr lang="tr-TR" dirty="0"/>
          </a:p>
        </p:txBody>
      </p:sp>
      <p:sp>
        <p:nvSpPr>
          <p:cNvPr id="3" name="İçerik Yer Tutucusu 2"/>
          <p:cNvSpPr>
            <a:spLocks noGrp="1"/>
          </p:cNvSpPr>
          <p:nvPr>
            <p:ph idx="1"/>
          </p:nvPr>
        </p:nvSpPr>
        <p:spPr/>
        <p:txBody>
          <a:bodyPr>
            <a:normAutofit fontScale="92500" lnSpcReduction="10000"/>
          </a:bodyPr>
          <a:lstStyle/>
          <a:p>
            <a:r>
              <a:rPr lang="tr-TR" i="1" dirty="0" err="1" smtClean="0"/>
              <a:t>Sarcoptes</a:t>
            </a:r>
            <a:r>
              <a:rPr lang="tr-TR" i="1" dirty="0" smtClean="0"/>
              <a:t> </a:t>
            </a:r>
            <a:r>
              <a:rPr lang="tr-TR" i="1" dirty="0" err="1"/>
              <a:t>S</a:t>
            </a:r>
            <a:r>
              <a:rPr lang="tr-TR" i="1" dirty="0" err="1" smtClean="0"/>
              <a:t>cabiei</a:t>
            </a:r>
            <a:r>
              <a:rPr lang="tr-TR" i="1" dirty="0" smtClean="0"/>
              <a:t> </a:t>
            </a:r>
            <a:r>
              <a:rPr lang="tr-TR" i="1" dirty="0" err="1" smtClean="0"/>
              <a:t>Hominis’</a:t>
            </a:r>
            <a:r>
              <a:rPr lang="tr-TR" dirty="0" err="1" smtClean="0"/>
              <a:t>in</a:t>
            </a:r>
            <a:r>
              <a:rPr lang="tr-TR" dirty="0" smtClean="0"/>
              <a:t> neden olduğu deri </a:t>
            </a:r>
            <a:r>
              <a:rPr lang="tr-TR" dirty="0" err="1" smtClean="0"/>
              <a:t>enfestasyonu</a:t>
            </a:r>
            <a:r>
              <a:rPr lang="tr-TR" dirty="0" smtClean="0"/>
              <a:t>, </a:t>
            </a:r>
            <a:r>
              <a:rPr lang="tr-TR" dirty="0"/>
              <a:t>çıplak gözle görülemez</a:t>
            </a:r>
            <a:endParaRPr lang="tr-TR" dirty="0" smtClean="0"/>
          </a:p>
          <a:p>
            <a:r>
              <a:rPr lang="tr-TR" dirty="0" smtClean="0"/>
              <a:t>Dünyanın her yerinde, her yaş, her cins, her sosyal grupta;</a:t>
            </a:r>
            <a:br>
              <a:rPr lang="tr-TR" dirty="0" smtClean="0"/>
            </a:br>
            <a:r>
              <a:rPr lang="tr-TR" dirty="0"/>
              <a:t>dünyada yaklaşık 300 milyon kişiyi </a:t>
            </a:r>
            <a:r>
              <a:rPr lang="tr-TR" dirty="0" smtClean="0"/>
              <a:t>etkilemekte</a:t>
            </a:r>
          </a:p>
          <a:p>
            <a:r>
              <a:rPr lang="tr-TR" dirty="0"/>
              <a:t>2009 </a:t>
            </a:r>
            <a:r>
              <a:rPr lang="tr-TR" dirty="0" smtClean="0"/>
              <a:t>da </a:t>
            </a:r>
            <a:r>
              <a:rPr lang="tr-TR" dirty="0"/>
              <a:t>Dünya Sağlık Örgütü </a:t>
            </a:r>
            <a:r>
              <a:rPr lang="tr-TR" dirty="0" smtClean="0">
                <a:sym typeface="Wingdings" panose="05000000000000000000" pitchFamily="2" charset="2"/>
              </a:rPr>
              <a:t></a:t>
            </a:r>
            <a:r>
              <a:rPr lang="tr-TR" dirty="0" smtClean="0"/>
              <a:t> </a:t>
            </a:r>
            <a:r>
              <a:rPr lang="tr-TR" dirty="0"/>
              <a:t>"ihmal edilen bir cilt hastalığı</a:t>
            </a:r>
            <a:r>
              <a:rPr lang="tr-TR" dirty="0" smtClean="0"/>
              <a:t>"</a:t>
            </a:r>
          </a:p>
          <a:p>
            <a:r>
              <a:rPr lang="tr-TR" dirty="0"/>
              <a:t>İnsanlar kaynaktır; hayvanlar insan uyuzunu </a:t>
            </a:r>
            <a:r>
              <a:rPr lang="tr-TR" dirty="0" smtClean="0"/>
              <a:t>yaymaz</a:t>
            </a:r>
          </a:p>
          <a:p>
            <a:r>
              <a:rPr lang="tr-TR" dirty="0" smtClean="0"/>
              <a:t>Kış ve son bahar aylarında daha sık</a:t>
            </a:r>
          </a:p>
          <a:p>
            <a:r>
              <a:rPr lang="tr-TR" dirty="0" err="1"/>
              <a:t>Asemptomatik</a:t>
            </a:r>
            <a:r>
              <a:rPr lang="tr-TR" dirty="0"/>
              <a:t> kişiler</a:t>
            </a:r>
            <a:r>
              <a:rPr lang="tr-TR" dirty="0">
                <a:sym typeface="Wingdings" panose="05000000000000000000" pitchFamily="2" charset="2"/>
              </a:rPr>
              <a:t></a:t>
            </a:r>
            <a:r>
              <a:rPr lang="tr-TR" dirty="0"/>
              <a:t> uyuzu yayabilir</a:t>
            </a:r>
          </a:p>
          <a:p>
            <a:r>
              <a:rPr lang="tr-TR" dirty="0" smtClean="0"/>
              <a:t>Kişiden </a:t>
            </a:r>
            <a:r>
              <a:rPr lang="tr-TR" dirty="0"/>
              <a:t>kişiye uzun süreli fiziksel </a:t>
            </a:r>
            <a:r>
              <a:rPr lang="tr-TR" dirty="0" smtClean="0"/>
              <a:t>temas, yatak </a:t>
            </a:r>
            <a:r>
              <a:rPr lang="tr-TR" dirty="0"/>
              <a:t>takımı, giysi ve havlu gibi kişisel eşyaların ortak </a:t>
            </a:r>
            <a:r>
              <a:rPr lang="tr-TR" dirty="0" smtClean="0"/>
              <a:t>kullanımı ile bulaş;</a:t>
            </a:r>
            <a:r>
              <a:rPr lang="tr-TR" dirty="0"/>
              <a:t> el tokalaşma gibi kısa süreli temasla çok </a:t>
            </a:r>
            <a:r>
              <a:rPr lang="tr-TR" dirty="0" smtClean="0"/>
              <a:t>nadir</a:t>
            </a:r>
          </a:p>
          <a:p>
            <a:r>
              <a:rPr lang="tr-TR" dirty="0" err="1" smtClean="0"/>
              <a:t>Huzurevleri,hapishaneler</a:t>
            </a:r>
            <a:r>
              <a:rPr lang="tr-TR" dirty="0" smtClean="0"/>
              <a:t>, çocuk yuvalarında salgın olabilmekte</a:t>
            </a:r>
          </a:p>
        </p:txBody>
      </p:sp>
      <p:pic>
        <p:nvPicPr>
          <p:cNvPr id="4" name="Resim 3"/>
          <p:cNvPicPr>
            <a:picLocks noChangeAspect="1"/>
          </p:cNvPicPr>
          <p:nvPr/>
        </p:nvPicPr>
        <p:blipFill>
          <a:blip r:embed="rId2"/>
          <a:stretch>
            <a:fillRect/>
          </a:stretch>
        </p:blipFill>
        <p:spPr>
          <a:xfrm>
            <a:off x="8475118" y="2826648"/>
            <a:ext cx="2540753" cy="1695985"/>
          </a:xfrm>
          <a:prstGeom prst="rect">
            <a:avLst/>
          </a:prstGeom>
        </p:spPr>
      </p:pic>
    </p:spTree>
    <p:extLst>
      <p:ext uri="{BB962C8B-B14F-4D97-AF65-F5344CB8AC3E}">
        <p14:creationId xmlns:p14="http://schemas.microsoft.com/office/powerpoint/2010/main" val="8105054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690124" y="688936"/>
            <a:ext cx="4260695" cy="2199815"/>
          </a:xfrm>
          <a:prstGeom prst="rect">
            <a:avLst/>
          </a:prstGeom>
        </p:spPr>
      </p:pic>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1143000" y="3010828"/>
            <a:ext cx="9872871" cy="3085171"/>
          </a:xfrm>
        </p:spPr>
        <p:txBody>
          <a:bodyPr>
            <a:normAutofit fontScale="92500"/>
          </a:bodyPr>
          <a:lstStyle/>
          <a:p>
            <a:pPr>
              <a:buFont typeface="Arial" panose="020B0604020202020204" pitchFamily="34" charset="0"/>
              <a:buChar char="•"/>
            </a:pPr>
            <a:r>
              <a:rPr lang="tr-TR" dirty="0" smtClean="0"/>
              <a:t>Sekiz </a:t>
            </a:r>
            <a:r>
              <a:rPr lang="tr-TR" dirty="0"/>
              <a:t>ayaklı krem-bej rengi bir </a:t>
            </a:r>
            <a:r>
              <a:rPr lang="tr-TR" dirty="0" smtClean="0"/>
              <a:t>akar</a:t>
            </a:r>
          </a:p>
          <a:p>
            <a:pPr>
              <a:buFont typeface="Arial" panose="020B0604020202020204" pitchFamily="34" charset="0"/>
              <a:buChar char="•"/>
            </a:pPr>
            <a:r>
              <a:rPr lang="tr-TR" dirty="0" smtClean="0"/>
              <a:t>Dişi </a:t>
            </a:r>
            <a:r>
              <a:rPr lang="tr-TR" dirty="0"/>
              <a:t>akarlar erkeklerden daha </a:t>
            </a:r>
            <a:r>
              <a:rPr lang="tr-TR" dirty="0" smtClean="0"/>
              <a:t>büyük</a:t>
            </a:r>
            <a:r>
              <a:rPr lang="tr-TR" dirty="0" smtClean="0">
                <a:sym typeface="Wingdings" panose="05000000000000000000" pitchFamily="2" charset="2"/>
              </a:rPr>
              <a:t></a:t>
            </a:r>
            <a:r>
              <a:rPr lang="tr-TR" dirty="0" smtClean="0"/>
              <a:t>0,3-0,5 </a:t>
            </a:r>
            <a:r>
              <a:rPr lang="tr-TR" dirty="0"/>
              <a:t>mm </a:t>
            </a:r>
            <a:endParaRPr lang="tr-TR" dirty="0" smtClean="0"/>
          </a:p>
          <a:p>
            <a:pPr>
              <a:buFont typeface="Arial" panose="020B0604020202020204" pitchFamily="34" charset="0"/>
              <a:buChar char="•"/>
            </a:pPr>
            <a:r>
              <a:rPr lang="tr-TR" dirty="0" smtClean="0"/>
              <a:t>Çiftleştikten sonra ; erkek ölür,  dişi </a:t>
            </a:r>
            <a:r>
              <a:rPr lang="tr-TR" dirty="0" err="1"/>
              <a:t>proteolitik</a:t>
            </a:r>
            <a:r>
              <a:rPr lang="tr-TR" dirty="0"/>
              <a:t> enzimlerinin yardımıyla </a:t>
            </a:r>
            <a:r>
              <a:rPr lang="tr-TR" dirty="0" err="1"/>
              <a:t>epidermise</a:t>
            </a:r>
            <a:r>
              <a:rPr lang="tr-TR" dirty="0"/>
              <a:t> </a:t>
            </a:r>
            <a:r>
              <a:rPr lang="tr-TR" dirty="0" smtClean="0"/>
              <a:t>girer</a:t>
            </a:r>
          </a:p>
          <a:p>
            <a:pPr>
              <a:buFont typeface="Arial" panose="020B0604020202020204" pitchFamily="34" charset="0"/>
              <a:buChar char="•"/>
            </a:pPr>
            <a:r>
              <a:rPr lang="tr-TR" dirty="0" smtClean="0"/>
              <a:t>Açtıkları </a:t>
            </a:r>
            <a:r>
              <a:rPr lang="tr-TR" dirty="0"/>
              <a:t>tünellerde ilerler ve 4-6 haftalık ömürleri boyunca günde 3-4 yumurta </a:t>
            </a:r>
            <a:r>
              <a:rPr lang="tr-TR" dirty="0" smtClean="0"/>
              <a:t>bırakır</a:t>
            </a:r>
          </a:p>
          <a:p>
            <a:pPr>
              <a:buFont typeface="Arial" panose="020B0604020202020204" pitchFamily="34" charset="0"/>
              <a:buChar char="•"/>
            </a:pPr>
            <a:r>
              <a:rPr lang="tr-TR" dirty="0" smtClean="0"/>
              <a:t>Larvalar</a:t>
            </a:r>
            <a:r>
              <a:rPr lang="tr-TR" dirty="0"/>
              <a:t>, 3-4 gün içinde yumurtadan </a:t>
            </a:r>
            <a:r>
              <a:rPr lang="tr-TR" dirty="0" smtClean="0"/>
              <a:t>çıkar  </a:t>
            </a:r>
            <a:r>
              <a:rPr lang="tr-TR" dirty="0"/>
              <a:t>üç aşamalı </a:t>
            </a:r>
            <a:r>
              <a:rPr lang="tr-TR" dirty="0" err="1"/>
              <a:t>nimf</a:t>
            </a:r>
            <a:r>
              <a:rPr lang="tr-TR" dirty="0"/>
              <a:t> formundan sonra yetişkinliğe ulaşır ve çiftleşerek döngüye devam </a:t>
            </a:r>
            <a:r>
              <a:rPr lang="tr-TR" dirty="0" smtClean="0"/>
              <a:t>eder</a:t>
            </a:r>
          </a:p>
          <a:p>
            <a:pPr>
              <a:buFont typeface="Arial" panose="020B0604020202020204" pitchFamily="34" charset="0"/>
              <a:buChar char="•"/>
            </a:pPr>
            <a:r>
              <a:rPr lang="tr-TR" dirty="0" smtClean="0"/>
              <a:t>Yetişkin hastada ortalama 15-25 adet </a:t>
            </a:r>
            <a:r>
              <a:rPr lang="tr-TR" dirty="0" err="1" smtClean="0"/>
              <a:t>sarkop</a:t>
            </a:r>
            <a:r>
              <a:rPr lang="tr-TR" dirty="0" smtClean="0"/>
              <a:t> bulunur</a:t>
            </a:r>
            <a:endParaRPr lang="tr-TR" dirty="0"/>
          </a:p>
        </p:txBody>
      </p:sp>
    </p:spTree>
    <p:extLst>
      <p:ext uri="{BB962C8B-B14F-4D97-AF65-F5344CB8AC3E}">
        <p14:creationId xmlns:p14="http://schemas.microsoft.com/office/powerpoint/2010/main" val="14670765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KLİNİK BULGULAR</a:t>
            </a:r>
          </a:p>
        </p:txBody>
      </p:sp>
      <p:sp>
        <p:nvSpPr>
          <p:cNvPr id="3" name="İçerik Yer Tutucusu 2"/>
          <p:cNvSpPr>
            <a:spLocks noGrp="1"/>
          </p:cNvSpPr>
          <p:nvPr>
            <p:ph idx="1"/>
          </p:nvPr>
        </p:nvSpPr>
        <p:spPr>
          <a:xfrm>
            <a:off x="1143001" y="2057400"/>
            <a:ext cx="6852424" cy="4038600"/>
          </a:xfrm>
        </p:spPr>
        <p:txBody>
          <a:bodyPr/>
          <a:lstStyle/>
          <a:p>
            <a:pPr>
              <a:buFont typeface="Wingdings" panose="05000000000000000000" pitchFamily="2" charset="2"/>
              <a:buChar char="Ø"/>
            </a:pPr>
            <a:r>
              <a:rPr lang="tr-TR" dirty="0" smtClean="0"/>
              <a:t>Belirtiler </a:t>
            </a:r>
            <a:r>
              <a:rPr lang="tr-TR" dirty="0"/>
              <a:t>genellikle </a:t>
            </a:r>
            <a:r>
              <a:rPr lang="tr-TR" dirty="0" err="1" smtClean="0"/>
              <a:t>bulaştan</a:t>
            </a:r>
            <a:r>
              <a:rPr lang="tr-TR" dirty="0" smtClean="0"/>
              <a:t> 2-6 hafta sonra ortaya çıkar</a:t>
            </a:r>
          </a:p>
          <a:p>
            <a:pPr>
              <a:buFont typeface="Wingdings" panose="05000000000000000000" pitchFamily="2" charset="2"/>
              <a:buChar char="Ø"/>
            </a:pPr>
            <a:r>
              <a:rPr lang="tr-TR" dirty="0" err="1" smtClean="0"/>
              <a:t>Enfekte</a:t>
            </a:r>
            <a:r>
              <a:rPr lang="tr-TR" dirty="0" smtClean="0"/>
              <a:t> kişi semptomları </a:t>
            </a:r>
            <a:r>
              <a:rPr lang="tr-TR" dirty="0"/>
              <a:t>olmasa bile </a:t>
            </a:r>
            <a:r>
              <a:rPr lang="tr-TR" dirty="0" smtClean="0"/>
              <a:t>uyuz yayabilir</a:t>
            </a:r>
            <a:endParaRPr lang="tr-TR" dirty="0"/>
          </a:p>
          <a:p>
            <a:pPr>
              <a:buFont typeface="Wingdings" panose="05000000000000000000" pitchFamily="2" charset="2"/>
              <a:buChar char="Ø"/>
            </a:pPr>
            <a:r>
              <a:rPr lang="tr-TR" dirty="0" smtClean="0"/>
              <a:t>Bir </a:t>
            </a:r>
            <a:r>
              <a:rPr lang="tr-TR" dirty="0"/>
              <a:t>kişi daha önce uyuz geçirmişse, belirtiler </a:t>
            </a:r>
            <a:r>
              <a:rPr lang="tr-TR" dirty="0" err="1"/>
              <a:t>maruziyetten</a:t>
            </a:r>
            <a:r>
              <a:rPr lang="tr-TR" dirty="0"/>
              <a:t> </a:t>
            </a:r>
            <a:r>
              <a:rPr lang="tr-TR" dirty="0" smtClean="0"/>
              <a:t>1-4 gün </a:t>
            </a:r>
            <a:r>
              <a:rPr lang="tr-TR" dirty="0"/>
              <a:t>sonra ortaya </a:t>
            </a:r>
            <a:r>
              <a:rPr lang="tr-TR" dirty="0" smtClean="0"/>
              <a:t>çıkabilir</a:t>
            </a:r>
            <a:r>
              <a:rPr lang="tr-TR" dirty="0"/>
              <a:t> </a:t>
            </a:r>
            <a:endParaRPr lang="tr-TR" dirty="0" smtClean="0"/>
          </a:p>
          <a:p>
            <a:pPr>
              <a:buFont typeface="Wingdings" panose="05000000000000000000" pitchFamily="2" charset="2"/>
              <a:buChar char="Ø"/>
            </a:pPr>
            <a:r>
              <a:rPr lang="tr-TR" dirty="0"/>
              <a:t>Kaşıntı akarın kendisine ve dışkılarına karşı gecikmiş tipte </a:t>
            </a:r>
            <a:r>
              <a:rPr lang="tr-TR" dirty="0" err="1" smtClean="0"/>
              <a:t>hipersensitivite</a:t>
            </a:r>
            <a:r>
              <a:rPr lang="tr-TR" dirty="0" smtClean="0"/>
              <a:t> reaksiyonu</a:t>
            </a:r>
          </a:p>
          <a:p>
            <a:pPr>
              <a:buFont typeface="Wingdings" panose="05000000000000000000" pitchFamily="2" charset="2"/>
              <a:buChar char="Ø"/>
            </a:pPr>
            <a:r>
              <a:rPr lang="tr-TR" dirty="0" smtClean="0"/>
              <a:t>Çok uzun süre döküntü olmadan sadece kaşıntı ile seyredebilir</a:t>
            </a:r>
            <a:endParaRPr lang="tr-TR" dirty="0"/>
          </a:p>
        </p:txBody>
      </p:sp>
      <p:pic>
        <p:nvPicPr>
          <p:cNvPr id="6146"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5425" y="1421781"/>
            <a:ext cx="3448398" cy="429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797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69434" y="780585"/>
            <a:ext cx="5096107" cy="5315415"/>
          </a:xfrm>
        </p:spPr>
        <p:txBody>
          <a:bodyPr>
            <a:normAutofit/>
          </a:bodyPr>
          <a:lstStyle/>
          <a:p>
            <a:r>
              <a:rPr lang="tr-TR" dirty="0" smtClean="0"/>
              <a:t>Erişkinlerde genellikle akşamları yatakta ve sıcak duş sonrası artmakta, gece uyandırabilmekte ve </a:t>
            </a:r>
            <a:r>
              <a:rPr lang="tr-TR" dirty="0" err="1" smtClean="0"/>
              <a:t>antihistaminiklere</a:t>
            </a:r>
            <a:r>
              <a:rPr lang="tr-TR" dirty="0" smtClean="0"/>
              <a:t> cevapsızdır</a:t>
            </a:r>
          </a:p>
          <a:p>
            <a:r>
              <a:rPr lang="tr-TR" dirty="0" smtClean="0"/>
              <a:t>Lezyonlar; erişkinde el parmak araları, el bileği </a:t>
            </a:r>
            <a:r>
              <a:rPr lang="tr-TR" dirty="0" err="1" smtClean="0"/>
              <a:t>fleksör</a:t>
            </a:r>
            <a:r>
              <a:rPr lang="tr-TR" dirty="0" smtClean="0"/>
              <a:t> yüzeyi, </a:t>
            </a:r>
            <a:r>
              <a:rPr lang="tr-TR" dirty="0"/>
              <a:t>meme </a:t>
            </a:r>
            <a:r>
              <a:rPr lang="tr-TR" dirty="0" smtClean="0"/>
              <a:t>ucu (emzirmekle bulaş), bel, kalça, kasık bölgesi ve peniste sıktır</a:t>
            </a:r>
          </a:p>
          <a:p>
            <a:endParaRPr lang="tr-TR" dirty="0"/>
          </a:p>
        </p:txBody>
      </p:sp>
      <p:pic>
        <p:nvPicPr>
          <p:cNvPr id="8" name="Resim 7"/>
          <p:cNvPicPr>
            <a:picLocks noChangeAspect="1"/>
          </p:cNvPicPr>
          <p:nvPr/>
        </p:nvPicPr>
        <p:blipFill>
          <a:blip r:embed="rId2"/>
          <a:stretch>
            <a:fillRect/>
          </a:stretch>
        </p:blipFill>
        <p:spPr>
          <a:xfrm>
            <a:off x="5865541" y="499133"/>
            <a:ext cx="3083491" cy="2302494"/>
          </a:xfrm>
          <a:prstGeom prst="rect">
            <a:avLst/>
          </a:prstGeom>
        </p:spPr>
      </p:pic>
      <p:pic>
        <p:nvPicPr>
          <p:cNvPr id="9" name="Resim 8"/>
          <p:cNvPicPr>
            <a:picLocks noChangeAspect="1"/>
          </p:cNvPicPr>
          <p:nvPr/>
        </p:nvPicPr>
        <p:blipFill>
          <a:blip r:embed="rId3"/>
          <a:stretch>
            <a:fillRect/>
          </a:stretch>
        </p:blipFill>
        <p:spPr>
          <a:xfrm>
            <a:off x="7725588" y="3047999"/>
            <a:ext cx="3492539" cy="2345516"/>
          </a:xfrm>
          <a:prstGeom prst="rect">
            <a:avLst/>
          </a:prstGeom>
        </p:spPr>
      </p:pic>
      <p:pic>
        <p:nvPicPr>
          <p:cNvPr id="10" name="Resim 9"/>
          <p:cNvPicPr>
            <a:picLocks noChangeAspect="1"/>
          </p:cNvPicPr>
          <p:nvPr/>
        </p:nvPicPr>
        <p:blipFill>
          <a:blip r:embed="rId4"/>
          <a:stretch>
            <a:fillRect/>
          </a:stretch>
        </p:blipFill>
        <p:spPr>
          <a:xfrm>
            <a:off x="769434" y="3820728"/>
            <a:ext cx="2053682" cy="2476499"/>
          </a:xfrm>
          <a:prstGeom prst="rect">
            <a:avLst/>
          </a:prstGeom>
        </p:spPr>
      </p:pic>
      <p:pic>
        <p:nvPicPr>
          <p:cNvPr id="4098" name="Picture 2" descr="res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615" y="3820728"/>
            <a:ext cx="1857374" cy="2476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40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Risk Faktörleri</a:t>
            </a:r>
            <a:endParaRPr lang="tr-TR" sz="3600" dirty="0"/>
          </a:p>
        </p:txBody>
      </p:sp>
      <p:sp>
        <p:nvSpPr>
          <p:cNvPr id="3" name="İçerik Yer Tutucusu 2"/>
          <p:cNvSpPr>
            <a:spLocks noGrp="1"/>
          </p:cNvSpPr>
          <p:nvPr>
            <p:ph idx="1"/>
          </p:nvPr>
        </p:nvSpPr>
        <p:spPr/>
        <p:txBody>
          <a:bodyPr/>
          <a:lstStyle/>
          <a:p>
            <a:pPr>
              <a:buFont typeface="Wingdings" panose="05000000000000000000" pitchFamily="2" charset="2"/>
              <a:buChar char="ü"/>
            </a:pPr>
            <a:r>
              <a:rPr lang="tr-TR" dirty="0" smtClean="0"/>
              <a:t>Gezi/seyahat</a:t>
            </a:r>
          </a:p>
          <a:p>
            <a:pPr>
              <a:buFont typeface="Wingdings" panose="05000000000000000000" pitchFamily="2" charset="2"/>
              <a:buChar char="ü"/>
            </a:pPr>
            <a:r>
              <a:rPr lang="tr-TR" dirty="0" smtClean="0"/>
              <a:t>Göçler</a:t>
            </a:r>
          </a:p>
          <a:p>
            <a:pPr>
              <a:buFont typeface="Wingdings" panose="05000000000000000000" pitchFamily="2" charset="2"/>
              <a:buChar char="ü"/>
            </a:pPr>
            <a:r>
              <a:rPr lang="tr-TR" dirty="0" smtClean="0"/>
              <a:t>Hijyenik olmayan besin-su kaynakları</a:t>
            </a:r>
          </a:p>
          <a:p>
            <a:pPr>
              <a:buFont typeface="Wingdings" panose="05000000000000000000" pitchFamily="2" charset="2"/>
              <a:buChar char="ü"/>
            </a:pPr>
            <a:r>
              <a:rPr lang="tr-TR" dirty="0"/>
              <a:t>Kötü hijyen koşulları </a:t>
            </a:r>
            <a:endParaRPr lang="tr-TR" dirty="0" smtClean="0"/>
          </a:p>
          <a:p>
            <a:pPr>
              <a:buFont typeface="Wingdings" panose="05000000000000000000" pitchFamily="2" charset="2"/>
              <a:buChar char="ü"/>
            </a:pPr>
            <a:r>
              <a:rPr lang="tr-TR" dirty="0" smtClean="0"/>
              <a:t>Toprakla </a:t>
            </a:r>
            <a:r>
              <a:rPr lang="tr-TR" dirty="0"/>
              <a:t>kirlenmiş eller, gıdalar </a:t>
            </a:r>
          </a:p>
          <a:p>
            <a:pPr>
              <a:buFont typeface="Wingdings" panose="05000000000000000000" pitchFamily="2" charset="2"/>
              <a:buChar char="ü"/>
            </a:pPr>
            <a:r>
              <a:rPr lang="tr-TR" dirty="0" err="1" smtClean="0"/>
              <a:t>Enfekte</a:t>
            </a:r>
            <a:r>
              <a:rPr lang="tr-TR" dirty="0" smtClean="0"/>
              <a:t> insan/hayvan dışkısının gübre olarak kullanımı</a:t>
            </a:r>
          </a:p>
          <a:p>
            <a:pPr>
              <a:buFont typeface="Wingdings" panose="05000000000000000000" pitchFamily="2" charset="2"/>
              <a:buChar char="ü"/>
            </a:pPr>
            <a:r>
              <a:rPr lang="tr-TR" dirty="0" smtClean="0"/>
              <a:t>Yoğun </a:t>
            </a:r>
            <a:r>
              <a:rPr lang="tr-TR" dirty="0" err="1" smtClean="0"/>
              <a:t>immünsüpresif</a:t>
            </a:r>
            <a:r>
              <a:rPr lang="tr-TR" dirty="0" smtClean="0"/>
              <a:t> tedaviler</a:t>
            </a:r>
            <a:endParaRPr lang="tr-TR" dirty="0"/>
          </a:p>
        </p:txBody>
      </p:sp>
    </p:spTree>
    <p:extLst>
      <p:ext uri="{BB962C8B-B14F-4D97-AF65-F5344CB8AC3E}">
        <p14:creationId xmlns:p14="http://schemas.microsoft.com/office/powerpoint/2010/main" val="7955211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3000" y="1550020"/>
            <a:ext cx="4421459" cy="4545980"/>
          </a:xfrm>
        </p:spPr>
        <p:txBody>
          <a:bodyPr/>
          <a:lstStyle/>
          <a:p>
            <a:r>
              <a:rPr lang="tr-TR" dirty="0"/>
              <a:t>Küçük çocuklar kaşıntıyı ifade edemediklerinden huzursuzluk, yeme ve uyku sorunları gözlenebilir; soyarak tüm vücut muayenesi ve ailede kaşıntı sorgulamak gerekir</a:t>
            </a:r>
          </a:p>
          <a:p>
            <a:r>
              <a:rPr lang="tr-TR" dirty="0" smtClean="0"/>
              <a:t>Lezyonlar; çocukların </a:t>
            </a:r>
            <a:r>
              <a:rPr lang="tr-TR" dirty="0" err="1" smtClean="0"/>
              <a:t>palmoplantar</a:t>
            </a:r>
            <a:r>
              <a:rPr lang="tr-TR" dirty="0" smtClean="0"/>
              <a:t> </a:t>
            </a:r>
            <a:r>
              <a:rPr lang="tr-TR" dirty="0"/>
              <a:t>bölgeler, baş-boyun ve </a:t>
            </a:r>
            <a:r>
              <a:rPr lang="tr-TR" dirty="0" err="1"/>
              <a:t>aksilla</a:t>
            </a:r>
            <a:r>
              <a:rPr lang="tr-TR" dirty="0"/>
              <a:t> bölgesi sık tutulur</a:t>
            </a:r>
          </a:p>
          <a:p>
            <a:endParaRPr lang="tr-TR" dirty="0"/>
          </a:p>
        </p:txBody>
      </p:sp>
      <p:pic>
        <p:nvPicPr>
          <p:cNvPr id="4" name="Resim 3"/>
          <p:cNvPicPr>
            <a:picLocks noChangeAspect="1"/>
          </p:cNvPicPr>
          <p:nvPr/>
        </p:nvPicPr>
        <p:blipFill>
          <a:blip r:embed="rId2"/>
          <a:stretch>
            <a:fillRect/>
          </a:stretch>
        </p:blipFill>
        <p:spPr>
          <a:xfrm>
            <a:off x="5564459" y="670151"/>
            <a:ext cx="1599503" cy="2597358"/>
          </a:xfrm>
          <a:prstGeom prst="rect">
            <a:avLst/>
          </a:prstGeom>
        </p:spPr>
      </p:pic>
      <p:pic>
        <p:nvPicPr>
          <p:cNvPr id="6" name="Resim 5"/>
          <p:cNvPicPr>
            <a:picLocks noChangeAspect="1"/>
          </p:cNvPicPr>
          <p:nvPr/>
        </p:nvPicPr>
        <p:blipFill>
          <a:blip r:embed="rId3"/>
          <a:stretch>
            <a:fillRect/>
          </a:stretch>
        </p:blipFill>
        <p:spPr>
          <a:xfrm>
            <a:off x="8644386" y="3267637"/>
            <a:ext cx="2335346" cy="2828363"/>
          </a:xfrm>
          <a:prstGeom prst="rect">
            <a:avLst/>
          </a:prstGeom>
        </p:spPr>
      </p:pic>
      <p:pic>
        <p:nvPicPr>
          <p:cNvPr id="7" name="Resim 6"/>
          <p:cNvPicPr>
            <a:picLocks noChangeAspect="1"/>
          </p:cNvPicPr>
          <p:nvPr/>
        </p:nvPicPr>
        <p:blipFill>
          <a:blip r:embed="rId4"/>
          <a:stretch>
            <a:fillRect/>
          </a:stretch>
        </p:blipFill>
        <p:spPr>
          <a:xfrm>
            <a:off x="8110073" y="773819"/>
            <a:ext cx="3074601" cy="1552402"/>
          </a:xfrm>
          <a:prstGeom prst="rect">
            <a:avLst/>
          </a:prstGeom>
        </p:spPr>
      </p:pic>
      <p:pic>
        <p:nvPicPr>
          <p:cNvPr id="3074" name="Picture 2" descr="res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5470" y="3948538"/>
            <a:ext cx="2624603" cy="1749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066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a:buFont typeface="Wingdings" panose="05000000000000000000" pitchFamily="2" charset="2"/>
              <a:buChar char="v"/>
            </a:pPr>
            <a:r>
              <a:rPr lang="tr-TR" b="1" u="sng" dirty="0" err="1" smtClean="0"/>
              <a:t>Nodüler</a:t>
            </a:r>
            <a:r>
              <a:rPr lang="tr-TR" b="1" u="sng" dirty="0" smtClean="0"/>
              <a:t> </a:t>
            </a:r>
            <a:r>
              <a:rPr lang="tr-TR" b="1" u="sng" dirty="0" err="1" smtClean="0"/>
              <a:t>skabies</a:t>
            </a:r>
            <a:r>
              <a:rPr lang="tr-TR" b="1" u="sng" dirty="0" smtClean="0"/>
              <a:t>:</a:t>
            </a:r>
          </a:p>
          <a:p>
            <a:pPr>
              <a:buFont typeface="Arial" panose="020B0604020202020204" pitchFamily="34" charset="0"/>
              <a:buChar char="•"/>
            </a:pPr>
            <a:r>
              <a:rPr lang="tr-TR" dirty="0" smtClean="0"/>
              <a:t>Başarıyla tedavi edilmiş </a:t>
            </a:r>
            <a:r>
              <a:rPr lang="tr-TR" dirty="0" err="1" smtClean="0"/>
              <a:t>skabiesi</a:t>
            </a:r>
            <a:r>
              <a:rPr lang="tr-TR" dirty="0" smtClean="0"/>
              <a:t> takiben ortaya çıkan </a:t>
            </a:r>
            <a:r>
              <a:rPr lang="tr-TR" dirty="0" err="1" smtClean="0"/>
              <a:t>hipersensitivite</a:t>
            </a:r>
            <a:endParaRPr lang="tr-TR" dirty="0" smtClean="0"/>
          </a:p>
          <a:p>
            <a:pPr>
              <a:buFont typeface="Arial" panose="020B0604020202020204" pitchFamily="34" charset="0"/>
              <a:buChar char="•"/>
            </a:pPr>
            <a:r>
              <a:rPr lang="tr-TR" dirty="0" err="1" smtClean="0"/>
              <a:t>Aksilla</a:t>
            </a:r>
            <a:r>
              <a:rPr lang="tr-TR" dirty="0" smtClean="0"/>
              <a:t>, kasıklar, peniste az sayıda somon rengi kaşıntılı nodül</a:t>
            </a:r>
          </a:p>
        </p:txBody>
      </p:sp>
      <p:pic>
        <p:nvPicPr>
          <p:cNvPr id="5122"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343" y="3636749"/>
            <a:ext cx="3279001" cy="24592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687" y="3437248"/>
            <a:ext cx="2208484" cy="294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6927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a:buFont typeface="Wingdings" panose="05000000000000000000" pitchFamily="2" charset="2"/>
              <a:buChar char="v"/>
            </a:pPr>
            <a:r>
              <a:rPr lang="tr-TR" b="1" u="sng" dirty="0" err="1"/>
              <a:t>Büllü</a:t>
            </a:r>
            <a:r>
              <a:rPr lang="tr-TR" b="1" u="sng" dirty="0"/>
              <a:t> </a:t>
            </a:r>
            <a:r>
              <a:rPr lang="tr-TR" b="1" u="sng" dirty="0" err="1"/>
              <a:t>skabies</a:t>
            </a:r>
            <a:r>
              <a:rPr lang="tr-TR" b="1" u="sng" dirty="0"/>
              <a:t>:</a:t>
            </a:r>
          </a:p>
          <a:p>
            <a:pPr>
              <a:buFont typeface="Arial" panose="020B0604020202020204" pitchFamily="34" charset="0"/>
              <a:buChar char="•"/>
            </a:pPr>
            <a:r>
              <a:rPr lang="tr-TR" dirty="0"/>
              <a:t>Sıklıkla yaşlılar görülen </a:t>
            </a:r>
            <a:r>
              <a:rPr lang="tr-TR" dirty="0" err="1"/>
              <a:t>büllöz</a:t>
            </a:r>
            <a:r>
              <a:rPr lang="tr-TR" dirty="0"/>
              <a:t> </a:t>
            </a:r>
            <a:r>
              <a:rPr lang="tr-TR" dirty="0" err="1"/>
              <a:t>erüpsiyon</a:t>
            </a:r>
            <a:r>
              <a:rPr lang="tr-TR" dirty="0"/>
              <a:t>, </a:t>
            </a:r>
            <a:r>
              <a:rPr lang="tr-TR" dirty="0" err="1"/>
              <a:t>büllöz</a:t>
            </a:r>
            <a:r>
              <a:rPr lang="tr-TR" dirty="0"/>
              <a:t> </a:t>
            </a:r>
            <a:r>
              <a:rPr lang="tr-TR" dirty="0" err="1"/>
              <a:t>pemfigoidle</a:t>
            </a:r>
            <a:r>
              <a:rPr lang="tr-TR" dirty="0"/>
              <a:t> karışabilir</a:t>
            </a:r>
          </a:p>
          <a:p>
            <a:pPr>
              <a:buFont typeface="Arial" panose="020B0604020202020204" pitchFamily="34" charset="0"/>
              <a:buChar char="•"/>
            </a:pPr>
            <a:r>
              <a:rPr lang="tr-TR" dirty="0"/>
              <a:t>Enfeste bebeklerin </a:t>
            </a:r>
            <a:r>
              <a:rPr lang="tr-TR" dirty="0" err="1"/>
              <a:t>palmoplantar</a:t>
            </a:r>
            <a:r>
              <a:rPr lang="tr-TR" dirty="0"/>
              <a:t> bölgelerinde de </a:t>
            </a:r>
            <a:r>
              <a:rPr lang="tr-TR" dirty="0" err="1"/>
              <a:t>bül</a:t>
            </a:r>
            <a:r>
              <a:rPr lang="tr-TR" dirty="0"/>
              <a:t> görülebilmektedir</a:t>
            </a:r>
          </a:p>
          <a:p>
            <a:endParaRPr lang="tr-TR" dirty="0"/>
          </a:p>
        </p:txBody>
      </p:sp>
      <p:pic>
        <p:nvPicPr>
          <p:cNvPr id="2050"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780" y="3825973"/>
            <a:ext cx="2966767" cy="227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2900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3000" y="1483112"/>
            <a:ext cx="9872871" cy="4612888"/>
          </a:xfrm>
        </p:spPr>
        <p:txBody>
          <a:bodyPr/>
          <a:lstStyle/>
          <a:p>
            <a:pPr>
              <a:buFont typeface="Wingdings" panose="05000000000000000000" pitchFamily="2" charset="2"/>
              <a:buChar char="v"/>
            </a:pPr>
            <a:r>
              <a:rPr lang="tr-TR" b="1" u="sng" dirty="0" err="1"/>
              <a:t>Kurutlu</a:t>
            </a:r>
            <a:r>
              <a:rPr lang="tr-TR" b="1" u="sng" dirty="0"/>
              <a:t> </a:t>
            </a:r>
            <a:r>
              <a:rPr lang="tr-TR" b="1" u="sng" dirty="0" err="1"/>
              <a:t>skabeis</a:t>
            </a:r>
            <a:r>
              <a:rPr lang="tr-TR" b="1" u="sng" dirty="0"/>
              <a:t> (Norveç uyuzu):</a:t>
            </a:r>
            <a:r>
              <a:rPr lang="tr-TR" dirty="0"/>
              <a:t> </a:t>
            </a:r>
          </a:p>
          <a:p>
            <a:r>
              <a:rPr lang="tr-TR" dirty="0"/>
              <a:t>Yaşlı, bağışıklığı baskılanmış , kaşınmayı önleyen durumlar (omurilik yaralanması, felç, duyu kaybı)  kişileri etkiler şiddetli bir uyuz türü</a:t>
            </a:r>
          </a:p>
          <a:p>
            <a:r>
              <a:rPr lang="tr-TR" dirty="0"/>
              <a:t>Çok sayıda akar içerebilen veziküller ve kalın kabuklarla karakterize</a:t>
            </a:r>
          </a:p>
          <a:p>
            <a:r>
              <a:rPr lang="tr-TR" dirty="0"/>
              <a:t>Değişen bağışıklık veya nörolojik durumu nedeniyle kaşıntı olmayabilir</a:t>
            </a:r>
          </a:p>
          <a:p>
            <a:r>
              <a:rPr lang="tr-TR" dirty="0"/>
              <a:t>2 milyona kadar akarla  bulunduğu için çok bulaştırıcı </a:t>
            </a:r>
            <a:endParaRPr lang="tr-TR" b="1" u="sng" dirty="0"/>
          </a:p>
          <a:p>
            <a:endParaRPr lang="tr-TR" dirty="0"/>
          </a:p>
        </p:txBody>
      </p:sp>
      <p:pic>
        <p:nvPicPr>
          <p:cNvPr id="7170"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351" y="4407130"/>
            <a:ext cx="2476113" cy="18570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4732" y="4407130"/>
            <a:ext cx="2509026" cy="188176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2026" y="4088856"/>
            <a:ext cx="3145186" cy="220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7269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350460" y="1044033"/>
            <a:ext cx="9201150" cy="3543300"/>
          </a:xfrm>
          <a:prstGeom prst="rect">
            <a:avLst/>
          </a:prstGeom>
        </p:spPr>
      </p:pic>
    </p:spTree>
    <p:extLst>
      <p:ext uri="{BB962C8B-B14F-4D97-AF65-F5344CB8AC3E}">
        <p14:creationId xmlns:p14="http://schemas.microsoft.com/office/powerpoint/2010/main" val="13968525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Tanı</a:t>
            </a:r>
            <a:endParaRPr lang="tr-TR" sz="3600" dirty="0"/>
          </a:p>
        </p:txBody>
      </p:sp>
      <p:sp>
        <p:nvSpPr>
          <p:cNvPr id="3" name="İçerik Yer Tutucusu 2"/>
          <p:cNvSpPr>
            <a:spLocks noGrp="1"/>
          </p:cNvSpPr>
          <p:nvPr>
            <p:ph idx="1"/>
          </p:nvPr>
        </p:nvSpPr>
        <p:spPr>
          <a:xfrm>
            <a:off x="1143000" y="2303174"/>
            <a:ext cx="9872871" cy="4309499"/>
          </a:xfrm>
        </p:spPr>
        <p:txBody>
          <a:bodyPr>
            <a:normAutofit fontScale="92500"/>
          </a:bodyPr>
          <a:lstStyle/>
          <a:p>
            <a:r>
              <a:rPr lang="tr-TR" dirty="0"/>
              <a:t>Çoklu küçük </a:t>
            </a:r>
            <a:r>
              <a:rPr lang="tr-TR" dirty="0" err="1"/>
              <a:t>eritematöz</a:t>
            </a:r>
            <a:r>
              <a:rPr lang="tr-TR" dirty="0"/>
              <a:t> </a:t>
            </a:r>
            <a:r>
              <a:rPr lang="tr-TR" dirty="0" err="1"/>
              <a:t>papüller</a:t>
            </a:r>
            <a:r>
              <a:rPr lang="tr-TR" dirty="0"/>
              <a:t> </a:t>
            </a:r>
            <a:r>
              <a:rPr lang="tr-TR" dirty="0">
                <a:sym typeface="Wingdings" panose="05000000000000000000" pitchFamily="2" charset="2"/>
              </a:rPr>
              <a:t> v</a:t>
            </a:r>
            <a:r>
              <a:rPr lang="tr-TR" dirty="0"/>
              <a:t>eziküller, püstüller ve nadiren </a:t>
            </a:r>
            <a:r>
              <a:rPr lang="tr-TR" dirty="0" err="1"/>
              <a:t>büller</a:t>
            </a:r>
            <a:endParaRPr lang="tr-TR" dirty="0"/>
          </a:p>
          <a:p>
            <a:r>
              <a:rPr lang="tr-TR" dirty="0" err="1"/>
              <a:t>Epidermisteki</a:t>
            </a:r>
            <a:r>
              <a:rPr lang="tr-TR" dirty="0"/>
              <a:t> tüneller </a:t>
            </a:r>
            <a:r>
              <a:rPr lang="tr-TR" dirty="0">
                <a:sym typeface="Wingdings" panose="05000000000000000000" pitchFamily="2" charset="2"/>
              </a:rPr>
              <a:t> </a:t>
            </a:r>
            <a:r>
              <a:rPr lang="tr-TR" dirty="0"/>
              <a:t> 2-15 </a:t>
            </a:r>
            <a:r>
              <a:rPr lang="tr-TR" dirty="0" err="1"/>
              <a:t>mm’lik</a:t>
            </a:r>
            <a:r>
              <a:rPr lang="tr-TR" dirty="0"/>
              <a:t>, ince, gri/kırmızı/kahverengi çizgi şeklinde olup </a:t>
            </a:r>
            <a:r>
              <a:rPr lang="tr-TR" dirty="0" err="1"/>
              <a:t>skabies</a:t>
            </a:r>
            <a:r>
              <a:rPr lang="tr-TR" dirty="0"/>
              <a:t> için </a:t>
            </a:r>
            <a:r>
              <a:rPr lang="tr-TR" dirty="0" err="1"/>
              <a:t>patognomonik</a:t>
            </a:r>
            <a:r>
              <a:rPr lang="tr-TR" dirty="0" smtClean="0"/>
              <a:t>!</a:t>
            </a:r>
          </a:p>
          <a:p>
            <a:r>
              <a:rPr lang="tr-TR" dirty="0"/>
              <a:t>O</a:t>
            </a:r>
            <a:r>
              <a:rPr lang="tr-TR" dirty="0" smtClean="0"/>
              <a:t>lası tanı; öykü </a:t>
            </a:r>
            <a:r>
              <a:rPr lang="tr-TR" dirty="0"/>
              <a:t>ve fizik muayeneye göre </a:t>
            </a:r>
            <a:r>
              <a:rPr lang="tr-TR" dirty="0" smtClean="0"/>
              <a:t>konulur </a:t>
            </a:r>
            <a:r>
              <a:rPr lang="tr-TR" dirty="0" smtClean="0">
                <a:sym typeface="Wingdings" panose="05000000000000000000" pitchFamily="2" charset="2"/>
              </a:rPr>
              <a:t></a:t>
            </a:r>
            <a:r>
              <a:rPr lang="tr-TR" dirty="0" smtClean="0"/>
              <a:t> </a:t>
            </a:r>
            <a:r>
              <a:rPr lang="tr-TR" dirty="0"/>
              <a:t>Geceleri daha şiddetlenen yaygın kaşıntı, klasik yerlerde görülen tüneller ile incimsi veziküller </a:t>
            </a:r>
            <a:r>
              <a:rPr lang="tr-TR" dirty="0" smtClean="0"/>
              <a:t>, </a:t>
            </a:r>
            <a:r>
              <a:rPr lang="tr-TR" dirty="0"/>
              <a:t>diğer aile üyelerinde benzer semptomlar </a:t>
            </a:r>
            <a:r>
              <a:rPr lang="tr-TR" dirty="0" smtClean="0"/>
              <a:t>olması</a:t>
            </a:r>
            <a:endParaRPr lang="tr-TR" dirty="0"/>
          </a:p>
          <a:p>
            <a:r>
              <a:rPr lang="tr-TR" dirty="0" err="1" smtClean="0"/>
              <a:t>Dermatoskop</a:t>
            </a:r>
            <a:r>
              <a:rPr lang="tr-TR" dirty="0" smtClean="0"/>
              <a:t> </a:t>
            </a:r>
            <a:r>
              <a:rPr lang="tr-TR" dirty="0" smtClean="0">
                <a:sym typeface="Wingdings" panose="05000000000000000000" pitchFamily="2" charset="2"/>
              </a:rPr>
              <a:t> akar saptanmasında duyarlı bir yöntemdir</a:t>
            </a:r>
          </a:p>
          <a:p>
            <a:r>
              <a:rPr lang="tr-TR" dirty="0"/>
              <a:t>Ş</a:t>
            </a:r>
            <a:r>
              <a:rPr lang="tr-TR" dirty="0" smtClean="0"/>
              <a:t>effaf </a:t>
            </a:r>
            <a:r>
              <a:rPr lang="tr-TR" dirty="0"/>
              <a:t>bant </a:t>
            </a:r>
            <a:r>
              <a:rPr lang="tr-TR" dirty="0" smtClean="0"/>
              <a:t>lezyona </a:t>
            </a:r>
            <a:r>
              <a:rPr lang="tr-TR" dirty="0"/>
              <a:t>sıkıca uygulanır </a:t>
            </a:r>
            <a:r>
              <a:rPr lang="tr-TR" dirty="0" smtClean="0"/>
              <a:t>ve </a:t>
            </a:r>
            <a:r>
              <a:rPr lang="tr-TR" dirty="0"/>
              <a:t>hızla </a:t>
            </a:r>
            <a:r>
              <a:rPr lang="tr-TR" dirty="0" smtClean="0"/>
              <a:t>çekilir</a:t>
            </a:r>
            <a:r>
              <a:rPr lang="tr-TR" dirty="0"/>
              <a:t>,</a:t>
            </a:r>
            <a:r>
              <a:rPr lang="tr-TR" dirty="0" smtClean="0"/>
              <a:t> </a:t>
            </a:r>
            <a:r>
              <a:rPr lang="tr-TR" dirty="0"/>
              <a:t>lam üzerine yapıştırıldıktan sonra akarlar ve yumurtaları açısından </a:t>
            </a:r>
            <a:r>
              <a:rPr lang="tr-TR" dirty="0" smtClean="0"/>
              <a:t>incelenir; mikroskop </a:t>
            </a:r>
            <a:r>
              <a:rPr lang="tr-TR" dirty="0"/>
              <a:t>dışında özel ekipmana ihtiyaç </a:t>
            </a:r>
            <a:r>
              <a:rPr lang="tr-TR" dirty="0" smtClean="0"/>
              <a:t>duyulmaz ve </a:t>
            </a:r>
            <a:r>
              <a:rPr lang="tr-TR" dirty="0"/>
              <a:t>cilt kazınmasına tahammül edemeyen çocuklarda kolayca </a:t>
            </a:r>
            <a:r>
              <a:rPr lang="tr-TR" dirty="0" smtClean="0"/>
              <a:t>uygulanır </a:t>
            </a:r>
          </a:p>
          <a:p>
            <a:r>
              <a:rPr lang="tr-TR" dirty="0" smtClean="0"/>
              <a:t>Ayırıcı </a:t>
            </a:r>
            <a:r>
              <a:rPr lang="tr-TR" dirty="0"/>
              <a:t>tanının zor olduğu olgularda </a:t>
            </a:r>
            <a:r>
              <a:rPr lang="tr-TR" dirty="0" err="1"/>
              <a:t>histopatolojik</a:t>
            </a:r>
            <a:r>
              <a:rPr lang="tr-TR" dirty="0"/>
              <a:t> </a:t>
            </a:r>
            <a:r>
              <a:rPr lang="tr-TR" dirty="0" smtClean="0"/>
              <a:t>inceleme (kazıma veya biyopsi) gerekebilmektedir</a:t>
            </a:r>
            <a:endParaRPr lang="tr-TR" dirty="0"/>
          </a:p>
        </p:txBody>
      </p:sp>
      <p:pic>
        <p:nvPicPr>
          <p:cNvPr id="8194"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291" y="505951"/>
            <a:ext cx="1817648" cy="146000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277" y="471967"/>
            <a:ext cx="1992866" cy="149399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6525" y="598059"/>
            <a:ext cx="2525570" cy="189417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s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273" y="482270"/>
            <a:ext cx="1777122" cy="14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9491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Ayırıcı tanılar</a:t>
            </a:r>
            <a:endParaRPr lang="tr-TR" sz="3600" dirty="0"/>
          </a:p>
        </p:txBody>
      </p:sp>
      <p:sp>
        <p:nvSpPr>
          <p:cNvPr id="3" name="İçerik Yer Tutucusu 2"/>
          <p:cNvSpPr>
            <a:spLocks noGrp="1"/>
          </p:cNvSpPr>
          <p:nvPr>
            <p:ph idx="1"/>
          </p:nvPr>
        </p:nvSpPr>
        <p:spPr/>
        <p:txBody>
          <a:bodyPr>
            <a:normAutofit lnSpcReduction="10000"/>
          </a:bodyPr>
          <a:lstStyle/>
          <a:p>
            <a:pPr>
              <a:buFont typeface="Wingdings" panose="05000000000000000000" pitchFamily="2" charset="2"/>
              <a:buChar char="§"/>
            </a:pPr>
            <a:r>
              <a:rPr lang="tr-TR" dirty="0" err="1"/>
              <a:t>A</a:t>
            </a:r>
            <a:r>
              <a:rPr lang="tr-TR" dirty="0" err="1" smtClean="0"/>
              <a:t>topik</a:t>
            </a:r>
            <a:r>
              <a:rPr lang="tr-TR" dirty="0" smtClean="0"/>
              <a:t> dermatit </a:t>
            </a:r>
            <a:r>
              <a:rPr lang="tr-TR" dirty="0" smtClean="0">
                <a:sym typeface="Wingdings" panose="05000000000000000000" pitchFamily="2" charset="2"/>
              </a:rPr>
              <a:t> </a:t>
            </a:r>
            <a:r>
              <a:rPr lang="tr-TR" dirty="0" err="1" smtClean="0">
                <a:sym typeface="Wingdings" panose="05000000000000000000" pitchFamily="2" charset="2"/>
              </a:rPr>
              <a:t>atopi</a:t>
            </a:r>
            <a:r>
              <a:rPr lang="tr-TR" dirty="0" smtClean="0">
                <a:sym typeface="Wingdings" panose="05000000000000000000" pitchFamily="2" charset="2"/>
              </a:rPr>
              <a:t> öyküsü, yüz ve </a:t>
            </a:r>
            <a:r>
              <a:rPr lang="tr-TR" dirty="0" err="1" smtClean="0">
                <a:sym typeface="Wingdings" panose="05000000000000000000" pitchFamily="2" charset="2"/>
              </a:rPr>
              <a:t>fleksural</a:t>
            </a:r>
            <a:r>
              <a:rPr lang="tr-TR" dirty="0" smtClean="0">
                <a:sym typeface="Wingdings" panose="05000000000000000000" pitchFamily="2" charset="2"/>
              </a:rPr>
              <a:t> bölgeler</a:t>
            </a:r>
            <a:endParaRPr lang="tr-TR" dirty="0" smtClean="0"/>
          </a:p>
          <a:p>
            <a:pPr>
              <a:buFont typeface="Wingdings" panose="05000000000000000000" pitchFamily="2" charset="2"/>
              <a:buChar char="§"/>
            </a:pPr>
            <a:r>
              <a:rPr lang="tr-TR" dirty="0" err="1"/>
              <a:t>K</a:t>
            </a:r>
            <a:r>
              <a:rPr lang="tr-TR" dirty="0" err="1" smtClean="0"/>
              <a:t>ontakt</a:t>
            </a:r>
            <a:r>
              <a:rPr lang="tr-TR" dirty="0" smtClean="0"/>
              <a:t> dermatit</a:t>
            </a:r>
          </a:p>
          <a:p>
            <a:pPr>
              <a:buFont typeface="Wingdings" panose="05000000000000000000" pitchFamily="2" charset="2"/>
              <a:buChar char="§"/>
            </a:pPr>
            <a:r>
              <a:rPr lang="tr-TR" dirty="0" err="1" smtClean="0"/>
              <a:t>Nummüler</a:t>
            </a:r>
            <a:r>
              <a:rPr lang="tr-TR" dirty="0" smtClean="0"/>
              <a:t> egzama</a:t>
            </a:r>
          </a:p>
          <a:p>
            <a:pPr>
              <a:buFont typeface="Wingdings" panose="05000000000000000000" pitchFamily="2" charset="2"/>
              <a:buChar char="§"/>
            </a:pPr>
            <a:r>
              <a:rPr lang="tr-TR" dirty="0" err="1"/>
              <a:t>A</a:t>
            </a:r>
            <a:r>
              <a:rPr lang="tr-TR" dirty="0" err="1" smtClean="0"/>
              <a:t>rtropod</a:t>
            </a:r>
            <a:r>
              <a:rPr lang="tr-TR" dirty="0" smtClean="0"/>
              <a:t> ısırıkları </a:t>
            </a:r>
            <a:r>
              <a:rPr lang="tr-TR" dirty="0" smtClean="0">
                <a:sym typeface="Wingdings" panose="05000000000000000000" pitchFamily="2" charset="2"/>
              </a:rPr>
              <a:t> tünel izlenmez </a:t>
            </a:r>
            <a:endParaRPr lang="tr-TR" dirty="0" smtClean="0"/>
          </a:p>
          <a:p>
            <a:pPr>
              <a:buFont typeface="Wingdings" panose="05000000000000000000" pitchFamily="2" charset="2"/>
              <a:buChar char="§"/>
            </a:pPr>
            <a:r>
              <a:rPr lang="tr-TR" dirty="0" smtClean="0"/>
              <a:t>Bit</a:t>
            </a:r>
          </a:p>
          <a:p>
            <a:pPr>
              <a:buFont typeface="Wingdings" panose="05000000000000000000" pitchFamily="2" charset="2"/>
              <a:buChar char="§"/>
            </a:pPr>
            <a:r>
              <a:rPr lang="tr-TR" dirty="0" err="1"/>
              <a:t>D</a:t>
            </a:r>
            <a:r>
              <a:rPr lang="tr-TR" dirty="0" err="1" smtClean="0"/>
              <a:t>ermatitis</a:t>
            </a:r>
            <a:r>
              <a:rPr lang="tr-TR" dirty="0" smtClean="0"/>
              <a:t> </a:t>
            </a:r>
            <a:r>
              <a:rPr lang="tr-TR" dirty="0" err="1" smtClean="0"/>
              <a:t>herpetiformis</a:t>
            </a:r>
            <a:r>
              <a:rPr lang="tr-TR" dirty="0" smtClean="0"/>
              <a:t> </a:t>
            </a:r>
            <a:r>
              <a:rPr lang="tr-TR" dirty="0" smtClean="0">
                <a:sym typeface="Wingdings" panose="05000000000000000000" pitchFamily="2" charset="2"/>
              </a:rPr>
              <a:t> lezyonları çok benzer, tünel bulunmaz, </a:t>
            </a:r>
            <a:r>
              <a:rPr lang="tr-TR" dirty="0" err="1" smtClean="0">
                <a:sym typeface="Wingdings" panose="05000000000000000000" pitchFamily="2" charset="2"/>
              </a:rPr>
              <a:t>genitali</a:t>
            </a:r>
            <a:r>
              <a:rPr lang="tr-TR" dirty="0" smtClean="0">
                <a:sym typeface="Wingdings" panose="05000000000000000000" pitchFamily="2" charset="2"/>
              </a:rPr>
              <a:t> tutmaz</a:t>
            </a:r>
            <a:endParaRPr lang="tr-TR" dirty="0"/>
          </a:p>
          <a:p>
            <a:pPr>
              <a:buFont typeface="Wingdings" panose="05000000000000000000" pitchFamily="2" charset="2"/>
              <a:buChar char="§"/>
            </a:pPr>
            <a:r>
              <a:rPr lang="tr-TR" dirty="0" err="1"/>
              <a:t>B</a:t>
            </a:r>
            <a:r>
              <a:rPr lang="tr-TR" dirty="0" err="1" smtClean="0"/>
              <a:t>üllöz</a:t>
            </a:r>
            <a:r>
              <a:rPr lang="tr-TR" dirty="0" smtClean="0"/>
              <a:t> </a:t>
            </a:r>
            <a:r>
              <a:rPr lang="tr-TR" dirty="0" err="1"/>
              <a:t>pemfigoid</a:t>
            </a:r>
            <a:r>
              <a:rPr lang="tr-TR" dirty="0"/>
              <a:t> </a:t>
            </a:r>
            <a:endParaRPr lang="tr-TR" dirty="0" smtClean="0"/>
          </a:p>
          <a:p>
            <a:pPr>
              <a:buFont typeface="Wingdings" panose="05000000000000000000" pitchFamily="2" charset="2"/>
              <a:buChar char="§"/>
            </a:pPr>
            <a:r>
              <a:rPr lang="tr-TR" dirty="0"/>
              <a:t>B</a:t>
            </a:r>
            <a:r>
              <a:rPr lang="tr-TR" dirty="0" smtClean="0"/>
              <a:t>ebeklik </a:t>
            </a:r>
            <a:r>
              <a:rPr lang="tr-TR" dirty="0" err="1" smtClean="0"/>
              <a:t>akropüstülozu</a:t>
            </a:r>
            <a:endParaRPr lang="tr-TR" dirty="0"/>
          </a:p>
          <a:p>
            <a:pPr>
              <a:buFont typeface="Wingdings" panose="05000000000000000000" pitchFamily="2" charset="2"/>
              <a:buChar char="§"/>
            </a:pPr>
            <a:r>
              <a:rPr lang="tr-TR" dirty="0" err="1" smtClean="0"/>
              <a:t>Langerhans</a:t>
            </a:r>
            <a:r>
              <a:rPr lang="tr-TR" dirty="0" smtClean="0"/>
              <a:t> </a:t>
            </a:r>
            <a:r>
              <a:rPr lang="tr-TR" dirty="0"/>
              <a:t>hücreli </a:t>
            </a:r>
            <a:r>
              <a:rPr lang="tr-TR" dirty="0" err="1"/>
              <a:t>histiyositoz</a:t>
            </a:r>
            <a:r>
              <a:rPr lang="tr-TR" dirty="0"/>
              <a:t>  </a:t>
            </a:r>
          </a:p>
        </p:txBody>
      </p:sp>
    </p:spTree>
    <p:extLst>
      <p:ext uri="{BB962C8B-B14F-4D97-AF65-F5344CB8AC3E}">
        <p14:creationId xmlns:p14="http://schemas.microsoft.com/office/powerpoint/2010/main" val="12832275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Tedavi</a:t>
            </a:r>
            <a:br>
              <a:rPr lang="tr-TR" sz="3600" dirty="0" smtClean="0"/>
            </a:br>
            <a:r>
              <a:rPr lang="tr-TR" sz="3200" dirty="0" smtClean="0"/>
              <a:t>Mutlak aile tedavisi önerilir! </a:t>
            </a:r>
            <a:endParaRPr lang="tr-TR" sz="3200" dirty="0"/>
          </a:p>
        </p:txBody>
      </p:sp>
      <p:sp>
        <p:nvSpPr>
          <p:cNvPr id="3" name="İçerik Yer Tutucusu 2"/>
          <p:cNvSpPr>
            <a:spLocks noGrp="1"/>
          </p:cNvSpPr>
          <p:nvPr>
            <p:ph sz="half" idx="1"/>
          </p:nvPr>
        </p:nvSpPr>
        <p:spPr/>
        <p:txBody>
          <a:bodyPr>
            <a:normAutofit lnSpcReduction="10000"/>
          </a:bodyPr>
          <a:lstStyle/>
          <a:p>
            <a:pPr marL="45720" indent="0">
              <a:buNone/>
            </a:pPr>
            <a:r>
              <a:rPr lang="tr-TR" dirty="0" smtClean="0"/>
              <a:t>İlk tercih:</a:t>
            </a:r>
          </a:p>
          <a:p>
            <a:pPr marL="502920" indent="-457200">
              <a:buAutoNum type="arabicPeriod"/>
            </a:pPr>
            <a:r>
              <a:rPr lang="tr-TR" dirty="0" err="1" smtClean="0"/>
              <a:t>Permetrin</a:t>
            </a:r>
            <a:r>
              <a:rPr lang="tr-TR" dirty="0" smtClean="0"/>
              <a:t> krem</a:t>
            </a:r>
          </a:p>
          <a:p>
            <a:pPr marL="45720" indent="0">
              <a:buNone/>
            </a:pPr>
            <a:r>
              <a:rPr lang="tr-TR" b="1" u="sng" dirty="0" err="1" smtClean="0"/>
              <a:t>Metrin</a:t>
            </a:r>
            <a:r>
              <a:rPr lang="tr-TR" b="1" u="sng" dirty="0" smtClean="0"/>
              <a:t> 30 gr krem, s:1*1 </a:t>
            </a:r>
            <a:r>
              <a:rPr lang="tr-TR" b="1" u="sng" dirty="0" err="1" smtClean="0"/>
              <a:t>topikal</a:t>
            </a:r>
            <a:endParaRPr lang="tr-TR" b="1" u="sng" dirty="0" smtClean="0"/>
          </a:p>
          <a:p>
            <a:pPr marL="45720" indent="0">
              <a:buNone/>
            </a:pPr>
            <a:r>
              <a:rPr lang="tr-TR" dirty="0" smtClean="0"/>
              <a:t>&gt;12 yaş ve erişkin tüpün hepsi</a:t>
            </a:r>
          </a:p>
          <a:p>
            <a:pPr marL="45720" indent="0">
              <a:buNone/>
            </a:pPr>
            <a:r>
              <a:rPr lang="tr-TR" dirty="0" smtClean="0"/>
              <a:t>6-12 yaş yarım tüp</a:t>
            </a:r>
          </a:p>
          <a:p>
            <a:pPr marL="45720" indent="0">
              <a:buNone/>
            </a:pPr>
            <a:r>
              <a:rPr lang="tr-TR" dirty="0" smtClean="0"/>
              <a:t>1-5 yaş ¼ tüp</a:t>
            </a:r>
          </a:p>
          <a:p>
            <a:pPr marL="45720" indent="0">
              <a:buNone/>
            </a:pPr>
            <a:r>
              <a:rPr lang="tr-TR" dirty="0" smtClean="0"/>
              <a:t>2 ay-1 yaş 1/8 tüp</a:t>
            </a:r>
          </a:p>
          <a:p>
            <a:pPr marL="45720" indent="0">
              <a:buNone/>
            </a:pPr>
            <a:r>
              <a:rPr lang="tr-TR" dirty="0" smtClean="0">
                <a:sym typeface="Wingdings" panose="05000000000000000000" pitchFamily="2" charset="2"/>
              </a:rPr>
              <a:t>tüm vücuda sürülüp 12-24 saat beklendikten sonra banyo yapılır, 1 hafta sonra 2.kür uygulanır</a:t>
            </a:r>
            <a:endParaRPr lang="tr-TR" dirty="0" smtClean="0"/>
          </a:p>
          <a:p>
            <a:pPr marL="45720" indent="0">
              <a:buNone/>
            </a:pPr>
            <a:endParaRPr lang="tr-TR" dirty="0"/>
          </a:p>
        </p:txBody>
      </p:sp>
      <p:sp>
        <p:nvSpPr>
          <p:cNvPr id="4" name="İçerik Yer Tutucusu 3"/>
          <p:cNvSpPr>
            <a:spLocks noGrp="1"/>
          </p:cNvSpPr>
          <p:nvPr>
            <p:ph sz="half" idx="2"/>
          </p:nvPr>
        </p:nvSpPr>
        <p:spPr/>
        <p:txBody>
          <a:bodyPr>
            <a:normAutofit lnSpcReduction="10000"/>
          </a:bodyPr>
          <a:lstStyle/>
          <a:p>
            <a:pPr marL="45720" indent="0">
              <a:buNone/>
            </a:pPr>
            <a:r>
              <a:rPr lang="tr-TR" dirty="0"/>
              <a:t>v</a:t>
            </a:r>
            <a:r>
              <a:rPr lang="tr-TR" dirty="0" smtClean="0"/>
              <a:t>eya</a:t>
            </a:r>
          </a:p>
          <a:p>
            <a:pPr marL="502920" indent="-457200">
              <a:buAutoNum type="arabicPeriod" startAt="2"/>
            </a:pPr>
            <a:r>
              <a:rPr lang="tr-TR" dirty="0" err="1" smtClean="0"/>
              <a:t>Permetrin</a:t>
            </a:r>
            <a:r>
              <a:rPr lang="tr-TR" dirty="0" smtClean="0"/>
              <a:t> losyon </a:t>
            </a:r>
          </a:p>
          <a:p>
            <a:pPr marL="45720" indent="0">
              <a:buNone/>
            </a:pPr>
            <a:r>
              <a:rPr lang="tr-TR" b="1" u="sng" dirty="0" err="1" smtClean="0"/>
              <a:t>Kwellada</a:t>
            </a:r>
            <a:r>
              <a:rPr lang="tr-TR" b="1" u="sng" dirty="0" smtClean="0"/>
              <a:t> 120 gr losyon S:1*1 </a:t>
            </a:r>
            <a:r>
              <a:rPr lang="tr-TR" b="1" u="sng" dirty="0" err="1" smtClean="0"/>
              <a:t>topikal</a:t>
            </a:r>
            <a:r>
              <a:rPr lang="tr-TR" b="1" u="sng" dirty="0" smtClean="0"/>
              <a:t> </a:t>
            </a:r>
          </a:p>
          <a:p>
            <a:pPr marL="45720" indent="0">
              <a:buNone/>
            </a:pPr>
            <a:r>
              <a:rPr lang="tr-TR" dirty="0" smtClean="0"/>
              <a:t>&gt;12 yaş ve erişkin 30-60 ml</a:t>
            </a:r>
          </a:p>
          <a:p>
            <a:pPr marL="45720" indent="0">
              <a:buNone/>
            </a:pPr>
            <a:r>
              <a:rPr lang="tr-TR" dirty="0" smtClean="0"/>
              <a:t>6-12 yaş 15 ml</a:t>
            </a:r>
          </a:p>
          <a:p>
            <a:pPr marL="45720" indent="0">
              <a:buNone/>
            </a:pPr>
            <a:r>
              <a:rPr lang="tr-TR" dirty="0" smtClean="0"/>
              <a:t>1-5 yaş 7,5 ml</a:t>
            </a:r>
          </a:p>
          <a:p>
            <a:pPr marL="45720" indent="0">
              <a:buNone/>
            </a:pPr>
            <a:r>
              <a:rPr lang="tr-TR" dirty="0" smtClean="0"/>
              <a:t>2ay- 1 yaş 3,75 ml</a:t>
            </a:r>
          </a:p>
          <a:p>
            <a:pPr marL="45720" indent="0">
              <a:buNone/>
            </a:pPr>
            <a:r>
              <a:rPr lang="tr-TR" dirty="0">
                <a:sym typeface="Wingdings" panose="05000000000000000000" pitchFamily="2" charset="2"/>
              </a:rPr>
              <a:t>tüm vücuda sürülüp </a:t>
            </a:r>
            <a:r>
              <a:rPr lang="tr-TR" dirty="0" smtClean="0">
                <a:sym typeface="Wingdings" panose="05000000000000000000" pitchFamily="2" charset="2"/>
              </a:rPr>
              <a:t>8-12 </a:t>
            </a:r>
            <a:r>
              <a:rPr lang="tr-TR" dirty="0">
                <a:sym typeface="Wingdings" panose="05000000000000000000" pitchFamily="2" charset="2"/>
              </a:rPr>
              <a:t>saat beklendikten sonra banyo yapılır, 1 hafta sonra 2.kür uygulanır</a:t>
            </a:r>
            <a:endParaRPr lang="tr-TR" dirty="0"/>
          </a:p>
          <a:p>
            <a:pPr marL="45720" indent="0">
              <a:buNone/>
            </a:pPr>
            <a:endParaRPr lang="tr-TR" dirty="0"/>
          </a:p>
        </p:txBody>
      </p:sp>
    </p:spTree>
    <p:extLst>
      <p:ext uri="{BB962C8B-B14F-4D97-AF65-F5344CB8AC3E}">
        <p14:creationId xmlns:p14="http://schemas.microsoft.com/office/powerpoint/2010/main" val="23204081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err="1" smtClean="0"/>
              <a:t>Permetrin</a:t>
            </a:r>
            <a:r>
              <a:rPr lang="tr-TR" sz="2400" dirty="0" smtClean="0"/>
              <a:t> tedavisinden fayda görmeyenlere;</a:t>
            </a:r>
            <a:endParaRPr lang="tr-TR" sz="2400" dirty="0"/>
          </a:p>
        </p:txBody>
      </p:sp>
      <p:sp>
        <p:nvSpPr>
          <p:cNvPr id="3" name="İçerik Yer Tutucusu 2"/>
          <p:cNvSpPr>
            <a:spLocks noGrp="1"/>
          </p:cNvSpPr>
          <p:nvPr>
            <p:ph sz="half" idx="1"/>
          </p:nvPr>
        </p:nvSpPr>
        <p:spPr/>
        <p:txBody>
          <a:bodyPr>
            <a:normAutofit fontScale="85000" lnSpcReduction="20000"/>
          </a:bodyPr>
          <a:lstStyle/>
          <a:p>
            <a:pPr marL="502920" indent="-457200">
              <a:buAutoNum type="arabicPeriod" startAt="3"/>
            </a:pPr>
            <a:r>
              <a:rPr lang="tr-TR" dirty="0" smtClean="0"/>
              <a:t>Kükürt preparatları</a:t>
            </a:r>
          </a:p>
          <a:p>
            <a:pPr marL="45720" indent="0">
              <a:buNone/>
            </a:pPr>
            <a:r>
              <a:rPr lang="tr-TR" b="1" u="sng" dirty="0" err="1" smtClean="0"/>
              <a:t>Wilkinson</a:t>
            </a:r>
            <a:r>
              <a:rPr lang="tr-TR" b="1" u="sng" dirty="0" smtClean="0"/>
              <a:t> 100 gr </a:t>
            </a:r>
            <a:r>
              <a:rPr lang="tr-TR" b="1" u="sng" dirty="0" err="1" smtClean="0"/>
              <a:t>pomad</a:t>
            </a:r>
            <a:r>
              <a:rPr lang="tr-TR" b="1" u="sng" dirty="0" smtClean="0"/>
              <a:t> S:1*1 </a:t>
            </a:r>
            <a:r>
              <a:rPr lang="tr-TR" b="1" u="sng" dirty="0" err="1" smtClean="0"/>
              <a:t>topikal</a:t>
            </a:r>
            <a:endParaRPr lang="tr-TR" b="1" u="sng" dirty="0" smtClean="0"/>
          </a:p>
          <a:p>
            <a:pPr marL="45720" indent="0">
              <a:buNone/>
            </a:pPr>
            <a:r>
              <a:rPr lang="tr-TR" dirty="0" smtClean="0"/>
              <a:t>-kese yapılarak yapılan banyodan sonra 3 gün </a:t>
            </a:r>
            <a:r>
              <a:rPr lang="tr-TR" dirty="0" err="1" smtClean="0"/>
              <a:t>üstüste</a:t>
            </a:r>
            <a:r>
              <a:rPr lang="tr-TR" dirty="0" smtClean="0"/>
              <a:t> banyo yapmadan uygulanıp, 4.gece banyo yapılır</a:t>
            </a:r>
          </a:p>
          <a:p>
            <a:pPr marL="45720" indent="0">
              <a:buNone/>
            </a:pPr>
            <a:r>
              <a:rPr lang="tr-TR" dirty="0" smtClean="0"/>
              <a:t>-</a:t>
            </a:r>
            <a:r>
              <a:rPr lang="tr-TR" dirty="0" err="1" smtClean="0"/>
              <a:t>toksisitesi</a:t>
            </a:r>
            <a:r>
              <a:rPr lang="tr-TR" dirty="0" smtClean="0"/>
              <a:t> olmadığından tercih edilir</a:t>
            </a:r>
          </a:p>
          <a:p>
            <a:pPr marL="45720" indent="0">
              <a:buNone/>
            </a:pPr>
            <a:r>
              <a:rPr lang="tr-TR" dirty="0" smtClean="0"/>
              <a:t>-kokusu ve kirliliği istenemeyen </a:t>
            </a:r>
            <a:r>
              <a:rPr lang="tr-TR" dirty="0" smtClean="0"/>
              <a:t>tarafıdır</a:t>
            </a:r>
          </a:p>
          <a:p>
            <a:pPr marL="45720" indent="0">
              <a:buNone/>
            </a:pPr>
            <a:r>
              <a:rPr lang="tr-TR" dirty="0" smtClean="0"/>
              <a:t>-beraberinde lüzum halinde nemlendirici, </a:t>
            </a:r>
            <a:r>
              <a:rPr lang="tr-TR" dirty="0" err="1" smtClean="0"/>
              <a:t>antihistaminik</a:t>
            </a:r>
            <a:r>
              <a:rPr lang="tr-TR" dirty="0" smtClean="0"/>
              <a:t>, lokal antibiyotik reçete edilebilir</a:t>
            </a:r>
          </a:p>
          <a:p>
            <a:pPr marL="45720" indent="0">
              <a:buNone/>
            </a:pPr>
            <a:r>
              <a:rPr lang="tr-TR" dirty="0" smtClean="0"/>
              <a:t>-kükürtlü özel ticari preparatlar da mevcut</a:t>
            </a:r>
          </a:p>
          <a:p>
            <a:pPr marL="45720" indent="0">
              <a:buNone/>
            </a:pPr>
            <a:endParaRPr lang="tr-TR" dirty="0"/>
          </a:p>
        </p:txBody>
      </p:sp>
      <p:sp>
        <p:nvSpPr>
          <p:cNvPr id="6" name="İçerik Yer Tutucusu 5"/>
          <p:cNvSpPr>
            <a:spLocks noGrp="1"/>
          </p:cNvSpPr>
          <p:nvPr>
            <p:ph sz="half" idx="2"/>
          </p:nvPr>
        </p:nvSpPr>
        <p:spPr/>
        <p:txBody>
          <a:bodyPr>
            <a:normAutofit fontScale="85000" lnSpcReduction="20000"/>
          </a:bodyPr>
          <a:lstStyle/>
          <a:p>
            <a:pPr marL="502920" indent="-457200">
              <a:buAutoNum type="arabicPeriod" startAt="4"/>
            </a:pPr>
            <a:r>
              <a:rPr lang="tr-TR" dirty="0" err="1" smtClean="0"/>
              <a:t>İvermektin</a:t>
            </a:r>
            <a:r>
              <a:rPr lang="tr-TR" dirty="0" smtClean="0"/>
              <a:t> </a:t>
            </a:r>
          </a:p>
          <a:p>
            <a:pPr marL="45720" indent="0">
              <a:buNone/>
            </a:pPr>
            <a:r>
              <a:rPr lang="tr-TR" b="1" u="sng" dirty="0" err="1" smtClean="0"/>
              <a:t>Ziver</a:t>
            </a:r>
            <a:r>
              <a:rPr lang="tr-TR" b="1" u="sng" dirty="0" smtClean="0"/>
              <a:t> 3 mg </a:t>
            </a:r>
            <a:r>
              <a:rPr lang="tr-TR" b="1" u="sng" dirty="0" err="1" smtClean="0"/>
              <a:t>tb</a:t>
            </a:r>
            <a:r>
              <a:rPr lang="tr-TR" b="1" u="sng" dirty="0" smtClean="0"/>
              <a:t>, oral</a:t>
            </a:r>
          </a:p>
          <a:p>
            <a:r>
              <a:rPr lang="tr-TR" dirty="0" smtClean="0"/>
              <a:t>15-24 </a:t>
            </a:r>
            <a:r>
              <a:rPr lang="tr-TR" dirty="0"/>
              <a:t>kg: 3 mg tek doz, </a:t>
            </a:r>
            <a:r>
              <a:rPr lang="tr-TR" dirty="0" err="1" smtClean="0"/>
              <a:t>po</a:t>
            </a:r>
            <a:endParaRPr lang="tr-TR" dirty="0"/>
          </a:p>
          <a:p>
            <a:r>
              <a:rPr lang="tr-TR" dirty="0"/>
              <a:t>25-35 kg: 6 mg tek doz, </a:t>
            </a:r>
            <a:r>
              <a:rPr lang="tr-TR" dirty="0" err="1" smtClean="0"/>
              <a:t>po</a:t>
            </a:r>
            <a:endParaRPr lang="tr-TR" dirty="0"/>
          </a:p>
          <a:p>
            <a:r>
              <a:rPr lang="tr-TR" dirty="0"/>
              <a:t>36-50 kg: 9 mg tek doz, </a:t>
            </a:r>
            <a:r>
              <a:rPr lang="tr-TR" dirty="0" err="1" smtClean="0"/>
              <a:t>po</a:t>
            </a:r>
            <a:endParaRPr lang="tr-TR" dirty="0"/>
          </a:p>
          <a:p>
            <a:r>
              <a:rPr lang="tr-TR" dirty="0"/>
              <a:t>51-65 kg: 12 mg tek doz, </a:t>
            </a:r>
            <a:r>
              <a:rPr lang="tr-TR" dirty="0" err="1" smtClean="0"/>
              <a:t>po</a:t>
            </a:r>
            <a:endParaRPr lang="tr-TR" dirty="0"/>
          </a:p>
          <a:p>
            <a:r>
              <a:rPr lang="tr-TR" dirty="0"/>
              <a:t>66-79 kg: 15 mg tek doz, </a:t>
            </a:r>
            <a:r>
              <a:rPr lang="tr-TR" dirty="0" err="1" smtClean="0"/>
              <a:t>po</a:t>
            </a:r>
            <a:endParaRPr lang="tr-TR" dirty="0"/>
          </a:p>
          <a:p>
            <a:r>
              <a:rPr lang="tr-TR" dirty="0" smtClean="0"/>
              <a:t>&gt;80 kg: </a:t>
            </a:r>
            <a:r>
              <a:rPr lang="tr-TR" dirty="0"/>
              <a:t>18 mg tek doz, </a:t>
            </a:r>
            <a:r>
              <a:rPr lang="tr-TR" dirty="0" err="1" smtClean="0"/>
              <a:t>po</a:t>
            </a:r>
            <a:endParaRPr lang="tr-TR" dirty="0"/>
          </a:p>
          <a:p>
            <a:pPr marL="45720" indent="0">
              <a:buNone/>
            </a:pPr>
            <a:r>
              <a:rPr lang="tr-TR" dirty="0" smtClean="0"/>
              <a:t>-Gebelerde </a:t>
            </a:r>
            <a:r>
              <a:rPr lang="tr-TR" dirty="0"/>
              <a:t>ve 15 kilogramın altındaki çocuklarda </a:t>
            </a:r>
            <a:r>
              <a:rPr lang="tr-TR" dirty="0" smtClean="0"/>
              <a:t>kullanılmamalı</a:t>
            </a:r>
          </a:p>
          <a:p>
            <a:pPr marL="45720" indent="0">
              <a:buNone/>
            </a:pPr>
            <a:r>
              <a:rPr lang="tr-TR" dirty="0"/>
              <a:t>-</a:t>
            </a:r>
            <a:r>
              <a:rPr lang="tr-TR" dirty="0" smtClean="0"/>
              <a:t>Suya </a:t>
            </a:r>
            <a:r>
              <a:rPr lang="tr-TR" dirty="0"/>
              <a:t>ulaşımın zor </a:t>
            </a:r>
            <a:r>
              <a:rPr lang="tr-TR" dirty="0" smtClean="0"/>
              <a:t>olduğu durumlarda </a:t>
            </a:r>
            <a:endParaRPr lang="tr-TR" dirty="0" smtClean="0"/>
          </a:p>
          <a:p>
            <a:pPr marL="45720" indent="0">
              <a:buNone/>
            </a:pPr>
            <a:endParaRPr lang="tr-TR" dirty="0"/>
          </a:p>
        </p:txBody>
      </p:sp>
    </p:spTree>
    <p:extLst>
      <p:ext uri="{BB962C8B-B14F-4D97-AF65-F5344CB8AC3E}">
        <p14:creationId xmlns:p14="http://schemas.microsoft.com/office/powerpoint/2010/main" val="19909810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a:t>D</a:t>
            </a:r>
            <a:r>
              <a:rPr lang="tr-TR" sz="2400" dirty="0" smtClean="0"/>
              <a:t>irençli olgulara;</a:t>
            </a:r>
            <a:endParaRPr lang="tr-TR" sz="2400"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808341173"/>
              </p:ext>
            </p:extLst>
          </p:nvPr>
        </p:nvGraphicFramePr>
        <p:xfrm>
          <a:off x="1143000" y="1600200"/>
          <a:ext cx="9872664" cy="4079240"/>
        </p:xfrm>
        <a:graphic>
          <a:graphicData uri="http://schemas.openxmlformats.org/drawingml/2006/table">
            <a:tbl>
              <a:tblPr firstRow="1" bandRow="1">
                <a:tableStyleId>{5C22544A-7EE6-4342-B048-85BDC9FD1C3A}</a:tableStyleId>
              </a:tblPr>
              <a:tblGrid>
                <a:gridCol w="4936332"/>
                <a:gridCol w="4936332"/>
              </a:tblGrid>
              <a:tr h="370840">
                <a:tc>
                  <a:txBody>
                    <a:bodyPr/>
                    <a:lstStyle/>
                    <a:p>
                      <a:r>
                        <a:rPr lang="tr-TR" dirty="0" smtClean="0">
                          <a:solidFill>
                            <a:schemeClr val="accent3">
                              <a:lumMod val="75000"/>
                            </a:schemeClr>
                          </a:solidFill>
                        </a:rPr>
                        <a:t>Erişkinlerde</a:t>
                      </a:r>
                      <a:endParaRPr lang="tr-TR" dirty="0">
                        <a:solidFill>
                          <a:schemeClr val="accent3">
                            <a:lumMod val="75000"/>
                          </a:schemeClr>
                        </a:solidFill>
                      </a:endParaRPr>
                    </a:p>
                  </a:txBody>
                  <a:tcPr>
                    <a:solidFill>
                      <a:schemeClr val="bg1">
                        <a:lumMod val="95000"/>
                      </a:schemeClr>
                    </a:solidFill>
                  </a:tcPr>
                </a:tc>
                <a:tc>
                  <a:txBody>
                    <a:bodyPr/>
                    <a:lstStyle/>
                    <a:p>
                      <a:r>
                        <a:rPr lang="tr-TR" dirty="0" smtClean="0">
                          <a:solidFill>
                            <a:schemeClr val="accent3">
                              <a:lumMod val="75000"/>
                            </a:schemeClr>
                          </a:solidFill>
                        </a:rPr>
                        <a:t>Gebe ve emzirenlerde</a:t>
                      </a:r>
                      <a:endParaRPr lang="tr-TR" dirty="0">
                        <a:solidFill>
                          <a:schemeClr val="accent3">
                            <a:lumMod val="75000"/>
                          </a:schemeClr>
                        </a:solidFill>
                      </a:endParaRPr>
                    </a:p>
                  </a:txBody>
                  <a:tcPr>
                    <a:solidFill>
                      <a:schemeClr val="bg1">
                        <a:lumMod val="95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solidFill>
                            <a:schemeClr val="accent3">
                              <a:lumMod val="75000"/>
                            </a:schemeClr>
                          </a:solidFill>
                        </a:rPr>
                        <a:t>Huile</a:t>
                      </a:r>
                      <a:r>
                        <a:rPr lang="tr-TR" dirty="0" smtClean="0">
                          <a:solidFill>
                            <a:schemeClr val="accent3">
                              <a:lumMod val="75000"/>
                            </a:schemeClr>
                          </a:solidFill>
                        </a:rPr>
                        <a:t> de </a:t>
                      </a:r>
                      <a:r>
                        <a:rPr lang="tr-TR" dirty="0" err="1" smtClean="0">
                          <a:solidFill>
                            <a:schemeClr val="accent3">
                              <a:lumMod val="75000"/>
                            </a:schemeClr>
                          </a:solidFill>
                        </a:rPr>
                        <a:t>Cade</a:t>
                      </a:r>
                      <a:r>
                        <a:rPr lang="tr-TR" dirty="0" smtClean="0">
                          <a:solidFill>
                            <a:schemeClr val="accent3">
                              <a:lumMod val="75000"/>
                            </a:schemeClr>
                          </a:solidFill>
                        </a:rPr>
                        <a:t>                                      10 gr</a:t>
                      </a:r>
                      <a:endParaRPr lang="tr-TR" dirty="0"/>
                    </a:p>
                  </a:txBody>
                  <a:tcPr/>
                </a:tc>
                <a:tc>
                  <a:txBody>
                    <a:bodyPr/>
                    <a:lstStyle/>
                    <a:p>
                      <a:r>
                        <a:rPr lang="tr-TR" dirty="0" err="1" smtClean="0">
                          <a:solidFill>
                            <a:schemeClr val="accent3">
                              <a:lumMod val="75000"/>
                            </a:schemeClr>
                          </a:solidFill>
                        </a:rPr>
                        <a:t>Soufre</a:t>
                      </a:r>
                      <a:r>
                        <a:rPr lang="tr-TR" dirty="0" smtClean="0">
                          <a:solidFill>
                            <a:schemeClr val="accent3">
                              <a:lumMod val="75000"/>
                            </a:schemeClr>
                          </a:solidFill>
                        </a:rPr>
                        <a:t> </a:t>
                      </a:r>
                      <a:r>
                        <a:rPr lang="tr-TR" dirty="0" err="1" smtClean="0">
                          <a:solidFill>
                            <a:schemeClr val="accent3">
                              <a:lumMod val="75000"/>
                            </a:schemeClr>
                          </a:solidFill>
                        </a:rPr>
                        <a:t>presipite</a:t>
                      </a:r>
                      <a:r>
                        <a:rPr lang="tr-TR" dirty="0" smtClean="0">
                          <a:solidFill>
                            <a:schemeClr val="accent3">
                              <a:lumMod val="75000"/>
                            </a:schemeClr>
                          </a:solidFill>
                        </a:rPr>
                        <a:t>                         7 gr</a:t>
                      </a:r>
                      <a:endParaRPr lang="tr-TR"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solidFill>
                            <a:schemeClr val="accent3">
                              <a:lumMod val="75000"/>
                            </a:schemeClr>
                          </a:solidFill>
                        </a:rPr>
                        <a:t>Acide</a:t>
                      </a:r>
                      <a:r>
                        <a:rPr lang="tr-TR" dirty="0" smtClean="0">
                          <a:solidFill>
                            <a:schemeClr val="accent3">
                              <a:lumMod val="75000"/>
                            </a:schemeClr>
                          </a:solidFill>
                        </a:rPr>
                        <a:t> </a:t>
                      </a:r>
                      <a:r>
                        <a:rPr lang="tr-TR" dirty="0" err="1" smtClean="0">
                          <a:solidFill>
                            <a:schemeClr val="accent3">
                              <a:lumMod val="75000"/>
                            </a:schemeClr>
                          </a:solidFill>
                        </a:rPr>
                        <a:t>salicylique</a:t>
                      </a:r>
                      <a:r>
                        <a:rPr lang="tr-TR" dirty="0" smtClean="0">
                          <a:solidFill>
                            <a:schemeClr val="accent3">
                              <a:lumMod val="75000"/>
                            </a:schemeClr>
                          </a:solidFill>
                        </a:rPr>
                        <a:t>                                15 gr</a:t>
                      </a:r>
                      <a:endParaRPr lang="tr-T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solidFill>
                            <a:schemeClr val="accent3">
                              <a:lumMod val="75000"/>
                            </a:schemeClr>
                          </a:solidFill>
                        </a:rPr>
                        <a:t>Vaseline</a:t>
                      </a:r>
                      <a:r>
                        <a:rPr lang="tr-TR" dirty="0" smtClean="0">
                          <a:solidFill>
                            <a:schemeClr val="accent3">
                              <a:lumMod val="75000"/>
                            </a:schemeClr>
                          </a:solidFill>
                        </a:rPr>
                        <a:t>                                      93 gr</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solidFill>
                            <a:schemeClr val="accent3">
                              <a:lumMod val="75000"/>
                            </a:schemeClr>
                          </a:solidFill>
                        </a:rPr>
                        <a:t>Soufre</a:t>
                      </a:r>
                      <a:r>
                        <a:rPr lang="tr-TR" dirty="0" smtClean="0">
                          <a:solidFill>
                            <a:schemeClr val="accent3">
                              <a:lumMod val="75000"/>
                            </a:schemeClr>
                          </a:solidFill>
                        </a:rPr>
                        <a:t> </a:t>
                      </a:r>
                      <a:r>
                        <a:rPr lang="tr-TR" dirty="0" err="1" smtClean="0">
                          <a:solidFill>
                            <a:schemeClr val="accent3">
                              <a:lumMod val="75000"/>
                            </a:schemeClr>
                          </a:solidFill>
                        </a:rPr>
                        <a:t>presipite</a:t>
                      </a:r>
                      <a:r>
                        <a:rPr lang="tr-TR" dirty="0" smtClean="0">
                          <a:solidFill>
                            <a:schemeClr val="accent3">
                              <a:lumMod val="75000"/>
                            </a:schemeClr>
                          </a:solidFill>
                        </a:rPr>
                        <a:t>                                 20 gr</a:t>
                      </a:r>
                      <a:endParaRPr lang="tr-TR" dirty="0"/>
                    </a:p>
                  </a:txBody>
                  <a:tcPr/>
                </a:tc>
                <a:tc>
                  <a:txBody>
                    <a:bodyPr/>
                    <a:lstStyle/>
                    <a:p>
                      <a:r>
                        <a:rPr lang="tr-TR" b="1" dirty="0" err="1" smtClean="0">
                          <a:solidFill>
                            <a:schemeClr val="accent3">
                              <a:lumMod val="75000"/>
                            </a:schemeClr>
                          </a:solidFill>
                        </a:rPr>
                        <a:t>Yenidoğan</a:t>
                      </a:r>
                      <a:r>
                        <a:rPr lang="tr-TR" b="1" dirty="0" smtClean="0">
                          <a:solidFill>
                            <a:schemeClr val="accent3">
                              <a:lumMod val="75000"/>
                            </a:schemeClr>
                          </a:solidFill>
                        </a:rPr>
                        <a:t> bebekler</a:t>
                      </a:r>
                      <a:endParaRPr lang="tr-TR" b="1" dirty="0">
                        <a:solidFill>
                          <a:schemeClr val="accent3">
                            <a:lumMod val="75000"/>
                          </a:schemeClr>
                        </a:solidFill>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solidFill>
                            <a:schemeClr val="accent3">
                              <a:lumMod val="75000"/>
                            </a:schemeClr>
                          </a:solidFill>
                        </a:rPr>
                        <a:t>Lanoline                                                60 gr</a:t>
                      </a:r>
                      <a:endParaRPr lang="tr-TR" dirty="0"/>
                    </a:p>
                  </a:txBody>
                  <a:tcPr/>
                </a:tc>
                <a:tc>
                  <a:txBody>
                    <a:bodyPr/>
                    <a:lstStyle/>
                    <a:p>
                      <a:r>
                        <a:rPr lang="tr-TR" dirty="0" err="1" smtClean="0">
                          <a:solidFill>
                            <a:schemeClr val="accent3">
                              <a:lumMod val="75000"/>
                            </a:schemeClr>
                          </a:solidFill>
                        </a:rPr>
                        <a:t>Soufre</a:t>
                      </a:r>
                      <a:r>
                        <a:rPr lang="tr-TR" dirty="0" smtClean="0">
                          <a:solidFill>
                            <a:schemeClr val="accent3">
                              <a:lumMod val="75000"/>
                            </a:schemeClr>
                          </a:solidFill>
                        </a:rPr>
                        <a:t> </a:t>
                      </a:r>
                      <a:r>
                        <a:rPr lang="tr-TR" dirty="0" err="1" smtClean="0">
                          <a:solidFill>
                            <a:schemeClr val="accent3">
                              <a:lumMod val="75000"/>
                            </a:schemeClr>
                          </a:solidFill>
                        </a:rPr>
                        <a:t>presipite</a:t>
                      </a:r>
                      <a:r>
                        <a:rPr lang="tr-TR" dirty="0" smtClean="0">
                          <a:solidFill>
                            <a:schemeClr val="accent3">
                              <a:lumMod val="75000"/>
                            </a:schemeClr>
                          </a:solidFill>
                        </a:rPr>
                        <a:t>                      2,5 gr</a:t>
                      </a:r>
                      <a:endParaRPr lang="tr-TR" dirty="0">
                        <a:solidFill>
                          <a:schemeClr val="accent3">
                            <a:lumMod val="75000"/>
                          </a:schemeClr>
                        </a:solidFill>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solidFill>
                            <a:schemeClr val="accent3">
                              <a:lumMod val="75000"/>
                            </a:schemeClr>
                          </a:solidFill>
                        </a:rPr>
                        <a:t>Vaseline</a:t>
                      </a:r>
                      <a:r>
                        <a:rPr lang="tr-TR" dirty="0" smtClean="0">
                          <a:solidFill>
                            <a:schemeClr val="accent3">
                              <a:lumMod val="75000"/>
                            </a:schemeClr>
                          </a:solidFill>
                        </a:rPr>
                        <a:t>                                                 32 gr</a:t>
                      </a:r>
                    </a:p>
                  </a:txBody>
                  <a:tcPr/>
                </a:tc>
                <a:tc>
                  <a:txBody>
                    <a:bodyPr/>
                    <a:lstStyle/>
                    <a:p>
                      <a:r>
                        <a:rPr lang="tr-TR" dirty="0" err="1" smtClean="0">
                          <a:solidFill>
                            <a:schemeClr val="accent3">
                              <a:lumMod val="75000"/>
                            </a:schemeClr>
                          </a:solidFill>
                        </a:rPr>
                        <a:t>Vaseline</a:t>
                      </a:r>
                      <a:r>
                        <a:rPr lang="tr-TR" dirty="0" smtClean="0">
                          <a:solidFill>
                            <a:schemeClr val="accent3">
                              <a:lumMod val="75000"/>
                            </a:schemeClr>
                          </a:solidFill>
                        </a:rPr>
                        <a:t>                                    97.5 gr</a:t>
                      </a:r>
                      <a:endParaRPr lang="tr-TR" dirty="0">
                        <a:solidFill>
                          <a:schemeClr val="accent3">
                            <a:lumMod val="75000"/>
                          </a:schemeClr>
                        </a:solidFill>
                      </a:endParaRPr>
                    </a:p>
                  </a:txBody>
                  <a:tcPr/>
                </a:tc>
              </a:tr>
              <a:tr h="370840">
                <a:tc>
                  <a:txBody>
                    <a:bodyPr/>
                    <a:lstStyle/>
                    <a:p>
                      <a:r>
                        <a:rPr lang="pt-BR" b="1" dirty="0" smtClean="0">
                          <a:solidFill>
                            <a:schemeClr val="accent3">
                              <a:lumMod val="75000"/>
                            </a:schemeClr>
                          </a:solidFill>
                        </a:rPr>
                        <a:t>1 ya</a:t>
                      </a:r>
                      <a:r>
                        <a:rPr lang="tr-TR" b="1" dirty="0" smtClean="0">
                          <a:solidFill>
                            <a:schemeClr val="accent3">
                              <a:lumMod val="75000"/>
                            </a:schemeClr>
                          </a:solidFill>
                        </a:rPr>
                        <a:t>ş</a:t>
                      </a:r>
                      <a:r>
                        <a:rPr lang="pt-BR" b="1" dirty="0" smtClean="0">
                          <a:solidFill>
                            <a:schemeClr val="accent3">
                              <a:lumMod val="75000"/>
                            </a:schemeClr>
                          </a:solidFill>
                        </a:rPr>
                        <a:t> üzerinde</a:t>
                      </a:r>
                      <a:r>
                        <a:rPr lang="tr-TR" b="1" baseline="0" dirty="0" smtClean="0">
                          <a:solidFill>
                            <a:schemeClr val="accent3">
                              <a:lumMod val="75000"/>
                            </a:schemeClr>
                          </a:solidFill>
                        </a:rPr>
                        <a:t> </a:t>
                      </a:r>
                      <a:endParaRPr lang="tr-TR" b="1" dirty="0">
                        <a:solidFill>
                          <a:schemeClr val="accent3">
                            <a:lumMod val="75000"/>
                          </a:schemeClr>
                        </a:solidFill>
                      </a:endParaRPr>
                    </a:p>
                  </a:txBody>
                  <a:tcPr/>
                </a:tc>
                <a:tc>
                  <a:txBody>
                    <a:bodyPr/>
                    <a:lstStyle/>
                    <a:p>
                      <a:r>
                        <a:rPr lang="tr-TR" b="1" dirty="0" smtClean="0">
                          <a:solidFill>
                            <a:schemeClr val="accent3">
                              <a:lumMod val="75000"/>
                            </a:schemeClr>
                          </a:solidFill>
                        </a:rPr>
                        <a:t>1 yaş altı çocuklar</a:t>
                      </a:r>
                      <a:endParaRPr lang="tr-TR" b="1" dirty="0">
                        <a:solidFill>
                          <a:schemeClr val="accent3">
                            <a:lumMod val="75000"/>
                          </a:schemeClr>
                        </a:solidFill>
                      </a:endParaRPr>
                    </a:p>
                  </a:txBody>
                  <a:tcPr/>
                </a:tc>
              </a:tr>
              <a:tr h="370840">
                <a:tc>
                  <a:txBody>
                    <a:bodyPr/>
                    <a:lstStyle/>
                    <a:p>
                      <a:r>
                        <a:rPr lang="pt-BR" dirty="0" smtClean="0">
                          <a:solidFill>
                            <a:schemeClr val="accent3">
                              <a:lumMod val="75000"/>
                            </a:schemeClr>
                          </a:solidFill>
                        </a:rPr>
                        <a:t>Baume de Peru</a:t>
                      </a:r>
                      <a:r>
                        <a:rPr lang="tr-TR" dirty="0" smtClean="0">
                          <a:solidFill>
                            <a:schemeClr val="accent3">
                              <a:lumMod val="75000"/>
                            </a:schemeClr>
                          </a:solidFill>
                        </a:rPr>
                        <a:t>                                  </a:t>
                      </a:r>
                      <a:r>
                        <a:rPr lang="pt-BR" dirty="0" smtClean="0">
                          <a:solidFill>
                            <a:schemeClr val="accent3">
                              <a:lumMod val="75000"/>
                            </a:schemeClr>
                          </a:solidFill>
                        </a:rPr>
                        <a:t>15 gr</a:t>
                      </a:r>
                      <a:endParaRPr lang="tr-TR" dirty="0">
                        <a:solidFill>
                          <a:schemeClr val="accent3">
                            <a:lumMod val="75000"/>
                          </a:schemeClr>
                        </a:solidFill>
                      </a:endParaRPr>
                    </a:p>
                  </a:txBody>
                  <a:tcPr/>
                </a:tc>
                <a:tc>
                  <a:txBody>
                    <a:bodyPr/>
                    <a:lstStyle/>
                    <a:p>
                      <a:r>
                        <a:rPr lang="tr-TR" dirty="0" err="1" smtClean="0">
                          <a:solidFill>
                            <a:schemeClr val="accent3">
                              <a:lumMod val="75000"/>
                            </a:schemeClr>
                          </a:solidFill>
                        </a:rPr>
                        <a:t>Soufre</a:t>
                      </a:r>
                      <a:r>
                        <a:rPr lang="tr-TR" dirty="0" smtClean="0">
                          <a:solidFill>
                            <a:schemeClr val="accent3">
                              <a:lumMod val="75000"/>
                            </a:schemeClr>
                          </a:solidFill>
                        </a:rPr>
                        <a:t> </a:t>
                      </a:r>
                      <a:r>
                        <a:rPr lang="tr-TR" dirty="0" err="1" smtClean="0">
                          <a:solidFill>
                            <a:schemeClr val="accent3">
                              <a:lumMod val="75000"/>
                            </a:schemeClr>
                          </a:solidFill>
                        </a:rPr>
                        <a:t>presipite</a:t>
                      </a:r>
                      <a:r>
                        <a:rPr lang="tr-TR" dirty="0" smtClean="0">
                          <a:solidFill>
                            <a:schemeClr val="accent3">
                              <a:lumMod val="75000"/>
                            </a:schemeClr>
                          </a:solidFill>
                        </a:rPr>
                        <a:t>                       5 gr</a:t>
                      </a:r>
                      <a:endParaRPr lang="tr-TR" dirty="0">
                        <a:solidFill>
                          <a:schemeClr val="accent3">
                            <a:lumMod val="75000"/>
                          </a:schemeClr>
                        </a:solidFill>
                      </a:endParaRPr>
                    </a:p>
                  </a:txBody>
                  <a:tcPr/>
                </a:tc>
              </a:tr>
              <a:tr h="370840">
                <a:tc>
                  <a:txBody>
                    <a:bodyPr/>
                    <a:lstStyle/>
                    <a:p>
                      <a:r>
                        <a:rPr lang="pt-BR" dirty="0" smtClean="0">
                          <a:solidFill>
                            <a:schemeClr val="accent3">
                              <a:lumMod val="75000"/>
                            </a:schemeClr>
                          </a:solidFill>
                        </a:rPr>
                        <a:t>Talc</a:t>
                      </a:r>
                      <a:r>
                        <a:rPr lang="tr-TR" dirty="0" smtClean="0">
                          <a:solidFill>
                            <a:schemeClr val="accent3">
                              <a:lumMod val="75000"/>
                            </a:schemeClr>
                          </a:solidFill>
                        </a:rPr>
                        <a:t>                                                         </a:t>
                      </a:r>
                      <a:r>
                        <a:rPr lang="pt-BR" dirty="0" smtClean="0">
                          <a:solidFill>
                            <a:schemeClr val="accent3">
                              <a:lumMod val="75000"/>
                            </a:schemeClr>
                          </a:solidFill>
                        </a:rPr>
                        <a:t>20 gr</a:t>
                      </a:r>
                      <a:endParaRPr lang="tr-TR" dirty="0">
                        <a:solidFill>
                          <a:schemeClr val="accent3">
                            <a:lumMod val="7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solidFill>
                            <a:schemeClr val="accent3">
                              <a:lumMod val="75000"/>
                            </a:schemeClr>
                          </a:solidFill>
                        </a:rPr>
                        <a:t>Vaseline</a:t>
                      </a:r>
                      <a:r>
                        <a:rPr lang="tr-TR" dirty="0" smtClean="0">
                          <a:solidFill>
                            <a:schemeClr val="accent3">
                              <a:lumMod val="75000"/>
                            </a:schemeClr>
                          </a:solidFill>
                        </a:rPr>
                        <a:t>                                    95 gr</a:t>
                      </a:r>
                    </a:p>
                  </a:txBody>
                  <a:tcPr/>
                </a:tc>
              </a:tr>
              <a:tr h="370840">
                <a:tc>
                  <a:txBody>
                    <a:bodyPr/>
                    <a:lstStyle/>
                    <a:p>
                      <a:r>
                        <a:rPr lang="pt-BR" dirty="0" smtClean="0">
                          <a:solidFill>
                            <a:schemeClr val="accent3">
                              <a:lumMod val="75000"/>
                            </a:schemeClr>
                          </a:solidFill>
                        </a:rPr>
                        <a:t>Lanoline </a:t>
                      </a:r>
                      <a:r>
                        <a:rPr lang="tr-TR" dirty="0" smtClean="0">
                          <a:solidFill>
                            <a:schemeClr val="accent3">
                              <a:lumMod val="75000"/>
                            </a:schemeClr>
                          </a:solidFill>
                        </a:rPr>
                        <a:t>                                              </a:t>
                      </a:r>
                      <a:r>
                        <a:rPr lang="pt-BR" dirty="0" smtClean="0">
                          <a:solidFill>
                            <a:schemeClr val="accent3">
                              <a:lumMod val="75000"/>
                            </a:schemeClr>
                          </a:solidFill>
                        </a:rPr>
                        <a:t>90 gr</a:t>
                      </a:r>
                      <a:endParaRPr lang="tr-TR" dirty="0">
                        <a:solidFill>
                          <a:schemeClr val="accent3">
                            <a:lumMod val="75000"/>
                          </a:schemeClr>
                        </a:solidFill>
                      </a:endParaRPr>
                    </a:p>
                  </a:txBody>
                  <a:tcPr/>
                </a:tc>
                <a:tc>
                  <a:txBody>
                    <a:bodyPr/>
                    <a:lstStyle/>
                    <a:p>
                      <a:endParaRPr lang="tr-T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solidFill>
                            <a:schemeClr val="accent3">
                              <a:lumMod val="75000"/>
                            </a:schemeClr>
                          </a:solidFill>
                        </a:rPr>
                        <a:t>Vaseline </a:t>
                      </a:r>
                      <a:r>
                        <a:rPr lang="tr-TR" dirty="0" smtClean="0">
                          <a:solidFill>
                            <a:schemeClr val="accent3">
                              <a:lumMod val="75000"/>
                            </a:schemeClr>
                          </a:solidFill>
                        </a:rPr>
                        <a:t>                                              </a:t>
                      </a:r>
                      <a:r>
                        <a:rPr lang="pt-BR" dirty="0" smtClean="0">
                          <a:solidFill>
                            <a:schemeClr val="accent3">
                              <a:lumMod val="75000"/>
                            </a:schemeClr>
                          </a:solidFill>
                        </a:rPr>
                        <a:t>92 gr</a:t>
                      </a:r>
                      <a:endParaRPr lang="tr-TR" dirty="0">
                        <a:solidFill>
                          <a:schemeClr val="accent3">
                            <a:lumMod val="75000"/>
                          </a:schemeClr>
                        </a:solidFill>
                      </a:endParaRPr>
                    </a:p>
                  </a:txBody>
                  <a:tcPr/>
                </a:tc>
                <a:tc>
                  <a:txBody>
                    <a:bodyPr/>
                    <a:lstStyle/>
                    <a:p>
                      <a:endParaRPr lang="tr-TR" dirty="0"/>
                    </a:p>
                  </a:txBody>
                  <a:tcPr/>
                </a:tc>
              </a:tr>
            </a:tbl>
          </a:graphicData>
        </a:graphic>
      </p:graphicFrame>
      <p:sp>
        <p:nvSpPr>
          <p:cNvPr id="7" name="Metin kutusu 6"/>
          <p:cNvSpPr txBox="1"/>
          <p:nvPr/>
        </p:nvSpPr>
        <p:spPr>
          <a:xfrm>
            <a:off x="1143000" y="5954751"/>
            <a:ext cx="10623293" cy="369332"/>
          </a:xfrm>
          <a:prstGeom prst="rect">
            <a:avLst/>
          </a:prstGeom>
          <a:noFill/>
        </p:spPr>
        <p:txBody>
          <a:bodyPr wrap="none" rtlCol="0">
            <a:spAutoFit/>
          </a:bodyPr>
          <a:lstStyle/>
          <a:p>
            <a:r>
              <a:rPr lang="tr-TR" dirty="0" smtClean="0">
                <a:solidFill>
                  <a:schemeClr val="accent3">
                    <a:lumMod val="75000"/>
                  </a:schemeClr>
                </a:solidFill>
              </a:rPr>
              <a:t>S:1*1, </a:t>
            </a:r>
            <a:r>
              <a:rPr lang="tr-TR" dirty="0" err="1" smtClean="0">
                <a:solidFill>
                  <a:schemeClr val="accent3">
                    <a:lumMod val="75000"/>
                  </a:schemeClr>
                </a:solidFill>
              </a:rPr>
              <a:t>topikal</a:t>
            </a:r>
            <a:r>
              <a:rPr lang="tr-TR" dirty="0" smtClean="0">
                <a:solidFill>
                  <a:schemeClr val="accent3">
                    <a:lumMod val="75000"/>
                  </a:schemeClr>
                </a:solidFill>
              </a:rPr>
              <a:t>, 3 gece </a:t>
            </a:r>
            <a:r>
              <a:rPr lang="tr-TR" dirty="0" err="1" smtClean="0">
                <a:solidFill>
                  <a:schemeClr val="accent3">
                    <a:lumMod val="75000"/>
                  </a:schemeClr>
                </a:solidFill>
              </a:rPr>
              <a:t>üstüste</a:t>
            </a:r>
            <a:r>
              <a:rPr lang="tr-TR" dirty="0" smtClean="0">
                <a:solidFill>
                  <a:schemeClr val="accent3">
                    <a:lumMod val="75000"/>
                  </a:schemeClr>
                </a:solidFill>
              </a:rPr>
              <a:t> arada yıkanmadan uygulanır, 4.gece banyo yapılır, bir hafta sonra 2.kür uygulanır</a:t>
            </a:r>
            <a:endParaRPr lang="tr-TR" dirty="0">
              <a:solidFill>
                <a:schemeClr val="accent3">
                  <a:lumMod val="75000"/>
                </a:schemeClr>
              </a:solidFill>
            </a:endParaRPr>
          </a:p>
        </p:txBody>
      </p:sp>
    </p:spTree>
    <p:extLst>
      <p:ext uri="{BB962C8B-B14F-4D97-AF65-F5344CB8AC3E}">
        <p14:creationId xmlns:p14="http://schemas.microsoft.com/office/powerpoint/2010/main" val="3182498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Bulaş yolları</a:t>
            </a:r>
            <a:endParaRPr lang="tr-TR" sz="3600" dirty="0"/>
          </a:p>
        </p:txBody>
      </p:sp>
      <p:sp>
        <p:nvSpPr>
          <p:cNvPr id="4" name="İçerik Yer Tutucusu 3"/>
          <p:cNvSpPr>
            <a:spLocks noGrp="1"/>
          </p:cNvSpPr>
          <p:nvPr>
            <p:ph sz="half" idx="1"/>
          </p:nvPr>
        </p:nvSpPr>
        <p:spPr/>
        <p:txBody>
          <a:bodyPr/>
          <a:lstStyle/>
          <a:p>
            <a:pPr>
              <a:buFont typeface="Wingdings" panose="05000000000000000000" pitchFamily="2" charset="2"/>
              <a:buChar char="§"/>
            </a:pPr>
            <a:r>
              <a:rPr lang="tr-TR" dirty="0" smtClean="0"/>
              <a:t>İnsan-hayvan dışkısı</a:t>
            </a:r>
          </a:p>
          <a:p>
            <a:pPr>
              <a:buFont typeface="Wingdings" panose="05000000000000000000" pitchFamily="2" charset="2"/>
              <a:buChar char="§"/>
            </a:pPr>
            <a:r>
              <a:rPr lang="tr-TR" dirty="0" smtClean="0"/>
              <a:t>Toprakla kirlenmiş ellerin ağza götürülmesi</a:t>
            </a:r>
          </a:p>
          <a:p>
            <a:pPr>
              <a:buFont typeface="Wingdings" panose="05000000000000000000" pitchFamily="2" charset="2"/>
              <a:buChar char="§"/>
            </a:pPr>
            <a:r>
              <a:rPr lang="tr-TR" dirty="0" smtClean="0"/>
              <a:t>Kirli besin-su </a:t>
            </a:r>
            <a:r>
              <a:rPr lang="tr-TR" dirty="0" smtClean="0"/>
              <a:t>tüketimi</a:t>
            </a:r>
          </a:p>
          <a:p>
            <a:pPr>
              <a:buFont typeface="Wingdings" panose="05000000000000000000" pitchFamily="2" charset="2"/>
              <a:buChar char="§"/>
            </a:pPr>
            <a:r>
              <a:rPr lang="tr-TR" dirty="0" smtClean="0"/>
              <a:t>Kan nakli</a:t>
            </a:r>
            <a:endParaRPr lang="tr-TR" dirty="0" smtClean="0"/>
          </a:p>
          <a:p>
            <a:pPr>
              <a:buFont typeface="Wingdings" panose="05000000000000000000" pitchFamily="2" charset="2"/>
              <a:buChar char="§"/>
            </a:pPr>
            <a:r>
              <a:rPr lang="tr-TR" dirty="0" smtClean="0"/>
              <a:t>Parazite direkt </a:t>
            </a:r>
            <a:r>
              <a:rPr lang="tr-TR" dirty="0" err="1" smtClean="0"/>
              <a:t>maruziyet</a:t>
            </a:r>
            <a:endParaRPr lang="tr-TR" dirty="0" smtClean="0"/>
          </a:p>
          <a:p>
            <a:pPr marL="45720" indent="0">
              <a:buNone/>
            </a:pPr>
            <a:r>
              <a:rPr lang="tr-TR" dirty="0"/>
              <a:t> </a:t>
            </a:r>
            <a:r>
              <a:rPr lang="tr-TR" dirty="0" smtClean="0"/>
              <a:t>gibi yollarla</a:t>
            </a:r>
          </a:p>
          <a:p>
            <a:pPr>
              <a:buFont typeface="Wingdings" panose="05000000000000000000" pitchFamily="2" charset="2"/>
              <a:buChar char="§"/>
            </a:pPr>
            <a:endParaRPr lang="tr-TR" dirty="0"/>
          </a:p>
        </p:txBody>
      </p:sp>
      <p:sp>
        <p:nvSpPr>
          <p:cNvPr id="5" name="İçerik Yer Tutucusu 4"/>
          <p:cNvSpPr>
            <a:spLocks noGrp="1"/>
          </p:cNvSpPr>
          <p:nvPr>
            <p:ph sz="half" idx="2"/>
          </p:nvPr>
        </p:nvSpPr>
        <p:spPr>
          <a:xfrm>
            <a:off x="6679580" y="2057400"/>
            <a:ext cx="4342912" cy="4023360"/>
          </a:xfrm>
        </p:spPr>
        <p:txBody>
          <a:bodyPr/>
          <a:lstStyle/>
          <a:p>
            <a:endParaRPr lang="tr-TR" dirty="0" smtClean="0"/>
          </a:p>
          <a:p>
            <a:endParaRPr lang="tr-TR" dirty="0"/>
          </a:p>
          <a:p>
            <a:pPr marL="45720" indent="0">
              <a:buNone/>
            </a:pPr>
            <a:endParaRPr lang="tr-TR" dirty="0" smtClean="0"/>
          </a:p>
          <a:p>
            <a:pPr marL="45720" indent="0">
              <a:buNone/>
            </a:pPr>
            <a:r>
              <a:rPr lang="tr-TR" dirty="0" smtClean="0"/>
              <a:t>GİS, deri, solunum ve </a:t>
            </a:r>
            <a:r>
              <a:rPr lang="tr-TR" dirty="0" err="1" smtClean="0"/>
              <a:t>genital</a:t>
            </a:r>
            <a:r>
              <a:rPr lang="tr-TR" dirty="0" smtClean="0"/>
              <a:t> yolla bulaşabilmekteler</a:t>
            </a:r>
            <a:endParaRPr lang="tr-TR" dirty="0"/>
          </a:p>
        </p:txBody>
      </p:sp>
      <p:sp>
        <p:nvSpPr>
          <p:cNvPr id="7" name="Sağ Ok 6"/>
          <p:cNvSpPr/>
          <p:nvPr/>
        </p:nvSpPr>
        <p:spPr>
          <a:xfrm>
            <a:off x="4806176" y="3479180"/>
            <a:ext cx="1750741" cy="735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929522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smtClean="0"/>
              <a:t>Doğru tedavi için;</a:t>
            </a:r>
            <a:endParaRPr lang="tr-TR" sz="2800" b="1" dirty="0"/>
          </a:p>
        </p:txBody>
      </p:sp>
      <p:sp>
        <p:nvSpPr>
          <p:cNvPr id="3" name="İçerik Yer Tutucusu 2"/>
          <p:cNvSpPr>
            <a:spLocks noGrp="1"/>
          </p:cNvSpPr>
          <p:nvPr>
            <p:ph idx="1"/>
          </p:nvPr>
        </p:nvSpPr>
        <p:spPr/>
        <p:txBody>
          <a:bodyPr>
            <a:normAutofit lnSpcReduction="10000"/>
          </a:bodyPr>
          <a:lstStyle/>
          <a:p>
            <a:pPr>
              <a:buFont typeface="Wingdings" panose="05000000000000000000" pitchFamily="2" charset="2"/>
              <a:buChar char="ü"/>
            </a:pPr>
            <a:r>
              <a:rPr lang="tr-TR" dirty="0"/>
              <a:t>Birlikte yaşayan herkesin aynı zamanda tedaviye alınması </a:t>
            </a:r>
            <a:endParaRPr lang="tr-TR" dirty="0" smtClean="0"/>
          </a:p>
          <a:p>
            <a:pPr>
              <a:buFont typeface="Wingdings" panose="05000000000000000000" pitchFamily="2" charset="2"/>
              <a:buChar char="ü"/>
            </a:pPr>
            <a:r>
              <a:rPr lang="tr-TR" dirty="0" smtClean="0"/>
              <a:t>Cezaevi, yurt, bakımevi </a:t>
            </a:r>
            <a:r>
              <a:rPr lang="tr-TR" dirty="0" err="1" smtClean="0"/>
              <a:t>vb</a:t>
            </a:r>
            <a:r>
              <a:rPr lang="tr-TR" dirty="0" smtClean="0"/>
              <a:t> yerlerde koğuşta kalan herkesin semptomu olmasa bile tedavisi gerekir</a:t>
            </a:r>
            <a:r>
              <a:rPr lang="tr-TR" dirty="0"/>
              <a:t> </a:t>
            </a:r>
            <a:endParaRPr lang="tr-TR" dirty="0"/>
          </a:p>
          <a:p>
            <a:pPr>
              <a:buFont typeface="Wingdings" panose="05000000000000000000" pitchFamily="2" charset="2"/>
              <a:buChar char="ü"/>
            </a:pPr>
            <a:r>
              <a:rPr lang="tr-TR" dirty="0" smtClean="0"/>
              <a:t>Deri kıvrımları, parmak araları, küçük çocuklarda göz çevresi hariç yüz ve saçlı deri</a:t>
            </a:r>
          </a:p>
          <a:p>
            <a:pPr>
              <a:buFont typeface="Wingdings" panose="05000000000000000000" pitchFamily="2" charset="2"/>
              <a:buChar char="ü"/>
            </a:pPr>
            <a:r>
              <a:rPr lang="tr-TR" dirty="0" smtClean="0"/>
              <a:t>Tedavi esnasında yıkanan el </a:t>
            </a:r>
            <a:r>
              <a:rPr lang="tr-TR" dirty="0" err="1" smtClean="0"/>
              <a:t>vb</a:t>
            </a:r>
            <a:r>
              <a:rPr lang="tr-TR" dirty="0" smtClean="0"/>
              <a:t> tekrar ilaç sürülmeli, parmak emme açısından küçük çocuklara eldiven/çorap takılmalı</a:t>
            </a:r>
          </a:p>
          <a:p>
            <a:pPr>
              <a:buFont typeface="Wingdings" panose="05000000000000000000" pitchFamily="2" charset="2"/>
              <a:buChar char="ü"/>
            </a:pPr>
            <a:r>
              <a:rPr lang="tr-TR" dirty="0" smtClean="0"/>
              <a:t>Uyuz </a:t>
            </a:r>
            <a:r>
              <a:rPr lang="tr-TR" dirty="0"/>
              <a:t>döküntüsü ve </a:t>
            </a:r>
            <a:r>
              <a:rPr lang="tr-TR" dirty="0" smtClean="0"/>
              <a:t>kaşıntısı tedaviden </a:t>
            </a:r>
            <a:r>
              <a:rPr lang="tr-TR" dirty="0"/>
              <a:t>sonra </a:t>
            </a:r>
            <a:r>
              <a:rPr lang="tr-TR" dirty="0" smtClean="0"/>
              <a:t>2-4 hafta sürebilir, </a:t>
            </a:r>
            <a:r>
              <a:rPr lang="tr-TR" dirty="0" err="1" smtClean="0"/>
              <a:t>sedatif</a:t>
            </a:r>
            <a:r>
              <a:rPr lang="tr-TR" dirty="0" smtClean="0"/>
              <a:t> </a:t>
            </a:r>
            <a:r>
              <a:rPr lang="tr-TR" dirty="0" err="1" smtClean="0"/>
              <a:t>antihistaminikler</a:t>
            </a:r>
            <a:r>
              <a:rPr lang="tr-TR" dirty="0" smtClean="0"/>
              <a:t> </a:t>
            </a:r>
            <a:r>
              <a:rPr lang="tr-TR" dirty="0" err="1" smtClean="0"/>
              <a:t>semptomatik</a:t>
            </a:r>
            <a:r>
              <a:rPr lang="tr-TR" dirty="0" smtClean="0"/>
              <a:t> açıdan </a:t>
            </a:r>
            <a:r>
              <a:rPr lang="tr-TR" dirty="0" smtClean="0"/>
              <a:t>eklenebilir</a:t>
            </a:r>
          </a:p>
          <a:p>
            <a:pPr>
              <a:buFont typeface="Wingdings" panose="05000000000000000000" pitchFamily="2" charset="2"/>
              <a:buChar char="ü"/>
            </a:pPr>
            <a:r>
              <a:rPr lang="tr-TR" dirty="0" err="1"/>
              <a:t>Permetrin</a:t>
            </a:r>
            <a:r>
              <a:rPr lang="tr-TR" dirty="0"/>
              <a:t> direnci; kaşıntının devamı, elleri yıkamak veya aile bireylerine tedavi uygulamamak gibi eksiklikle nedeniyle yüksekmiş gibi görülse de , düşünülenden az</a:t>
            </a:r>
          </a:p>
          <a:p>
            <a:pPr>
              <a:buFont typeface="Wingdings" panose="05000000000000000000" pitchFamily="2" charset="2"/>
              <a:buChar char="ü"/>
            </a:pPr>
            <a:endParaRPr lang="tr-TR" dirty="0" smtClean="0"/>
          </a:p>
        </p:txBody>
      </p:sp>
    </p:spTree>
    <p:extLst>
      <p:ext uri="{BB962C8B-B14F-4D97-AF65-F5344CB8AC3E}">
        <p14:creationId xmlns:p14="http://schemas.microsoft.com/office/powerpoint/2010/main" val="42306618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a:buFont typeface="Wingdings" panose="05000000000000000000" pitchFamily="2" charset="2"/>
              <a:buChar char="ü"/>
            </a:pPr>
            <a:r>
              <a:rPr lang="tr-TR" dirty="0"/>
              <a:t>Kullanılan giysiler, çarşaflar ve havlular en az 60 °C’de yıkanmalı ve ütülenmeli</a:t>
            </a:r>
          </a:p>
          <a:p>
            <a:pPr>
              <a:buFont typeface="Wingdings" panose="05000000000000000000" pitchFamily="2" charset="2"/>
              <a:buChar char="ü"/>
            </a:pPr>
            <a:r>
              <a:rPr lang="tr-TR" dirty="0"/>
              <a:t>Yıkanamayacak eşyaların (pelüş oyuncak, şapka </a:t>
            </a:r>
            <a:r>
              <a:rPr lang="tr-TR" dirty="0" err="1"/>
              <a:t>vb</a:t>
            </a:r>
            <a:r>
              <a:rPr lang="tr-TR" dirty="0"/>
              <a:t>) ağzı bağlı bir poşet içerisinde 3-7 gün bekletilmeli</a:t>
            </a:r>
          </a:p>
          <a:p>
            <a:pPr>
              <a:buFont typeface="Wingdings" panose="05000000000000000000" pitchFamily="2" charset="2"/>
              <a:buChar char="ü"/>
            </a:pPr>
            <a:r>
              <a:rPr lang="tr-TR" dirty="0"/>
              <a:t>Çevresel dezenfeksiyon genellikle gereksizdir ve </a:t>
            </a:r>
            <a:r>
              <a:rPr lang="tr-TR" dirty="0" smtClean="0"/>
              <a:t>önerilmez</a:t>
            </a:r>
          </a:p>
          <a:p>
            <a:pPr>
              <a:buFont typeface="Wingdings" panose="05000000000000000000" pitchFamily="2" charset="2"/>
              <a:buChar char="ü"/>
            </a:pPr>
            <a:r>
              <a:rPr lang="tr-TR" dirty="0" smtClean="0"/>
              <a:t>Çalışan-okula giden için tedavi için 1 günlük rapor yeterlidir (</a:t>
            </a:r>
            <a:r>
              <a:rPr lang="tr-TR" dirty="0" err="1" smtClean="0"/>
              <a:t>kükürlüler</a:t>
            </a:r>
            <a:r>
              <a:rPr lang="tr-TR" dirty="0" smtClean="0"/>
              <a:t> için 3 gün), tedavinin ertesi günü işe-okula gidebilir</a:t>
            </a:r>
          </a:p>
          <a:p>
            <a:pPr>
              <a:buFont typeface="Wingdings" panose="05000000000000000000" pitchFamily="2" charset="2"/>
              <a:buChar char="ü"/>
            </a:pPr>
            <a:r>
              <a:rPr lang="tr-TR" dirty="0" smtClean="0"/>
              <a:t>1 hafta sonraki 2.küre kadar yakın temastan kaçınması gerekir, ancak kaçınma için uzun süreli rapora gerek yoktur</a:t>
            </a:r>
            <a:endParaRPr lang="tr-TR" dirty="0"/>
          </a:p>
        </p:txBody>
      </p:sp>
    </p:spTree>
    <p:extLst>
      <p:ext uri="{BB962C8B-B14F-4D97-AF65-F5344CB8AC3E}">
        <p14:creationId xmlns:p14="http://schemas.microsoft.com/office/powerpoint/2010/main" val="25911208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Sevk</a:t>
            </a:r>
            <a:endParaRPr lang="tr-TR" sz="3600" dirty="0"/>
          </a:p>
        </p:txBody>
      </p:sp>
      <p:sp>
        <p:nvSpPr>
          <p:cNvPr id="3" name="İçerik Yer Tutucusu 2"/>
          <p:cNvSpPr>
            <a:spLocks noGrp="1"/>
          </p:cNvSpPr>
          <p:nvPr>
            <p:ph idx="1"/>
          </p:nvPr>
        </p:nvSpPr>
        <p:spPr/>
        <p:txBody>
          <a:bodyPr/>
          <a:lstStyle/>
          <a:p>
            <a:pPr marL="45720" indent="0">
              <a:buNone/>
            </a:pPr>
            <a:r>
              <a:rPr lang="tr-TR" dirty="0" smtClean="0"/>
              <a:t>-2 kez uygun tedaviye veya bekleme süresine karşın devam eden semptom ve klinik</a:t>
            </a:r>
          </a:p>
          <a:p>
            <a:pPr marL="45720" indent="0">
              <a:buNone/>
            </a:pPr>
            <a:r>
              <a:rPr lang="tr-TR" dirty="0" smtClean="0"/>
              <a:t>-Tanıda şüphe</a:t>
            </a:r>
          </a:p>
          <a:p>
            <a:pPr marL="45720" indent="0">
              <a:buNone/>
            </a:pPr>
            <a:r>
              <a:rPr lang="tr-TR" dirty="0" smtClean="0"/>
              <a:t>-Uyuza </a:t>
            </a:r>
            <a:r>
              <a:rPr lang="tr-TR" dirty="0" err="1" smtClean="0"/>
              <a:t>sekonder</a:t>
            </a:r>
            <a:r>
              <a:rPr lang="tr-TR" dirty="0" smtClean="0"/>
              <a:t> </a:t>
            </a:r>
            <a:r>
              <a:rPr lang="tr-TR" dirty="0" err="1" smtClean="0"/>
              <a:t>müdahele</a:t>
            </a:r>
            <a:r>
              <a:rPr lang="tr-TR" dirty="0" smtClean="0"/>
              <a:t> edilmesi gereken dermatolojik sekel</a:t>
            </a:r>
          </a:p>
          <a:p>
            <a:pPr marL="45720" indent="0">
              <a:buNone/>
            </a:pPr>
            <a:r>
              <a:rPr lang="tr-TR" dirty="0" smtClean="0"/>
              <a:t>-Sistemik </a:t>
            </a:r>
            <a:r>
              <a:rPr lang="tr-TR" dirty="0" err="1" smtClean="0"/>
              <a:t>sekonder</a:t>
            </a:r>
            <a:r>
              <a:rPr lang="tr-TR" dirty="0" smtClean="0"/>
              <a:t> enfeksiyon</a:t>
            </a:r>
            <a:endParaRPr lang="tr-TR" dirty="0"/>
          </a:p>
        </p:txBody>
      </p:sp>
    </p:spTree>
    <p:extLst>
      <p:ext uri="{BB962C8B-B14F-4D97-AF65-F5344CB8AC3E}">
        <p14:creationId xmlns:p14="http://schemas.microsoft.com/office/powerpoint/2010/main" val="12740439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Kaynaklar </a:t>
            </a:r>
          </a:p>
        </p:txBody>
      </p:sp>
      <p:sp>
        <p:nvSpPr>
          <p:cNvPr id="3" name="İçerik Yer Tutucusu 2"/>
          <p:cNvSpPr>
            <a:spLocks noGrp="1"/>
          </p:cNvSpPr>
          <p:nvPr>
            <p:ph idx="1"/>
          </p:nvPr>
        </p:nvSpPr>
        <p:spPr/>
        <p:txBody>
          <a:bodyPr>
            <a:normAutofit fontScale="62500" lnSpcReduction="20000"/>
          </a:bodyPr>
          <a:lstStyle/>
          <a:p>
            <a:r>
              <a:rPr lang="tr-TR" dirty="0" err="1" smtClean="0">
                <a:solidFill>
                  <a:schemeClr val="accent3">
                    <a:lumMod val="75000"/>
                  </a:schemeClr>
                </a:solidFill>
              </a:rPr>
              <a:t>Redbook</a:t>
            </a:r>
            <a:r>
              <a:rPr lang="tr-TR" dirty="0" smtClean="0">
                <a:solidFill>
                  <a:schemeClr val="accent3">
                    <a:lumMod val="75000"/>
                  </a:schemeClr>
                </a:solidFill>
              </a:rPr>
              <a:t>: 2018-2021 Enfeksiyon Hastalıkları Komitesi Raporu, 31.baskı</a:t>
            </a:r>
          </a:p>
          <a:p>
            <a:r>
              <a:rPr lang="tr-TR" dirty="0" err="1" smtClean="0">
                <a:solidFill>
                  <a:schemeClr val="accent3">
                    <a:lumMod val="75000"/>
                  </a:schemeClr>
                </a:solidFill>
              </a:rPr>
              <a:t>Centers</a:t>
            </a:r>
            <a:r>
              <a:rPr lang="tr-TR" dirty="0" smtClean="0">
                <a:solidFill>
                  <a:schemeClr val="accent3">
                    <a:lumMod val="75000"/>
                  </a:schemeClr>
                </a:solidFill>
              </a:rPr>
              <a:t> </a:t>
            </a:r>
            <a:r>
              <a:rPr lang="tr-TR" dirty="0" err="1" smtClean="0">
                <a:solidFill>
                  <a:schemeClr val="accent3">
                    <a:lumMod val="75000"/>
                  </a:schemeClr>
                </a:solidFill>
              </a:rPr>
              <a:t>for</a:t>
            </a:r>
            <a:r>
              <a:rPr lang="tr-TR" dirty="0" smtClean="0">
                <a:solidFill>
                  <a:schemeClr val="accent3">
                    <a:lumMod val="75000"/>
                  </a:schemeClr>
                </a:solidFill>
              </a:rPr>
              <a:t> </a:t>
            </a:r>
            <a:r>
              <a:rPr lang="tr-TR" dirty="0" err="1" smtClean="0">
                <a:solidFill>
                  <a:schemeClr val="accent3">
                    <a:lumMod val="75000"/>
                  </a:schemeClr>
                </a:solidFill>
              </a:rPr>
              <a:t>Disease</a:t>
            </a:r>
            <a:r>
              <a:rPr lang="tr-TR" dirty="0">
                <a:solidFill>
                  <a:schemeClr val="accent3">
                    <a:lumMod val="75000"/>
                  </a:schemeClr>
                </a:solidFill>
              </a:rPr>
              <a:t> Control </a:t>
            </a:r>
            <a:r>
              <a:rPr lang="tr-TR" dirty="0">
                <a:solidFill>
                  <a:schemeClr val="accent3">
                    <a:lumMod val="75000"/>
                  </a:schemeClr>
                </a:solidFill>
                <a:hlinkClick r:id="rId2"/>
              </a:rPr>
              <a:t>https://</a:t>
            </a:r>
            <a:r>
              <a:rPr lang="tr-TR" dirty="0" smtClean="0">
                <a:solidFill>
                  <a:schemeClr val="accent3">
                    <a:lumMod val="75000"/>
                  </a:schemeClr>
                </a:solidFill>
                <a:hlinkClick r:id="rId2"/>
              </a:rPr>
              <a:t>www.cdc.gov/parasites</a:t>
            </a:r>
            <a:endParaRPr lang="tr-TR" dirty="0" smtClean="0">
              <a:solidFill>
                <a:schemeClr val="accent3">
                  <a:lumMod val="75000"/>
                </a:schemeClr>
              </a:solidFill>
            </a:endParaRPr>
          </a:p>
          <a:p>
            <a:r>
              <a:rPr lang="tr-TR" dirty="0" err="1" smtClean="0">
                <a:solidFill>
                  <a:schemeClr val="accent3">
                    <a:lumMod val="75000"/>
                  </a:schemeClr>
                </a:solidFill>
              </a:rPr>
              <a:t>Lange</a:t>
            </a:r>
            <a:r>
              <a:rPr lang="tr-TR" dirty="0" smtClean="0">
                <a:solidFill>
                  <a:schemeClr val="accent3">
                    <a:lumMod val="75000"/>
                  </a:schemeClr>
                </a:solidFill>
              </a:rPr>
              <a:t> Klinik Dermatoloji , 2018</a:t>
            </a:r>
          </a:p>
          <a:p>
            <a:r>
              <a:rPr lang="en-US" dirty="0" err="1" smtClean="0"/>
              <a:t>UpToDate</a:t>
            </a:r>
            <a:r>
              <a:rPr lang="en-US" dirty="0"/>
              <a:t>. Scabies: Epidemiology, clinical features, and </a:t>
            </a:r>
            <a:r>
              <a:rPr lang="en-US" dirty="0" smtClean="0"/>
              <a:t>diagnosis</a:t>
            </a:r>
            <a:r>
              <a:rPr lang="tr-TR" dirty="0" smtClean="0"/>
              <a:t> , </a:t>
            </a:r>
            <a:r>
              <a:rPr lang="es-ES" b="1" dirty="0">
                <a:hlinkClick r:id="rId3"/>
              </a:rPr>
              <a:t>Pediculosis pubis ve pediculosis </a:t>
            </a:r>
            <a:r>
              <a:rPr lang="es-ES" b="1" dirty="0" smtClean="0">
                <a:hlinkClick r:id="rId3"/>
              </a:rPr>
              <a:t>ciliaris</a:t>
            </a:r>
            <a:r>
              <a:rPr lang="tr-TR" b="1" smtClean="0"/>
              <a:t> </a:t>
            </a:r>
            <a:endParaRPr lang="tr-TR" dirty="0" smtClean="0"/>
          </a:p>
          <a:p>
            <a:r>
              <a:rPr lang="tr-TR" dirty="0"/>
              <a:t>https://www.who.int/home/search?indexCatalogue=genericsearchindex1&amp;searchQuery=parasites&amp;wordsMode=AnyWord</a:t>
            </a:r>
            <a:endParaRPr lang="tr-TR" dirty="0" smtClean="0"/>
          </a:p>
          <a:p>
            <a:r>
              <a:rPr lang="tr-TR" dirty="0">
                <a:solidFill>
                  <a:schemeClr val="accent3">
                    <a:lumMod val="75000"/>
                  </a:schemeClr>
                </a:solidFill>
              </a:rPr>
              <a:t>T.C. SAĞLIK BAKANLIĞI </a:t>
            </a:r>
            <a:r>
              <a:rPr lang="tr-TR" dirty="0" smtClean="0">
                <a:solidFill>
                  <a:schemeClr val="accent3">
                    <a:lumMod val="75000"/>
                  </a:schemeClr>
                </a:solidFill>
              </a:rPr>
              <a:t>Bulaşıcı </a:t>
            </a:r>
            <a:r>
              <a:rPr lang="tr-TR" dirty="0">
                <a:solidFill>
                  <a:schemeClr val="accent3">
                    <a:lumMod val="75000"/>
                  </a:schemeClr>
                </a:solidFill>
              </a:rPr>
              <a:t>Hastalıkların İhbarı ve Bildirim  Sistemi  STANDART TANI, SÜRVEYANS VE LABORATUVAR REHBERİ-2004 </a:t>
            </a:r>
          </a:p>
          <a:p>
            <a:r>
              <a:rPr lang="tr-TR" dirty="0" smtClean="0">
                <a:solidFill>
                  <a:schemeClr val="accent3">
                    <a:lumMod val="75000"/>
                  </a:schemeClr>
                </a:solidFill>
              </a:rPr>
              <a:t>Parazitoloji </a:t>
            </a:r>
            <a:r>
              <a:rPr lang="tr-TR" dirty="0">
                <a:solidFill>
                  <a:schemeClr val="accent3">
                    <a:lumMod val="75000"/>
                  </a:schemeClr>
                </a:solidFill>
              </a:rPr>
              <a:t>Terimleri, Prof. Dr. </a:t>
            </a:r>
            <a:r>
              <a:rPr lang="tr-TR" dirty="0" err="1">
                <a:solidFill>
                  <a:schemeClr val="accent3">
                    <a:lumMod val="75000"/>
                  </a:schemeClr>
                </a:solidFill>
              </a:rPr>
              <a:t>Gülendame</a:t>
            </a:r>
            <a:r>
              <a:rPr lang="tr-TR" dirty="0">
                <a:solidFill>
                  <a:schemeClr val="accent3">
                    <a:lumMod val="75000"/>
                  </a:schemeClr>
                </a:solidFill>
              </a:rPr>
              <a:t> SAYGI, Logos Tıp </a:t>
            </a:r>
            <a:r>
              <a:rPr lang="tr-TR" dirty="0" smtClean="0">
                <a:solidFill>
                  <a:schemeClr val="accent3">
                    <a:lumMod val="75000"/>
                  </a:schemeClr>
                </a:solidFill>
              </a:rPr>
              <a:t>Yayıncılığı</a:t>
            </a:r>
          </a:p>
          <a:p>
            <a:r>
              <a:rPr lang="tr-TR" dirty="0" err="1" smtClean="0">
                <a:solidFill>
                  <a:schemeClr val="accent3">
                    <a:lumMod val="75000"/>
                  </a:schemeClr>
                </a:solidFill>
              </a:rPr>
              <a:t>Memorial</a:t>
            </a:r>
            <a:r>
              <a:rPr lang="tr-TR" dirty="0" smtClean="0">
                <a:solidFill>
                  <a:schemeClr val="accent3">
                    <a:lumMod val="75000"/>
                  </a:schemeClr>
                </a:solidFill>
              </a:rPr>
              <a:t> Pediatri Uygulamaları 2021 3.baskı</a:t>
            </a:r>
          </a:p>
          <a:p>
            <a:r>
              <a:rPr lang="tr-TR" dirty="0" smtClean="0">
                <a:solidFill>
                  <a:schemeClr val="accent3">
                    <a:lumMod val="75000"/>
                  </a:schemeClr>
                </a:solidFill>
                <a:hlinkClick r:id="rId4"/>
              </a:rPr>
              <a:t>bilimteknik.tubitak.gov.tr/</a:t>
            </a:r>
            <a:r>
              <a:rPr lang="tr-TR" dirty="0" err="1" smtClean="0">
                <a:solidFill>
                  <a:schemeClr val="accent3">
                    <a:lumMod val="75000"/>
                  </a:schemeClr>
                </a:solidFill>
                <a:hlinkClick r:id="rId4"/>
              </a:rPr>
              <a:t>system</a:t>
            </a:r>
            <a:r>
              <a:rPr lang="tr-TR" dirty="0" smtClean="0">
                <a:solidFill>
                  <a:schemeClr val="accent3">
                    <a:lumMod val="75000"/>
                  </a:schemeClr>
                </a:solidFill>
                <a:hlinkClick r:id="rId4"/>
              </a:rPr>
              <a:t>/</a:t>
            </a:r>
            <a:r>
              <a:rPr lang="tr-TR" dirty="0" err="1" smtClean="0">
                <a:solidFill>
                  <a:schemeClr val="accent3">
                    <a:lumMod val="75000"/>
                  </a:schemeClr>
                </a:solidFill>
                <a:hlinkClick r:id="rId4"/>
              </a:rPr>
              <a:t>files</a:t>
            </a:r>
            <a:r>
              <a:rPr lang="tr-TR" dirty="0" smtClean="0">
                <a:solidFill>
                  <a:schemeClr val="accent3">
                    <a:lumMod val="75000"/>
                  </a:schemeClr>
                </a:solidFill>
                <a:hlinkClick r:id="rId4"/>
              </a:rPr>
              <a:t>/makale/18-25_uyuz.pdf</a:t>
            </a:r>
            <a:endParaRPr lang="tr-TR" dirty="0" smtClean="0">
              <a:solidFill>
                <a:schemeClr val="accent3">
                  <a:lumMod val="75000"/>
                </a:schemeClr>
              </a:solidFill>
            </a:endParaRPr>
          </a:p>
          <a:p>
            <a:r>
              <a:rPr lang="tr-TR" dirty="0">
                <a:solidFill>
                  <a:schemeClr val="accent3">
                    <a:lumMod val="75000"/>
                  </a:schemeClr>
                </a:solidFill>
              </a:rPr>
              <a:t>N </a:t>
            </a:r>
            <a:r>
              <a:rPr lang="tr-TR" dirty="0" err="1">
                <a:solidFill>
                  <a:schemeClr val="accent3">
                    <a:lumMod val="75000"/>
                  </a:schemeClr>
                </a:solidFill>
              </a:rPr>
              <a:t>Engl</a:t>
            </a:r>
            <a:r>
              <a:rPr lang="tr-TR" dirty="0">
                <a:solidFill>
                  <a:schemeClr val="accent3">
                    <a:lumMod val="75000"/>
                  </a:schemeClr>
                </a:solidFill>
              </a:rPr>
              <a:t> J </a:t>
            </a:r>
            <a:r>
              <a:rPr lang="tr-TR" dirty="0" err="1">
                <a:solidFill>
                  <a:schemeClr val="accent3">
                    <a:lumMod val="75000"/>
                  </a:schemeClr>
                </a:solidFill>
              </a:rPr>
              <a:t>Med</a:t>
            </a:r>
            <a:r>
              <a:rPr lang="tr-TR" dirty="0">
                <a:solidFill>
                  <a:schemeClr val="accent3">
                    <a:lumMod val="75000"/>
                  </a:schemeClr>
                </a:solidFill>
              </a:rPr>
              <a:t> 2006; </a:t>
            </a:r>
            <a:r>
              <a:rPr lang="tr-TR" dirty="0" smtClean="0">
                <a:solidFill>
                  <a:schemeClr val="accent3">
                    <a:lumMod val="75000"/>
                  </a:schemeClr>
                </a:solidFill>
              </a:rPr>
              <a:t>354:1718-1727 DOI</a:t>
            </a:r>
            <a:r>
              <a:rPr lang="tr-TR" dirty="0">
                <a:solidFill>
                  <a:schemeClr val="accent3">
                    <a:lumMod val="75000"/>
                  </a:schemeClr>
                </a:solidFill>
              </a:rPr>
              <a:t>: </a:t>
            </a:r>
            <a:r>
              <a:rPr lang="tr-TR" dirty="0" smtClean="0">
                <a:solidFill>
                  <a:schemeClr val="accent3">
                    <a:lumMod val="75000"/>
                  </a:schemeClr>
                </a:solidFill>
              </a:rPr>
              <a:t>10.1056/NEJMcp052784</a:t>
            </a:r>
          </a:p>
          <a:p>
            <a:r>
              <a:rPr lang="tr-TR" dirty="0" smtClean="0">
                <a:solidFill>
                  <a:schemeClr val="accent3">
                    <a:lumMod val="75000"/>
                  </a:schemeClr>
                </a:solidFill>
              </a:rPr>
              <a:t>Aile Hekimliği Sık Görülen Hastalıklar </a:t>
            </a:r>
            <a:r>
              <a:rPr lang="tr-TR" dirty="0" err="1" smtClean="0">
                <a:solidFill>
                  <a:schemeClr val="accent3">
                    <a:lumMod val="75000"/>
                  </a:schemeClr>
                </a:solidFill>
              </a:rPr>
              <a:t>Reçeteleme</a:t>
            </a:r>
            <a:r>
              <a:rPr lang="tr-TR" dirty="0" smtClean="0">
                <a:solidFill>
                  <a:schemeClr val="accent3">
                    <a:lumMod val="75000"/>
                  </a:schemeClr>
                </a:solidFill>
              </a:rPr>
              <a:t> Rehberi, 2022 EMA Tıp Kitabevi</a:t>
            </a:r>
          </a:p>
          <a:p>
            <a:r>
              <a:rPr lang="tr-TR" dirty="0"/>
              <a:t>Halk Sağlığı Genel Müdürlüğü. Uyuz Hakkında Bilgi Notu. </a:t>
            </a:r>
            <a:r>
              <a:rPr lang="tr-TR" dirty="0">
                <a:hlinkClick r:id="rId5"/>
              </a:rPr>
              <a:t>https://hsgm.saglik.gov.tr/tr/zoonotikvektorel-ekoparaziter/uyuz.html</a:t>
            </a:r>
            <a:endParaRPr lang="tr-TR" dirty="0">
              <a:solidFill>
                <a:schemeClr val="accent3">
                  <a:lumMod val="75000"/>
                </a:schemeClr>
              </a:solidFill>
            </a:endParaRPr>
          </a:p>
        </p:txBody>
      </p:sp>
    </p:spTree>
    <p:extLst>
      <p:ext uri="{BB962C8B-B14F-4D97-AF65-F5344CB8AC3E}">
        <p14:creationId xmlns:p14="http://schemas.microsoft.com/office/powerpoint/2010/main" val="296861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el">
  <a:themeElements>
    <a:clrScheme name="Özel 3">
      <a:dk1>
        <a:sysClr val="windowText" lastClr="000000"/>
      </a:dk1>
      <a:lt1>
        <a:sysClr val="window" lastClr="FFFFFF"/>
      </a:lt1>
      <a:dk2>
        <a:srgbClr val="323232"/>
      </a:dk2>
      <a:lt2>
        <a:srgbClr val="E3DED1"/>
      </a:lt2>
      <a:accent1>
        <a:srgbClr val="14425D"/>
      </a:accent1>
      <a:accent2>
        <a:srgbClr val="9F2936"/>
      </a:accent2>
      <a:accent3>
        <a:srgbClr val="1B587C"/>
      </a:accent3>
      <a:accent4>
        <a:srgbClr val="4E8542"/>
      </a:accent4>
      <a:accent5>
        <a:srgbClr val="604878"/>
      </a:accent5>
      <a:accent6>
        <a:srgbClr val="C19859"/>
      </a:accent6>
      <a:hlink>
        <a:srgbClr val="6B9F25"/>
      </a:hlink>
      <a:folHlink>
        <a:srgbClr val="0D2C3E"/>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16346</TotalTime>
  <Words>4478</Words>
  <Application>Microsoft Office PowerPoint</Application>
  <PresentationFormat>Geniş ekran</PresentationFormat>
  <Paragraphs>697</Paragraphs>
  <Slides>93</Slides>
  <Notes>13</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93</vt:i4>
      </vt:variant>
    </vt:vector>
  </HeadingPairs>
  <TitlesOfParts>
    <vt:vector size="100" baseType="lpstr">
      <vt:lpstr>Arial</vt:lpstr>
      <vt:lpstr>Calibri</vt:lpstr>
      <vt:lpstr>Corbel</vt:lpstr>
      <vt:lpstr>Courier New</vt:lpstr>
      <vt:lpstr>Open Sans</vt:lpstr>
      <vt:lpstr>Wingdings</vt:lpstr>
      <vt:lpstr>Temel</vt:lpstr>
      <vt:lpstr>PARAZİTER HASTALIKLAR</vt:lpstr>
      <vt:lpstr>Amaç</vt:lpstr>
      <vt:lpstr>Öğrenim Hedefleri</vt:lpstr>
      <vt:lpstr>PowerPoint Sunusu</vt:lpstr>
      <vt:lpstr>PowerPoint Sunusu</vt:lpstr>
      <vt:lpstr>PowerPoint Sunusu</vt:lpstr>
      <vt:lpstr>PowerPoint Sunusu</vt:lpstr>
      <vt:lpstr>Risk Faktörleri</vt:lpstr>
      <vt:lpstr>Bulaş yolları</vt:lpstr>
      <vt:lpstr>PowerPoint Sunusu</vt:lpstr>
      <vt:lpstr>PowerPoint Sunusu</vt:lpstr>
      <vt:lpstr>PowerPoint Sunusu</vt:lpstr>
      <vt:lpstr>Dışkı örneği alırken;</vt:lpstr>
      <vt:lpstr>PowerPoint Sunusu</vt:lpstr>
      <vt:lpstr>Entamoeba Histolytica (Amebiyazis)</vt:lpstr>
      <vt:lpstr>PowerPoint Sunusu</vt:lpstr>
      <vt:lpstr>Epidemiyoloji </vt:lpstr>
      <vt:lpstr>Tanı </vt:lpstr>
      <vt:lpstr>Tedavi </vt:lpstr>
      <vt:lpstr>PowerPoint Sunusu</vt:lpstr>
      <vt:lpstr>Örnek reçete </vt:lpstr>
      <vt:lpstr>Korunma </vt:lpstr>
      <vt:lpstr>Giardia İntestinalis</vt:lpstr>
      <vt:lpstr>Epidemiyoloji </vt:lpstr>
      <vt:lpstr>PowerPoint Sunusu</vt:lpstr>
      <vt:lpstr>Tanı </vt:lpstr>
      <vt:lpstr>Tedavi </vt:lpstr>
      <vt:lpstr>Korunma </vt:lpstr>
      <vt:lpstr>Leishmaniosis</vt:lpstr>
      <vt:lpstr>PowerPoint Sunusu</vt:lpstr>
      <vt:lpstr>Klinik belirtiler</vt:lpstr>
      <vt:lpstr>PowerPoint Sunusu</vt:lpstr>
      <vt:lpstr>PowerPoint Sunusu</vt:lpstr>
      <vt:lpstr>Tanı </vt:lpstr>
      <vt:lpstr>Tedavi</vt:lpstr>
      <vt:lpstr>Sıtma (Plasmodium)</vt:lpstr>
      <vt:lpstr>PowerPoint Sunusu</vt:lpstr>
      <vt:lpstr>Komplike Olmayan Sıtma</vt:lpstr>
      <vt:lpstr>Şiddetli Sıtma</vt:lpstr>
      <vt:lpstr>Tanı </vt:lpstr>
      <vt:lpstr>Koruma </vt:lpstr>
      <vt:lpstr>Echinococcus granulosus (Kist Hidatik)</vt:lpstr>
      <vt:lpstr>PowerPoint Sunusu</vt:lpstr>
      <vt:lpstr>PowerPoint Sunusu</vt:lpstr>
      <vt:lpstr>Tanı:  </vt:lpstr>
      <vt:lpstr>Tedavi </vt:lpstr>
      <vt:lpstr>Korunma </vt:lpstr>
      <vt:lpstr>Enterobius vermicularis (kıl kurdu)</vt:lpstr>
      <vt:lpstr>PowerPoint Sunusu</vt:lpstr>
      <vt:lpstr>Tanı </vt:lpstr>
      <vt:lpstr>Tedavi Mebendazol, albendazol, pirantel pamoat ilaç seçenekleridir. Mutlak aile tedavisi gerektirir!! </vt:lpstr>
      <vt:lpstr>Korunma </vt:lpstr>
      <vt:lpstr>Ascaris lumbricoides</vt:lpstr>
      <vt:lpstr>PowerPoint Sunusu</vt:lpstr>
      <vt:lpstr>PowerPoint Sunusu</vt:lpstr>
      <vt:lpstr>Tanı </vt:lpstr>
      <vt:lpstr>Tedavi Mebendazol, albendazol, pirantel pamoat ilaç seçenekleridir. Aile tedavisi gerekebilir. </vt:lpstr>
      <vt:lpstr>Korunma</vt:lpstr>
      <vt:lpstr>Trichuris trichiura (Trihuriyaz)</vt:lpstr>
      <vt:lpstr>PowerPoint Sunusu</vt:lpstr>
      <vt:lpstr>Tanı </vt:lpstr>
      <vt:lpstr>Tedavi </vt:lpstr>
      <vt:lpstr>BİTLENME (PEDİKÜLOZ)</vt:lpstr>
      <vt:lpstr>PowerPoint Sunusu</vt:lpstr>
      <vt:lpstr>Baş Biti (Pediculus humanus capitis) </vt:lpstr>
      <vt:lpstr>PowerPoint Sunusu</vt:lpstr>
      <vt:lpstr>PowerPoint Sunusu</vt:lpstr>
      <vt:lpstr>PowerPoint Sunusu</vt:lpstr>
      <vt:lpstr>PowerPoint Sunusu</vt:lpstr>
      <vt:lpstr>Tanı </vt:lpstr>
      <vt:lpstr>Vücut Biti (Pediculus humanus corporis)</vt:lpstr>
      <vt:lpstr>Kasık (yengeç) Biti (Phthirus pubis)</vt:lpstr>
      <vt:lpstr>Tedavi </vt:lpstr>
      <vt:lpstr>PowerPoint Sunusu</vt:lpstr>
      <vt:lpstr>Öneriler </vt:lpstr>
      <vt:lpstr>SCABİES (UYUZ)</vt:lpstr>
      <vt:lpstr>PowerPoint Sunusu</vt:lpstr>
      <vt:lpstr>KLİNİK BULGULAR</vt:lpstr>
      <vt:lpstr>PowerPoint Sunusu</vt:lpstr>
      <vt:lpstr>PowerPoint Sunusu</vt:lpstr>
      <vt:lpstr>PowerPoint Sunusu</vt:lpstr>
      <vt:lpstr>PowerPoint Sunusu</vt:lpstr>
      <vt:lpstr>PowerPoint Sunusu</vt:lpstr>
      <vt:lpstr>PowerPoint Sunusu</vt:lpstr>
      <vt:lpstr>Tanı</vt:lpstr>
      <vt:lpstr>Ayırıcı tanılar</vt:lpstr>
      <vt:lpstr>Tedavi Mutlak aile tedavisi önerilir! </vt:lpstr>
      <vt:lpstr>Permetrin tedavisinden fayda görmeyenlere;</vt:lpstr>
      <vt:lpstr>Dirençli olgulara;</vt:lpstr>
      <vt:lpstr>Doğru tedavi için;</vt:lpstr>
      <vt:lpstr>PowerPoint Sunusu</vt:lpstr>
      <vt:lpstr>Sevk</vt:lpstr>
      <vt:lpstr>Kaynaklar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hesabı</dc:creator>
  <cp:lastModifiedBy>Microsoft hesabı</cp:lastModifiedBy>
  <cp:revision>412</cp:revision>
  <dcterms:created xsi:type="dcterms:W3CDTF">2023-02-28T19:40:36Z</dcterms:created>
  <dcterms:modified xsi:type="dcterms:W3CDTF">2023-03-13T05:15:34Z</dcterms:modified>
</cp:coreProperties>
</file>