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3.jpg" ContentType="image/png"/>
  <Override PartName="/ppt/media/image4.jpg" ContentType="image/gif"/>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7.jpg" ContentType="image/png"/>
  <Override PartName="/ppt/media/image32.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1.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70.jpg" ContentType="image/pn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Lst>
  <p:notesMasterIdLst>
    <p:notesMasterId r:id="rId68"/>
  </p:notesMasterIdLst>
  <p:sldIdLst>
    <p:sldId id="256" r:id="rId4"/>
    <p:sldId id="259" r:id="rId5"/>
    <p:sldId id="257" r:id="rId6"/>
    <p:sldId id="260" r:id="rId7"/>
    <p:sldId id="261" r:id="rId8"/>
    <p:sldId id="263" r:id="rId9"/>
    <p:sldId id="262" r:id="rId10"/>
    <p:sldId id="280" r:id="rId11"/>
    <p:sldId id="264" r:id="rId12"/>
    <p:sldId id="266" r:id="rId13"/>
    <p:sldId id="267" r:id="rId14"/>
    <p:sldId id="350" r:id="rId15"/>
    <p:sldId id="268" r:id="rId16"/>
    <p:sldId id="269" r:id="rId17"/>
    <p:sldId id="270" r:id="rId18"/>
    <p:sldId id="272" r:id="rId19"/>
    <p:sldId id="273" r:id="rId20"/>
    <p:sldId id="308" r:id="rId21"/>
    <p:sldId id="309" r:id="rId22"/>
    <p:sldId id="310" r:id="rId23"/>
    <p:sldId id="311" r:id="rId24"/>
    <p:sldId id="304" r:id="rId25"/>
    <p:sldId id="274" r:id="rId26"/>
    <p:sldId id="275" r:id="rId27"/>
    <p:sldId id="276" r:id="rId28"/>
    <p:sldId id="281" r:id="rId29"/>
    <p:sldId id="277" r:id="rId30"/>
    <p:sldId id="279" r:id="rId31"/>
    <p:sldId id="320" r:id="rId32"/>
    <p:sldId id="284" r:id="rId33"/>
    <p:sldId id="286" r:id="rId34"/>
    <p:sldId id="287" r:id="rId35"/>
    <p:sldId id="288" r:id="rId36"/>
    <p:sldId id="289" r:id="rId37"/>
    <p:sldId id="290" r:id="rId38"/>
    <p:sldId id="298" r:id="rId39"/>
    <p:sldId id="291" r:id="rId40"/>
    <p:sldId id="292" r:id="rId41"/>
    <p:sldId id="285" r:id="rId42"/>
    <p:sldId id="293" r:id="rId43"/>
    <p:sldId id="294" r:id="rId44"/>
    <p:sldId id="312" r:id="rId45"/>
    <p:sldId id="295" r:id="rId46"/>
    <p:sldId id="296" r:id="rId47"/>
    <p:sldId id="300" r:id="rId48"/>
    <p:sldId id="313" r:id="rId49"/>
    <p:sldId id="305" r:id="rId50"/>
    <p:sldId id="306" r:id="rId51"/>
    <p:sldId id="314" r:id="rId52"/>
    <p:sldId id="307" r:id="rId53"/>
    <p:sldId id="271" r:id="rId54"/>
    <p:sldId id="282" r:id="rId55"/>
    <p:sldId id="283" r:id="rId56"/>
    <p:sldId id="317" r:id="rId57"/>
    <p:sldId id="318" r:id="rId58"/>
    <p:sldId id="321" r:id="rId59"/>
    <p:sldId id="322" r:id="rId60"/>
    <p:sldId id="324" r:id="rId61"/>
    <p:sldId id="323" r:id="rId62"/>
    <p:sldId id="326" r:id="rId63"/>
    <p:sldId id="325" r:id="rId64"/>
    <p:sldId id="351" r:id="rId65"/>
    <p:sldId id="265" r:id="rId66"/>
    <p:sldId id="352" r:id="rId6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DD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538" autoAdjust="0"/>
  </p:normalViewPr>
  <p:slideViewPr>
    <p:cSldViewPr snapToGrid="0">
      <p:cViewPr varScale="1">
        <p:scale>
          <a:sx n="73" d="100"/>
          <a:sy n="73" d="100"/>
        </p:scale>
        <p:origin x="10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29A8-9A1C-4223-9D56-FEDE0824E522}" type="datetimeFigureOut">
              <a:rPr lang="tr-TR" smtClean="0"/>
              <a:t>15.02.2022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FBC0D-3C10-4FC1-ADE3-2AB8ADD42447}" type="slidenum">
              <a:rPr lang="tr-TR" smtClean="0"/>
              <a:t>‹#›</a:t>
            </a:fld>
            <a:endParaRPr lang="tr-TR"/>
          </a:p>
        </p:txBody>
      </p:sp>
    </p:spTree>
    <p:extLst>
      <p:ext uri="{BB962C8B-B14F-4D97-AF65-F5344CB8AC3E}">
        <p14:creationId xmlns:p14="http://schemas.microsoft.com/office/powerpoint/2010/main" val="2037636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8</a:t>
            </a:fld>
            <a:endParaRPr lang="tr-TR"/>
          </a:p>
        </p:txBody>
      </p:sp>
    </p:spTree>
    <p:extLst>
      <p:ext uri="{BB962C8B-B14F-4D97-AF65-F5344CB8AC3E}">
        <p14:creationId xmlns:p14="http://schemas.microsoft.com/office/powerpoint/2010/main" val="561072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İleri yaş </a:t>
            </a:r>
            <a:r>
              <a:rPr lang="tr-TR" dirty="0" err="1" smtClean="0"/>
              <a:t>endometriyal</a:t>
            </a:r>
            <a:r>
              <a:rPr lang="tr-TR" dirty="0" smtClean="0"/>
              <a:t> kanser için önemli bir risk faktörü olduğundan</a:t>
            </a:r>
            <a:r>
              <a:rPr lang="tr-TR" b="1" dirty="0" smtClean="0"/>
              <a:t>, 45 yaş ve üzeri anormal </a:t>
            </a:r>
            <a:r>
              <a:rPr lang="tr-TR" b="1" dirty="0" err="1" smtClean="0"/>
              <a:t>uterin</a:t>
            </a:r>
            <a:r>
              <a:rPr lang="tr-TR" b="1" dirty="0" smtClean="0"/>
              <a:t> kanaması olan tüm hastalardan </a:t>
            </a:r>
            <a:r>
              <a:rPr lang="tr-TR" dirty="0" err="1" smtClean="0"/>
              <a:t>endometriyal</a:t>
            </a:r>
            <a:r>
              <a:rPr lang="tr-TR" dirty="0" smtClean="0"/>
              <a:t> örnekleme yapılmalıdır</a:t>
            </a:r>
            <a:r>
              <a:rPr lang="tr-TR" baseline="0" dirty="0" smtClean="0"/>
              <a:t> (AAFP)</a:t>
            </a:r>
          </a:p>
          <a:p>
            <a:r>
              <a:rPr lang="tr-TR" dirty="0" smtClean="0"/>
              <a:t>Daha genç kadınlar, karşılanmamış östrojen </a:t>
            </a:r>
            <a:r>
              <a:rPr lang="tr-TR" dirty="0" err="1" smtClean="0"/>
              <a:t>maruziyeti</a:t>
            </a:r>
            <a:r>
              <a:rPr lang="tr-TR" dirty="0" smtClean="0"/>
              <a:t> öyküsü varsa, tıbbi tedavi başarısız olursa veya kanama semptomları devam ederse örnekleme yapılmalıdır.</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42</a:t>
            </a:fld>
            <a:endParaRPr lang="tr-TR"/>
          </a:p>
        </p:txBody>
      </p:sp>
    </p:spTree>
    <p:extLst>
      <p:ext uri="{BB962C8B-B14F-4D97-AF65-F5344CB8AC3E}">
        <p14:creationId xmlns:p14="http://schemas.microsoft.com/office/powerpoint/2010/main" val="230615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Dismenore</a:t>
            </a:r>
            <a:r>
              <a:rPr lang="tr-TR" dirty="0" smtClean="0"/>
              <a:t> </a:t>
            </a:r>
            <a:r>
              <a:rPr lang="tr-TR" dirty="0" err="1" smtClean="0"/>
              <a:t>menstruasyondan</a:t>
            </a:r>
            <a:r>
              <a:rPr lang="tr-TR" dirty="0" smtClean="0"/>
              <a:t> 1 hafta önce başlayabilir</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44</a:t>
            </a:fld>
            <a:endParaRPr lang="tr-TR"/>
          </a:p>
        </p:txBody>
      </p:sp>
    </p:spTree>
    <p:extLst>
      <p:ext uri="{BB962C8B-B14F-4D97-AF65-F5344CB8AC3E}">
        <p14:creationId xmlns:p14="http://schemas.microsoft.com/office/powerpoint/2010/main" val="2101485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Görülme sıklığı yaşla birlikte artar. </a:t>
            </a:r>
            <a:r>
              <a:rPr lang="tr-TR" dirty="0" err="1" smtClean="0"/>
              <a:t>Intermenstrüel</a:t>
            </a:r>
            <a:r>
              <a:rPr lang="tr-TR" dirty="0" smtClean="0"/>
              <a:t> kanama en sık görülen semptomdur, ancak birçok polip </a:t>
            </a:r>
            <a:r>
              <a:rPr lang="tr-TR" dirty="0" err="1" smtClean="0"/>
              <a:t>asemptomatiktir</a:t>
            </a:r>
            <a:r>
              <a:rPr lang="tr-TR" dirty="0" smtClean="0"/>
              <a:t>. Fizik muayene bulguları, poliplerin </a:t>
            </a:r>
            <a:r>
              <a:rPr lang="tr-TR" dirty="0" err="1" smtClean="0"/>
              <a:t>serviksten</a:t>
            </a:r>
            <a:r>
              <a:rPr lang="tr-TR" dirty="0" smtClean="0"/>
              <a:t> sarktığı durumlar dışında tipik değildir. </a:t>
            </a:r>
            <a:r>
              <a:rPr lang="tr-TR" dirty="0" err="1" smtClean="0"/>
              <a:t>Maligniteye</a:t>
            </a:r>
            <a:r>
              <a:rPr lang="tr-TR" dirty="0" smtClean="0"/>
              <a:t> dönüşebilseler de </a:t>
            </a:r>
            <a:r>
              <a:rPr lang="tr-TR" dirty="0" err="1" smtClean="0"/>
              <a:t>semptomatik</a:t>
            </a:r>
            <a:r>
              <a:rPr lang="tr-TR" dirty="0" smtClean="0"/>
              <a:t> poliplerin yaklaşık %95'i iyi huyludur ve </a:t>
            </a:r>
            <a:r>
              <a:rPr lang="tr-TR" dirty="0" err="1" smtClean="0"/>
              <a:t>premenopozal</a:t>
            </a:r>
            <a:r>
              <a:rPr lang="tr-TR" dirty="0" smtClean="0"/>
              <a:t> kadınlarda </a:t>
            </a:r>
            <a:r>
              <a:rPr lang="tr-TR" dirty="0" err="1" smtClean="0"/>
              <a:t>malignite</a:t>
            </a:r>
            <a:r>
              <a:rPr lang="tr-TR" dirty="0" smtClean="0"/>
              <a:t> riski daha da düşüktür.</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45</a:t>
            </a:fld>
            <a:endParaRPr lang="tr-TR"/>
          </a:p>
        </p:txBody>
      </p:sp>
    </p:spTree>
    <p:extLst>
      <p:ext uri="{BB962C8B-B14F-4D97-AF65-F5344CB8AC3E}">
        <p14:creationId xmlns:p14="http://schemas.microsoft.com/office/powerpoint/2010/main" val="3929110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Ağır adet kanaması olan hastaların yaklaşık %20'sinde kanama bozukluğu vardır ve yoğun kanaması olan ergen kızlarda </a:t>
            </a:r>
            <a:r>
              <a:rPr lang="tr-TR" dirty="0" err="1" smtClean="0"/>
              <a:t>prevalans</a:t>
            </a:r>
            <a:r>
              <a:rPr lang="tr-TR" dirty="0" smtClean="0"/>
              <a:t> daha da yüksektir.</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50</a:t>
            </a:fld>
            <a:endParaRPr lang="tr-TR"/>
          </a:p>
        </p:txBody>
      </p:sp>
    </p:spTree>
    <p:extLst>
      <p:ext uri="{BB962C8B-B14F-4D97-AF65-F5344CB8AC3E}">
        <p14:creationId xmlns:p14="http://schemas.microsoft.com/office/powerpoint/2010/main" val="1840478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smtClean="0">
                <a:cs typeface="Times New Roman" panose="02020603050405020304" pitchFamily="18" charset="0"/>
              </a:rPr>
              <a:t>Genelde </a:t>
            </a:r>
            <a:r>
              <a:rPr lang="tr-TR" dirty="0" err="1" smtClean="0">
                <a:cs typeface="Times New Roman" panose="02020603050405020304" pitchFamily="18" charset="0"/>
              </a:rPr>
              <a:t>anovülasyon</a:t>
            </a:r>
            <a:r>
              <a:rPr lang="tr-TR" dirty="0" smtClean="0">
                <a:cs typeface="Times New Roman" panose="02020603050405020304" pitchFamily="18" charset="0"/>
              </a:rPr>
              <a:t> nedeniyle </a:t>
            </a:r>
            <a:r>
              <a:rPr lang="tr-TR" dirty="0" err="1" smtClean="0">
                <a:cs typeface="Times New Roman" panose="02020603050405020304" pitchFamily="18" charset="0"/>
              </a:rPr>
              <a:t>uterusun</a:t>
            </a:r>
            <a:r>
              <a:rPr lang="tr-TR" dirty="0" smtClean="0">
                <a:cs typeface="Times New Roman" panose="02020603050405020304" pitchFamily="18" charset="0"/>
              </a:rPr>
              <a:t> beklenmedik östrojene </a:t>
            </a:r>
            <a:r>
              <a:rPr lang="tr-TR" dirty="0" err="1" smtClean="0">
                <a:cs typeface="Times New Roman" panose="02020603050405020304" pitchFamily="18" charset="0"/>
              </a:rPr>
              <a:t>maruziyeti</a:t>
            </a:r>
            <a:r>
              <a:rPr lang="tr-TR" dirty="0" smtClean="0">
                <a:cs typeface="Times New Roman" panose="02020603050405020304" pitchFamily="18" charset="0"/>
              </a:rPr>
              <a:t> sonucu meydana gelir</a:t>
            </a:r>
          </a:p>
          <a:p>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52</a:t>
            </a:fld>
            <a:endParaRPr lang="tr-TR"/>
          </a:p>
        </p:txBody>
      </p:sp>
    </p:spTree>
    <p:extLst>
      <p:ext uri="{BB962C8B-B14F-4D97-AF65-F5344CB8AC3E}">
        <p14:creationId xmlns:p14="http://schemas.microsoft.com/office/powerpoint/2010/main" val="2116541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Endometrium</a:t>
            </a:r>
            <a:r>
              <a:rPr lang="tr-TR" dirty="0" smtClean="0"/>
              <a:t> kanseri </a:t>
            </a:r>
            <a:r>
              <a:rPr lang="tr-TR" dirty="0" err="1" smtClean="0"/>
              <a:t>prevalansı</a:t>
            </a:r>
            <a:r>
              <a:rPr lang="tr-TR" dirty="0" smtClean="0"/>
              <a:t> yaşla birlikte artsa da, yeni tanıların yaklaşık dörtte birine 55 yaş altı hastalarda rastlanmaktadır.</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53</a:t>
            </a:fld>
            <a:endParaRPr lang="tr-TR"/>
          </a:p>
        </p:txBody>
      </p:sp>
    </p:spTree>
    <p:extLst>
      <p:ext uri="{BB962C8B-B14F-4D97-AF65-F5344CB8AC3E}">
        <p14:creationId xmlns:p14="http://schemas.microsoft.com/office/powerpoint/2010/main" val="3863608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57</a:t>
            </a:fld>
            <a:endParaRPr lang="tr-TR"/>
          </a:p>
        </p:txBody>
      </p:sp>
    </p:spTree>
    <p:extLst>
      <p:ext uri="{BB962C8B-B14F-4D97-AF65-F5344CB8AC3E}">
        <p14:creationId xmlns:p14="http://schemas.microsoft.com/office/powerpoint/2010/main" val="3689721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Acil olmayan </a:t>
            </a:r>
            <a:r>
              <a:rPr lang="tr-TR" dirty="0" err="1" smtClean="0"/>
              <a:t>uterin</a:t>
            </a:r>
            <a:r>
              <a:rPr lang="tr-TR" dirty="0" smtClean="0"/>
              <a:t> kanamanın tedavisi için daha geniş tıbbi ve cerrahi seçenekler mevcuttur (Tablo 4). Cerrahi risklerden kaçınmak ve doğurganlığı korumak için, çoğu hasta için tıbbi tedavi birinci basamak yaklaşımdır. Tıbbi tedaviler arasında, 20 </a:t>
            </a:r>
            <a:r>
              <a:rPr lang="tr-TR" dirty="0" err="1" smtClean="0"/>
              <a:t>mcg</a:t>
            </a:r>
            <a:r>
              <a:rPr lang="tr-TR" dirty="0" smtClean="0"/>
              <a:t>- </a:t>
            </a:r>
            <a:r>
              <a:rPr lang="tr-TR" dirty="0" err="1" smtClean="0"/>
              <a:t>Levonorgestrel</a:t>
            </a:r>
            <a:r>
              <a:rPr lang="tr-TR" dirty="0" smtClean="0"/>
              <a:t> salan </a:t>
            </a:r>
            <a:r>
              <a:rPr lang="tr-TR" dirty="0" err="1" smtClean="0"/>
              <a:t>intrauterin</a:t>
            </a:r>
            <a:r>
              <a:rPr lang="tr-TR" dirty="0" smtClean="0"/>
              <a:t> sistemin (</a:t>
            </a:r>
            <a:r>
              <a:rPr lang="tr-TR" dirty="0" err="1" smtClean="0"/>
              <a:t>Mirena</a:t>
            </a:r>
            <a:r>
              <a:rPr lang="tr-TR" dirty="0" smtClean="0"/>
              <a:t>) günlük </a:t>
            </a:r>
            <a:r>
              <a:rPr lang="tr-TR" dirty="0" err="1" smtClean="0"/>
              <a:t>formülasyonu</a:t>
            </a:r>
            <a:r>
              <a:rPr lang="tr-TR" dirty="0" smtClean="0"/>
              <a:t>, ağır adet kanamasını azaltmak için en etkilidir (kan kaybında %71 ila %95 azalma) ve kaliteye göre ayarlanmış yaşam yılları düşünüldüğünde </a:t>
            </a:r>
            <a:r>
              <a:rPr lang="tr-TR" dirty="0" err="1" smtClean="0"/>
              <a:t>histerektomi</a:t>
            </a:r>
            <a:r>
              <a:rPr lang="tr-TR" dirty="0" smtClean="0"/>
              <a:t> kadar etkilidir. </a:t>
            </a:r>
            <a:r>
              <a:rPr lang="tr-TR" dirty="0" err="1" smtClean="0"/>
              <a:t>progestin</a:t>
            </a:r>
            <a:r>
              <a:rPr lang="tr-TR" dirty="0" smtClean="0"/>
              <a:t> oral </a:t>
            </a:r>
            <a:r>
              <a:rPr lang="tr-TR" dirty="0" err="1" smtClean="0"/>
              <a:t>kontraseptifleri</a:t>
            </a:r>
            <a:r>
              <a:rPr lang="tr-TR" dirty="0" smtClean="0"/>
              <a:t> etkilidir (%35 ila %69 azalma) ve yumurtlama </a:t>
            </a:r>
            <a:r>
              <a:rPr lang="tr-TR" dirty="0" err="1" smtClean="0"/>
              <a:t>disfonksiyonu</a:t>
            </a:r>
            <a:r>
              <a:rPr lang="tr-TR" dirty="0" smtClean="0"/>
              <a:t> olan hastalarda kanamayı düzenlemek için de kullanılabilir. Oral </a:t>
            </a:r>
            <a:r>
              <a:rPr lang="tr-TR" dirty="0" err="1" smtClean="0"/>
              <a:t>progestinlerin</a:t>
            </a:r>
            <a:r>
              <a:rPr lang="tr-TR" dirty="0" smtClean="0"/>
              <a:t> sürekli </a:t>
            </a:r>
            <a:r>
              <a:rPr lang="tr-TR" dirty="0" err="1" smtClean="0"/>
              <a:t>dozlanması</a:t>
            </a:r>
            <a:r>
              <a:rPr lang="tr-TR" dirty="0" smtClean="0"/>
              <a:t> başka bir etkili </a:t>
            </a:r>
            <a:r>
              <a:rPr lang="tr-TR" dirty="0" err="1" smtClean="0"/>
              <a:t>hormonal</a:t>
            </a:r>
            <a:r>
              <a:rPr lang="tr-TR" dirty="0" smtClean="0"/>
              <a:t> tedavi seçeneğidir (%87 azalma), ancak uzun vadeli hasta memnuniyeti düşüktür. Etkili, iyi </a:t>
            </a:r>
            <a:r>
              <a:rPr lang="tr-TR" dirty="0" err="1" smtClean="0"/>
              <a:t>tolere</a:t>
            </a:r>
            <a:r>
              <a:rPr lang="tr-TR" dirty="0" smtClean="0"/>
              <a:t> edilen, </a:t>
            </a:r>
            <a:r>
              <a:rPr lang="tr-TR" dirty="0" err="1" smtClean="0"/>
              <a:t>hormonal</a:t>
            </a:r>
            <a:r>
              <a:rPr lang="tr-TR" dirty="0" smtClean="0"/>
              <a:t> olmayan iki seçenek oral </a:t>
            </a:r>
            <a:r>
              <a:rPr lang="tr-TR" dirty="0" err="1" smtClean="0"/>
              <a:t>traneksamik</a:t>
            </a:r>
            <a:r>
              <a:rPr lang="tr-TR" dirty="0" smtClean="0"/>
              <a:t> asit (</a:t>
            </a:r>
            <a:r>
              <a:rPr lang="tr-TR" dirty="0" err="1" smtClean="0"/>
              <a:t>Lysteda</a:t>
            </a:r>
            <a:r>
              <a:rPr lang="tr-TR" dirty="0" smtClean="0"/>
              <a:t>; %26 ila %54 azalma) ve </a:t>
            </a:r>
            <a:r>
              <a:rPr lang="tr-TR" dirty="0" err="1" smtClean="0"/>
              <a:t>nonsteroid</a:t>
            </a:r>
            <a:r>
              <a:rPr lang="tr-TR" dirty="0" smtClean="0"/>
              <a:t> </a:t>
            </a:r>
            <a:r>
              <a:rPr lang="tr-TR" dirty="0" err="1" smtClean="0"/>
              <a:t>antiinflamatuar</a:t>
            </a:r>
            <a:r>
              <a:rPr lang="tr-TR" dirty="0" smtClean="0"/>
              <a:t> ilaçlardır (%10 ila %52 azalma). Her ikisi de yalnızca hasta kanama olduğunda alınır ve </a:t>
            </a:r>
            <a:r>
              <a:rPr lang="tr-TR" dirty="0" err="1" smtClean="0"/>
              <a:t>traneksamik</a:t>
            </a:r>
            <a:r>
              <a:rPr lang="tr-TR" dirty="0" smtClean="0"/>
              <a:t> asit, hasta gebe kalmaya çalışırken güvenli olma avantajına sahiptir.</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59</a:t>
            </a:fld>
            <a:endParaRPr lang="tr-TR"/>
          </a:p>
        </p:txBody>
      </p:sp>
    </p:spTree>
    <p:extLst>
      <p:ext uri="{BB962C8B-B14F-4D97-AF65-F5344CB8AC3E}">
        <p14:creationId xmlns:p14="http://schemas.microsoft.com/office/powerpoint/2010/main" val="3278057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Depo </a:t>
            </a:r>
            <a:r>
              <a:rPr lang="tr-TR" dirty="0" err="1" smtClean="0"/>
              <a:t>provera</a:t>
            </a:r>
            <a:r>
              <a:rPr lang="tr-TR" dirty="0" smtClean="0"/>
              <a:t> 3 ayda</a:t>
            </a:r>
            <a:r>
              <a:rPr lang="tr-TR" baseline="0" dirty="0" smtClean="0"/>
              <a:t> bir kullanım</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60</a:t>
            </a:fld>
            <a:endParaRPr lang="tr-TR"/>
          </a:p>
        </p:txBody>
      </p:sp>
    </p:spTree>
    <p:extLst>
      <p:ext uri="{BB962C8B-B14F-4D97-AF65-F5344CB8AC3E}">
        <p14:creationId xmlns:p14="http://schemas.microsoft.com/office/powerpoint/2010/main" val="91939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12</a:t>
            </a:fld>
            <a:endParaRPr lang="tr-TR"/>
          </a:p>
        </p:txBody>
      </p:sp>
    </p:spTree>
    <p:extLst>
      <p:ext uri="{BB962C8B-B14F-4D97-AF65-F5344CB8AC3E}">
        <p14:creationId xmlns:p14="http://schemas.microsoft.com/office/powerpoint/2010/main" val="338938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Revize edilmiş FIGO-AUB Sistem 1, Tablo 1'de özetlenen değişikliklerle Şekil 1'de görülmektedir. Orijinal yayınlarda açıklanan çok uluslu süreç tarafından belirlendiği üzere, </a:t>
            </a:r>
            <a:r>
              <a:rPr lang="tr-TR" sz="1200" kern="1200" dirty="0" err="1" smtClean="0">
                <a:solidFill>
                  <a:schemeClr val="tx1"/>
                </a:solidFill>
                <a:effectLst/>
                <a:latin typeface="+mn-lt"/>
                <a:ea typeface="+mn-ea"/>
                <a:cs typeface="+mn-cs"/>
              </a:rPr>
              <a:t>menoraji</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metroraji</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oligomenore</a:t>
            </a:r>
            <a:r>
              <a:rPr lang="tr-TR" sz="1200" kern="1200" dirty="0" smtClean="0">
                <a:solidFill>
                  <a:schemeClr val="tx1"/>
                </a:solidFill>
                <a:effectLst/>
                <a:latin typeface="+mn-lt"/>
                <a:ea typeface="+mn-ea"/>
                <a:cs typeface="+mn-cs"/>
              </a:rPr>
              <a:t> ve disfonksiyonel </a:t>
            </a:r>
            <a:r>
              <a:rPr lang="tr-TR" sz="1200" kern="1200" dirty="0" err="1" smtClean="0">
                <a:solidFill>
                  <a:schemeClr val="tx1"/>
                </a:solidFill>
                <a:effectLst/>
                <a:latin typeface="+mn-lt"/>
                <a:ea typeface="+mn-ea"/>
                <a:cs typeface="+mn-cs"/>
              </a:rPr>
              <a:t>uterin</a:t>
            </a:r>
            <a:r>
              <a:rPr lang="tr-TR" sz="1200" kern="1200" dirty="0" smtClean="0">
                <a:solidFill>
                  <a:schemeClr val="tx1"/>
                </a:solidFill>
                <a:effectLst/>
                <a:latin typeface="+mn-lt"/>
                <a:ea typeface="+mn-ea"/>
                <a:cs typeface="+mn-cs"/>
              </a:rPr>
              <a:t> kanama gibi terimler terk edilmiştir. Menstrüel kanama modellerinde üreme spektrumunun her iki ucunda (yani ergenlik veya </a:t>
            </a:r>
            <a:r>
              <a:rPr lang="tr-TR" sz="1200" kern="1200" dirty="0" err="1" smtClean="0">
                <a:solidFill>
                  <a:schemeClr val="tx1"/>
                </a:solidFill>
                <a:effectLst/>
                <a:latin typeface="+mn-lt"/>
                <a:ea typeface="+mn-ea"/>
                <a:cs typeface="+mn-cs"/>
              </a:rPr>
              <a:t>perimenopozda</a:t>
            </a:r>
            <a:r>
              <a:rPr lang="tr-TR" sz="1200" kern="1200" dirty="0" smtClean="0">
                <a:solidFill>
                  <a:schemeClr val="tx1"/>
                </a:solidFill>
                <a:effectLst/>
                <a:latin typeface="+mn-lt"/>
                <a:ea typeface="+mn-ea"/>
                <a:cs typeface="+mn-cs"/>
              </a:rPr>
              <a:t>) karşılaşılabilecek spesifik değişikliklerin kabulü vardır.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smtClean="0">
                <a:solidFill>
                  <a:schemeClr val="tx1"/>
                </a:solidFill>
                <a:effectLst/>
                <a:latin typeface="+mn-lt"/>
                <a:ea typeface="+mn-ea"/>
                <a:cs typeface="+mn-cs"/>
              </a:rPr>
              <a:t>Menoraji</a:t>
            </a:r>
            <a:r>
              <a:rPr lang="tr-TR" sz="1200" kern="1200" baseline="0" dirty="0" smtClean="0">
                <a:solidFill>
                  <a:schemeClr val="tx1"/>
                </a:solidFill>
                <a:effectLst/>
                <a:latin typeface="+mn-lt"/>
                <a:ea typeface="+mn-ea"/>
                <a:cs typeface="+mn-cs"/>
              </a:rPr>
              <a:t> yerine</a:t>
            </a:r>
            <a:r>
              <a:rPr lang="tr-TR" sz="1200" kern="1200" baseline="0" dirty="0" smtClean="0">
                <a:solidFill>
                  <a:schemeClr val="tx1"/>
                </a:solidFill>
                <a:effectLst/>
                <a:latin typeface="+mn-lt"/>
                <a:ea typeface="+mn-ea"/>
                <a:cs typeface="+mn-cs"/>
                <a:sym typeface="Wingdings" panose="05000000000000000000" pitchFamily="2" charset="2"/>
              </a:rPr>
              <a:t> HMB</a:t>
            </a: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Resmi olarak dahil edilen HMB(</a:t>
            </a:r>
            <a:r>
              <a:rPr lang="tr-TR" sz="1200" kern="1200" dirty="0" err="1" smtClean="0">
                <a:solidFill>
                  <a:schemeClr val="tx1"/>
                </a:solidFill>
                <a:effectLst/>
                <a:latin typeface="+mn-lt"/>
                <a:ea typeface="+mn-ea"/>
                <a:cs typeface="+mn-cs"/>
              </a:rPr>
              <a:t>heavy</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menstrual</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bleeding</a:t>
            </a:r>
            <a:r>
              <a:rPr lang="tr-TR" sz="1200" kern="1200" dirty="0" smtClean="0">
                <a:solidFill>
                  <a:schemeClr val="tx1"/>
                </a:solidFill>
                <a:effectLst/>
                <a:latin typeface="+mn-lt"/>
                <a:ea typeface="+mn-ea"/>
                <a:cs typeface="+mn-cs"/>
              </a:rPr>
              <a:t>) terimi, Ulusal Sağlık ve Klinik Mükemmellik Enstitüsü tarafından (klinik durumlarda) “bir kadının fiziksel, sosyal, duygusal durumunu etkileyen aşırı adet kanaması kaybı” olarak tanımlanan bir semptom (tanı değil) ve/veya malzeme yaşam kalitesi”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smtClean="0">
                <a:solidFill>
                  <a:schemeClr val="tx1"/>
                </a:solidFill>
                <a:effectLst/>
                <a:latin typeface="+mn-lt"/>
                <a:ea typeface="+mn-ea"/>
                <a:cs typeface="+mn-cs"/>
              </a:rPr>
              <a:t>Metroraji</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yerine</a:t>
            </a:r>
            <a:r>
              <a:rPr lang="tr-TR" sz="1200" kern="1200" dirty="0" err="1" smtClean="0">
                <a:solidFill>
                  <a:schemeClr val="tx1"/>
                </a:solidFill>
                <a:effectLst/>
                <a:latin typeface="+mn-lt"/>
                <a:ea typeface="+mn-ea"/>
                <a:cs typeface="+mn-cs"/>
                <a:sym typeface="Wingdings" panose="05000000000000000000" pitchFamily="2" charset="2"/>
              </a:rPr>
              <a:t>intermenstrual</a:t>
            </a:r>
            <a:r>
              <a:rPr lang="tr-TR" sz="1200" kern="1200" dirty="0" smtClean="0">
                <a:solidFill>
                  <a:schemeClr val="tx1"/>
                </a:solidFill>
                <a:effectLst/>
                <a:latin typeface="+mn-lt"/>
                <a:ea typeface="+mn-ea"/>
                <a:cs typeface="+mn-cs"/>
                <a:sym typeface="Wingdings" panose="05000000000000000000" pitchFamily="2" charset="2"/>
              </a:rPr>
              <a:t> kanama</a:t>
            </a:r>
            <a:endParaRPr lang="tr-TR" sz="1200" kern="1200" dirty="0" smtClean="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FDBFBC0D-3C10-4FC1-ADE3-2AB8ADD42447}" type="slidenum">
              <a:rPr lang="tr-TR" smtClean="0"/>
              <a:t>15</a:t>
            </a:fld>
            <a:endParaRPr lang="tr-TR"/>
          </a:p>
        </p:txBody>
      </p:sp>
    </p:spTree>
    <p:extLst>
      <p:ext uri="{BB962C8B-B14F-4D97-AF65-F5344CB8AC3E}">
        <p14:creationId xmlns:p14="http://schemas.microsoft.com/office/powerpoint/2010/main" val="379009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Sistem</a:t>
            </a:r>
            <a:r>
              <a:rPr lang="tr-TR" sz="1200" kern="1200" baseline="0" dirty="0" smtClean="0">
                <a:solidFill>
                  <a:schemeClr val="tx1"/>
                </a:solidFill>
                <a:effectLst/>
                <a:latin typeface="+mn-lt"/>
                <a:ea typeface="+mn-ea"/>
                <a:cs typeface="+mn-cs"/>
              </a:rPr>
              <a:t> 2, </a:t>
            </a:r>
            <a:r>
              <a:rPr lang="tr-TR" sz="1200" kern="1200" dirty="0" smtClean="0">
                <a:solidFill>
                  <a:schemeClr val="tx1"/>
                </a:solidFill>
                <a:effectLst/>
                <a:latin typeface="+mn-lt"/>
                <a:ea typeface="+mn-ea"/>
                <a:cs typeface="+mn-cs"/>
              </a:rPr>
              <a:t>nedenlerin klinik ve görüntülemeye dayalı olarak “görüntülenebilen” ve/veya </a:t>
            </a:r>
            <a:r>
              <a:rPr lang="tr-TR" sz="1200" kern="1200" dirty="0" err="1" smtClean="0">
                <a:solidFill>
                  <a:schemeClr val="tx1"/>
                </a:solidFill>
                <a:effectLst/>
                <a:latin typeface="+mn-lt"/>
                <a:ea typeface="+mn-ea"/>
                <a:cs typeface="+mn-cs"/>
              </a:rPr>
              <a:t>histopatolojik</a:t>
            </a:r>
            <a:r>
              <a:rPr lang="tr-TR" sz="1200" kern="1200" dirty="0" smtClean="0">
                <a:solidFill>
                  <a:schemeClr val="tx1"/>
                </a:solidFill>
                <a:effectLst/>
                <a:latin typeface="+mn-lt"/>
                <a:ea typeface="+mn-ea"/>
                <a:cs typeface="+mn-cs"/>
              </a:rPr>
              <a:t> olarak tanımlanabilen “yapısal” patolojilere (Polipler, </a:t>
            </a:r>
            <a:r>
              <a:rPr lang="tr-TR" sz="1200" kern="1200" dirty="0" err="1" smtClean="0">
                <a:solidFill>
                  <a:schemeClr val="tx1"/>
                </a:solidFill>
                <a:effectLst/>
                <a:latin typeface="+mn-lt"/>
                <a:ea typeface="+mn-ea"/>
                <a:cs typeface="+mn-cs"/>
              </a:rPr>
              <a:t>Adenomyozis</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Leiomyomlar</a:t>
            </a:r>
            <a:r>
              <a:rPr lang="tr-TR" sz="1200" kern="1200" dirty="0" smtClean="0">
                <a:solidFill>
                  <a:schemeClr val="tx1"/>
                </a:solidFill>
                <a:effectLst/>
                <a:latin typeface="+mn-lt"/>
                <a:ea typeface="+mn-ea"/>
                <a:cs typeface="+mn-cs"/>
              </a:rPr>
              <a:t> ve </a:t>
            </a:r>
            <a:r>
              <a:rPr lang="tr-TR" sz="1200" kern="1200" dirty="0" err="1" smtClean="0">
                <a:solidFill>
                  <a:schemeClr val="tx1"/>
                </a:solidFill>
                <a:effectLst/>
                <a:latin typeface="+mn-lt"/>
                <a:ea typeface="+mn-ea"/>
                <a:cs typeface="+mn-cs"/>
              </a:rPr>
              <a:t>Malignite</a:t>
            </a:r>
            <a:r>
              <a:rPr lang="tr-TR" sz="1200" kern="1200" dirty="0" smtClean="0">
                <a:solidFill>
                  <a:schemeClr val="tx1"/>
                </a:solidFill>
                <a:effectLst/>
                <a:latin typeface="+mn-lt"/>
                <a:ea typeface="+mn-ea"/>
                <a:cs typeface="+mn-cs"/>
              </a:rPr>
              <a:t> veya </a:t>
            </a:r>
            <a:r>
              <a:rPr lang="tr-TR" sz="1200" kern="1200" dirty="0" err="1" smtClean="0">
                <a:solidFill>
                  <a:schemeClr val="tx1"/>
                </a:solidFill>
                <a:effectLst/>
                <a:latin typeface="+mn-lt"/>
                <a:ea typeface="+mn-ea"/>
                <a:cs typeface="+mn-cs"/>
              </a:rPr>
              <a:t>atipik</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endometriyal</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hiperplazi</a:t>
            </a:r>
            <a:r>
              <a:rPr lang="tr-TR" sz="1200" kern="1200" dirty="0" smtClean="0">
                <a:solidFill>
                  <a:schemeClr val="tx1"/>
                </a:solidFill>
                <a:effectLst/>
                <a:latin typeface="+mn-lt"/>
                <a:ea typeface="+mn-ea"/>
                <a:cs typeface="+mn-cs"/>
              </a:rPr>
              <a:t>; PALM) sınıflandırılmasına dayanan PALM-COEIN sınıflandırmasını tanıttı. ). Geri kalan nedenler, görüntülenemedikleri için "yapısal olmayan" olarak kategorize edildi, ancak ayrıntılı öykü ve uygun fizik muayene ile klinik değerlendirme, bazen laboratuvar testleri ile desteklenir, büyük ölçüde nedene işaret edebilir veya bir teşhis koyabilir (</a:t>
            </a:r>
            <a:r>
              <a:rPr lang="tr-TR" sz="1200" kern="1200" dirty="0" err="1" smtClean="0">
                <a:solidFill>
                  <a:schemeClr val="tx1"/>
                </a:solidFill>
                <a:effectLst/>
                <a:latin typeface="+mn-lt"/>
                <a:ea typeface="+mn-ea"/>
                <a:cs typeface="+mn-cs"/>
              </a:rPr>
              <a:t>Koagülopatiler</a:t>
            </a:r>
            <a:r>
              <a:rPr lang="tr-TR" sz="1200" kern="1200" dirty="0" smtClean="0">
                <a:solidFill>
                  <a:schemeClr val="tx1"/>
                </a:solidFill>
                <a:effectLst/>
                <a:latin typeface="+mn-lt"/>
                <a:ea typeface="+mn-ea"/>
                <a:cs typeface="+mn-cs"/>
              </a:rPr>
              <a:t>, Yumurtlama bozuklukları) , birincil </a:t>
            </a:r>
            <a:r>
              <a:rPr lang="tr-TR" sz="1200" kern="1200" dirty="0" err="1" smtClean="0">
                <a:solidFill>
                  <a:schemeClr val="tx1"/>
                </a:solidFill>
                <a:effectLst/>
                <a:latin typeface="+mn-lt"/>
                <a:ea typeface="+mn-ea"/>
                <a:cs typeface="+mn-cs"/>
              </a:rPr>
              <a:t>Endometriyal</a:t>
            </a:r>
            <a:r>
              <a:rPr lang="tr-TR" sz="1200" kern="1200" dirty="0" smtClean="0">
                <a:solidFill>
                  <a:schemeClr val="tx1"/>
                </a:solidFill>
                <a:effectLst/>
                <a:latin typeface="+mn-lt"/>
                <a:ea typeface="+mn-ea"/>
                <a:cs typeface="+mn-cs"/>
              </a:rPr>
              <a:t> bozukluklar, </a:t>
            </a:r>
            <a:r>
              <a:rPr lang="tr-TR" sz="1200" kern="1200" dirty="0" err="1" smtClean="0">
                <a:solidFill>
                  <a:schemeClr val="tx1"/>
                </a:solidFill>
                <a:effectLst/>
                <a:latin typeface="+mn-lt"/>
                <a:ea typeface="+mn-ea"/>
                <a:cs typeface="+mn-cs"/>
              </a:rPr>
              <a:t>İyatrojenik</a:t>
            </a:r>
            <a:r>
              <a:rPr lang="tr-TR" sz="1200" kern="1200" dirty="0" smtClean="0">
                <a:solidFill>
                  <a:schemeClr val="tx1"/>
                </a:solidFill>
                <a:effectLst/>
                <a:latin typeface="+mn-lt"/>
                <a:ea typeface="+mn-ea"/>
                <a:cs typeface="+mn-cs"/>
              </a:rPr>
              <a:t> ve Başka türlü sınıflandırılmamış; COEIN).</a:t>
            </a:r>
          </a:p>
          <a:p>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16</a:t>
            </a:fld>
            <a:endParaRPr lang="tr-TR"/>
          </a:p>
        </p:txBody>
      </p:sp>
    </p:spTree>
    <p:extLst>
      <p:ext uri="{BB962C8B-B14F-4D97-AF65-F5344CB8AC3E}">
        <p14:creationId xmlns:p14="http://schemas.microsoft.com/office/powerpoint/2010/main" val="4263973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Anormal </a:t>
            </a:r>
            <a:r>
              <a:rPr lang="tr-TR" dirty="0" err="1" smtClean="0"/>
              <a:t>uterin</a:t>
            </a:r>
            <a:r>
              <a:rPr lang="tr-TR" dirty="0" smtClean="0"/>
              <a:t> kanama ile başvuran hastalara yaklaşım, </a:t>
            </a:r>
            <a:r>
              <a:rPr lang="tr-TR" dirty="0" err="1" smtClean="0"/>
              <a:t>hemodinamik</a:t>
            </a:r>
            <a:r>
              <a:rPr lang="tr-TR" dirty="0" smtClean="0"/>
              <a:t> </a:t>
            </a:r>
            <a:r>
              <a:rPr lang="tr-TR" dirty="0" err="1" smtClean="0"/>
              <a:t>instabilite</a:t>
            </a:r>
            <a:r>
              <a:rPr lang="tr-TR" dirty="0" smtClean="0"/>
              <a:t> ve aneminin değerlendirilmesini, kanama kaynağının belirlenmesini, gebelik testi yapılmasını ve </a:t>
            </a:r>
            <a:r>
              <a:rPr lang="tr-TR" dirty="0" err="1" smtClean="0"/>
              <a:t>endometriyal</a:t>
            </a:r>
            <a:r>
              <a:rPr lang="tr-TR" dirty="0" smtClean="0"/>
              <a:t> </a:t>
            </a:r>
            <a:r>
              <a:rPr lang="tr-TR" dirty="0" err="1" smtClean="0"/>
              <a:t>karsinom</a:t>
            </a:r>
            <a:r>
              <a:rPr lang="tr-TR" dirty="0" smtClean="0"/>
              <a:t> için değerlendirmenin gerekli olup olmadığının belirlenmesini içerir.</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29</a:t>
            </a:fld>
            <a:endParaRPr lang="tr-TR"/>
          </a:p>
        </p:txBody>
      </p:sp>
    </p:spTree>
    <p:extLst>
      <p:ext uri="{BB962C8B-B14F-4D97-AF65-F5344CB8AC3E}">
        <p14:creationId xmlns:p14="http://schemas.microsoft.com/office/powerpoint/2010/main" val="268423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Toplamda 10 kirli tampon</a:t>
            </a:r>
            <a:r>
              <a:rPr lang="tr-TR" baseline="0" dirty="0" smtClean="0"/>
              <a:t> ve 20 kirli </a:t>
            </a:r>
            <a:r>
              <a:rPr lang="tr-TR" baseline="0" dirty="0" err="1" smtClean="0"/>
              <a:t>ped</a:t>
            </a:r>
            <a:r>
              <a:rPr lang="tr-TR" baseline="0" dirty="0" smtClean="0"/>
              <a:t> üst sınır</a:t>
            </a:r>
          </a:p>
          <a:p>
            <a:r>
              <a:rPr lang="tr-TR" dirty="0" smtClean="0"/>
              <a:t>Kan pıhtılarının geçmesi veya </a:t>
            </a:r>
            <a:r>
              <a:rPr lang="tr-TR" dirty="0" err="1" smtClean="0"/>
              <a:t>pedlerin</a:t>
            </a:r>
            <a:r>
              <a:rPr lang="tr-TR" dirty="0" smtClean="0"/>
              <a:t>/tamponların en az saatte bir değiştirilmesi gibi ipuçları, ağır adet kanaması olduğunu düşündürür.</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30</a:t>
            </a:fld>
            <a:endParaRPr lang="tr-TR"/>
          </a:p>
        </p:txBody>
      </p:sp>
    </p:spTree>
    <p:extLst>
      <p:ext uri="{BB962C8B-B14F-4D97-AF65-F5344CB8AC3E}">
        <p14:creationId xmlns:p14="http://schemas.microsoft.com/office/powerpoint/2010/main" val="329496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Spekulum</a:t>
            </a:r>
            <a:r>
              <a:rPr lang="tr-TR" dirty="0" smtClean="0"/>
              <a:t> ve </a:t>
            </a:r>
            <a:r>
              <a:rPr lang="tr-TR" dirty="0" err="1" smtClean="0"/>
              <a:t>bimanuel</a:t>
            </a:r>
            <a:r>
              <a:rPr lang="tr-TR" dirty="0" smtClean="0"/>
              <a:t> muayeneler de dahil olmak üzere </a:t>
            </a:r>
            <a:r>
              <a:rPr lang="tr-TR" dirty="0" err="1" smtClean="0"/>
              <a:t>pelvisin</a:t>
            </a:r>
            <a:r>
              <a:rPr lang="tr-TR" dirty="0" smtClean="0"/>
              <a:t> muayenesi, anormal </a:t>
            </a:r>
            <a:r>
              <a:rPr lang="tr-TR" dirty="0" err="1" smtClean="0"/>
              <a:t>uterin</a:t>
            </a:r>
            <a:r>
              <a:rPr lang="tr-TR" dirty="0" smtClean="0"/>
              <a:t> kanamanın değerlendirilmesinin önemli bir yönüdür. </a:t>
            </a:r>
            <a:r>
              <a:rPr lang="tr-TR" dirty="0" err="1" smtClean="0"/>
              <a:t>Üretra</a:t>
            </a:r>
            <a:r>
              <a:rPr lang="tr-TR" dirty="0" smtClean="0"/>
              <a:t>, perine ve anüs dahil olmak üzere tüm potansiyel kanama bölgelerini incelemeye özen gösterilmelidir. </a:t>
            </a:r>
            <a:r>
              <a:rPr lang="tr-TR" b="1" dirty="0" smtClean="0"/>
              <a:t>Güncel değilse rahim ağzı kanseri taraması yapılmalıdır</a:t>
            </a:r>
            <a:r>
              <a:rPr lang="tr-TR" dirty="0" smtClean="0"/>
              <a:t>. </a:t>
            </a:r>
            <a:r>
              <a:rPr lang="tr-TR" b="1" dirty="0" smtClean="0"/>
              <a:t>Ergenlerde </a:t>
            </a:r>
            <a:r>
              <a:rPr lang="tr-TR" b="1" dirty="0" err="1" smtClean="0"/>
              <a:t>pelvik</a:t>
            </a:r>
            <a:r>
              <a:rPr lang="tr-TR" b="1" dirty="0" smtClean="0"/>
              <a:t> muayene, hasta cinsel olarak aktif değilse, travma veya enfeksiyondan şüphelenilmiyorsa ve ilk tedaviye yanıt yeterliyse ertelenebilir.</a:t>
            </a:r>
            <a:endParaRPr lang="tr-TR" b="1"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37</a:t>
            </a:fld>
            <a:endParaRPr lang="tr-TR"/>
          </a:p>
        </p:txBody>
      </p:sp>
    </p:spTree>
    <p:extLst>
      <p:ext uri="{BB962C8B-B14F-4D97-AF65-F5344CB8AC3E}">
        <p14:creationId xmlns:p14="http://schemas.microsoft.com/office/powerpoint/2010/main" val="408043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Bir kanama bozukluğunun teşhisi tipik olarak, genellikle bir </a:t>
            </a:r>
            <a:r>
              <a:rPr lang="tr-TR" b="1" dirty="0" smtClean="0"/>
              <a:t>hematolog</a:t>
            </a:r>
            <a:r>
              <a:rPr lang="tr-TR" dirty="0" smtClean="0"/>
              <a:t> ile istişare halinde ek testler gerektirir.</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39</a:t>
            </a:fld>
            <a:endParaRPr lang="tr-TR"/>
          </a:p>
        </p:txBody>
      </p:sp>
    </p:spTree>
    <p:extLst>
      <p:ext uri="{BB962C8B-B14F-4D97-AF65-F5344CB8AC3E}">
        <p14:creationId xmlns:p14="http://schemas.microsoft.com/office/powerpoint/2010/main" val="2290262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Pelvik</a:t>
            </a:r>
            <a:r>
              <a:rPr lang="tr-TR" dirty="0" smtClean="0"/>
              <a:t> </a:t>
            </a:r>
            <a:r>
              <a:rPr lang="tr-TR" dirty="0" err="1" smtClean="0"/>
              <a:t>usg</a:t>
            </a:r>
            <a:r>
              <a:rPr lang="tr-TR" dirty="0" smtClean="0">
                <a:sym typeface="Wingdings" panose="05000000000000000000" pitchFamily="2" charset="2"/>
              </a:rPr>
              <a:t> </a:t>
            </a:r>
            <a:r>
              <a:rPr lang="tr-TR" dirty="0" err="1" smtClean="0">
                <a:sym typeface="Wingdings" panose="05000000000000000000" pitchFamily="2" charset="2"/>
              </a:rPr>
              <a:t>endometriyum</a:t>
            </a:r>
            <a:r>
              <a:rPr lang="tr-TR" dirty="0" smtClean="0">
                <a:sym typeface="Wingdings" panose="05000000000000000000" pitchFamily="2" charset="2"/>
              </a:rPr>
              <a:t>, </a:t>
            </a:r>
            <a:r>
              <a:rPr lang="tr-TR" dirty="0" err="1" smtClean="0">
                <a:sym typeface="Wingdings" panose="05000000000000000000" pitchFamily="2" charset="2"/>
              </a:rPr>
              <a:t>uterus</a:t>
            </a:r>
            <a:r>
              <a:rPr lang="tr-TR" dirty="0" smtClean="0">
                <a:sym typeface="Wingdings" panose="05000000000000000000" pitchFamily="2" charset="2"/>
              </a:rPr>
              <a:t> ve </a:t>
            </a:r>
            <a:r>
              <a:rPr lang="tr-TR" dirty="0" err="1" smtClean="0">
                <a:sym typeface="Wingdings" panose="05000000000000000000" pitchFamily="2" charset="2"/>
              </a:rPr>
              <a:t>overleri</a:t>
            </a:r>
            <a:r>
              <a:rPr lang="tr-TR" baseline="0" dirty="0" smtClean="0">
                <a:sym typeface="Wingdings" panose="05000000000000000000" pitchFamily="2" charset="2"/>
              </a:rPr>
              <a:t> değerlendirmek için kullanılır. PCOS, </a:t>
            </a:r>
            <a:r>
              <a:rPr lang="tr-TR" baseline="0" dirty="0" err="1" smtClean="0">
                <a:sym typeface="Wingdings" panose="05000000000000000000" pitchFamily="2" charset="2"/>
              </a:rPr>
              <a:t>endometrial</a:t>
            </a:r>
            <a:r>
              <a:rPr lang="tr-TR" baseline="0" dirty="0" smtClean="0">
                <a:sym typeface="Wingdings" panose="05000000000000000000" pitchFamily="2" charset="2"/>
              </a:rPr>
              <a:t> kalınlığın değ, </a:t>
            </a:r>
            <a:r>
              <a:rPr lang="tr-TR" baseline="0" dirty="0" err="1" smtClean="0">
                <a:sym typeface="Wingdings" panose="05000000000000000000" pitchFamily="2" charset="2"/>
              </a:rPr>
              <a:t>myomlar</a:t>
            </a:r>
            <a:r>
              <a:rPr lang="tr-TR" baseline="0" dirty="0" smtClean="0">
                <a:sym typeface="Wingdings" panose="05000000000000000000" pitchFamily="2" charset="2"/>
              </a:rPr>
              <a:t> </a:t>
            </a:r>
            <a:r>
              <a:rPr lang="tr-TR" baseline="0" dirty="0" err="1" smtClean="0">
                <a:sym typeface="Wingdings" panose="05000000000000000000" pitchFamily="2" charset="2"/>
              </a:rPr>
              <a:t>vs</a:t>
            </a:r>
            <a:r>
              <a:rPr lang="tr-TR" baseline="0" dirty="0" smtClean="0">
                <a:sym typeface="Wingdings" panose="05000000000000000000" pitchFamily="2" charset="2"/>
              </a:rPr>
              <a:t> faydalı</a:t>
            </a:r>
          </a:p>
          <a:p>
            <a:r>
              <a:rPr lang="tr-TR" baseline="0" dirty="0" err="1" smtClean="0">
                <a:sym typeface="Wingdings" panose="05000000000000000000" pitchFamily="2" charset="2"/>
              </a:rPr>
              <a:t>Transvajinal</a:t>
            </a:r>
            <a:r>
              <a:rPr lang="tr-TR" baseline="0" dirty="0" smtClean="0">
                <a:sym typeface="Wingdings" panose="05000000000000000000" pitchFamily="2" charset="2"/>
              </a:rPr>
              <a:t> </a:t>
            </a:r>
            <a:r>
              <a:rPr lang="tr-TR" baseline="0" dirty="0" err="1" smtClean="0">
                <a:sym typeface="Wingdings" panose="05000000000000000000" pitchFamily="2" charset="2"/>
              </a:rPr>
              <a:t>usg</a:t>
            </a:r>
            <a:r>
              <a:rPr lang="tr-TR" baseline="0" dirty="0" smtClean="0">
                <a:sym typeface="Wingdings" panose="05000000000000000000" pitchFamily="2" charset="2"/>
              </a:rPr>
              <a:t>  </a:t>
            </a:r>
            <a:r>
              <a:rPr lang="tr-TR" baseline="0" dirty="0" err="1" smtClean="0">
                <a:sym typeface="Wingdings" panose="05000000000000000000" pitchFamily="2" charset="2"/>
              </a:rPr>
              <a:t>endometriyal</a:t>
            </a:r>
            <a:r>
              <a:rPr lang="tr-TR" baseline="0" dirty="0" smtClean="0">
                <a:sym typeface="Wingdings" panose="05000000000000000000" pitchFamily="2" charset="2"/>
              </a:rPr>
              <a:t> kalınlık (</a:t>
            </a:r>
            <a:r>
              <a:rPr lang="tr-TR" baseline="0" dirty="0" err="1" smtClean="0">
                <a:sym typeface="Wingdings" panose="05000000000000000000" pitchFamily="2" charset="2"/>
              </a:rPr>
              <a:t>myom</a:t>
            </a:r>
            <a:r>
              <a:rPr lang="tr-TR" baseline="0" dirty="0" smtClean="0">
                <a:sym typeface="Wingdings" panose="05000000000000000000" pitchFamily="2" charset="2"/>
              </a:rPr>
              <a:t> ve polip için daha az tanısal)</a:t>
            </a:r>
          </a:p>
          <a:p>
            <a:r>
              <a:rPr lang="tr-TR" baseline="0" dirty="0" err="1" smtClean="0">
                <a:sym typeface="Wingdings" panose="05000000000000000000" pitchFamily="2" charset="2"/>
              </a:rPr>
              <a:t>Sonohiterografi</a:t>
            </a:r>
            <a:r>
              <a:rPr lang="tr-TR" baseline="0" dirty="0" smtClean="0">
                <a:sym typeface="Wingdings" panose="05000000000000000000" pitchFamily="2" charset="2"/>
              </a:rPr>
              <a:t>  </a:t>
            </a:r>
            <a:r>
              <a:rPr lang="tr-TR" baseline="0" dirty="0" err="1" smtClean="0">
                <a:sym typeface="Wingdings" panose="05000000000000000000" pitchFamily="2" charset="2"/>
              </a:rPr>
              <a:t>endometriayl</a:t>
            </a:r>
            <a:r>
              <a:rPr lang="tr-TR" baseline="0" dirty="0" smtClean="0">
                <a:sym typeface="Wingdings" panose="05000000000000000000" pitchFamily="2" charset="2"/>
              </a:rPr>
              <a:t> kalınlık&gt;5mm olan kadınlarda, </a:t>
            </a:r>
            <a:r>
              <a:rPr lang="tr-TR" baseline="0" dirty="0" err="1" smtClean="0">
                <a:sym typeface="Wingdings" panose="05000000000000000000" pitchFamily="2" charset="2"/>
              </a:rPr>
              <a:t>perimenapozal</a:t>
            </a:r>
            <a:r>
              <a:rPr lang="tr-TR" baseline="0" dirty="0" smtClean="0">
                <a:sym typeface="Wingdings" panose="05000000000000000000" pitchFamily="2" charset="2"/>
              </a:rPr>
              <a:t> </a:t>
            </a:r>
            <a:r>
              <a:rPr lang="tr-TR" baseline="0" dirty="0" err="1" smtClean="0">
                <a:sym typeface="Wingdings" panose="05000000000000000000" pitchFamily="2" charset="2"/>
              </a:rPr>
              <a:t>auk</a:t>
            </a:r>
            <a:r>
              <a:rPr lang="tr-TR" baseline="0" dirty="0" smtClean="0">
                <a:sym typeface="Wingdings" panose="05000000000000000000" pitchFamily="2" charset="2"/>
              </a:rPr>
              <a:t> tanısında ilk yöntem</a:t>
            </a:r>
          </a:p>
          <a:p>
            <a:r>
              <a:rPr lang="tr-TR" baseline="0" dirty="0" err="1" smtClean="0">
                <a:sym typeface="Wingdings" panose="05000000000000000000" pitchFamily="2" charset="2"/>
              </a:rPr>
              <a:t>Mrg</a:t>
            </a:r>
            <a:r>
              <a:rPr lang="tr-TR" baseline="0" dirty="0" smtClean="0">
                <a:sym typeface="Wingdings" panose="05000000000000000000" pitchFamily="2" charset="2"/>
              </a:rPr>
              <a:t>  </a:t>
            </a:r>
            <a:r>
              <a:rPr lang="tr-TR" baseline="0" dirty="0" err="1" smtClean="0">
                <a:sym typeface="Wingdings" panose="05000000000000000000" pitchFamily="2" charset="2"/>
              </a:rPr>
              <a:t>transvajinal</a:t>
            </a:r>
            <a:r>
              <a:rPr lang="tr-TR" baseline="0" dirty="0" smtClean="0">
                <a:sym typeface="Wingdings" panose="05000000000000000000" pitchFamily="2" charset="2"/>
              </a:rPr>
              <a:t> </a:t>
            </a:r>
            <a:r>
              <a:rPr lang="tr-TR" baseline="0" dirty="0" err="1" smtClean="0">
                <a:sym typeface="Wingdings" panose="05000000000000000000" pitchFamily="2" charset="2"/>
              </a:rPr>
              <a:t>usg</a:t>
            </a:r>
            <a:r>
              <a:rPr lang="tr-TR" baseline="0" dirty="0" smtClean="0">
                <a:sym typeface="Wingdings" panose="05000000000000000000" pitchFamily="2" charset="2"/>
              </a:rPr>
              <a:t> </a:t>
            </a:r>
            <a:r>
              <a:rPr lang="tr-TR" baseline="0" dirty="0" err="1" smtClean="0">
                <a:sym typeface="Wingdings" panose="05000000000000000000" pitchFamily="2" charset="2"/>
              </a:rPr>
              <a:t>yi</a:t>
            </a:r>
            <a:r>
              <a:rPr lang="tr-TR" baseline="0" dirty="0" smtClean="0">
                <a:sym typeface="Wingdings" panose="05000000000000000000" pitchFamily="2" charset="2"/>
              </a:rPr>
              <a:t> </a:t>
            </a:r>
            <a:r>
              <a:rPr lang="tr-TR" baseline="0" dirty="0" err="1" smtClean="0">
                <a:sym typeface="Wingdings" panose="05000000000000000000" pitchFamily="2" charset="2"/>
              </a:rPr>
              <a:t>tolere</a:t>
            </a:r>
            <a:r>
              <a:rPr lang="tr-TR" baseline="0" dirty="0" smtClean="0">
                <a:sym typeface="Wingdings" panose="05000000000000000000" pitchFamily="2" charset="2"/>
              </a:rPr>
              <a:t> edemeyen hastalarda, </a:t>
            </a:r>
            <a:r>
              <a:rPr lang="tr-TR" baseline="0" dirty="0" err="1" smtClean="0">
                <a:sym typeface="Wingdings" panose="05000000000000000000" pitchFamily="2" charset="2"/>
              </a:rPr>
              <a:t>adenomiyozis</a:t>
            </a:r>
            <a:r>
              <a:rPr lang="tr-TR" baseline="0" dirty="0" smtClean="0">
                <a:sym typeface="Wingdings" panose="05000000000000000000" pitchFamily="2" charset="2"/>
              </a:rPr>
              <a:t> düşünülen hastalarda. Çok sayıda </a:t>
            </a:r>
            <a:r>
              <a:rPr lang="tr-TR" baseline="0" dirty="0" err="1" smtClean="0">
                <a:sym typeface="Wingdings" panose="05000000000000000000" pitchFamily="2" charset="2"/>
              </a:rPr>
              <a:t>myom</a:t>
            </a:r>
            <a:r>
              <a:rPr lang="tr-TR" baseline="0" dirty="0" smtClean="0">
                <a:sym typeface="Wingdings" panose="05000000000000000000" pitchFamily="2" charset="2"/>
              </a:rPr>
              <a:t> olanlarda iyi bir seçenek</a:t>
            </a:r>
          </a:p>
          <a:p>
            <a:r>
              <a:rPr lang="tr-TR" b="1" dirty="0" err="1" smtClean="0"/>
              <a:t>Pelvik</a:t>
            </a:r>
            <a:r>
              <a:rPr lang="tr-TR" b="1" dirty="0" smtClean="0"/>
              <a:t> görüntüleme </a:t>
            </a:r>
            <a:r>
              <a:rPr lang="tr-TR" b="1" dirty="0" err="1" smtClean="0"/>
              <a:t>endikasyonları</a:t>
            </a:r>
            <a:r>
              <a:rPr lang="tr-TR" b="1" dirty="0" smtClean="0"/>
              <a:t>, </a:t>
            </a:r>
            <a:r>
              <a:rPr lang="tr-TR" b="1" dirty="0" err="1" smtClean="0"/>
              <a:t>bimanuel</a:t>
            </a:r>
            <a:r>
              <a:rPr lang="tr-TR" b="1" dirty="0" smtClean="0"/>
              <a:t> muayenede </a:t>
            </a:r>
            <a:r>
              <a:rPr lang="tr-TR" b="1" dirty="0" err="1" smtClean="0"/>
              <a:t>palpe</a:t>
            </a:r>
            <a:r>
              <a:rPr lang="tr-TR" b="1" dirty="0" smtClean="0"/>
              <a:t> edilen anormallikleri veya ilk tedaviye rağmen devam eden semptomları içerir</a:t>
            </a:r>
            <a:r>
              <a:rPr lang="tr-TR" dirty="0" smtClean="0"/>
              <a:t>. </a:t>
            </a:r>
            <a:r>
              <a:rPr lang="tr-TR" dirty="0" err="1" smtClean="0"/>
              <a:t>Transvajinal</a:t>
            </a:r>
            <a:r>
              <a:rPr lang="tr-TR" dirty="0" smtClean="0"/>
              <a:t> ultrasonografi çoğu hasta için birinci basamak yaklaşımdır, ancak </a:t>
            </a:r>
            <a:r>
              <a:rPr lang="tr-TR" dirty="0" err="1" smtClean="0"/>
              <a:t>salin</a:t>
            </a:r>
            <a:r>
              <a:rPr lang="tr-TR" dirty="0" smtClean="0"/>
              <a:t> </a:t>
            </a:r>
            <a:r>
              <a:rPr lang="tr-TR" dirty="0" err="1" smtClean="0"/>
              <a:t>infüzyonu</a:t>
            </a:r>
            <a:r>
              <a:rPr lang="tr-TR" dirty="0" smtClean="0"/>
              <a:t> </a:t>
            </a:r>
            <a:r>
              <a:rPr lang="tr-TR" dirty="0" err="1" smtClean="0"/>
              <a:t>sonohisterografi</a:t>
            </a:r>
            <a:r>
              <a:rPr lang="tr-TR" dirty="0" smtClean="0"/>
              <a:t> (</a:t>
            </a:r>
            <a:r>
              <a:rPr lang="tr-TR" dirty="0" err="1" smtClean="0"/>
              <a:t>transvajinal</a:t>
            </a:r>
            <a:r>
              <a:rPr lang="tr-TR" dirty="0" smtClean="0"/>
              <a:t> ultrasonografi yapılırken steril </a:t>
            </a:r>
            <a:r>
              <a:rPr lang="tr-TR" dirty="0" err="1" smtClean="0"/>
              <a:t>salinin</a:t>
            </a:r>
            <a:r>
              <a:rPr lang="tr-TR" dirty="0" smtClean="0"/>
              <a:t> </a:t>
            </a:r>
            <a:r>
              <a:rPr lang="tr-TR" dirty="0" err="1" smtClean="0"/>
              <a:t>endometriyal</a:t>
            </a:r>
            <a:r>
              <a:rPr lang="tr-TR" dirty="0" smtClean="0"/>
              <a:t> boşluğa </a:t>
            </a:r>
            <a:r>
              <a:rPr lang="tr-TR" dirty="0" err="1" smtClean="0"/>
              <a:t>infüzyonu</a:t>
            </a:r>
            <a:r>
              <a:rPr lang="tr-TR" dirty="0" smtClean="0"/>
              <a:t>) </a:t>
            </a:r>
            <a:r>
              <a:rPr lang="tr-TR" dirty="0" err="1" smtClean="0"/>
              <a:t>intrakaviter</a:t>
            </a:r>
            <a:r>
              <a:rPr lang="tr-TR" dirty="0" smtClean="0"/>
              <a:t> lezyonları saptamada daha iyidir. Manyetik rezonans görüntülemenin rutin kullanımı önerilmez ancak </a:t>
            </a:r>
            <a:r>
              <a:rPr lang="tr-TR" dirty="0" err="1" smtClean="0"/>
              <a:t>sonografik</a:t>
            </a:r>
            <a:r>
              <a:rPr lang="tr-TR" dirty="0" smtClean="0"/>
              <a:t> görüntüleme yetersizse düşünülebilir (AAFP)</a:t>
            </a:r>
            <a:endParaRPr lang="tr-TR" dirty="0"/>
          </a:p>
        </p:txBody>
      </p:sp>
      <p:sp>
        <p:nvSpPr>
          <p:cNvPr id="4" name="Slayt Numarası Yer Tutucusu 3"/>
          <p:cNvSpPr>
            <a:spLocks noGrp="1"/>
          </p:cNvSpPr>
          <p:nvPr>
            <p:ph type="sldNum" sz="quarter" idx="10"/>
          </p:nvPr>
        </p:nvSpPr>
        <p:spPr/>
        <p:txBody>
          <a:bodyPr/>
          <a:lstStyle/>
          <a:p>
            <a:fld id="{FDBFBC0D-3C10-4FC1-ADE3-2AB8ADD42447}" type="slidenum">
              <a:rPr lang="tr-TR" smtClean="0"/>
              <a:t>41</a:t>
            </a:fld>
            <a:endParaRPr lang="tr-TR"/>
          </a:p>
        </p:txBody>
      </p:sp>
    </p:spTree>
    <p:extLst>
      <p:ext uri="{BB962C8B-B14F-4D97-AF65-F5344CB8AC3E}">
        <p14:creationId xmlns:p14="http://schemas.microsoft.com/office/powerpoint/2010/main" val="352609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D0765A8D-F2F1-4EAD-8EA2-7829FDAA660F}"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3582549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15D1D28-F5F1-4B5E-B20F-32E72B489E74}"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4279818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153AFAC-3A06-4F2A-90F3-300547FA68FC}"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2528577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BBFC4249-BFD1-4BDB-8427-ED6130358713}"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954915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2E17605-0FA0-46C5-8FD3-945FB8847EAA}"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205168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AD089642-FDA5-4639-9594-FCEFA6EA1B74}"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483951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C6D1F8A-1748-4592-ABD3-210450713DAC}" type="datetime1">
              <a:rPr lang="tr-TR" smtClean="0"/>
              <a:t>15.02.2022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3467115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38251648-8AFA-4044-98A6-E4F3B4354297}" type="datetime1">
              <a:rPr lang="tr-TR" smtClean="0"/>
              <a:t>15.02.2022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2927990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33F7738-21F3-4728-9531-6514921ACCF4}" type="datetime1">
              <a:rPr lang="tr-TR" smtClean="0"/>
              <a:t>15.02.2022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2128392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58052B2-006E-42C9-BBBE-F69B9CA2F237}" type="datetime1">
              <a:rPr lang="tr-TR" smtClean="0"/>
              <a:t>15.02.2022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851964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1AEB7D4-EAC1-4DBC-94B8-F789A01E997A}" type="datetime1">
              <a:rPr lang="tr-TR" smtClean="0"/>
              <a:t>15.02.2022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1829192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lvl1pPr>
              <a:defRPr sz="3200">
                <a:latin typeface="+mn-lt"/>
              </a:defRPr>
            </a:lvl1pPr>
          </a:lstStyle>
          <a:p>
            <a:r>
              <a:rPr lang="tr-TR" dirty="0" smtClean="0"/>
              <a:t>Asıl başlık stili için tıklatın</a:t>
            </a:r>
            <a:endParaRPr lang="tr-TR" dirty="0"/>
          </a:p>
        </p:txBody>
      </p:sp>
      <p:sp>
        <p:nvSpPr>
          <p:cNvPr id="3" name="İçerik Yer Tutucusu 2"/>
          <p:cNvSpPr>
            <a:spLocks noGrp="1"/>
          </p:cNvSpPr>
          <p:nvPr>
            <p:ph idx="1"/>
          </p:nvPr>
        </p:nvSpPr>
        <p:spPr/>
        <p:txBody>
          <a:bodyPr/>
          <a:lstStyle>
            <a:lvl1pPr>
              <a:defRPr sz="2400">
                <a:latin typeface="+mn-lt"/>
              </a:defRPr>
            </a:lvl1pPr>
            <a:lvl2pPr>
              <a:defRPr sz="2000">
                <a:latin typeface="+mn-lt"/>
              </a:defRPr>
            </a:lvl2pPr>
            <a:lvl3pPr>
              <a:defRPr sz="1800">
                <a:latin typeface="+mn-lt"/>
              </a:defRPr>
            </a:lvl3pPr>
            <a:lvl4pPr>
              <a:defRPr>
                <a:latin typeface="+mn-lt"/>
              </a:defRPr>
            </a:lvl4pPr>
            <a:lvl5pPr>
              <a:defRPr>
                <a:latin typeface="+mn-lt"/>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Veri Yer Tutucusu 3"/>
          <p:cNvSpPr>
            <a:spLocks noGrp="1"/>
          </p:cNvSpPr>
          <p:nvPr>
            <p:ph type="dt" sz="half" idx="10"/>
          </p:nvPr>
        </p:nvSpPr>
        <p:spPr/>
        <p:txBody>
          <a:bodyPr/>
          <a:lstStyle/>
          <a:p>
            <a:fld id="{93326DE2-58E0-4B49-96FC-EC490F78D892}"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3613398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1B737216-4968-49E1-B8A6-72CB5719F303}" type="datetime1">
              <a:rPr lang="tr-TR" smtClean="0"/>
              <a:t>15.02.2022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3012902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24DF8B8-5F73-44B8-AAA9-9141AC0B3DA9}"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434998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EC32917-4F6C-4103-9909-22E3614F97CC}"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E882E59-4B08-42E1-99DA-E79835C8B9A5}" type="slidenum">
              <a:rPr lang="tr-TR" smtClean="0"/>
              <a:t>‹#›</a:t>
            </a:fld>
            <a:endParaRPr lang="tr-TR"/>
          </a:p>
        </p:txBody>
      </p:sp>
    </p:spTree>
    <p:extLst>
      <p:ext uri="{BB962C8B-B14F-4D97-AF65-F5344CB8AC3E}">
        <p14:creationId xmlns:p14="http://schemas.microsoft.com/office/powerpoint/2010/main" val="3826066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AE0961C9-1BB0-4F90-9344-CB3D2CBD962C}"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4090158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2E9D53D-00DF-4222-BA4F-6A86CBB0245B}"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789814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6C5D3F7-AE1A-482F-9193-FED2D84467A8}"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1346630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93E6C6FD-ACAE-4F7C-8907-5C0E3B7094A1}" type="datetime1">
              <a:rPr lang="tr-TR" smtClean="0"/>
              <a:t>15.02.2022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499624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B55B7D2-B6C7-4AF2-8186-FC1A80BD1500}" type="datetime1">
              <a:rPr lang="tr-TR" smtClean="0"/>
              <a:t>15.02.2022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3605242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51ACF2D-7A27-4BD8-B511-F6E72BC85220}" type="datetime1">
              <a:rPr lang="tr-TR" smtClean="0"/>
              <a:t>15.02.2022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2454395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FDE7113-8632-497C-B1AA-B14671B414AA}" type="datetime1">
              <a:rPr lang="tr-TR" smtClean="0"/>
              <a:t>15.02.2022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3478608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82F5425E-4DD4-4E83-90AC-B4BED20FCEF5}"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3979439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60F46B1C-39C5-49EC-B50A-C7147D0465C2}" type="datetime1">
              <a:rPr lang="tr-TR" smtClean="0"/>
              <a:t>15.02.2022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11720869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BCC9DA7-5607-4D03-91A2-2BAFB3728917}" type="datetime1">
              <a:rPr lang="tr-TR" smtClean="0"/>
              <a:t>15.02.2022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3225492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6C69DCD-1B37-44EB-93E8-BE31D57BC0CB}"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2803560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1B47F68-5898-4E88-9009-3B2F8FB5C68D}" type="datetime1">
              <a:rPr lang="tr-TR" smtClean="0"/>
              <a:t>15.02.2022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7CC57A9-761A-4C8C-AA21-EEBA0DA87827}" type="slidenum">
              <a:rPr lang="tr-TR" smtClean="0"/>
              <a:t>‹#›</a:t>
            </a:fld>
            <a:endParaRPr lang="tr-TR"/>
          </a:p>
        </p:txBody>
      </p:sp>
    </p:spTree>
    <p:extLst>
      <p:ext uri="{BB962C8B-B14F-4D97-AF65-F5344CB8AC3E}">
        <p14:creationId xmlns:p14="http://schemas.microsoft.com/office/powerpoint/2010/main" val="186565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740E039-3DA6-4DB5-8801-EE5801DD953B}" type="datetime1">
              <a:rPr lang="tr-TR" smtClean="0"/>
              <a:t>15.02.2022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184447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71D3BA7-E9AE-48AB-8537-D259C5D5F28D}" type="datetime1">
              <a:rPr lang="tr-TR" smtClean="0"/>
              <a:t>15.02.2022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1378947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3FF83CA3-5674-4B9F-97ED-07A42E76B33A}" type="datetime1">
              <a:rPr lang="tr-TR" smtClean="0"/>
              <a:t>15.02.2022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297395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5825130-4D56-42A7-BF40-3C656D3BA796}" type="datetime1">
              <a:rPr lang="tr-TR" smtClean="0"/>
              <a:t>15.02.2022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688821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139B28C-0121-423B-81CF-8175C7ADB97A}" type="datetime1">
              <a:rPr lang="tr-TR" smtClean="0"/>
              <a:t>15.02.2022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979240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BC3F3082-BB31-4092-9D1F-474686F0FC18}" type="datetime1">
              <a:rPr lang="tr-TR" smtClean="0"/>
              <a:t>15.02.2022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FC89207-5BD8-43CB-904B-AF3A931D8A01}" type="slidenum">
              <a:rPr lang="tr-TR" smtClean="0"/>
              <a:t>‹#›</a:t>
            </a:fld>
            <a:endParaRPr lang="tr-TR"/>
          </a:p>
        </p:txBody>
      </p:sp>
    </p:spTree>
    <p:extLst>
      <p:ext uri="{BB962C8B-B14F-4D97-AF65-F5344CB8AC3E}">
        <p14:creationId xmlns:p14="http://schemas.microsoft.com/office/powerpoint/2010/main" val="170369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4D58EB-671E-49B9-B644-9494901D2FBD}" type="datetime1">
              <a:rPr lang="tr-TR" smtClean="0"/>
              <a:t>15.02.2022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89207-5BD8-43CB-904B-AF3A931D8A01}" type="slidenum">
              <a:rPr lang="tr-TR" smtClean="0"/>
              <a:t>‹#›</a:t>
            </a:fld>
            <a:endParaRPr lang="tr-TR"/>
          </a:p>
        </p:txBody>
      </p:sp>
    </p:spTree>
    <p:extLst>
      <p:ext uri="{BB962C8B-B14F-4D97-AF65-F5344CB8AC3E}">
        <p14:creationId xmlns:p14="http://schemas.microsoft.com/office/powerpoint/2010/main" val="1173087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smtClean="0"/>
              <a:t>Asıl başlık stili için tıklatın</a:t>
            </a:r>
            <a:endParaRPr lang="tr-TR" dirty="0"/>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9CE00-C035-46EE-ADF0-E704946F57C8}" type="datetime1">
              <a:rPr lang="tr-TR" smtClean="0"/>
              <a:t>15.02.2022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882E59-4B08-42E1-99DA-E79835C8B9A5}" type="slidenum">
              <a:rPr lang="tr-TR" smtClean="0"/>
              <a:t>‹#›</a:t>
            </a:fld>
            <a:endParaRPr lang="tr-TR"/>
          </a:p>
        </p:txBody>
      </p:sp>
    </p:spTree>
    <p:extLst>
      <p:ext uri="{BB962C8B-B14F-4D97-AF65-F5344CB8AC3E}">
        <p14:creationId xmlns:p14="http://schemas.microsoft.com/office/powerpoint/2010/main" val="17003792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FB222-309D-4BD6-B8DD-24F9A4C2A5A9}" type="datetime1">
              <a:rPr lang="tr-TR" smtClean="0"/>
              <a:t>15.02.2022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C57A9-761A-4C8C-AA21-EEBA0DA87827}" type="slidenum">
              <a:rPr lang="tr-TR" smtClean="0"/>
              <a:t>‹#›</a:t>
            </a:fld>
            <a:endParaRPr lang="tr-TR"/>
          </a:p>
        </p:txBody>
      </p:sp>
    </p:spTree>
    <p:extLst>
      <p:ext uri="{BB962C8B-B14F-4D97-AF65-F5344CB8AC3E}">
        <p14:creationId xmlns:p14="http://schemas.microsoft.com/office/powerpoint/2010/main" val="2482620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uptodate.com/contents/physiology-of-the-normal-menstrual-cycle?search=ilk%20menar%C5%9F&amp;topicRef=5849&amp;source=see_link" TargetMode="External"/><Relationship Id="rId2" Type="http://schemas.openxmlformats.org/officeDocument/2006/relationships/hyperlink" Target="https://www.uptodate.com/contents/normal-puberty?search=ilk%20menar%C5%9F&amp;source=search_result&amp;selectedTitle=1~150&amp;usage_type=default&amp;display_rank=1"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smtClean="0"/>
              <a:t>Adet Düzensizlikleri ve Vajinal Kanamaya Yaklaşım</a:t>
            </a:r>
            <a:endParaRPr lang="tr-TR" dirty="0"/>
          </a:p>
        </p:txBody>
      </p:sp>
      <p:sp>
        <p:nvSpPr>
          <p:cNvPr id="3" name="Alt Başlık 2"/>
          <p:cNvSpPr>
            <a:spLocks noGrp="1"/>
          </p:cNvSpPr>
          <p:nvPr>
            <p:ph type="subTitle" idx="1"/>
          </p:nvPr>
        </p:nvSpPr>
        <p:spPr>
          <a:xfrm>
            <a:off x="1524000" y="4316741"/>
            <a:ext cx="9144000" cy="1655762"/>
          </a:xfrm>
        </p:spPr>
        <p:txBody>
          <a:bodyPr/>
          <a:lstStyle/>
          <a:p>
            <a:r>
              <a:rPr lang="tr-TR" dirty="0" smtClean="0"/>
              <a:t>Arş. Gör. Dr. Sevgi PEKŞEN</a:t>
            </a:r>
          </a:p>
          <a:p>
            <a:r>
              <a:rPr lang="tr-TR" dirty="0" smtClean="0"/>
              <a:t>KTÜ Aile Hekimliği ABD</a:t>
            </a:r>
          </a:p>
          <a:p>
            <a:r>
              <a:rPr lang="tr-TR" dirty="0" smtClean="0"/>
              <a:t>08.02.2022</a:t>
            </a:r>
            <a:endParaRPr lang="tr-TR" dirty="0"/>
          </a:p>
        </p:txBody>
      </p:sp>
    </p:spTree>
    <p:extLst>
      <p:ext uri="{BB962C8B-B14F-4D97-AF65-F5344CB8AC3E}">
        <p14:creationId xmlns:p14="http://schemas.microsoft.com/office/powerpoint/2010/main" val="3256088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71682" y="126477"/>
            <a:ext cx="10515600" cy="1325563"/>
          </a:xfrm>
        </p:spPr>
        <p:txBody>
          <a:bodyPr/>
          <a:lstStyle/>
          <a:p>
            <a:r>
              <a:rPr lang="tr-TR" dirty="0" smtClean="0"/>
              <a:t>Adet Düzensizliklerinde Terminoloji</a:t>
            </a:r>
            <a:endParaRPr lang="tr-TR" dirty="0"/>
          </a:p>
        </p:txBody>
      </p:sp>
      <p:sp>
        <p:nvSpPr>
          <p:cNvPr id="3" name="İçerik Yer Tutucusu 2"/>
          <p:cNvSpPr>
            <a:spLocks noGrp="1"/>
          </p:cNvSpPr>
          <p:nvPr>
            <p:ph idx="1"/>
          </p:nvPr>
        </p:nvSpPr>
        <p:spPr>
          <a:xfrm>
            <a:off x="905164" y="1514764"/>
            <a:ext cx="10448636" cy="4662199"/>
          </a:xfrm>
        </p:spPr>
        <p:txBody>
          <a:bodyPr/>
          <a:lstStyle/>
          <a:p>
            <a:pPr>
              <a:buFont typeface="Wingdings" panose="05000000000000000000" pitchFamily="2" charset="2"/>
              <a:buChar char="Ø"/>
            </a:pPr>
            <a:r>
              <a:rPr lang="tr-TR" dirty="0" err="1" smtClean="0"/>
              <a:t>Oligomenore</a:t>
            </a:r>
            <a:r>
              <a:rPr lang="tr-TR" dirty="0"/>
              <a:t> </a:t>
            </a:r>
            <a:r>
              <a:rPr lang="tr-TR" dirty="0" smtClean="0">
                <a:sym typeface="Wingdings" panose="05000000000000000000" pitchFamily="2" charset="2"/>
              </a:rPr>
              <a:t></a:t>
            </a: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r>
              <a:rPr lang="tr-TR" dirty="0" err="1" smtClean="0"/>
              <a:t>Polimenore</a:t>
            </a:r>
            <a:r>
              <a:rPr lang="tr-TR" dirty="0" smtClean="0"/>
              <a:t>    </a:t>
            </a:r>
            <a:r>
              <a:rPr lang="tr-TR" dirty="0" smtClean="0">
                <a:sym typeface="Wingdings" panose="05000000000000000000" pitchFamily="2" charset="2"/>
              </a:rPr>
              <a:t></a:t>
            </a:r>
            <a:endParaRPr lang="tr-TR" dirty="0" smtClean="0"/>
          </a:p>
          <a:p>
            <a:pPr>
              <a:buFont typeface="Wingdings" panose="05000000000000000000" pitchFamily="2" charset="2"/>
              <a:buChar char="Ø"/>
            </a:pPr>
            <a:endParaRPr lang="tr-TR" dirty="0" smtClean="0"/>
          </a:p>
          <a:p>
            <a:pPr marL="0" indent="0">
              <a:buNone/>
            </a:pPr>
            <a:endParaRPr lang="tr-TR" dirty="0" smtClean="0"/>
          </a:p>
          <a:p>
            <a:pPr>
              <a:buFont typeface="Wingdings" panose="05000000000000000000" pitchFamily="2" charset="2"/>
              <a:buChar char="Ø"/>
            </a:pPr>
            <a:r>
              <a:rPr lang="tr-TR" dirty="0" err="1" smtClean="0"/>
              <a:t>Hipomenore</a:t>
            </a:r>
            <a:r>
              <a:rPr lang="tr-TR" dirty="0" smtClean="0"/>
              <a:t>  </a:t>
            </a:r>
            <a:r>
              <a:rPr lang="tr-TR" dirty="0" smtClean="0">
                <a:sym typeface="Wingdings" panose="05000000000000000000" pitchFamily="2" charset="2"/>
              </a:rPr>
              <a:t></a:t>
            </a: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r>
              <a:rPr lang="tr-TR" dirty="0" err="1" smtClean="0"/>
              <a:t>Hipermenore</a:t>
            </a:r>
            <a:r>
              <a:rPr lang="tr-TR" dirty="0" smtClean="0"/>
              <a:t> </a:t>
            </a:r>
            <a:r>
              <a:rPr lang="tr-TR" dirty="0" smtClean="0">
                <a:sym typeface="Wingdings" panose="05000000000000000000" pitchFamily="2" charset="2"/>
              </a:rPr>
              <a:t></a:t>
            </a:r>
            <a:endParaRPr lang="tr-TR" dirty="0"/>
          </a:p>
        </p:txBody>
      </p:sp>
      <p:sp>
        <p:nvSpPr>
          <p:cNvPr id="7" name="Yuvarlatılmış Dikdörtgen 6"/>
          <p:cNvSpPr/>
          <p:nvPr/>
        </p:nvSpPr>
        <p:spPr>
          <a:xfrm>
            <a:off x="3355105" y="5525799"/>
            <a:ext cx="6583219" cy="6511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sz="2000" b="1" dirty="0" smtClean="0">
                <a:ln w="22225">
                  <a:solidFill>
                    <a:schemeClr val="accent2"/>
                  </a:solidFill>
                  <a:prstDash val="solid"/>
                </a:ln>
                <a:solidFill>
                  <a:schemeClr val="accent2">
                    <a:lumMod val="40000"/>
                    <a:lumOff val="60000"/>
                  </a:schemeClr>
                </a:solidFill>
              </a:rPr>
              <a:t>Düzenli </a:t>
            </a:r>
            <a:r>
              <a:rPr lang="tr-TR" sz="2000" b="1" dirty="0" err="1" smtClean="0">
                <a:ln w="22225">
                  <a:solidFill>
                    <a:schemeClr val="accent2"/>
                  </a:solidFill>
                  <a:prstDash val="solid"/>
                </a:ln>
                <a:solidFill>
                  <a:schemeClr val="accent2">
                    <a:lumMod val="40000"/>
                    <a:lumOff val="60000"/>
                  </a:schemeClr>
                </a:solidFill>
              </a:rPr>
              <a:t>siklus</a:t>
            </a:r>
            <a:r>
              <a:rPr lang="tr-TR" sz="2000" b="1" dirty="0" smtClean="0">
                <a:ln w="22225">
                  <a:solidFill>
                    <a:schemeClr val="accent2"/>
                  </a:solidFill>
                  <a:prstDash val="solid"/>
                </a:ln>
                <a:solidFill>
                  <a:schemeClr val="accent2">
                    <a:lumMod val="40000"/>
                    <a:lumOff val="60000"/>
                  </a:schemeClr>
                </a:solidFill>
              </a:rPr>
              <a:t>, adet kanaması miktarının fazla olması </a:t>
            </a:r>
            <a:endParaRPr lang="tr-TR" sz="2000" b="1" dirty="0">
              <a:ln w="22225">
                <a:solidFill>
                  <a:schemeClr val="accent2"/>
                </a:solidFill>
                <a:prstDash val="solid"/>
              </a:ln>
              <a:solidFill>
                <a:schemeClr val="accent2">
                  <a:lumMod val="40000"/>
                  <a:lumOff val="60000"/>
                </a:schemeClr>
              </a:solidFill>
            </a:endParaRPr>
          </a:p>
        </p:txBody>
      </p:sp>
      <p:sp>
        <p:nvSpPr>
          <p:cNvPr id="11" name="Yuvarlatılmış Dikdörtgen 10"/>
          <p:cNvSpPr/>
          <p:nvPr/>
        </p:nvSpPr>
        <p:spPr>
          <a:xfrm>
            <a:off x="3355105" y="4149130"/>
            <a:ext cx="6583219" cy="6511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sz="2000" b="1" dirty="0" smtClean="0">
                <a:ln w="22225">
                  <a:solidFill>
                    <a:schemeClr val="accent2"/>
                  </a:solidFill>
                  <a:prstDash val="solid"/>
                </a:ln>
                <a:solidFill>
                  <a:schemeClr val="accent2">
                    <a:lumMod val="40000"/>
                    <a:lumOff val="60000"/>
                  </a:schemeClr>
                </a:solidFill>
              </a:rPr>
              <a:t>Düzenli </a:t>
            </a:r>
            <a:r>
              <a:rPr lang="tr-TR" sz="2000" b="1" dirty="0" err="1" smtClean="0">
                <a:ln w="22225">
                  <a:solidFill>
                    <a:schemeClr val="accent2"/>
                  </a:solidFill>
                  <a:prstDash val="solid"/>
                </a:ln>
                <a:solidFill>
                  <a:schemeClr val="accent2">
                    <a:lumMod val="40000"/>
                    <a:lumOff val="60000"/>
                  </a:schemeClr>
                </a:solidFill>
              </a:rPr>
              <a:t>siklus</a:t>
            </a:r>
            <a:r>
              <a:rPr lang="tr-TR" sz="2000" b="1" dirty="0" smtClean="0">
                <a:ln w="22225">
                  <a:solidFill>
                    <a:schemeClr val="accent2"/>
                  </a:solidFill>
                  <a:prstDash val="solid"/>
                </a:ln>
                <a:solidFill>
                  <a:schemeClr val="accent2">
                    <a:lumMod val="40000"/>
                    <a:lumOff val="60000"/>
                  </a:schemeClr>
                </a:solidFill>
              </a:rPr>
              <a:t>, adet kanaması miktarının az olması </a:t>
            </a:r>
            <a:endParaRPr lang="tr-TR" sz="2000" b="1" dirty="0">
              <a:ln w="22225">
                <a:solidFill>
                  <a:schemeClr val="accent2"/>
                </a:solidFill>
                <a:prstDash val="solid"/>
              </a:ln>
              <a:solidFill>
                <a:schemeClr val="accent2">
                  <a:lumMod val="40000"/>
                  <a:lumOff val="60000"/>
                </a:schemeClr>
              </a:solidFill>
            </a:endParaRPr>
          </a:p>
        </p:txBody>
      </p:sp>
      <p:sp>
        <p:nvSpPr>
          <p:cNvPr id="12" name="Yuvarlatılmış Dikdörtgen 11"/>
          <p:cNvSpPr/>
          <p:nvPr/>
        </p:nvSpPr>
        <p:spPr>
          <a:xfrm>
            <a:off x="3355105" y="2772461"/>
            <a:ext cx="6583219" cy="6511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v-SE" sz="2000" b="1" smtClean="0">
                <a:ln w="22225">
                  <a:solidFill>
                    <a:schemeClr val="accent2"/>
                  </a:solidFill>
                  <a:prstDash val="solid"/>
                </a:ln>
                <a:solidFill>
                  <a:schemeClr val="accent2">
                    <a:lumMod val="40000"/>
                    <a:lumOff val="60000"/>
                  </a:schemeClr>
                </a:solidFill>
              </a:rPr>
              <a:t>21 günden daha sık aralıklarla olan kanamalar </a:t>
            </a:r>
            <a:endParaRPr lang="tr-TR" sz="2000" b="1" dirty="0">
              <a:ln w="22225">
                <a:solidFill>
                  <a:schemeClr val="accent2"/>
                </a:solidFill>
                <a:prstDash val="solid"/>
              </a:ln>
              <a:solidFill>
                <a:schemeClr val="accent2">
                  <a:lumMod val="40000"/>
                  <a:lumOff val="60000"/>
                </a:schemeClr>
              </a:solidFill>
            </a:endParaRPr>
          </a:p>
        </p:txBody>
      </p:sp>
      <p:sp>
        <p:nvSpPr>
          <p:cNvPr id="13" name="Yuvarlatılmış Dikdörtgen 12"/>
          <p:cNvSpPr/>
          <p:nvPr/>
        </p:nvSpPr>
        <p:spPr>
          <a:xfrm>
            <a:off x="3355106" y="1389387"/>
            <a:ext cx="6583219" cy="6511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v-SE" sz="2000" b="1" dirty="0" smtClean="0">
                <a:ln w="22225">
                  <a:solidFill>
                    <a:schemeClr val="accent2"/>
                  </a:solidFill>
                  <a:prstDash val="solid"/>
                </a:ln>
                <a:solidFill>
                  <a:schemeClr val="accent2">
                    <a:lumMod val="40000"/>
                    <a:lumOff val="60000"/>
                  </a:schemeClr>
                </a:solidFill>
              </a:rPr>
              <a:t>35 günden daha seyrek aralıklarla olan kanamalar </a:t>
            </a:r>
            <a:endParaRPr lang="tr-TR" sz="2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89583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71682" y="126477"/>
            <a:ext cx="10515600" cy="1325563"/>
          </a:xfrm>
        </p:spPr>
        <p:txBody>
          <a:bodyPr/>
          <a:lstStyle/>
          <a:p>
            <a:r>
              <a:rPr lang="tr-TR" dirty="0" smtClean="0"/>
              <a:t>Adet Düzensizliklerinde Terminoloji</a:t>
            </a:r>
            <a:endParaRPr lang="tr-TR" dirty="0"/>
          </a:p>
        </p:txBody>
      </p:sp>
      <p:sp>
        <p:nvSpPr>
          <p:cNvPr id="3" name="İçerik Yer Tutucusu 2"/>
          <p:cNvSpPr>
            <a:spLocks noGrp="1"/>
          </p:cNvSpPr>
          <p:nvPr>
            <p:ph idx="1"/>
          </p:nvPr>
        </p:nvSpPr>
        <p:spPr>
          <a:xfrm>
            <a:off x="937491" y="1586002"/>
            <a:ext cx="10383982" cy="4916886"/>
          </a:xfrm>
        </p:spPr>
        <p:txBody>
          <a:bodyPr/>
          <a:lstStyle/>
          <a:p>
            <a:pPr algn="just">
              <a:lnSpc>
                <a:spcPct val="80000"/>
              </a:lnSpc>
              <a:buFont typeface="Wingdings" panose="05000000000000000000" pitchFamily="2" charset="2"/>
              <a:buChar char="Ø"/>
              <a:defRPr/>
            </a:pPr>
            <a:r>
              <a:rPr lang="tr-TR" dirty="0" smtClean="0">
                <a:solidFill>
                  <a:schemeClr val="tx1">
                    <a:lumMod val="85000"/>
                    <a:lumOff val="15000"/>
                  </a:schemeClr>
                </a:solidFill>
                <a:cs typeface="Times New Roman" panose="02020603050405020304" pitchFamily="18" charset="0"/>
              </a:rPr>
              <a:t>Menoraji</a:t>
            </a:r>
            <a:r>
              <a:rPr lang="tr-TR" dirty="0">
                <a:solidFill>
                  <a:schemeClr val="tx1">
                    <a:lumMod val="85000"/>
                    <a:lumOff val="15000"/>
                  </a:schemeClr>
                </a:solidFill>
                <a:cs typeface="Times New Roman" panose="02020603050405020304" pitchFamily="18" charset="0"/>
              </a:rPr>
              <a:t> </a:t>
            </a:r>
            <a:r>
              <a:rPr lang="tr-TR" dirty="0" smtClean="0">
                <a:solidFill>
                  <a:schemeClr val="tx1">
                    <a:lumMod val="85000"/>
                    <a:lumOff val="15000"/>
                  </a:schemeClr>
                </a:solidFill>
                <a:cs typeface="Times New Roman" panose="02020603050405020304" pitchFamily="18" charset="0"/>
              </a:rPr>
              <a:t>                   </a:t>
            </a:r>
            <a:r>
              <a:rPr lang="tr-TR" dirty="0" smtClean="0">
                <a:solidFill>
                  <a:schemeClr val="tx1">
                    <a:lumMod val="85000"/>
                    <a:lumOff val="15000"/>
                  </a:schemeClr>
                </a:solidFill>
                <a:cs typeface="Times New Roman" panose="02020603050405020304" pitchFamily="18" charset="0"/>
                <a:sym typeface="Wingdings" panose="05000000000000000000" pitchFamily="2" charset="2"/>
              </a:rPr>
              <a:t></a:t>
            </a:r>
            <a:r>
              <a:rPr lang="tr-TR" dirty="0" smtClean="0">
                <a:solidFill>
                  <a:schemeClr val="tx1">
                    <a:lumMod val="85000"/>
                    <a:lumOff val="15000"/>
                  </a:schemeClr>
                </a:solidFill>
                <a:cs typeface="Times New Roman" panose="02020603050405020304" pitchFamily="18" charset="0"/>
              </a:rPr>
              <a:t> </a:t>
            </a:r>
          </a:p>
          <a:p>
            <a:pPr algn="just">
              <a:lnSpc>
                <a:spcPct val="80000"/>
              </a:lnSpc>
              <a:buFont typeface="Wingdings" panose="05000000000000000000" pitchFamily="2" charset="2"/>
              <a:buChar char="Ø"/>
              <a:defRPr/>
            </a:pPr>
            <a:endParaRPr lang="tr-TR" dirty="0" smtClean="0">
              <a:solidFill>
                <a:schemeClr val="tx1">
                  <a:lumMod val="85000"/>
                  <a:lumOff val="15000"/>
                </a:schemeClr>
              </a:solidFill>
              <a:cs typeface="Times New Roman" panose="02020603050405020304" pitchFamily="18" charset="0"/>
            </a:endParaRPr>
          </a:p>
          <a:p>
            <a:pPr marL="0" indent="0" algn="just">
              <a:lnSpc>
                <a:spcPct val="80000"/>
              </a:lnSpc>
              <a:buNone/>
              <a:defRPr/>
            </a:pPr>
            <a:endParaRPr lang="tr-TR" dirty="0">
              <a:solidFill>
                <a:schemeClr val="tx1">
                  <a:lumMod val="85000"/>
                  <a:lumOff val="15000"/>
                </a:schemeClr>
              </a:solidFill>
              <a:cs typeface="Times New Roman" panose="02020603050405020304" pitchFamily="18" charset="0"/>
            </a:endParaRPr>
          </a:p>
          <a:p>
            <a:pPr algn="just">
              <a:lnSpc>
                <a:spcPct val="80000"/>
              </a:lnSpc>
              <a:buFont typeface="Wingdings" panose="05000000000000000000" pitchFamily="2" charset="2"/>
              <a:buChar char="Ø"/>
              <a:defRPr/>
            </a:pPr>
            <a:r>
              <a:rPr lang="tr-TR" dirty="0" smtClean="0">
                <a:solidFill>
                  <a:schemeClr val="tx1">
                    <a:lumMod val="85000"/>
                    <a:lumOff val="15000"/>
                  </a:schemeClr>
                </a:solidFill>
                <a:cs typeface="Times New Roman" panose="02020603050405020304" pitchFamily="18" charset="0"/>
              </a:rPr>
              <a:t>Metroraji                   </a:t>
            </a:r>
            <a:r>
              <a:rPr lang="tr-TR" dirty="0" smtClean="0">
                <a:solidFill>
                  <a:schemeClr val="tx1">
                    <a:lumMod val="85000"/>
                    <a:lumOff val="15000"/>
                  </a:schemeClr>
                </a:solidFill>
                <a:cs typeface="Times New Roman" panose="02020603050405020304" pitchFamily="18" charset="0"/>
                <a:sym typeface="Wingdings" panose="05000000000000000000" pitchFamily="2" charset="2"/>
              </a:rPr>
              <a:t></a:t>
            </a:r>
            <a:r>
              <a:rPr lang="tr-TR" dirty="0" smtClean="0">
                <a:solidFill>
                  <a:schemeClr val="tx1">
                    <a:lumMod val="85000"/>
                    <a:lumOff val="15000"/>
                  </a:schemeClr>
                </a:solidFill>
                <a:cs typeface="Times New Roman" panose="02020603050405020304" pitchFamily="18" charset="0"/>
              </a:rPr>
              <a:t>          </a:t>
            </a:r>
            <a:endParaRPr lang="tr-TR" dirty="0">
              <a:solidFill>
                <a:schemeClr val="tx1">
                  <a:lumMod val="85000"/>
                  <a:lumOff val="15000"/>
                </a:schemeClr>
              </a:solidFill>
              <a:cs typeface="Times New Roman" panose="02020603050405020304" pitchFamily="18" charset="0"/>
            </a:endParaRPr>
          </a:p>
          <a:p>
            <a:pPr algn="just">
              <a:lnSpc>
                <a:spcPct val="80000"/>
              </a:lnSpc>
              <a:buFont typeface="Wingdings" panose="05000000000000000000" pitchFamily="2" charset="2"/>
              <a:buChar char="Ø"/>
              <a:defRPr/>
            </a:pPr>
            <a:endParaRPr lang="tr-TR" dirty="0" smtClean="0">
              <a:solidFill>
                <a:schemeClr val="tx1">
                  <a:lumMod val="85000"/>
                  <a:lumOff val="15000"/>
                </a:schemeClr>
              </a:solidFill>
              <a:cs typeface="Times New Roman" panose="02020603050405020304" pitchFamily="18" charset="0"/>
            </a:endParaRPr>
          </a:p>
          <a:p>
            <a:pPr marL="0" indent="0" algn="just">
              <a:lnSpc>
                <a:spcPct val="80000"/>
              </a:lnSpc>
              <a:buNone/>
              <a:defRPr/>
            </a:pPr>
            <a:endParaRPr lang="tr-TR" dirty="0">
              <a:solidFill>
                <a:schemeClr val="tx1">
                  <a:lumMod val="85000"/>
                  <a:lumOff val="15000"/>
                </a:schemeClr>
              </a:solidFill>
              <a:cs typeface="Times New Roman" panose="02020603050405020304" pitchFamily="18" charset="0"/>
            </a:endParaRPr>
          </a:p>
          <a:p>
            <a:pPr algn="just">
              <a:lnSpc>
                <a:spcPct val="80000"/>
              </a:lnSpc>
              <a:buFont typeface="Wingdings" panose="05000000000000000000" pitchFamily="2" charset="2"/>
              <a:buChar char="Ø"/>
              <a:defRPr/>
            </a:pPr>
            <a:r>
              <a:rPr lang="tr-TR" dirty="0" smtClean="0">
                <a:solidFill>
                  <a:schemeClr val="tx1">
                    <a:lumMod val="85000"/>
                    <a:lumOff val="15000"/>
                  </a:schemeClr>
                </a:solidFill>
                <a:cs typeface="Times New Roman" panose="02020603050405020304" pitchFamily="18" charset="0"/>
              </a:rPr>
              <a:t>Menometroraji          </a:t>
            </a:r>
            <a:r>
              <a:rPr lang="tr-TR" dirty="0" smtClean="0">
                <a:solidFill>
                  <a:schemeClr val="tx1">
                    <a:lumMod val="85000"/>
                    <a:lumOff val="15000"/>
                  </a:schemeClr>
                </a:solidFill>
                <a:cs typeface="Times New Roman" panose="02020603050405020304" pitchFamily="18" charset="0"/>
                <a:sym typeface="Wingdings" panose="05000000000000000000" pitchFamily="2" charset="2"/>
              </a:rPr>
              <a:t></a:t>
            </a:r>
            <a:endParaRPr lang="tr-TR" dirty="0" smtClean="0">
              <a:solidFill>
                <a:schemeClr val="tx1">
                  <a:lumMod val="85000"/>
                  <a:lumOff val="15000"/>
                </a:schemeClr>
              </a:solidFill>
              <a:cs typeface="Times New Roman" panose="02020603050405020304" pitchFamily="18" charset="0"/>
            </a:endParaRPr>
          </a:p>
          <a:p>
            <a:pPr marL="0" indent="0" algn="just">
              <a:lnSpc>
                <a:spcPct val="80000"/>
              </a:lnSpc>
              <a:buNone/>
              <a:defRPr/>
            </a:pPr>
            <a:endParaRPr lang="tr-TR" dirty="0" smtClean="0">
              <a:solidFill>
                <a:schemeClr val="tx1">
                  <a:lumMod val="85000"/>
                  <a:lumOff val="15000"/>
                </a:schemeClr>
              </a:solidFill>
              <a:cs typeface="Times New Roman" panose="02020603050405020304" pitchFamily="18" charset="0"/>
            </a:endParaRPr>
          </a:p>
          <a:p>
            <a:pPr algn="just">
              <a:lnSpc>
                <a:spcPct val="80000"/>
              </a:lnSpc>
              <a:buFont typeface="Wingdings" panose="05000000000000000000" pitchFamily="2" charset="2"/>
              <a:buChar char="Ø"/>
              <a:defRPr/>
            </a:pPr>
            <a:endParaRPr lang="tr-TR" dirty="0">
              <a:solidFill>
                <a:schemeClr val="tx1">
                  <a:lumMod val="85000"/>
                  <a:lumOff val="15000"/>
                </a:schemeClr>
              </a:solidFill>
              <a:cs typeface="Times New Roman" panose="02020603050405020304" pitchFamily="18" charset="0"/>
            </a:endParaRPr>
          </a:p>
          <a:p>
            <a:pPr algn="just">
              <a:lnSpc>
                <a:spcPct val="80000"/>
              </a:lnSpc>
              <a:buFont typeface="Wingdings" panose="05000000000000000000" pitchFamily="2" charset="2"/>
              <a:buChar char="Ø"/>
              <a:defRPr/>
            </a:pPr>
            <a:r>
              <a:rPr lang="tr-TR" dirty="0" smtClean="0">
                <a:solidFill>
                  <a:schemeClr val="tx1">
                    <a:lumMod val="85000"/>
                    <a:lumOff val="15000"/>
                  </a:schemeClr>
                </a:solidFill>
                <a:cs typeface="Times New Roman" panose="02020603050405020304" pitchFamily="18" charset="0"/>
              </a:rPr>
              <a:t>Ovülasyon kanaması </a:t>
            </a:r>
            <a:r>
              <a:rPr lang="tr-TR" b="1" dirty="0" smtClean="0">
                <a:solidFill>
                  <a:schemeClr val="tx1">
                    <a:lumMod val="85000"/>
                    <a:lumOff val="15000"/>
                  </a:schemeClr>
                </a:solidFill>
                <a:latin typeface="Times New Roman" panose="02020603050405020304" pitchFamily="18" charset="0"/>
                <a:cs typeface="Times New Roman" panose="02020603050405020304" pitchFamily="18" charset="0"/>
                <a:sym typeface="Wingdings" panose="05000000000000000000" pitchFamily="2" charset="2"/>
              </a:rPr>
              <a:t> </a:t>
            </a:r>
            <a:endParaRPr lang="tr-TR" dirty="0">
              <a:latin typeface="Times New Roman" panose="02020603050405020304" pitchFamily="18" charset="0"/>
              <a:cs typeface="Times New Roman" panose="02020603050405020304" pitchFamily="18" charset="0"/>
            </a:endParaRPr>
          </a:p>
        </p:txBody>
      </p:sp>
      <p:sp>
        <p:nvSpPr>
          <p:cNvPr id="13" name="Yuvarlatılmış Dikdörtgen 12"/>
          <p:cNvSpPr/>
          <p:nvPr/>
        </p:nvSpPr>
        <p:spPr>
          <a:xfrm>
            <a:off x="4537359" y="1452040"/>
            <a:ext cx="7331368" cy="65184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v-SE" sz="2000" b="1" dirty="0" smtClean="0">
                <a:ln w="22225">
                  <a:solidFill>
                    <a:schemeClr val="accent2"/>
                  </a:solidFill>
                  <a:prstDash val="solid"/>
                </a:ln>
                <a:solidFill>
                  <a:schemeClr val="accent2">
                    <a:lumMod val="40000"/>
                    <a:lumOff val="60000"/>
                  </a:schemeClr>
                </a:solidFill>
              </a:rPr>
              <a:t>Düzenli siklus, adet kanaması süresinin uzaması ve kanama miktarının fazla olması</a:t>
            </a:r>
          </a:p>
        </p:txBody>
      </p:sp>
      <p:sp>
        <p:nvSpPr>
          <p:cNvPr id="8" name="Yuvarlatılmış Dikdörtgen 7"/>
          <p:cNvSpPr/>
          <p:nvPr/>
        </p:nvSpPr>
        <p:spPr>
          <a:xfrm>
            <a:off x="4537359" y="2773027"/>
            <a:ext cx="7331368" cy="65184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v-SE" sz="2000" b="1" dirty="0" smtClean="0">
                <a:ln w="22225">
                  <a:solidFill>
                    <a:schemeClr val="accent2"/>
                  </a:solidFill>
                  <a:prstDash val="solid"/>
                </a:ln>
                <a:solidFill>
                  <a:schemeClr val="accent2">
                    <a:lumMod val="40000"/>
                    <a:lumOff val="60000"/>
                  </a:schemeClr>
                </a:solidFill>
              </a:rPr>
              <a:t>Düzensiz siklus, ara kanamaların olması </a:t>
            </a:r>
          </a:p>
        </p:txBody>
      </p:sp>
      <p:sp>
        <p:nvSpPr>
          <p:cNvPr id="9" name="Yuvarlatılmış Dikdörtgen 8"/>
          <p:cNvSpPr/>
          <p:nvPr/>
        </p:nvSpPr>
        <p:spPr>
          <a:xfrm>
            <a:off x="4537359" y="4040478"/>
            <a:ext cx="7331368" cy="65184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v-SE" sz="2000" b="1" dirty="0" smtClean="0">
                <a:ln w="22225">
                  <a:solidFill>
                    <a:schemeClr val="accent2"/>
                  </a:solidFill>
                  <a:prstDash val="solid"/>
                </a:ln>
                <a:solidFill>
                  <a:schemeClr val="accent2">
                    <a:lumMod val="40000"/>
                    <a:lumOff val="60000"/>
                  </a:schemeClr>
                </a:solidFill>
              </a:rPr>
              <a:t>Düzensiz siklus, ara kanamaların uzun süre ve fazla miktarda olması</a:t>
            </a:r>
          </a:p>
        </p:txBody>
      </p:sp>
      <p:sp>
        <p:nvSpPr>
          <p:cNvPr id="10" name="Yuvarlatılmış Dikdörtgen 9"/>
          <p:cNvSpPr/>
          <p:nvPr/>
        </p:nvSpPr>
        <p:spPr>
          <a:xfrm>
            <a:off x="4537359" y="5271683"/>
            <a:ext cx="7331368" cy="65184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sv-SE" sz="2000" b="1" dirty="0" smtClean="0">
                <a:ln w="22225">
                  <a:solidFill>
                    <a:schemeClr val="accent2"/>
                  </a:solidFill>
                  <a:prstDash val="solid"/>
                </a:ln>
                <a:solidFill>
                  <a:schemeClr val="accent2">
                    <a:lumMod val="40000"/>
                    <a:lumOff val="60000"/>
                  </a:schemeClr>
                </a:solidFill>
              </a:rPr>
              <a:t>Siklus ortasında görülen hafif kanama </a:t>
            </a:r>
          </a:p>
        </p:txBody>
      </p:sp>
    </p:spTree>
    <p:extLst>
      <p:ext uri="{BB962C8B-B14F-4D97-AF65-F5344CB8AC3E}">
        <p14:creationId xmlns:p14="http://schemas.microsoft.com/office/powerpoint/2010/main" val="380172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Adet Düzensizliklerinde Terminoloji</a:t>
            </a:r>
          </a:p>
        </p:txBody>
      </p:sp>
      <p:sp>
        <p:nvSpPr>
          <p:cNvPr id="3" name="İçerik Yer Tutucusu 2"/>
          <p:cNvSpPr>
            <a:spLocks noGrp="1"/>
          </p:cNvSpPr>
          <p:nvPr>
            <p:ph idx="1"/>
          </p:nvPr>
        </p:nvSpPr>
        <p:spPr>
          <a:xfrm>
            <a:off x="838200" y="1566041"/>
            <a:ext cx="10607566" cy="4610922"/>
          </a:xfrm>
        </p:spPr>
        <p:txBody>
          <a:bodyPr/>
          <a:lstStyle/>
          <a:p>
            <a:pPr>
              <a:buFont typeface="Wingdings" panose="05000000000000000000" pitchFamily="2" charset="2"/>
              <a:buChar char="Ø"/>
            </a:pPr>
            <a:r>
              <a:rPr lang="tr-TR" dirty="0" err="1" smtClean="0"/>
              <a:t>Amenore</a:t>
            </a:r>
            <a:r>
              <a:rPr lang="tr-TR" dirty="0" smtClean="0"/>
              <a:t>    </a:t>
            </a:r>
            <a:r>
              <a:rPr lang="tr-TR" dirty="0" smtClean="0">
                <a:sym typeface="Wingdings" panose="05000000000000000000" pitchFamily="2" charset="2"/>
              </a:rPr>
              <a:t></a:t>
            </a:r>
            <a:endParaRPr lang="tr-TR" dirty="0"/>
          </a:p>
        </p:txBody>
      </p:sp>
      <p:sp>
        <p:nvSpPr>
          <p:cNvPr id="4" name="Yuvarlatılmış Dikdörtgen 3"/>
          <p:cNvSpPr/>
          <p:nvPr/>
        </p:nvSpPr>
        <p:spPr>
          <a:xfrm>
            <a:off x="3276118" y="1469866"/>
            <a:ext cx="7331368" cy="65184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sz="2400" b="1" dirty="0" smtClean="0">
                <a:ln w="22225">
                  <a:solidFill>
                    <a:schemeClr val="accent2"/>
                  </a:solidFill>
                  <a:prstDash val="solid"/>
                </a:ln>
                <a:solidFill>
                  <a:schemeClr val="accent2">
                    <a:lumMod val="40000"/>
                    <a:lumOff val="60000"/>
                  </a:schemeClr>
                </a:solidFill>
              </a:rPr>
              <a:t>Adet görememe </a:t>
            </a:r>
            <a:endParaRPr lang="sv-SE" sz="2400" b="1" dirty="0" smtClean="0">
              <a:ln w="22225">
                <a:solidFill>
                  <a:schemeClr val="accent2"/>
                </a:solidFill>
                <a:prstDash val="solid"/>
              </a:ln>
              <a:solidFill>
                <a:schemeClr val="accent2">
                  <a:lumMod val="40000"/>
                  <a:lumOff val="60000"/>
                </a:schemeClr>
              </a:solidFill>
            </a:endParaRPr>
          </a:p>
        </p:txBody>
      </p:sp>
      <p:sp>
        <p:nvSpPr>
          <p:cNvPr id="5" name="Yuvarlatılmış Dikdörtgen 4"/>
          <p:cNvSpPr/>
          <p:nvPr/>
        </p:nvSpPr>
        <p:spPr>
          <a:xfrm>
            <a:off x="1277007" y="2603814"/>
            <a:ext cx="10378965" cy="177332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500"/>
              </a:spcBef>
            </a:pPr>
            <a:r>
              <a:rPr lang="tr-TR" dirty="0" err="1" smtClean="0">
                <a:solidFill>
                  <a:prstClr val="black"/>
                </a:solidFill>
                <a:latin typeface="Times New Roman" panose="02020603050405020304" pitchFamily="18" charset="0"/>
                <a:cs typeface="Times New Roman" panose="02020603050405020304" pitchFamily="18" charset="0"/>
              </a:rPr>
              <a:t>Primer</a:t>
            </a:r>
            <a:r>
              <a:rPr lang="tr-TR" dirty="0" smtClean="0">
                <a:solidFill>
                  <a:prstClr val="black"/>
                </a:solidFill>
                <a:latin typeface="Times New Roman" panose="02020603050405020304" pitchFamily="18" charset="0"/>
                <a:cs typeface="Times New Roman" panose="02020603050405020304" pitchFamily="18" charset="0"/>
              </a:rPr>
              <a:t> </a:t>
            </a:r>
            <a:r>
              <a:rPr lang="tr-TR" dirty="0" err="1" smtClean="0">
                <a:solidFill>
                  <a:prstClr val="black"/>
                </a:solidFill>
                <a:latin typeface="Times New Roman" panose="02020603050405020304" pitchFamily="18" charset="0"/>
                <a:cs typeface="Times New Roman" panose="02020603050405020304" pitchFamily="18" charset="0"/>
              </a:rPr>
              <a:t>amenore</a:t>
            </a:r>
            <a:endParaRPr lang="tr-TR" dirty="0" smtClean="0">
              <a:solidFill>
                <a:prstClr val="black"/>
              </a:solidFill>
              <a:latin typeface="Times New Roman" panose="02020603050405020304" pitchFamily="18" charset="0"/>
              <a:cs typeface="Times New Roman" panose="02020603050405020304" pitchFamily="18" charset="0"/>
            </a:endParaRPr>
          </a:p>
          <a:p>
            <a:pPr marL="228600" indent="-228600" algn="just">
              <a:lnSpc>
                <a:spcPct val="150000"/>
              </a:lnSpc>
              <a:spcBef>
                <a:spcPts val="500"/>
              </a:spcBef>
              <a:buFont typeface="Arial" panose="020B0604020202020204" pitchFamily="34" charset="0"/>
              <a:buChar char="•"/>
            </a:pPr>
            <a:r>
              <a:rPr lang="tr-TR" dirty="0" smtClean="0">
                <a:solidFill>
                  <a:prstClr val="black"/>
                </a:solidFill>
                <a:latin typeface="Times New Roman" panose="02020603050405020304" pitchFamily="18" charset="0"/>
                <a:cs typeface="Times New Roman" panose="02020603050405020304" pitchFamily="18" charset="0"/>
              </a:rPr>
              <a:t>13 </a:t>
            </a:r>
            <a:r>
              <a:rPr lang="tr-TR" dirty="0">
                <a:solidFill>
                  <a:prstClr val="black"/>
                </a:solidFill>
                <a:latin typeface="Times New Roman" panose="02020603050405020304" pitchFamily="18" charset="0"/>
                <a:cs typeface="Times New Roman" panose="02020603050405020304" pitchFamily="18" charset="0"/>
              </a:rPr>
              <a:t>yaşına gelmiş bir hastada </a:t>
            </a:r>
            <a:r>
              <a:rPr lang="tr-TR" dirty="0" err="1">
                <a:solidFill>
                  <a:prstClr val="black"/>
                </a:solidFill>
                <a:latin typeface="Times New Roman" panose="02020603050405020304" pitchFamily="18" charset="0"/>
                <a:cs typeface="Times New Roman" panose="02020603050405020304" pitchFamily="18" charset="0"/>
              </a:rPr>
              <a:t>sekonder</a:t>
            </a:r>
            <a:r>
              <a:rPr lang="tr-TR" dirty="0">
                <a:solidFill>
                  <a:prstClr val="black"/>
                </a:solidFill>
                <a:latin typeface="Times New Roman" panose="02020603050405020304" pitchFamily="18" charset="0"/>
                <a:cs typeface="Times New Roman" panose="02020603050405020304" pitchFamily="18" charset="0"/>
              </a:rPr>
              <a:t> seks karakterleri gelişmemesi ve adet olmaması </a:t>
            </a:r>
            <a:r>
              <a:rPr lang="tr-TR" dirty="0" smtClean="0">
                <a:solidFill>
                  <a:prstClr val="black"/>
                </a:solidFill>
                <a:latin typeface="Times New Roman" panose="02020603050405020304" pitchFamily="18" charset="0"/>
                <a:cs typeface="Times New Roman" panose="02020603050405020304" pitchFamily="18" charset="0"/>
              </a:rPr>
              <a:t>veya</a:t>
            </a:r>
            <a:endParaRPr lang="tr-TR" dirty="0">
              <a:solidFill>
                <a:prstClr val="black"/>
              </a:solidFill>
              <a:latin typeface="Times New Roman" panose="02020603050405020304" pitchFamily="18" charset="0"/>
              <a:cs typeface="Times New Roman" panose="02020603050405020304" pitchFamily="18" charset="0"/>
            </a:endParaRPr>
          </a:p>
          <a:p>
            <a:pPr marL="228600" indent="-228600" algn="just">
              <a:lnSpc>
                <a:spcPct val="150000"/>
              </a:lnSpc>
              <a:spcBef>
                <a:spcPts val="500"/>
              </a:spcBef>
              <a:buFont typeface="Arial" panose="020B0604020202020204" pitchFamily="34" charset="0"/>
              <a:buChar char="•"/>
            </a:pPr>
            <a:r>
              <a:rPr lang="tr-TR" dirty="0">
                <a:solidFill>
                  <a:prstClr val="black"/>
                </a:solidFill>
                <a:latin typeface="Times New Roman" panose="02020603050405020304" pitchFamily="18" charset="0"/>
                <a:cs typeface="Times New Roman" panose="02020603050405020304" pitchFamily="18" charset="0"/>
              </a:rPr>
              <a:t>15 yaşına gelmiş bir hastada </a:t>
            </a:r>
            <a:r>
              <a:rPr lang="tr-TR" dirty="0" err="1">
                <a:solidFill>
                  <a:prstClr val="black"/>
                </a:solidFill>
                <a:latin typeface="Times New Roman" panose="02020603050405020304" pitchFamily="18" charset="0"/>
                <a:cs typeface="Times New Roman" panose="02020603050405020304" pitchFamily="18" charset="0"/>
              </a:rPr>
              <a:t>sekonder</a:t>
            </a:r>
            <a:r>
              <a:rPr lang="tr-TR" dirty="0">
                <a:solidFill>
                  <a:prstClr val="black"/>
                </a:solidFill>
                <a:latin typeface="Times New Roman" panose="02020603050405020304" pitchFamily="18" charset="0"/>
                <a:cs typeface="Times New Roman" panose="02020603050405020304" pitchFamily="18" charset="0"/>
              </a:rPr>
              <a:t> seks karakterleri gelişmiş olmasına rağmen adet olmaması</a:t>
            </a:r>
          </a:p>
        </p:txBody>
      </p:sp>
      <p:sp>
        <p:nvSpPr>
          <p:cNvPr id="6" name="Yuvarlatılmış Dikdörtgen 5"/>
          <p:cNvSpPr/>
          <p:nvPr/>
        </p:nvSpPr>
        <p:spPr>
          <a:xfrm>
            <a:off x="1252044" y="4597962"/>
            <a:ext cx="10403928" cy="194998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500"/>
              </a:spcBef>
            </a:pPr>
            <a:r>
              <a:rPr lang="tr-TR" sz="2000" dirty="0" err="1" smtClean="0">
                <a:solidFill>
                  <a:prstClr val="black"/>
                </a:solidFill>
                <a:latin typeface="Times New Roman" panose="02020603050405020304" pitchFamily="18" charset="0"/>
                <a:cs typeface="Times New Roman" panose="02020603050405020304" pitchFamily="18" charset="0"/>
              </a:rPr>
              <a:t>Sekonder</a:t>
            </a:r>
            <a:r>
              <a:rPr lang="tr-TR" sz="2000" dirty="0" smtClean="0">
                <a:solidFill>
                  <a:prstClr val="black"/>
                </a:solidFill>
                <a:latin typeface="Times New Roman" panose="02020603050405020304" pitchFamily="18" charset="0"/>
                <a:cs typeface="Times New Roman" panose="02020603050405020304" pitchFamily="18" charset="0"/>
              </a:rPr>
              <a:t> </a:t>
            </a:r>
            <a:r>
              <a:rPr lang="tr-TR" sz="2000" dirty="0" err="1" smtClean="0">
                <a:solidFill>
                  <a:prstClr val="black"/>
                </a:solidFill>
                <a:latin typeface="Times New Roman" panose="02020603050405020304" pitchFamily="18" charset="0"/>
                <a:cs typeface="Times New Roman" panose="02020603050405020304" pitchFamily="18" charset="0"/>
              </a:rPr>
              <a:t>Amenore</a:t>
            </a:r>
            <a:endParaRPr lang="tr-TR" sz="2000" dirty="0" smtClean="0">
              <a:solidFill>
                <a:prstClr val="black"/>
              </a:solidFill>
              <a:latin typeface="Times New Roman" panose="02020603050405020304" pitchFamily="18" charset="0"/>
              <a:cs typeface="Times New Roman" panose="02020603050405020304" pitchFamily="18" charset="0"/>
            </a:endParaRPr>
          </a:p>
          <a:p>
            <a:pPr marL="228600" indent="-228600" algn="just">
              <a:lnSpc>
                <a:spcPct val="150000"/>
              </a:lnSpc>
              <a:spcBef>
                <a:spcPts val="500"/>
              </a:spcBef>
              <a:buFont typeface="Arial" panose="020B0604020202020204" pitchFamily="34" charset="0"/>
              <a:buChar char="•"/>
            </a:pPr>
            <a:r>
              <a:rPr lang="tr-TR" sz="2000" dirty="0" smtClean="0">
                <a:solidFill>
                  <a:prstClr val="black"/>
                </a:solidFill>
                <a:latin typeface="Times New Roman" panose="02020603050405020304" pitchFamily="18" charset="0"/>
                <a:cs typeface="Times New Roman" panose="02020603050405020304" pitchFamily="18" charset="0"/>
              </a:rPr>
              <a:t>Daha </a:t>
            </a:r>
            <a:r>
              <a:rPr lang="tr-TR" sz="2000" dirty="0">
                <a:solidFill>
                  <a:prstClr val="black"/>
                </a:solidFill>
                <a:latin typeface="Times New Roman" panose="02020603050405020304" pitchFamily="18" charset="0"/>
                <a:cs typeface="Times New Roman" panose="02020603050405020304" pitchFamily="18" charset="0"/>
              </a:rPr>
              <a:t>önce adet düzeni normal olan bir kadının en az </a:t>
            </a:r>
            <a:r>
              <a:rPr lang="tr-TR" sz="2000" dirty="0" smtClean="0">
                <a:solidFill>
                  <a:prstClr val="black"/>
                </a:solidFill>
                <a:latin typeface="Times New Roman" panose="02020603050405020304" pitchFamily="18" charset="0"/>
                <a:cs typeface="Times New Roman" panose="02020603050405020304" pitchFamily="18" charset="0"/>
              </a:rPr>
              <a:t>3 </a:t>
            </a:r>
            <a:r>
              <a:rPr lang="tr-TR" sz="2000" dirty="0">
                <a:solidFill>
                  <a:prstClr val="black"/>
                </a:solidFill>
                <a:latin typeface="Times New Roman" panose="02020603050405020304" pitchFamily="18" charset="0"/>
                <a:cs typeface="Times New Roman" panose="02020603050405020304" pitchFamily="18" charset="0"/>
              </a:rPr>
              <a:t>ay süreyle adet görmemesi veya</a:t>
            </a:r>
          </a:p>
          <a:p>
            <a:pPr marL="228600" indent="-228600" algn="just">
              <a:lnSpc>
                <a:spcPct val="150000"/>
              </a:lnSpc>
              <a:spcBef>
                <a:spcPts val="500"/>
              </a:spcBef>
              <a:buFont typeface="Arial" panose="020B0604020202020204" pitchFamily="34" charset="0"/>
              <a:buChar char="•"/>
            </a:pPr>
            <a:r>
              <a:rPr lang="tr-TR" sz="2000" dirty="0">
                <a:solidFill>
                  <a:prstClr val="black"/>
                </a:solidFill>
                <a:latin typeface="Times New Roman" panose="02020603050405020304" pitchFamily="18" charset="0"/>
                <a:cs typeface="Times New Roman" panose="02020603050405020304" pitchFamily="18" charset="0"/>
              </a:rPr>
              <a:t>Daha önce adetleri düzensiz olan bir kadının en az 6</a:t>
            </a:r>
            <a:r>
              <a:rPr lang="tr-TR" sz="2000" dirty="0" smtClean="0">
                <a:solidFill>
                  <a:prstClr val="black"/>
                </a:solidFill>
                <a:latin typeface="Times New Roman" panose="02020603050405020304" pitchFamily="18" charset="0"/>
                <a:cs typeface="Times New Roman" panose="02020603050405020304" pitchFamily="18" charset="0"/>
              </a:rPr>
              <a:t> </a:t>
            </a:r>
            <a:r>
              <a:rPr lang="tr-TR" sz="2000" dirty="0">
                <a:solidFill>
                  <a:prstClr val="black"/>
                </a:solidFill>
                <a:latin typeface="Times New Roman" panose="02020603050405020304" pitchFamily="18" charset="0"/>
                <a:cs typeface="Times New Roman" panose="02020603050405020304" pitchFamily="18" charset="0"/>
              </a:rPr>
              <a:t>ay ya da altı </a:t>
            </a:r>
            <a:r>
              <a:rPr lang="tr-TR" sz="2000" dirty="0" err="1">
                <a:solidFill>
                  <a:prstClr val="black"/>
                </a:solidFill>
                <a:latin typeface="Times New Roman" panose="02020603050405020304" pitchFamily="18" charset="0"/>
                <a:cs typeface="Times New Roman" panose="02020603050405020304" pitchFamily="18" charset="0"/>
              </a:rPr>
              <a:t>siklus</a:t>
            </a:r>
            <a:r>
              <a:rPr lang="tr-TR" sz="2000" dirty="0">
                <a:solidFill>
                  <a:prstClr val="black"/>
                </a:solidFill>
                <a:latin typeface="Times New Roman" panose="02020603050405020304" pitchFamily="18" charset="0"/>
                <a:cs typeface="Times New Roman" panose="02020603050405020304" pitchFamily="18" charset="0"/>
              </a:rPr>
              <a:t> adet görmemesi</a:t>
            </a:r>
          </a:p>
        </p:txBody>
      </p:sp>
    </p:spTree>
    <p:extLst>
      <p:ext uri="{BB962C8B-B14F-4D97-AF65-F5344CB8AC3E}">
        <p14:creationId xmlns:p14="http://schemas.microsoft.com/office/powerpoint/2010/main" val="3385854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Adet Düzensizlikleri Terminolojisi </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2011 yılında Uluslararası Jinekoloji ve </a:t>
            </a:r>
            <a:r>
              <a:rPr lang="tr-TR" dirty="0" err="1" smtClean="0"/>
              <a:t>Obstetri</a:t>
            </a:r>
            <a:r>
              <a:rPr lang="tr-TR" dirty="0" smtClean="0"/>
              <a:t> Federasyonu (FİGO) anlamsal karışıklığı çözmek için </a:t>
            </a:r>
            <a:endParaRPr lang="tr-TR" dirty="0"/>
          </a:p>
        </p:txBody>
      </p:sp>
      <p:sp>
        <p:nvSpPr>
          <p:cNvPr id="4" name="Yuvarlatılmış Dikdörtgen 3"/>
          <p:cNvSpPr/>
          <p:nvPr/>
        </p:nvSpPr>
        <p:spPr>
          <a:xfrm>
            <a:off x="2743200" y="2832894"/>
            <a:ext cx="6705600" cy="2336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Wingdings" panose="05000000000000000000" pitchFamily="2" charset="2"/>
              <a:buChar char="v"/>
            </a:pPr>
            <a:r>
              <a:rPr lang="tr-TR" dirty="0" smtClean="0">
                <a:solidFill>
                  <a:schemeClr val="tx1"/>
                </a:solidFill>
              </a:rPr>
              <a:t>Normalin dışındaki </a:t>
            </a:r>
            <a:r>
              <a:rPr lang="tr-TR" dirty="0" err="1" smtClean="0">
                <a:solidFill>
                  <a:schemeClr val="tx1"/>
                </a:solidFill>
              </a:rPr>
              <a:t>menstrual</a:t>
            </a:r>
            <a:r>
              <a:rPr lang="tr-TR" dirty="0" smtClean="0">
                <a:solidFill>
                  <a:schemeClr val="tx1"/>
                </a:solidFill>
              </a:rPr>
              <a:t> kanamaların (sıklık, uzunluk, kanama hacmi ve süresi açısından)  hepsini ifade etmek için </a:t>
            </a:r>
            <a:r>
              <a:rPr lang="tr-TR" dirty="0" smtClean="0">
                <a:solidFill>
                  <a:schemeClr val="accent2">
                    <a:lumMod val="75000"/>
                  </a:schemeClr>
                </a:solidFill>
              </a:rPr>
              <a:t>anormal </a:t>
            </a:r>
            <a:r>
              <a:rPr lang="tr-TR" dirty="0" err="1" smtClean="0">
                <a:solidFill>
                  <a:schemeClr val="accent2">
                    <a:lumMod val="75000"/>
                  </a:schemeClr>
                </a:solidFill>
              </a:rPr>
              <a:t>uterin</a:t>
            </a:r>
            <a:r>
              <a:rPr lang="tr-TR" dirty="0" smtClean="0">
                <a:solidFill>
                  <a:schemeClr val="accent2">
                    <a:lumMod val="75000"/>
                  </a:schemeClr>
                </a:solidFill>
              </a:rPr>
              <a:t> kanama (AUK)</a:t>
            </a:r>
            <a:r>
              <a:rPr lang="tr-TR" dirty="0" smtClean="0">
                <a:solidFill>
                  <a:schemeClr val="tx1"/>
                </a:solidFill>
              </a:rPr>
              <a:t> teriminin kullanılması</a:t>
            </a:r>
            <a:endParaRPr lang="tr-TR" dirty="0">
              <a:solidFill>
                <a:schemeClr val="tx1"/>
              </a:solidFill>
            </a:endParaRPr>
          </a:p>
        </p:txBody>
      </p:sp>
    </p:spTree>
    <p:extLst>
      <p:ext uri="{BB962C8B-B14F-4D97-AF65-F5344CB8AC3E}">
        <p14:creationId xmlns:p14="http://schemas.microsoft.com/office/powerpoint/2010/main" val="25224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a:t>U</a:t>
            </a:r>
            <a:r>
              <a:rPr lang="tr-TR" dirty="0" err="1" smtClean="0"/>
              <a:t>terin</a:t>
            </a:r>
            <a:r>
              <a:rPr lang="tr-TR" dirty="0" smtClean="0"/>
              <a:t> Kanamalar</a:t>
            </a:r>
            <a:endParaRPr lang="tr-TR" dirty="0"/>
          </a:p>
        </p:txBody>
      </p:sp>
      <p:sp>
        <p:nvSpPr>
          <p:cNvPr id="6" name="İçerik Yer Tutucusu 5"/>
          <p:cNvSpPr>
            <a:spLocks noGrp="1"/>
          </p:cNvSpPr>
          <p:nvPr>
            <p:ph idx="1"/>
          </p:nvPr>
        </p:nvSpPr>
        <p:spPr/>
        <p:txBody>
          <a:bodyPr/>
          <a:lstStyle/>
          <a:p>
            <a:pPr>
              <a:buFont typeface="Wingdings" panose="05000000000000000000" pitchFamily="2" charset="2"/>
              <a:buChar char="Ø"/>
            </a:pPr>
            <a:r>
              <a:rPr lang="tr-TR" dirty="0" smtClean="0"/>
              <a:t>2018 yılında FIGO sisteminde revizyon </a:t>
            </a:r>
          </a:p>
          <a:p>
            <a:pPr marL="0" indent="0">
              <a:buNone/>
            </a:pPr>
            <a:endParaRPr lang="tr-TR" dirty="0"/>
          </a:p>
        </p:txBody>
      </p:sp>
      <p:pic>
        <p:nvPicPr>
          <p:cNvPr id="7" name="İçerik Yer Tutucusu 3"/>
          <p:cNvPicPr>
            <a:picLocks noChangeAspect="1"/>
          </p:cNvPicPr>
          <p:nvPr/>
        </p:nvPicPr>
        <p:blipFill rotWithShape="1">
          <a:blip r:embed="rId2"/>
          <a:srcRect l="20150" t="14932" r="24329" b="45375"/>
          <a:stretch/>
        </p:blipFill>
        <p:spPr>
          <a:xfrm>
            <a:off x="1387084" y="2314435"/>
            <a:ext cx="8801474" cy="3539518"/>
          </a:xfrm>
          <a:prstGeom prst="rect">
            <a:avLst/>
          </a:prstGeom>
        </p:spPr>
      </p:pic>
    </p:spTree>
    <p:extLst>
      <p:ext uri="{BB962C8B-B14F-4D97-AF65-F5344CB8AC3E}">
        <p14:creationId xmlns:p14="http://schemas.microsoft.com/office/powerpoint/2010/main" val="2131401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a:t>
            </a:r>
            <a:r>
              <a:rPr lang="tr-TR" dirty="0" smtClean="0"/>
              <a:t>Kanamalar</a:t>
            </a:r>
            <a:endParaRPr lang="tr-TR" dirty="0"/>
          </a:p>
        </p:txBody>
      </p:sp>
      <p:sp>
        <p:nvSpPr>
          <p:cNvPr id="3" name="İçerik Yer Tutucusu 2"/>
          <p:cNvSpPr>
            <a:spLocks noGrp="1"/>
          </p:cNvSpPr>
          <p:nvPr>
            <p:ph idx="1"/>
          </p:nvPr>
        </p:nvSpPr>
        <p:spPr>
          <a:xfrm>
            <a:off x="923364" y="1595718"/>
            <a:ext cx="10430435" cy="4581245"/>
          </a:xfrm>
        </p:spPr>
        <p:txBody>
          <a:bodyPr/>
          <a:lstStyle/>
          <a:p>
            <a:pPr>
              <a:buFont typeface="Wingdings" panose="05000000000000000000" pitchFamily="2" charset="2"/>
              <a:buChar char="Ø"/>
            </a:pPr>
            <a:r>
              <a:rPr lang="tr-TR" sz="1800" dirty="0"/>
              <a:t>Anormal </a:t>
            </a:r>
            <a:r>
              <a:rPr lang="tr-TR" sz="1800" dirty="0" err="1"/>
              <a:t>uterin</a:t>
            </a:r>
            <a:r>
              <a:rPr lang="tr-TR" sz="1800" dirty="0"/>
              <a:t> kanama </a:t>
            </a:r>
            <a:r>
              <a:rPr lang="tr-TR" sz="1800" dirty="0" smtClean="0"/>
              <a:t>semptomlarının, terminolojilerinin</a:t>
            </a:r>
          </a:p>
          <a:p>
            <a:pPr marL="0" indent="0">
              <a:buNone/>
            </a:pPr>
            <a:r>
              <a:rPr lang="tr-TR" sz="1800" dirty="0" smtClean="0"/>
              <a:t> </a:t>
            </a:r>
            <a:r>
              <a:rPr lang="tr-TR" sz="1800" dirty="0"/>
              <a:t>ve tanımlarının gözden </a:t>
            </a:r>
            <a:r>
              <a:rPr lang="tr-TR" sz="1800" dirty="0" smtClean="0"/>
              <a:t>geçirilmesi ( FIGO Sistem 1 )</a:t>
            </a:r>
            <a:endParaRPr lang="tr-TR" sz="1800" dirty="0"/>
          </a:p>
          <a:p>
            <a:pPr marL="0" indent="0">
              <a:buNone/>
            </a:pPr>
            <a:endParaRPr lang="tr-TR" dirty="0"/>
          </a:p>
        </p:txBody>
      </p:sp>
      <p:pic>
        <p:nvPicPr>
          <p:cNvPr id="4" name="Resim 3"/>
          <p:cNvPicPr>
            <a:picLocks noChangeAspect="1"/>
          </p:cNvPicPr>
          <p:nvPr/>
        </p:nvPicPr>
        <p:blipFill rotWithShape="1">
          <a:blip r:embed="rId3"/>
          <a:srcRect l="23213" t="21838" r="52333" b="25475"/>
          <a:stretch/>
        </p:blipFill>
        <p:spPr>
          <a:xfrm>
            <a:off x="7297840" y="1065339"/>
            <a:ext cx="4472247" cy="5419898"/>
          </a:xfrm>
          <a:prstGeom prst="rect">
            <a:avLst/>
          </a:prstGeom>
        </p:spPr>
      </p:pic>
      <p:pic>
        <p:nvPicPr>
          <p:cNvPr id="5" name="Resim 4"/>
          <p:cNvPicPr>
            <a:picLocks noChangeAspect="1"/>
          </p:cNvPicPr>
          <p:nvPr/>
        </p:nvPicPr>
        <p:blipFill rotWithShape="1">
          <a:blip r:embed="rId4"/>
          <a:srcRect l="23964" t="22312" r="28806" b="17147"/>
          <a:stretch/>
        </p:blipFill>
        <p:spPr>
          <a:xfrm>
            <a:off x="923363" y="2391220"/>
            <a:ext cx="5634303" cy="4062501"/>
          </a:xfrm>
          <a:prstGeom prst="rect">
            <a:avLst/>
          </a:prstGeom>
        </p:spPr>
      </p:pic>
      <p:sp>
        <p:nvSpPr>
          <p:cNvPr id="6" name="Yuvarlatılmış Dikdörtgen 5"/>
          <p:cNvSpPr/>
          <p:nvPr/>
        </p:nvSpPr>
        <p:spPr>
          <a:xfrm>
            <a:off x="1039906" y="4580965"/>
            <a:ext cx="1407459" cy="67235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Yuvarlatılmış Dikdörtgen 6"/>
          <p:cNvSpPr/>
          <p:nvPr/>
        </p:nvSpPr>
        <p:spPr>
          <a:xfrm>
            <a:off x="7205357" y="4580965"/>
            <a:ext cx="1407459" cy="67235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3240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a:t>
            </a:r>
            <a:r>
              <a:rPr lang="tr-TR" dirty="0" smtClean="0"/>
              <a:t>Kanamalar </a:t>
            </a:r>
            <a:endParaRPr lang="tr-TR" dirty="0"/>
          </a:p>
        </p:txBody>
      </p:sp>
      <p:sp>
        <p:nvSpPr>
          <p:cNvPr id="3" name="İçerik Yer Tutucusu 2"/>
          <p:cNvSpPr>
            <a:spLocks noGrp="1"/>
          </p:cNvSpPr>
          <p:nvPr>
            <p:ph idx="1"/>
          </p:nvPr>
        </p:nvSpPr>
        <p:spPr>
          <a:xfrm>
            <a:off x="838200" y="1449106"/>
            <a:ext cx="10726271" cy="5032375"/>
          </a:xfrm>
        </p:spPr>
        <p:txBody>
          <a:bodyPr/>
          <a:lstStyle/>
          <a:p>
            <a:pPr>
              <a:buFont typeface="Wingdings" panose="05000000000000000000" pitchFamily="2" charset="2"/>
              <a:buChar char="Ø"/>
            </a:pPr>
            <a:r>
              <a:rPr lang="tr-TR" dirty="0" smtClean="0"/>
              <a:t>AUK altında yatan nedenlerine göre sınıflandırılmasının revizyonu (FIGO Sistem 2)</a:t>
            </a:r>
          </a:p>
          <a:p>
            <a:pPr>
              <a:buFont typeface="Wingdings" panose="05000000000000000000" pitchFamily="2" charset="2"/>
              <a:buChar char="Ø"/>
            </a:pPr>
            <a:r>
              <a:rPr lang="tr-TR" dirty="0"/>
              <a:t>PALM-COEIN</a:t>
            </a:r>
            <a:endParaRPr lang="tr-TR" dirty="0" smtClean="0"/>
          </a:p>
          <a:p>
            <a:pPr lvl="1"/>
            <a:r>
              <a:rPr lang="tr-TR" dirty="0"/>
              <a:t>PALM </a:t>
            </a:r>
            <a:r>
              <a:rPr lang="tr-TR" dirty="0" smtClean="0"/>
              <a:t>grubu </a:t>
            </a:r>
            <a:r>
              <a:rPr lang="tr-TR" dirty="0" err="1" smtClean="0"/>
              <a:t>uterusun</a:t>
            </a:r>
            <a:r>
              <a:rPr lang="tr-TR" dirty="0" smtClean="0"/>
              <a:t> </a:t>
            </a:r>
            <a:r>
              <a:rPr lang="tr-TR" dirty="0"/>
              <a:t>yapısal lezyonlarını içerirken, COEIN </a:t>
            </a:r>
            <a:r>
              <a:rPr lang="tr-TR" dirty="0" smtClean="0"/>
              <a:t>yapısal olmayan </a:t>
            </a:r>
            <a:r>
              <a:rPr lang="tr-TR" dirty="0"/>
              <a:t>nedenler</a:t>
            </a:r>
            <a:endParaRPr lang="tr-TR" dirty="0" smtClean="0"/>
          </a:p>
          <a:p>
            <a:pPr marL="0" indent="0">
              <a:buNone/>
            </a:pPr>
            <a:endParaRPr lang="tr-TR" dirty="0"/>
          </a:p>
        </p:txBody>
      </p:sp>
      <p:pic>
        <p:nvPicPr>
          <p:cNvPr id="5" name="İçerik Yer Tutucusu 4"/>
          <p:cNvPicPr>
            <a:picLocks noChangeAspect="1"/>
          </p:cNvPicPr>
          <p:nvPr/>
        </p:nvPicPr>
        <p:blipFill rotWithShape="1">
          <a:blip r:embed="rId3"/>
          <a:srcRect l="21485" t="22411" r="28380" b="55462"/>
          <a:stretch/>
        </p:blipFill>
        <p:spPr>
          <a:xfrm>
            <a:off x="838200" y="3290046"/>
            <a:ext cx="10219612" cy="2537012"/>
          </a:xfrm>
          <a:prstGeom prst="rect">
            <a:avLst/>
          </a:prstGeom>
        </p:spPr>
      </p:pic>
    </p:spTree>
    <p:extLst>
      <p:ext uri="{BB962C8B-B14F-4D97-AF65-F5344CB8AC3E}">
        <p14:creationId xmlns:p14="http://schemas.microsoft.com/office/powerpoint/2010/main" val="2667405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a:t>
            </a:r>
            <a:r>
              <a:rPr lang="tr-TR" dirty="0" smtClean="0"/>
              <a:t>Kanamalar </a:t>
            </a:r>
            <a:endParaRPr lang="tr-TR" dirty="0"/>
          </a:p>
        </p:txBody>
      </p:sp>
      <p:sp>
        <p:nvSpPr>
          <p:cNvPr id="3" name="İçerik Yer Tutucusu 2"/>
          <p:cNvSpPr>
            <a:spLocks noGrp="1"/>
          </p:cNvSpPr>
          <p:nvPr>
            <p:ph idx="1"/>
          </p:nvPr>
        </p:nvSpPr>
        <p:spPr>
          <a:xfrm>
            <a:off x="690282" y="1420239"/>
            <a:ext cx="10566998" cy="4442082"/>
          </a:xfrm>
        </p:spPr>
        <p:txBody>
          <a:bodyPr/>
          <a:lstStyle/>
          <a:p>
            <a:pPr>
              <a:lnSpc>
                <a:spcPct val="150000"/>
              </a:lnSpc>
              <a:buFont typeface="Wingdings" panose="05000000000000000000" pitchFamily="2" charset="2"/>
              <a:buChar char="Ø"/>
            </a:pPr>
            <a:endParaRPr lang="tr-TR" dirty="0" smtClean="0"/>
          </a:p>
          <a:p>
            <a:pPr>
              <a:lnSpc>
                <a:spcPct val="150000"/>
              </a:lnSpc>
              <a:buFont typeface="Wingdings" panose="05000000000000000000" pitchFamily="2" charset="2"/>
              <a:buChar char="Ø"/>
            </a:pPr>
            <a:r>
              <a:rPr lang="tr-TR" dirty="0" smtClean="0"/>
              <a:t>AUK, </a:t>
            </a:r>
            <a:r>
              <a:rPr lang="tr-TR" dirty="0"/>
              <a:t>klinik </a:t>
            </a:r>
            <a:r>
              <a:rPr lang="tr-TR" dirty="0" smtClean="0"/>
              <a:t>pratikte aile </a:t>
            </a:r>
            <a:r>
              <a:rPr lang="tr-TR" dirty="0"/>
              <a:t>hekiminin sık karşılaştığı jinekolojik </a:t>
            </a:r>
            <a:r>
              <a:rPr lang="tr-TR" dirty="0" smtClean="0"/>
              <a:t>yakınmalar arasında</a:t>
            </a:r>
          </a:p>
          <a:p>
            <a:pPr>
              <a:lnSpc>
                <a:spcPct val="150000"/>
              </a:lnSpc>
              <a:buFont typeface="Wingdings" panose="05000000000000000000" pitchFamily="2" charset="2"/>
              <a:buChar char="Ø"/>
            </a:pPr>
            <a:r>
              <a:rPr lang="tr-TR" dirty="0" smtClean="0"/>
              <a:t>Hayat </a:t>
            </a:r>
            <a:r>
              <a:rPr lang="tr-TR" dirty="0"/>
              <a:t>boyunca kadınların %</a:t>
            </a:r>
            <a:r>
              <a:rPr lang="tr-TR" dirty="0" smtClean="0"/>
              <a:t>30 ’unu etkilemekte</a:t>
            </a:r>
          </a:p>
          <a:p>
            <a:pPr>
              <a:lnSpc>
                <a:spcPct val="150000"/>
              </a:lnSpc>
              <a:buFont typeface="Wingdings" panose="05000000000000000000" pitchFamily="2" charset="2"/>
              <a:buChar char="Ø"/>
            </a:pPr>
            <a:r>
              <a:rPr lang="tr-TR" dirty="0" smtClean="0"/>
              <a:t>Tanı değil semptom</a:t>
            </a:r>
          </a:p>
          <a:p>
            <a:pPr>
              <a:lnSpc>
                <a:spcPct val="150000"/>
              </a:lnSpc>
              <a:buFont typeface="Wingdings" panose="05000000000000000000" pitchFamily="2" charset="2"/>
              <a:buChar char="Ø"/>
            </a:pPr>
            <a:r>
              <a:rPr lang="tr-TR" dirty="0" smtClean="0"/>
              <a:t>6 aydan uzun süredir olan AUK kronik</a:t>
            </a:r>
          </a:p>
        </p:txBody>
      </p:sp>
    </p:spTree>
    <p:extLst>
      <p:ext uri="{BB962C8B-B14F-4D97-AF65-F5344CB8AC3E}">
        <p14:creationId xmlns:p14="http://schemas.microsoft.com/office/powerpoint/2010/main" val="1041463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90954"/>
            <a:ext cx="10515600" cy="1325563"/>
          </a:xfrm>
        </p:spPr>
        <p:txBody>
          <a:bodyPr/>
          <a:lstStyle/>
          <a:p>
            <a:r>
              <a:rPr lang="tr-TR" dirty="0"/>
              <a:t>Anormal </a:t>
            </a:r>
            <a:r>
              <a:rPr lang="tr-TR" dirty="0" err="1"/>
              <a:t>Uterin</a:t>
            </a:r>
            <a:r>
              <a:rPr lang="tr-TR" dirty="0"/>
              <a:t> Kanamalar </a:t>
            </a:r>
          </a:p>
        </p:txBody>
      </p:sp>
      <p:sp>
        <p:nvSpPr>
          <p:cNvPr id="3" name="İçerik Yer Tutucusu 2"/>
          <p:cNvSpPr>
            <a:spLocks noGrp="1"/>
          </p:cNvSpPr>
          <p:nvPr>
            <p:ph idx="1"/>
          </p:nvPr>
        </p:nvSpPr>
        <p:spPr>
          <a:xfrm>
            <a:off x="838200" y="1375954"/>
            <a:ext cx="10900954" cy="5482046"/>
          </a:xfrm>
        </p:spPr>
        <p:txBody>
          <a:bodyPr/>
          <a:lstStyle/>
          <a:p>
            <a:pPr marL="0" indent="0">
              <a:buNone/>
            </a:pPr>
            <a:r>
              <a:rPr lang="tr-TR" b="1" dirty="0" smtClean="0"/>
              <a:t>Etiyoloji </a:t>
            </a:r>
            <a:r>
              <a:rPr lang="tr-TR" dirty="0" smtClean="0">
                <a:sym typeface="Wingdings" panose="05000000000000000000" pitchFamily="2" charset="2"/>
              </a:rPr>
              <a:t> </a:t>
            </a:r>
            <a:r>
              <a:rPr lang="tr-TR" i="1" dirty="0" err="1" smtClean="0"/>
              <a:t>Genital</a:t>
            </a:r>
            <a:r>
              <a:rPr lang="tr-TR" i="1" dirty="0" smtClean="0"/>
              <a:t> </a:t>
            </a:r>
            <a:r>
              <a:rPr lang="tr-TR" i="1" dirty="0"/>
              <a:t>Sistem Kaynaklı Durumlar</a:t>
            </a:r>
          </a:p>
          <a:p>
            <a:pPr marL="0" indent="0">
              <a:buNone/>
            </a:pPr>
            <a:r>
              <a:rPr lang="tr-TR" dirty="0" smtClean="0"/>
              <a:t> </a:t>
            </a:r>
            <a:endParaRPr lang="tr-TR" dirty="0"/>
          </a:p>
        </p:txBody>
      </p:sp>
      <p:sp>
        <p:nvSpPr>
          <p:cNvPr id="4" name="Yuvarlatılmış Dikdörtgen 3"/>
          <p:cNvSpPr/>
          <p:nvPr/>
        </p:nvSpPr>
        <p:spPr>
          <a:xfrm>
            <a:off x="1491343" y="1837509"/>
            <a:ext cx="3960224" cy="493775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b="1" dirty="0" smtClean="0">
              <a:solidFill>
                <a:schemeClr val="tx1"/>
              </a:solidFill>
            </a:endParaRPr>
          </a:p>
          <a:p>
            <a:r>
              <a:rPr lang="tr-TR" b="1" dirty="0" err="1" smtClean="0">
                <a:solidFill>
                  <a:schemeClr val="tx1"/>
                </a:solidFill>
              </a:rPr>
              <a:t>Uterus</a:t>
            </a:r>
            <a:r>
              <a:rPr lang="tr-TR" b="1" dirty="0" smtClean="0">
                <a:solidFill>
                  <a:schemeClr val="tx1"/>
                </a:solidFill>
              </a:rPr>
              <a:t> Kaynaklı</a:t>
            </a:r>
          </a:p>
          <a:p>
            <a:pPr marL="285750" indent="-285750">
              <a:lnSpc>
                <a:spcPct val="150000"/>
              </a:lnSpc>
              <a:buFont typeface="Wingdings" panose="05000000000000000000" pitchFamily="2" charset="2"/>
              <a:buChar char="Ø"/>
            </a:pPr>
            <a:r>
              <a:rPr lang="tr-TR" dirty="0" err="1" smtClean="0">
                <a:solidFill>
                  <a:schemeClr val="tx1"/>
                </a:solidFill>
              </a:rPr>
              <a:t>Bening</a:t>
            </a:r>
            <a:r>
              <a:rPr lang="tr-TR" dirty="0" smtClean="0">
                <a:solidFill>
                  <a:schemeClr val="tx1"/>
                </a:solidFill>
              </a:rPr>
              <a:t> Durumlar</a:t>
            </a:r>
          </a:p>
          <a:p>
            <a:pPr marL="742950" lvl="1" indent="-285750">
              <a:lnSpc>
                <a:spcPct val="150000"/>
              </a:lnSpc>
              <a:buFont typeface="Arial" panose="020B0604020202020204" pitchFamily="34" charset="0"/>
              <a:buChar char="•"/>
            </a:pPr>
            <a:r>
              <a:rPr lang="tr-TR" dirty="0" err="1" smtClean="0">
                <a:solidFill>
                  <a:schemeClr val="tx1"/>
                </a:solidFill>
              </a:rPr>
              <a:t>Endometriyal</a:t>
            </a:r>
            <a:r>
              <a:rPr lang="tr-TR" dirty="0" smtClean="0">
                <a:solidFill>
                  <a:schemeClr val="tx1"/>
                </a:solidFill>
              </a:rPr>
              <a:t> polip</a:t>
            </a:r>
          </a:p>
          <a:p>
            <a:pPr marL="742950" lvl="1" indent="-285750">
              <a:lnSpc>
                <a:spcPct val="150000"/>
              </a:lnSpc>
              <a:buFont typeface="Arial" panose="020B0604020202020204" pitchFamily="34" charset="0"/>
              <a:buChar char="•"/>
            </a:pPr>
            <a:r>
              <a:rPr lang="tr-TR" dirty="0" err="1" smtClean="0">
                <a:solidFill>
                  <a:schemeClr val="tx1"/>
                </a:solidFill>
              </a:rPr>
              <a:t>Endometriyal</a:t>
            </a:r>
            <a:r>
              <a:rPr lang="tr-TR" dirty="0" smtClean="0">
                <a:solidFill>
                  <a:schemeClr val="tx1"/>
                </a:solidFill>
              </a:rPr>
              <a:t> </a:t>
            </a:r>
            <a:r>
              <a:rPr lang="tr-TR" dirty="0" err="1" smtClean="0">
                <a:solidFill>
                  <a:schemeClr val="tx1"/>
                </a:solidFill>
              </a:rPr>
              <a:t>hiperplazi</a:t>
            </a:r>
            <a:endParaRPr lang="tr-TR" dirty="0" smtClean="0">
              <a:solidFill>
                <a:schemeClr val="tx1"/>
              </a:solidFill>
            </a:endParaRPr>
          </a:p>
          <a:p>
            <a:pPr marL="742950" lvl="1" indent="-285750">
              <a:lnSpc>
                <a:spcPct val="150000"/>
              </a:lnSpc>
              <a:buFont typeface="Arial" panose="020B0604020202020204" pitchFamily="34" charset="0"/>
              <a:buChar char="•"/>
            </a:pPr>
            <a:r>
              <a:rPr lang="tr-TR" dirty="0" err="1" smtClean="0">
                <a:solidFill>
                  <a:schemeClr val="tx1"/>
                </a:solidFill>
              </a:rPr>
              <a:t>Adenomiyozis</a:t>
            </a:r>
            <a:r>
              <a:rPr lang="tr-TR" dirty="0" smtClean="0">
                <a:solidFill>
                  <a:schemeClr val="tx1"/>
                </a:solidFill>
              </a:rPr>
              <a:t> </a:t>
            </a:r>
          </a:p>
          <a:p>
            <a:pPr marL="742950" lvl="1" indent="-285750">
              <a:lnSpc>
                <a:spcPct val="150000"/>
              </a:lnSpc>
              <a:buFont typeface="Arial" panose="020B0604020202020204" pitchFamily="34" charset="0"/>
              <a:buChar char="•"/>
            </a:pPr>
            <a:r>
              <a:rPr lang="tr-TR" dirty="0" err="1" smtClean="0">
                <a:solidFill>
                  <a:schemeClr val="tx1"/>
                </a:solidFill>
              </a:rPr>
              <a:t>Leiomiyomlar</a:t>
            </a:r>
            <a:r>
              <a:rPr lang="tr-TR" dirty="0" smtClean="0">
                <a:solidFill>
                  <a:schemeClr val="tx1"/>
                </a:solidFill>
              </a:rPr>
              <a:t> (</a:t>
            </a:r>
            <a:r>
              <a:rPr lang="tr-TR" dirty="0" err="1" smtClean="0">
                <a:solidFill>
                  <a:schemeClr val="tx1"/>
                </a:solidFill>
              </a:rPr>
              <a:t>fibroidler</a:t>
            </a:r>
            <a:r>
              <a:rPr lang="tr-TR" dirty="0" smtClean="0">
                <a:solidFill>
                  <a:schemeClr val="tx1"/>
                </a:solidFill>
              </a:rPr>
              <a:t>)</a:t>
            </a:r>
          </a:p>
          <a:p>
            <a:pPr marL="742950" lvl="1" indent="-285750">
              <a:lnSpc>
                <a:spcPct val="150000"/>
              </a:lnSpc>
              <a:buFont typeface="Arial" panose="020B0604020202020204" pitchFamily="34" charset="0"/>
              <a:buChar char="•"/>
            </a:pPr>
            <a:r>
              <a:rPr lang="tr-TR" dirty="0" err="1" smtClean="0">
                <a:solidFill>
                  <a:schemeClr val="tx1"/>
                </a:solidFill>
              </a:rPr>
              <a:t>Arteriovenöz</a:t>
            </a:r>
            <a:r>
              <a:rPr lang="tr-TR" dirty="0" smtClean="0">
                <a:solidFill>
                  <a:schemeClr val="tx1"/>
                </a:solidFill>
              </a:rPr>
              <a:t> </a:t>
            </a:r>
            <a:r>
              <a:rPr lang="tr-TR" dirty="0" err="1" smtClean="0">
                <a:solidFill>
                  <a:schemeClr val="tx1"/>
                </a:solidFill>
              </a:rPr>
              <a:t>malformasyonlar</a:t>
            </a:r>
            <a:endParaRPr lang="tr-TR" dirty="0" smtClean="0">
              <a:solidFill>
                <a:schemeClr val="tx1"/>
              </a:solidFill>
            </a:endParaRPr>
          </a:p>
          <a:p>
            <a:pPr marL="285750" indent="-285750">
              <a:lnSpc>
                <a:spcPct val="150000"/>
              </a:lnSpc>
              <a:buFont typeface="Wingdings" panose="05000000000000000000" pitchFamily="2" charset="2"/>
              <a:buChar char="Ø"/>
            </a:pPr>
            <a:r>
              <a:rPr lang="tr-TR" dirty="0" err="1" smtClean="0">
                <a:solidFill>
                  <a:schemeClr val="tx1"/>
                </a:solidFill>
              </a:rPr>
              <a:t>Malignite</a:t>
            </a:r>
            <a:r>
              <a:rPr lang="tr-TR" dirty="0" smtClean="0">
                <a:solidFill>
                  <a:schemeClr val="tx1"/>
                </a:solidFill>
              </a:rPr>
              <a:t> </a:t>
            </a:r>
          </a:p>
          <a:p>
            <a:pPr marL="285750" indent="-285750">
              <a:lnSpc>
                <a:spcPct val="150000"/>
              </a:lnSpc>
              <a:buFont typeface="Wingdings" panose="05000000000000000000" pitchFamily="2" charset="2"/>
              <a:buChar char="Ø"/>
            </a:pPr>
            <a:r>
              <a:rPr lang="tr-TR" dirty="0" smtClean="0">
                <a:solidFill>
                  <a:schemeClr val="tx1"/>
                </a:solidFill>
              </a:rPr>
              <a:t>Enfeksiyon (PID, </a:t>
            </a:r>
            <a:r>
              <a:rPr lang="tr-TR" dirty="0" err="1" smtClean="0">
                <a:solidFill>
                  <a:schemeClr val="tx1"/>
                </a:solidFill>
              </a:rPr>
              <a:t>endometrit</a:t>
            </a:r>
            <a:r>
              <a:rPr lang="tr-TR" dirty="0" smtClean="0">
                <a:solidFill>
                  <a:schemeClr val="tx1"/>
                </a:solidFill>
              </a:rPr>
              <a:t>)</a:t>
            </a:r>
          </a:p>
          <a:p>
            <a:pPr marL="285750" indent="-285750">
              <a:lnSpc>
                <a:spcPct val="150000"/>
              </a:lnSpc>
              <a:buFont typeface="Wingdings" panose="05000000000000000000" pitchFamily="2" charset="2"/>
              <a:buChar char="Ø"/>
            </a:pPr>
            <a:r>
              <a:rPr lang="tr-TR" dirty="0" err="1" smtClean="0">
                <a:solidFill>
                  <a:schemeClr val="tx1"/>
                </a:solidFill>
              </a:rPr>
              <a:t>Ovulatuar</a:t>
            </a:r>
            <a:r>
              <a:rPr lang="tr-TR" dirty="0" smtClean="0">
                <a:solidFill>
                  <a:schemeClr val="tx1"/>
                </a:solidFill>
              </a:rPr>
              <a:t> </a:t>
            </a:r>
            <a:r>
              <a:rPr lang="tr-TR" dirty="0" err="1" smtClean="0">
                <a:solidFill>
                  <a:schemeClr val="tx1"/>
                </a:solidFill>
              </a:rPr>
              <a:t>disfonksiyon</a:t>
            </a:r>
            <a:endParaRPr lang="tr-TR" dirty="0" smtClean="0">
              <a:solidFill>
                <a:schemeClr val="tx1"/>
              </a:solidFill>
            </a:endParaRPr>
          </a:p>
          <a:p>
            <a:endParaRPr lang="tr-TR" dirty="0" smtClean="0">
              <a:solidFill>
                <a:schemeClr val="tx1"/>
              </a:solidFill>
            </a:endParaRPr>
          </a:p>
        </p:txBody>
      </p:sp>
      <p:sp>
        <p:nvSpPr>
          <p:cNvPr id="5" name="Yuvarlatılmış Dikdörtgen 4"/>
          <p:cNvSpPr/>
          <p:nvPr/>
        </p:nvSpPr>
        <p:spPr>
          <a:xfrm>
            <a:off x="6802368" y="3004457"/>
            <a:ext cx="3900352" cy="354438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b="1" dirty="0" smtClean="0">
              <a:solidFill>
                <a:schemeClr val="tx1"/>
              </a:solidFill>
            </a:endParaRPr>
          </a:p>
          <a:p>
            <a:r>
              <a:rPr lang="tr-TR" b="1" dirty="0" err="1" smtClean="0">
                <a:solidFill>
                  <a:schemeClr val="tx1"/>
                </a:solidFill>
              </a:rPr>
              <a:t>Serviks</a:t>
            </a:r>
            <a:r>
              <a:rPr lang="tr-TR" b="1" dirty="0" smtClean="0">
                <a:solidFill>
                  <a:schemeClr val="tx1"/>
                </a:solidFill>
              </a:rPr>
              <a:t> Kaynaklı</a:t>
            </a:r>
          </a:p>
          <a:p>
            <a:pPr marL="285750" indent="-285750">
              <a:lnSpc>
                <a:spcPct val="150000"/>
              </a:lnSpc>
              <a:buFont typeface="Wingdings" panose="05000000000000000000" pitchFamily="2" charset="2"/>
              <a:buChar char="Ø"/>
            </a:pPr>
            <a:r>
              <a:rPr lang="tr-TR" dirty="0" err="1" smtClean="0">
                <a:solidFill>
                  <a:schemeClr val="tx1"/>
                </a:solidFill>
              </a:rPr>
              <a:t>Bening</a:t>
            </a:r>
            <a:r>
              <a:rPr lang="tr-TR" dirty="0" smtClean="0">
                <a:solidFill>
                  <a:schemeClr val="tx1"/>
                </a:solidFill>
              </a:rPr>
              <a:t> Durumlar</a:t>
            </a:r>
          </a:p>
          <a:p>
            <a:pPr marL="742950" lvl="1" indent="-285750">
              <a:lnSpc>
                <a:spcPct val="150000"/>
              </a:lnSpc>
              <a:buFont typeface="Arial" panose="020B0604020202020204" pitchFamily="34" charset="0"/>
              <a:buChar char="•"/>
            </a:pPr>
            <a:r>
              <a:rPr lang="tr-TR" dirty="0" err="1" smtClean="0">
                <a:solidFill>
                  <a:schemeClr val="tx1"/>
                </a:solidFill>
              </a:rPr>
              <a:t>Servikal</a:t>
            </a:r>
            <a:r>
              <a:rPr lang="tr-TR" dirty="0" smtClean="0">
                <a:solidFill>
                  <a:schemeClr val="tx1"/>
                </a:solidFill>
              </a:rPr>
              <a:t> polip</a:t>
            </a:r>
          </a:p>
          <a:p>
            <a:pPr marL="742950" lvl="1" indent="-285750">
              <a:lnSpc>
                <a:spcPct val="150000"/>
              </a:lnSpc>
              <a:buFont typeface="Arial" panose="020B0604020202020204" pitchFamily="34" charset="0"/>
              <a:buChar char="•"/>
            </a:pPr>
            <a:r>
              <a:rPr lang="tr-TR" dirty="0" err="1" smtClean="0">
                <a:solidFill>
                  <a:schemeClr val="tx1"/>
                </a:solidFill>
              </a:rPr>
              <a:t>Ektropion</a:t>
            </a:r>
            <a:endParaRPr lang="tr-TR" dirty="0" smtClean="0">
              <a:solidFill>
                <a:schemeClr val="tx1"/>
              </a:solidFill>
            </a:endParaRPr>
          </a:p>
          <a:p>
            <a:pPr marL="742950" lvl="1" indent="-285750">
              <a:lnSpc>
                <a:spcPct val="150000"/>
              </a:lnSpc>
              <a:buFont typeface="Arial" panose="020B0604020202020204" pitchFamily="34" charset="0"/>
              <a:buChar char="•"/>
            </a:pPr>
            <a:r>
              <a:rPr lang="tr-TR" dirty="0" err="1" smtClean="0">
                <a:solidFill>
                  <a:schemeClr val="tx1"/>
                </a:solidFill>
              </a:rPr>
              <a:t>Endometriozis</a:t>
            </a:r>
            <a:r>
              <a:rPr lang="tr-TR" dirty="0" smtClean="0">
                <a:solidFill>
                  <a:schemeClr val="tx1"/>
                </a:solidFill>
              </a:rPr>
              <a:t> </a:t>
            </a:r>
          </a:p>
          <a:p>
            <a:pPr marL="285750" indent="-285750">
              <a:lnSpc>
                <a:spcPct val="150000"/>
              </a:lnSpc>
              <a:buFont typeface="Wingdings" panose="05000000000000000000" pitchFamily="2" charset="2"/>
              <a:buChar char="Ø"/>
            </a:pPr>
            <a:r>
              <a:rPr lang="tr-TR" dirty="0" err="1" smtClean="0">
                <a:solidFill>
                  <a:schemeClr val="tx1"/>
                </a:solidFill>
              </a:rPr>
              <a:t>Malignite</a:t>
            </a:r>
            <a:r>
              <a:rPr lang="tr-TR" dirty="0" smtClean="0">
                <a:solidFill>
                  <a:schemeClr val="tx1"/>
                </a:solidFill>
              </a:rPr>
              <a:t> </a:t>
            </a:r>
          </a:p>
          <a:p>
            <a:pPr marL="285750" indent="-285750">
              <a:lnSpc>
                <a:spcPct val="150000"/>
              </a:lnSpc>
              <a:buFont typeface="Wingdings" panose="05000000000000000000" pitchFamily="2" charset="2"/>
              <a:buChar char="Ø"/>
            </a:pPr>
            <a:r>
              <a:rPr lang="tr-TR" dirty="0" smtClean="0">
                <a:solidFill>
                  <a:schemeClr val="tx1"/>
                </a:solidFill>
              </a:rPr>
              <a:t>Enfeksiyon (</a:t>
            </a:r>
            <a:r>
              <a:rPr lang="tr-TR" dirty="0" err="1" smtClean="0">
                <a:solidFill>
                  <a:schemeClr val="tx1"/>
                </a:solidFill>
              </a:rPr>
              <a:t>sevisit</a:t>
            </a:r>
            <a:r>
              <a:rPr lang="tr-TR" dirty="0" smtClean="0">
                <a:solidFill>
                  <a:schemeClr val="tx1"/>
                </a:solidFill>
              </a:rPr>
              <a:t>)</a:t>
            </a:r>
          </a:p>
          <a:p>
            <a:endParaRPr lang="tr-TR" dirty="0" smtClean="0">
              <a:solidFill>
                <a:schemeClr val="tx1"/>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438" y="368527"/>
            <a:ext cx="3434212" cy="2295979"/>
          </a:xfrm>
          <a:prstGeom prst="rect">
            <a:avLst/>
          </a:prstGeom>
        </p:spPr>
      </p:pic>
    </p:spTree>
    <p:extLst>
      <p:ext uri="{BB962C8B-B14F-4D97-AF65-F5344CB8AC3E}">
        <p14:creationId xmlns:p14="http://schemas.microsoft.com/office/powerpoint/2010/main" val="2718650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932451"/>
          </a:xfrm>
        </p:spPr>
        <p:txBody>
          <a:bodyPr/>
          <a:lstStyle/>
          <a:p>
            <a:r>
              <a:rPr lang="tr-TR" dirty="0"/>
              <a:t>Anormal </a:t>
            </a:r>
            <a:r>
              <a:rPr lang="tr-TR" dirty="0" err="1"/>
              <a:t>Uterin</a:t>
            </a:r>
            <a:r>
              <a:rPr lang="tr-TR" dirty="0"/>
              <a:t> Kanamalar </a:t>
            </a:r>
          </a:p>
        </p:txBody>
      </p:sp>
      <p:sp>
        <p:nvSpPr>
          <p:cNvPr id="3" name="İçerik Yer Tutucusu 2"/>
          <p:cNvSpPr>
            <a:spLocks noGrp="1"/>
          </p:cNvSpPr>
          <p:nvPr>
            <p:ph idx="1"/>
          </p:nvPr>
        </p:nvSpPr>
        <p:spPr>
          <a:xfrm>
            <a:off x="838200" y="1619794"/>
            <a:ext cx="10515600" cy="4557169"/>
          </a:xfrm>
        </p:spPr>
        <p:txBody>
          <a:bodyPr/>
          <a:lstStyle/>
          <a:p>
            <a:pPr marL="0" indent="0">
              <a:buNone/>
            </a:pPr>
            <a:r>
              <a:rPr lang="tr-TR" b="1" dirty="0" smtClean="0"/>
              <a:t>Etiyoloji </a:t>
            </a:r>
            <a:r>
              <a:rPr lang="tr-TR" dirty="0" smtClean="0">
                <a:sym typeface="Wingdings" panose="05000000000000000000" pitchFamily="2" charset="2"/>
              </a:rPr>
              <a:t> </a:t>
            </a:r>
            <a:r>
              <a:rPr lang="tr-TR" i="1" dirty="0" err="1" smtClean="0"/>
              <a:t>Genital</a:t>
            </a:r>
            <a:r>
              <a:rPr lang="tr-TR" i="1" dirty="0" smtClean="0"/>
              <a:t> </a:t>
            </a:r>
            <a:r>
              <a:rPr lang="tr-TR" i="1" dirty="0"/>
              <a:t>Sistem Kaynaklı Durumlar</a:t>
            </a:r>
          </a:p>
          <a:p>
            <a:pPr marL="0" indent="0">
              <a:buNone/>
            </a:pPr>
            <a:endParaRPr lang="tr-TR" dirty="0"/>
          </a:p>
        </p:txBody>
      </p:sp>
      <p:sp>
        <p:nvSpPr>
          <p:cNvPr id="4" name="Yuvarlatılmış Dikdörtgen 3"/>
          <p:cNvSpPr/>
          <p:nvPr/>
        </p:nvSpPr>
        <p:spPr>
          <a:xfrm>
            <a:off x="1099457" y="2512424"/>
            <a:ext cx="3890555" cy="323523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b="1" dirty="0" smtClean="0">
              <a:solidFill>
                <a:schemeClr val="tx1"/>
              </a:solidFill>
            </a:endParaRPr>
          </a:p>
          <a:p>
            <a:r>
              <a:rPr lang="tr-TR" b="1" dirty="0" smtClean="0">
                <a:solidFill>
                  <a:schemeClr val="tx1"/>
                </a:solidFill>
              </a:rPr>
              <a:t>Vulva Kaynaklı</a:t>
            </a:r>
          </a:p>
          <a:p>
            <a:pPr marL="285750" indent="-285750">
              <a:lnSpc>
                <a:spcPct val="150000"/>
              </a:lnSpc>
              <a:buFont typeface="Wingdings" panose="05000000000000000000" pitchFamily="2" charset="2"/>
              <a:buChar char="Ø"/>
            </a:pPr>
            <a:r>
              <a:rPr lang="tr-TR" dirty="0" err="1" smtClean="0">
                <a:solidFill>
                  <a:schemeClr val="tx1"/>
                </a:solidFill>
              </a:rPr>
              <a:t>Bening</a:t>
            </a:r>
            <a:r>
              <a:rPr lang="tr-TR" dirty="0" smtClean="0">
                <a:solidFill>
                  <a:schemeClr val="tx1"/>
                </a:solidFill>
              </a:rPr>
              <a:t> Durumlar</a:t>
            </a:r>
          </a:p>
          <a:p>
            <a:pPr marL="742950" lvl="1" indent="-285750">
              <a:lnSpc>
                <a:spcPct val="150000"/>
              </a:lnSpc>
              <a:buFont typeface="Arial" panose="020B0604020202020204" pitchFamily="34" charset="0"/>
              <a:buChar char="•"/>
            </a:pPr>
            <a:r>
              <a:rPr lang="tr-TR" dirty="0">
                <a:solidFill>
                  <a:schemeClr val="tx1"/>
                </a:solidFill>
              </a:rPr>
              <a:t>S</a:t>
            </a:r>
            <a:r>
              <a:rPr lang="tr-TR" dirty="0" smtClean="0">
                <a:solidFill>
                  <a:schemeClr val="tx1"/>
                </a:solidFill>
              </a:rPr>
              <a:t>kin </a:t>
            </a:r>
            <a:r>
              <a:rPr lang="tr-TR" dirty="0" err="1" smtClean="0">
                <a:solidFill>
                  <a:schemeClr val="tx1"/>
                </a:solidFill>
              </a:rPr>
              <a:t>tags</a:t>
            </a:r>
            <a:endParaRPr lang="tr-TR" dirty="0" smtClean="0">
              <a:solidFill>
                <a:schemeClr val="tx1"/>
              </a:solidFill>
            </a:endParaRPr>
          </a:p>
          <a:p>
            <a:pPr marL="742950" lvl="1" indent="-285750">
              <a:lnSpc>
                <a:spcPct val="150000"/>
              </a:lnSpc>
              <a:buFont typeface="Arial" panose="020B0604020202020204" pitchFamily="34" charset="0"/>
              <a:buChar char="•"/>
            </a:pPr>
            <a:r>
              <a:rPr lang="tr-TR" dirty="0" smtClean="0">
                <a:solidFill>
                  <a:schemeClr val="tx1"/>
                </a:solidFill>
              </a:rPr>
              <a:t>Kistler</a:t>
            </a:r>
          </a:p>
          <a:p>
            <a:pPr marL="742950" lvl="1" indent="-285750">
              <a:lnSpc>
                <a:spcPct val="150000"/>
              </a:lnSpc>
              <a:buFont typeface="Arial" panose="020B0604020202020204" pitchFamily="34" charset="0"/>
              <a:buChar char="•"/>
            </a:pPr>
            <a:r>
              <a:rPr lang="tr-TR" dirty="0" err="1" smtClean="0">
                <a:solidFill>
                  <a:schemeClr val="tx1"/>
                </a:solidFill>
              </a:rPr>
              <a:t>Kondiloma</a:t>
            </a:r>
            <a:r>
              <a:rPr lang="tr-TR" dirty="0" smtClean="0">
                <a:solidFill>
                  <a:schemeClr val="tx1"/>
                </a:solidFill>
              </a:rPr>
              <a:t> </a:t>
            </a:r>
          </a:p>
          <a:p>
            <a:pPr marL="742950" lvl="1" indent="-285750">
              <a:lnSpc>
                <a:spcPct val="150000"/>
              </a:lnSpc>
              <a:buFont typeface="Arial" panose="020B0604020202020204" pitchFamily="34" charset="0"/>
              <a:buChar char="•"/>
            </a:pPr>
            <a:r>
              <a:rPr lang="tr-TR" dirty="0" err="1" smtClean="0">
                <a:solidFill>
                  <a:schemeClr val="tx1"/>
                </a:solidFill>
              </a:rPr>
              <a:t>Anjiokeratom</a:t>
            </a:r>
            <a:endParaRPr lang="tr-TR" dirty="0" smtClean="0">
              <a:solidFill>
                <a:schemeClr val="tx1"/>
              </a:solidFill>
            </a:endParaRPr>
          </a:p>
          <a:p>
            <a:pPr marL="285750" indent="-285750">
              <a:lnSpc>
                <a:spcPct val="150000"/>
              </a:lnSpc>
              <a:buFont typeface="Wingdings" panose="05000000000000000000" pitchFamily="2" charset="2"/>
              <a:buChar char="Ø"/>
            </a:pPr>
            <a:r>
              <a:rPr lang="tr-TR" dirty="0" err="1" smtClean="0">
                <a:solidFill>
                  <a:schemeClr val="tx1"/>
                </a:solidFill>
              </a:rPr>
              <a:t>Malignite</a:t>
            </a:r>
            <a:r>
              <a:rPr lang="tr-TR" dirty="0" smtClean="0">
                <a:solidFill>
                  <a:schemeClr val="tx1"/>
                </a:solidFill>
              </a:rPr>
              <a:t> </a:t>
            </a:r>
          </a:p>
          <a:p>
            <a:endParaRPr lang="tr-TR" dirty="0" smtClean="0">
              <a:solidFill>
                <a:schemeClr val="tx1"/>
              </a:solidFill>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106" y="2360227"/>
            <a:ext cx="3201951" cy="3387430"/>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772" y="2360227"/>
            <a:ext cx="2352675" cy="3429000"/>
          </a:xfrm>
          <a:prstGeom prst="rect">
            <a:avLst/>
          </a:prstGeom>
        </p:spPr>
      </p:pic>
    </p:spTree>
    <p:extLst>
      <p:ext uri="{BB962C8B-B14F-4D97-AF65-F5344CB8AC3E}">
        <p14:creationId xmlns:p14="http://schemas.microsoft.com/office/powerpoint/2010/main" val="3113194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Sunum planı </a:t>
            </a:r>
            <a:endParaRPr lang="tr-TR" dirty="0"/>
          </a:p>
        </p:txBody>
      </p:sp>
      <p:sp>
        <p:nvSpPr>
          <p:cNvPr id="3" name="İçerik Yer Tutucusu 2"/>
          <p:cNvSpPr>
            <a:spLocks noGrp="1"/>
          </p:cNvSpPr>
          <p:nvPr>
            <p:ph idx="1"/>
          </p:nvPr>
        </p:nvSpPr>
        <p:spPr>
          <a:xfrm>
            <a:off x="838200" y="1690688"/>
            <a:ext cx="10660117" cy="4480582"/>
          </a:xfrm>
        </p:spPr>
        <p:txBody>
          <a:bodyPr>
            <a:normAutofit/>
          </a:bodyPr>
          <a:lstStyle/>
          <a:p>
            <a:pPr>
              <a:lnSpc>
                <a:spcPct val="150000"/>
              </a:lnSpc>
            </a:pPr>
            <a:r>
              <a:rPr lang="tr-TR" dirty="0" err="1">
                <a:latin typeface="Times New Roman" panose="02020603050405020304" pitchFamily="18" charset="0"/>
                <a:cs typeface="Times New Roman" panose="02020603050405020304" pitchFamily="18" charset="0"/>
              </a:rPr>
              <a:t>Menstural</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siklus</a:t>
            </a:r>
            <a:r>
              <a:rPr lang="tr-TR" dirty="0">
                <a:latin typeface="Times New Roman" panose="02020603050405020304" pitchFamily="18" charset="0"/>
                <a:cs typeface="Times New Roman" panose="02020603050405020304" pitchFamily="18" charset="0"/>
              </a:rPr>
              <a:t> </a:t>
            </a:r>
            <a:r>
              <a:rPr lang="tr-TR" dirty="0" smtClean="0">
                <a:latin typeface="Times New Roman" panose="02020603050405020304" pitchFamily="18" charset="0"/>
                <a:cs typeface="Times New Roman" panose="02020603050405020304" pitchFamily="18" charset="0"/>
              </a:rPr>
              <a:t>fizyolojisi</a:t>
            </a:r>
            <a:endParaRPr lang="tr-TR" dirty="0">
              <a:latin typeface="Times New Roman" panose="02020603050405020304" pitchFamily="18" charset="0"/>
              <a:cs typeface="Times New Roman" panose="02020603050405020304" pitchFamily="18" charset="0"/>
            </a:endParaRPr>
          </a:p>
          <a:p>
            <a:pPr>
              <a:lnSpc>
                <a:spcPct val="150000"/>
              </a:lnSpc>
            </a:pPr>
            <a:r>
              <a:rPr lang="tr-TR" dirty="0">
                <a:latin typeface="Times New Roman" panose="02020603050405020304" pitchFamily="18" charset="0"/>
                <a:cs typeface="Times New Roman" panose="02020603050405020304" pitchFamily="18" charset="0"/>
              </a:rPr>
              <a:t>Adet düzensizliğinde terminoloji</a:t>
            </a:r>
          </a:p>
          <a:p>
            <a:pPr>
              <a:lnSpc>
                <a:spcPct val="150000"/>
              </a:lnSpc>
            </a:pPr>
            <a:r>
              <a:rPr lang="tr-TR" dirty="0">
                <a:latin typeface="Times New Roman" panose="02020603050405020304" pitchFamily="18" charset="0"/>
                <a:cs typeface="Times New Roman" panose="02020603050405020304" pitchFamily="18" charset="0"/>
              </a:rPr>
              <a:t>Anormal uterin kanamalar</a:t>
            </a:r>
          </a:p>
          <a:p>
            <a:pPr>
              <a:lnSpc>
                <a:spcPct val="150000"/>
              </a:lnSpc>
            </a:pPr>
            <a:r>
              <a:rPr lang="tr-TR" dirty="0">
                <a:latin typeface="Times New Roman" panose="02020603050405020304" pitchFamily="18" charset="0"/>
                <a:cs typeface="Times New Roman" panose="02020603050405020304" pitchFamily="18" charset="0"/>
              </a:rPr>
              <a:t>Anormal uterin kanamalara </a:t>
            </a:r>
            <a:r>
              <a:rPr lang="tr-TR" dirty="0" smtClean="0">
                <a:latin typeface="Times New Roman" panose="02020603050405020304" pitchFamily="18" charset="0"/>
                <a:cs typeface="Times New Roman" panose="02020603050405020304" pitchFamily="18" charset="0"/>
              </a:rPr>
              <a:t>yaklaşım</a:t>
            </a:r>
          </a:p>
          <a:p>
            <a:pPr>
              <a:lnSpc>
                <a:spcPct val="150000"/>
              </a:lnSpc>
            </a:pPr>
            <a:r>
              <a:rPr lang="tr-TR" dirty="0" smtClean="0">
                <a:latin typeface="Times New Roman" panose="02020603050405020304" pitchFamily="18" charset="0"/>
                <a:cs typeface="Times New Roman" panose="02020603050405020304" pitchFamily="18" charset="0"/>
              </a:rPr>
              <a:t>Kaynaklar</a:t>
            </a:r>
            <a:endParaRPr lang="tr-TR" dirty="0">
              <a:latin typeface="Times New Roman" panose="02020603050405020304" pitchFamily="18"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371768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932451"/>
          </a:xfrm>
        </p:spPr>
        <p:txBody>
          <a:bodyPr/>
          <a:lstStyle/>
          <a:p>
            <a:r>
              <a:rPr lang="tr-TR" dirty="0"/>
              <a:t>Anormal </a:t>
            </a:r>
            <a:r>
              <a:rPr lang="tr-TR" dirty="0" err="1"/>
              <a:t>Uterin</a:t>
            </a:r>
            <a:r>
              <a:rPr lang="tr-TR" dirty="0"/>
              <a:t> Kanamalar </a:t>
            </a:r>
          </a:p>
        </p:txBody>
      </p:sp>
      <p:sp>
        <p:nvSpPr>
          <p:cNvPr id="3" name="İçerik Yer Tutucusu 2"/>
          <p:cNvSpPr>
            <a:spLocks noGrp="1"/>
          </p:cNvSpPr>
          <p:nvPr>
            <p:ph idx="1"/>
          </p:nvPr>
        </p:nvSpPr>
        <p:spPr>
          <a:xfrm>
            <a:off x="838199" y="1393372"/>
            <a:ext cx="11216341" cy="5399314"/>
          </a:xfrm>
        </p:spPr>
        <p:txBody>
          <a:bodyPr/>
          <a:lstStyle/>
          <a:p>
            <a:pPr marL="0" indent="0">
              <a:buNone/>
            </a:pPr>
            <a:r>
              <a:rPr lang="tr-TR" b="1" dirty="0" smtClean="0"/>
              <a:t>Etiyoloji </a:t>
            </a:r>
            <a:r>
              <a:rPr lang="tr-TR" dirty="0" smtClean="0">
                <a:sym typeface="Wingdings" panose="05000000000000000000" pitchFamily="2" charset="2"/>
              </a:rPr>
              <a:t> </a:t>
            </a:r>
            <a:r>
              <a:rPr lang="tr-TR" i="1" dirty="0" err="1" smtClean="0"/>
              <a:t>Genital</a:t>
            </a:r>
            <a:r>
              <a:rPr lang="tr-TR" i="1" dirty="0" smtClean="0"/>
              <a:t> </a:t>
            </a:r>
            <a:r>
              <a:rPr lang="tr-TR" i="1" dirty="0"/>
              <a:t>Sistem Kaynaklı Durumlar</a:t>
            </a:r>
          </a:p>
          <a:p>
            <a:pPr marL="0" indent="0">
              <a:buNone/>
            </a:pPr>
            <a:endParaRPr lang="tr-TR" dirty="0"/>
          </a:p>
        </p:txBody>
      </p:sp>
      <p:sp>
        <p:nvSpPr>
          <p:cNvPr id="4" name="Yuvarlatılmış Dikdörtgen 3"/>
          <p:cNvSpPr/>
          <p:nvPr/>
        </p:nvSpPr>
        <p:spPr>
          <a:xfrm>
            <a:off x="931818" y="2046514"/>
            <a:ext cx="3744686" cy="460683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b="1" dirty="0" smtClean="0">
              <a:solidFill>
                <a:schemeClr val="tx1"/>
              </a:solidFill>
            </a:endParaRPr>
          </a:p>
          <a:p>
            <a:endParaRPr lang="tr-TR" b="1" dirty="0" smtClean="0">
              <a:solidFill>
                <a:schemeClr val="tx1"/>
              </a:solidFill>
            </a:endParaRPr>
          </a:p>
          <a:p>
            <a:r>
              <a:rPr lang="tr-TR" b="1" dirty="0" smtClean="0">
                <a:solidFill>
                  <a:schemeClr val="tx1"/>
                </a:solidFill>
              </a:rPr>
              <a:t>Vajina Kaynaklı</a:t>
            </a:r>
          </a:p>
          <a:p>
            <a:pPr marL="285750" indent="-285750">
              <a:lnSpc>
                <a:spcPct val="150000"/>
              </a:lnSpc>
              <a:buFont typeface="Wingdings" panose="05000000000000000000" pitchFamily="2" charset="2"/>
              <a:buChar char="Ø"/>
            </a:pPr>
            <a:r>
              <a:rPr lang="tr-TR" dirty="0" err="1" smtClean="0">
                <a:solidFill>
                  <a:schemeClr val="tx1"/>
                </a:solidFill>
              </a:rPr>
              <a:t>Bening</a:t>
            </a:r>
            <a:r>
              <a:rPr lang="tr-TR" dirty="0" smtClean="0">
                <a:solidFill>
                  <a:schemeClr val="tx1"/>
                </a:solidFill>
              </a:rPr>
              <a:t> Durumlar</a:t>
            </a:r>
          </a:p>
          <a:p>
            <a:pPr marL="742950" lvl="1" indent="-285750">
              <a:lnSpc>
                <a:spcPct val="150000"/>
              </a:lnSpc>
              <a:buFont typeface="Arial" panose="020B0604020202020204" pitchFamily="34" charset="0"/>
              <a:buChar char="•"/>
            </a:pPr>
            <a:r>
              <a:rPr lang="tr-TR" dirty="0" err="1" smtClean="0">
                <a:solidFill>
                  <a:schemeClr val="tx1"/>
                </a:solidFill>
              </a:rPr>
              <a:t>Gartner</a:t>
            </a:r>
            <a:r>
              <a:rPr lang="tr-TR" dirty="0" smtClean="0">
                <a:solidFill>
                  <a:schemeClr val="tx1"/>
                </a:solidFill>
              </a:rPr>
              <a:t> Kisti</a:t>
            </a:r>
          </a:p>
          <a:p>
            <a:pPr marL="742950" lvl="1" indent="-285750">
              <a:lnSpc>
                <a:spcPct val="150000"/>
              </a:lnSpc>
              <a:buFont typeface="Arial" panose="020B0604020202020204" pitchFamily="34" charset="0"/>
              <a:buChar char="•"/>
            </a:pPr>
            <a:r>
              <a:rPr lang="tr-TR" dirty="0" smtClean="0">
                <a:solidFill>
                  <a:schemeClr val="tx1"/>
                </a:solidFill>
              </a:rPr>
              <a:t>Polipler </a:t>
            </a:r>
          </a:p>
          <a:p>
            <a:pPr marL="742950" lvl="1" indent="-285750">
              <a:lnSpc>
                <a:spcPct val="150000"/>
              </a:lnSpc>
              <a:buFont typeface="Arial" panose="020B0604020202020204" pitchFamily="34" charset="0"/>
              <a:buChar char="•"/>
            </a:pPr>
            <a:r>
              <a:rPr lang="tr-TR" dirty="0" err="1" smtClean="0">
                <a:solidFill>
                  <a:schemeClr val="tx1"/>
                </a:solidFill>
              </a:rPr>
              <a:t>Adenozis</a:t>
            </a:r>
            <a:r>
              <a:rPr lang="tr-TR" dirty="0" smtClean="0">
                <a:solidFill>
                  <a:schemeClr val="tx1"/>
                </a:solidFill>
              </a:rPr>
              <a:t> </a:t>
            </a:r>
          </a:p>
          <a:p>
            <a:pPr marL="285750" indent="-285750">
              <a:lnSpc>
                <a:spcPct val="150000"/>
              </a:lnSpc>
              <a:buFont typeface="Wingdings" panose="05000000000000000000" pitchFamily="2" charset="2"/>
              <a:buChar char="Ø"/>
            </a:pPr>
            <a:r>
              <a:rPr lang="tr-TR" dirty="0" err="1" smtClean="0">
                <a:solidFill>
                  <a:schemeClr val="tx1"/>
                </a:solidFill>
              </a:rPr>
              <a:t>Malignite</a:t>
            </a:r>
            <a:r>
              <a:rPr lang="tr-TR" dirty="0" smtClean="0">
                <a:solidFill>
                  <a:schemeClr val="tx1"/>
                </a:solidFill>
              </a:rPr>
              <a:t> </a:t>
            </a:r>
          </a:p>
          <a:p>
            <a:pPr marL="285750" indent="-285750">
              <a:lnSpc>
                <a:spcPct val="150000"/>
              </a:lnSpc>
              <a:buFont typeface="Wingdings" panose="05000000000000000000" pitchFamily="2" charset="2"/>
              <a:buChar char="Ø"/>
            </a:pPr>
            <a:r>
              <a:rPr lang="tr-TR" dirty="0" smtClean="0">
                <a:solidFill>
                  <a:schemeClr val="tx1"/>
                </a:solidFill>
              </a:rPr>
              <a:t>Enfeksiyon </a:t>
            </a:r>
          </a:p>
          <a:p>
            <a:pPr marL="742950" lvl="1" indent="-285750">
              <a:lnSpc>
                <a:spcPct val="150000"/>
              </a:lnSpc>
              <a:buFont typeface="Arial" panose="020B0604020202020204" pitchFamily="34" charset="0"/>
              <a:buChar char="•"/>
            </a:pPr>
            <a:r>
              <a:rPr lang="tr-TR" dirty="0" smtClean="0">
                <a:solidFill>
                  <a:schemeClr val="tx1"/>
                </a:solidFill>
              </a:rPr>
              <a:t>Bakteriyel </a:t>
            </a:r>
            <a:r>
              <a:rPr lang="tr-TR" dirty="0" err="1" smtClean="0">
                <a:solidFill>
                  <a:schemeClr val="tx1"/>
                </a:solidFill>
              </a:rPr>
              <a:t>vajinozis</a:t>
            </a:r>
            <a:endParaRPr lang="tr-TR" dirty="0" smtClean="0">
              <a:solidFill>
                <a:schemeClr val="tx1"/>
              </a:solidFill>
            </a:endParaRPr>
          </a:p>
          <a:p>
            <a:pPr marL="742950" lvl="1" indent="-285750">
              <a:lnSpc>
                <a:spcPct val="150000"/>
              </a:lnSpc>
              <a:buFont typeface="Arial" panose="020B0604020202020204" pitchFamily="34" charset="0"/>
              <a:buChar char="•"/>
            </a:pPr>
            <a:r>
              <a:rPr lang="tr-TR" dirty="0" err="1" smtClean="0">
                <a:solidFill>
                  <a:schemeClr val="tx1"/>
                </a:solidFill>
              </a:rPr>
              <a:t>Atrofik</a:t>
            </a:r>
            <a:r>
              <a:rPr lang="tr-TR" dirty="0" smtClean="0">
                <a:solidFill>
                  <a:schemeClr val="tx1"/>
                </a:solidFill>
              </a:rPr>
              <a:t> </a:t>
            </a:r>
            <a:r>
              <a:rPr lang="tr-TR" dirty="0" err="1" smtClean="0">
                <a:solidFill>
                  <a:schemeClr val="tx1"/>
                </a:solidFill>
              </a:rPr>
              <a:t>vajinit</a:t>
            </a:r>
            <a:r>
              <a:rPr lang="tr-TR" dirty="0" smtClean="0">
                <a:solidFill>
                  <a:schemeClr val="tx1"/>
                </a:solidFill>
              </a:rPr>
              <a:t> </a:t>
            </a:r>
          </a:p>
          <a:p>
            <a:pPr marL="742950" lvl="1" indent="-285750">
              <a:lnSpc>
                <a:spcPct val="150000"/>
              </a:lnSpc>
              <a:buFont typeface="Arial" panose="020B0604020202020204" pitchFamily="34" charset="0"/>
              <a:buChar char="•"/>
            </a:pPr>
            <a:r>
              <a:rPr lang="tr-TR" dirty="0" smtClean="0">
                <a:solidFill>
                  <a:schemeClr val="tx1"/>
                </a:solidFill>
              </a:rPr>
              <a:t>CYBE  </a:t>
            </a:r>
          </a:p>
          <a:p>
            <a:pPr lvl="1">
              <a:lnSpc>
                <a:spcPct val="150000"/>
              </a:lnSpc>
            </a:pPr>
            <a:endParaRPr lang="tr-TR" dirty="0" smtClean="0">
              <a:solidFill>
                <a:schemeClr val="tx1"/>
              </a:solidFill>
            </a:endParaRPr>
          </a:p>
          <a:p>
            <a:endParaRPr lang="tr-TR" dirty="0" smtClean="0">
              <a:solidFill>
                <a:schemeClr val="tx1"/>
              </a:solidFill>
            </a:endParaRPr>
          </a:p>
        </p:txBody>
      </p:sp>
      <p:sp>
        <p:nvSpPr>
          <p:cNvPr id="5" name="Yuvarlatılmış Dikdörtgen 4"/>
          <p:cNvSpPr/>
          <p:nvPr/>
        </p:nvSpPr>
        <p:spPr>
          <a:xfrm>
            <a:off x="7813466" y="3755980"/>
            <a:ext cx="4241075" cy="242098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b="1" dirty="0" smtClean="0">
                <a:solidFill>
                  <a:schemeClr val="tx1"/>
                </a:solidFill>
              </a:rPr>
              <a:t>Diğer</a:t>
            </a:r>
            <a:r>
              <a:rPr lang="tr-TR" dirty="0" smtClean="0">
                <a:solidFill>
                  <a:schemeClr val="tx1"/>
                </a:solidFill>
              </a:rPr>
              <a:t> </a:t>
            </a:r>
          </a:p>
          <a:p>
            <a:pPr marL="285750" indent="-285750">
              <a:lnSpc>
                <a:spcPct val="150000"/>
              </a:lnSpc>
              <a:buFont typeface="Arial" panose="020B0604020202020204" pitchFamily="34" charset="0"/>
              <a:buChar char="•"/>
            </a:pPr>
            <a:r>
              <a:rPr lang="tr-TR" dirty="0" err="1" smtClean="0">
                <a:solidFill>
                  <a:schemeClr val="tx1"/>
                </a:solidFill>
              </a:rPr>
              <a:t>Pelvik</a:t>
            </a:r>
            <a:r>
              <a:rPr lang="tr-TR" dirty="0" smtClean="0">
                <a:solidFill>
                  <a:schemeClr val="tx1"/>
                </a:solidFill>
              </a:rPr>
              <a:t> </a:t>
            </a:r>
            <a:r>
              <a:rPr lang="tr-TR" dirty="0" err="1" smtClean="0">
                <a:solidFill>
                  <a:schemeClr val="tx1"/>
                </a:solidFill>
              </a:rPr>
              <a:t>inflamatuar</a:t>
            </a:r>
            <a:r>
              <a:rPr lang="tr-TR" dirty="0" smtClean="0">
                <a:solidFill>
                  <a:schemeClr val="tx1"/>
                </a:solidFill>
              </a:rPr>
              <a:t> hastalık</a:t>
            </a:r>
          </a:p>
          <a:p>
            <a:pPr marL="285750" indent="-285750">
              <a:lnSpc>
                <a:spcPct val="150000"/>
              </a:lnSpc>
              <a:buFont typeface="Arial" panose="020B0604020202020204" pitchFamily="34" charset="0"/>
              <a:buChar char="•"/>
            </a:pPr>
            <a:r>
              <a:rPr lang="tr-TR" dirty="0" err="1" smtClean="0">
                <a:solidFill>
                  <a:schemeClr val="tx1"/>
                </a:solidFill>
              </a:rPr>
              <a:t>Over</a:t>
            </a:r>
            <a:r>
              <a:rPr lang="tr-TR" dirty="0" smtClean="0">
                <a:solidFill>
                  <a:schemeClr val="tx1"/>
                </a:solidFill>
              </a:rPr>
              <a:t> </a:t>
            </a:r>
            <a:r>
              <a:rPr lang="tr-TR" dirty="0" err="1" smtClean="0">
                <a:solidFill>
                  <a:schemeClr val="tx1"/>
                </a:solidFill>
              </a:rPr>
              <a:t>maligniteleri</a:t>
            </a:r>
            <a:endParaRPr lang="tr-TR" dirty="0" smtClean="0">
              <a:solidFill>
                <a:schemeClr val="tx1"/>
              </a:solidFill>
            </a:endParaRPr>
          </a:p>
          <a:p>
            <a:pPr marL="285750" indent="-285750">
              <a:lnSpc>
                <a:spcPct val="150000"/>
              </a:lnSpc>
              <a:buFont typeface="Arial" panose="020B0604020202020204" pitchFamily="34" charset="0"/>
              <a:buChar char="•"/>
            </a:pPr>
            <a:r>
              <a:rPr lang="tr-TR" dirty="0" err="1" smtClean="0">
                <a:solidFill>
                  <a:schemeClr val="tx1"/>
                </a:solidFill>
              </a:rPr>
              <a:t>Fallopian</a:t>
            </a:r>
            <a:r>
              <a:rPr lang="tr-TR" dirty="0" smtClean="0">
                <a:solidFill>
                  <a:schemeClr val="tx1"/>
                </a:solidFill>
              </a:rPr>
              <a:t> tüp </a:t>
            </a:r>
            <a:r>
              <a:rPr lang="tr-TR" dirty="0" err="1" smtClean="0">
                <a:solidFill>
                  <a:schemeClr val="tx1"/>
                </a:solidFill>
              </a:rPr>
              <a:t>maligniteleri</a:t>
            </a:r>
            <a:endParaRPr lang="tr-TR" dirty="0" smtClean="0">
              <a:solidFill>
                <a:schemeClr val="tx1"/>
              </a:solidFill>
            </a:endParaRPr>
          </a:p>
          <a:p>
            <a:pPr marL="285750" indent="-285750">
              <a:lnSpc>
                <a:spcPct val="150000"/>
              </a:lnSpc>
              <a:buFont typeface="Arial" panose="020B0604020202020204" pitchFamily="34" charset="0"/>
              <a:buChar char="•"/>
            </a:pPr>
            <a:r>
              <a:rPr lang="tr-TR" dirty="0" smtClean="0">
                <a:solidFill>
                  <a:schemeClr val="tx1"/>
                </a:solidFill>
              </a:rPr>
              <a:t>Gebelik komplikasyonları</a:t>
            </a:r>
            <a:endParaRPr lang="tr-TR" dirty="0">
              <a:solidFill>
                <a:schemeClr val="tx1"/>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0" y="1160898"/>
            <a:ext cx="3761013" cy="2344365"/>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0437" y="2333081"/>
            <a:ext cx="2097677" cy="1783025"/>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0122" y="4349931"/>
            <a:ext cx="2788613" cy="1580606"/>
          </a:xfrm>
          <a:prstGeom prst="rect">
            <a:avLst/>
          </a:prstGeom>
        </p:spPr>
      </p:pic>
    </p:spTree>
    <p:extLst>
      <p:ext uri="{BB962C8B-B14F-4D97-AF65-F5344CB8AC3E}">
        <p14:creationId xmlns:p14="http://schemas.microsoft.com/office/powerpoint/2010/main" val="3466495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90954"/>
            <a:ext cx="10515600" cy="1325563"/>
          </a:xfrm>
        </p:spPr>
        <p:txBody>
          <a:bodyPr/>
          <a:lstStyle/>
          <a:p>
            <a:r>
              <a:rPr lang="tr-TR" dirty="0"/>
              <a:t>Anormal </a:t>
            </a:r>
            <a:r>
              <a:rPr lang="tr-TR" dirty="0" err="1"/>
              <a:t>Uterin</a:t>
            </a:r>
            <a:r>
              <a:rPr lang="tr-TR" dirty="0"/>
              <a:t> Kanamalar </a:t>
            </a:r>
          </a:p>
        </p:txBody>
      </p:sp>
      <p:sp>
        <p:nvSpPr>
          <p:cNvPr id="3" name="İçerik Yer Tutucusu 2"/>
          <p:cNvSpPr>
            <a:spLocks noGrp="1"/>
          </p:cNvSpPr>
          <p:nvPr>
            <p:ph idx="1"/>
          </p:nvPr>
        </p:nvSpPr>
        <p:spPr>
          <a:xfrm>
            <a:off x="838200" y="1375954"/>
            <a:ext cx="10900954" cy="5482046"/>
          </a:xfrm>
        </p:spPr>
        <p:txBody>
          <a:bodyPr/>
          <a:lstStyle/>
          <a:p>
            <a:pPr marL="0" indent="0">
              <a:buNone/>
            </a:pPr>
            <a:r>
              <a:rPr lang="tr-TR" b="1" dirty="0" smtClean="0"/>
              <a:t>Etiyoloji </a:t>
            </a:r>
            <a:endParaRPr lang="tr-TR" dirty="0"/>
          </a:p>
        </p:txBody>
      </p:sp>
      <p:sp>
        <p:nvSpPr>
          <p:cNvPr id="4" name="Yuvarlatılmış Dikdörtgen 3"/>
          <p:cNvSpPr/>
          <p:nvPr/>
        </p:nvSpPr>
        <p:spPr>
          <a:xfrm>
            <a:off x="7826825" y="3500847"/>
            <a:ext cx="4040779" cy="289124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Wingdings" panose="05000000000000000000" pitchFamily="2" charset="2"/>
              <a:buChar char="Ø"/>
            </a:pPr>
            <a:endParaRPr lang="tr-TR" b="1" dirty="0" smtClean="0">
              <a:solidFill>
                <a:schemeClr val="tx1"/>
              </a:solidFill>
            </a:endParaRPr>
          </a:p>
          <a:p>
            <a:pPr marL="285750" indent="-285750">
              <a:lnSpc>
                <a:spcPct val="150000"/>
              </a:lnSpc>
              <a:buFont typeface="Wingdings" panose="05000000000000000000" pitchFamily="2" charset="2"/>
              <a:buChar char="Ø"/>
            </a:pPr>
            <a:r>
              <a:rPr lang="tr-TR" b="1" dirty="0" smtClean="0">
                <a:solidFill>
                  <a:schemeClr val="tx1"/>
                </a:solidFill>
              </a:rPr>
              <a:t>Travma </a:t>
            </a:r>
          </a:p>
          <a:p>
            <a:pPr marL="285750" indent="-285750">
              <a:lnSpc>
                <a:spcPct val="150000"/>
              </a:lnSpc>
              <a:buFont typeface="Wingdings" panose="05000000000000000000" pitchFamily="2" charset="2"/>
              <a:buChar char="Ø"/>
            </a:pPr>
            <a:r>
              <a:rPr lang="tr-TR" b="1" dirty="0" err="1" smtClean="0">
                <a:solidFill>
                  <a:schemeClr val="tx1"/>
                </a:solidFill>
              </a:rPr>
              <a:t>Genital</a:t>
            </a:r>
            <a:r>
              <a:rPr lang="tr-TR" b="1" dirty="0" smtClean="0">
                <a:solidFill>
                  <a:schemeClr val="tx1"/>
                </a:solidFill>
              </a:rPr>
              <a:t> Sistem dışı kanamalar</a:t>
            </a:r>
          </a:p>
          <a:p>
            <a:pPr marL="742950" lvl="1" indent="-285750">
              <a:buFont typeface="Arial" panose="020B0604020202020204" pitchFamily="34" charset="0"/>
              <a:buChar char="•"/>
            </a:pPr>
            <a:r>
              <a:rPr lang="tr-TR" dirty="0" err="1" smtClean="0">
                <a:solidFill>
                  <a:schemeClr val="tx1"/>
                </a:solidFill>
              </a:rPr>
              <a:t>Üretrit</a:t>
            </a:r>
            <a:endParaRPr lang="tr-TR" dirty="0" smtClean="0">
              <a:solidFill>
                <a:schemeClr val="tx1"/>
              </a:solidFill>
            </a:endParaRPr>
          </a:p>
          <a:p>
            <a:pPr marL="742950" lvl="1" indent="-285750">
              <a:buFont typeface="Arial" panose="020B0604020202020204" pitchFamily="34" charset="0"/>
              <a:buChar char="•"/>
            </a:pPr>
            <a:r>
              <a:rPr lang="tr-TR" dirty="0" err="1" smtClean="0">
                <a:solidFill>
                  <a:schemeClr val="tx1"/>
                </a:solidFill>
              </a:rPr>
              <a:t>Üriner</a:t>
            </a:r>
            <a:r>
              <a:rPr lang="tr-TR" dirty="0" smtClean="0">
                <a:solidFill>
                  <a:schemeClr val="tx1"/>
                </a:solidFill>
              </a:rPr>
              <a:t> sistem enfeksiyonu</a:t>
            </a:r>
          </a:p>
          <a:p>
            <a:pPr marL="742950" lvl="1" indent="-285750">
              <a:buFont typeface="Arial" panose="020B0604020202020204" pitchFamily="34" charset="0"/>
              <a:buChar char="•"/>
            </a:pPr>
            <a:r>
              <a:rPr lang="tr-TR" dirty="0" smtClean="0">
                <a:solidFill>
                  <a:schemeClr val="tx1"/>
                </a:solidFill>
              </a:rPr>
              <a:t>Mesane </a:t>
            </a:r>
            <a:r>
              <a:rPr lang="tr-TR" dirty="0" err="1" smtClean="0">
                <a:solidFill>
                  <a:schemeClr val="tx1"/>
                </a:solidFill>
              </a:rPr>
              <a:t>tm</a:t>
            </a:r>
            <a:endParaRPr lang="tr-TR" dirty="0" smtClean="0">
              <a:solidFill>
                <a:schemeClr val="tx1"/>
              </a:solidFill>
            </a:endParaRPr>
          </a:p>
          <a:p>
            <a:pPr marL="742950" lvl="1" indent="-285750">
              <a:buFont typeface="Arial" panose="020B0604020202020204" pitchFamily="34" charset="0"/>
              <a:buChar char="•"/>
            </a:pPr>
            <a:r>
              <a:rPr lang="tr-TR" dirty="0" err="1" smtClean="0">
                <a:solidFill>
                  <a:schemeClr val="tx1"/>
                </a:solidFill>
              </a:rPr>
              <a:t>Kolorektal</a:t>
            </a:r>
            <a:r>
              <a:rPr lang="tr-TR" dirty="0" smtClean="0">
                <a:solidFill>
                  <a:schemeClr val="tx1"/>
                </a:solidFill>
              </a:rPr>
              <a:t> </a:t>
            </a:r>
            <a:r>
              <a:rPr lang="tr-TR" dirty="0" err="1" smtClean="0">
                <a:solidFill>
                  <a:schemeClr val="tx1"/>
                </a:solidFill>
              </a:rPr>
              <a:t>tm</a:t>
            </a:r>
            <a:endParaRPr lang="tr-TR" dirty="0" smtClean="0">
              <a:solidFill>
                <a:schemeClr val="tx1"/>
              </a:solidFill>
            </a:endParaRPr>
          </a:p>
          <a:p>
            <a:pPr marL="742950" lvl="1" indent="-285750">
              <a:buFont typeface="Arial" panose="020B0604020202020204" pitchFamily="34" charset="0"/>
              <a:buChar char="•"/>
            </a:pPr>
            <a:r>
              <a:rPr lang="tr-TR" dirty="0" smtClean="0">
                <a:solidFill>
                  <a:schemeClr val="tx1"/>
                </a:solidFill>
              </a:rPr>
              <a:t>İBH</a:t>
            </a:r>
          </a:p>
          <a:p>
            <a:pPr marL="742950" lvl="1" indent="-285750">
              <a:buFont typeface="Arial" panose="020B0604020202020204" pitchFamily="34" charset="0"/>
              <a:buChar char="•"/>
            </a:pPr>
            <a:r>
              <a:rPr lang="tr-TR" dirty="0" err="1" smtClean="0">
                <a:solidFill>
                  <a:schemeClr val="tx1"/>
                </a:solidFill>
              </a:rPr>
              <a:t>Hemoroidler</a:t>
            </a:r>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p:txBody>
      </p:sp>
      <p:sp>
        <p:nvSpPr>
          <p:cNvPr id="5" name="Yuvarlatılmış Dikdörtgen 4"/>
          <p:cNvSpPr/>
          <p:nvPr/>
        </p:nvSpPr>
        <p:spPr>
          <a:xfrm>
            <a:off x="966650" y="2015866"/>
            <a:ext cx="4554584" cy="437622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b="1" dirty="0" smtClean="0">
              <a:solidFill>
                <a:schemeClr val="tx1"/>
              </a:solidFill>
            </a:endParaRPr>
          </a:p>
          <a:p>
            <a:r>
              <a:rPr lang="tr-TR" b="1" dirty="0" smtClean="0">
                <a:solidFill>
                  <a:schemeClr val="tx1"/>
                </a:solidFill>
              </a:rPr>
              <a:t>İlaçlar</a:t>
            </a:r>
            <a:endParaRPr lang="tr-TR" dirty="0" smtClean="0">
              <a:solidFill>
                <a:schemeClr val="tx1"/>
              </a:solidFill>
            </a:endParaRPr>
          </a:p>
          <a:p>
            <a:pPr marL="342900" indent="-342900">
              <a:buFont typeface="Arial" panose="020B0604020202020204" pitchFamily="34" charset="0"/>
              <a:buChar char="•"/>
            </a:pPr>
            <a:r>
              <a:rPr lang="tr-TR" dirty="0" err="1" smtClean="0">
                <a:solidFill>
                  <a:schemeClr val="tx1"/>
                </a:solidFill>
              </a:rPr>
              <a:t>Kontrasepsiyon</a:t>
            </a:r>
            <a:endParaRPr lang="tr-TR" dirty="0" smtClean="0">
              <a:solidFill>
                <a:schemeClr val="tx1"/>
              </a:solidFill>
            </a:endParaRPr>
          </a:p>
          <a:p>
            <a:pPr marL="1257300" lvl="2" indent="-342900">
              <a:buFont typeface="Wingdings" panose="05000000000000000000" pitchFamily="2" charset="2"/>
              <a:buChar char="§"/>
            </a:pPr>
            <a:r>
              <a:rPr lang="tr-TR" dirty="0" err="1" smtClean="0">
                <a:solidFill>
                  <a:schemeClr val="tx1"/>
                </a:solidFill>
              </a:rPr>
              <a:t>Hormonal</a:t>
            </a:r>
            <a:r>
              <a:rPr lang="tr-TR" dirty="0" smtClean="0">
                <a:solidFill>
                  <a:schemeClr val="tx1"/>
                </a:solidFill>
              </a:rPr>
              <a:t> </a:t>
            </a:r>
            <a:r>
              <a:rPr lang="tr-TR" dirty="0" err="1" smtClean="0">
                <a:solidFill>
                  <a:schemeClr val="tx1"/>
                </a:solidFill>
              </a:rPr>
              <a:t>kontraseptifler</a:t>
            </a:r>
            <a:endParaRPr lang="tr-TR" dirty="0" smtClean="0">
              <a:solidFill>
                <a:schemeClr val="tx1"/>
              </a:solidFill>
            </a:endParaRPr>
          </a:p>
          <a:p>
            <a:pPr marL="1257300" lvl="2" indent="-342900">
              <a:buFont typeface="Wingdings" panose="05000000000000000000" pitchFamily="2" charset="2"/>
              <a:buChar char="§"/>
            </a:pPr>
            <a:r>
              <a:rPr lang="tr-TR" dirty="0" err="1" smtClean="0">
                <a:solidFill>
                  <a:schemeClr val="tx1"/>
                </a:solidFill>
              </a:rPr>
              <a:t>İntrauterin</a:t>
            </a:r>
            <a:r>
              <a:rPr lang="tr-TR" dirty="0" smtClean="0">
                <a:solidFill>
                  <a:schemeClr val="tx1"/>
                </a:solidFill>
              </a:rPr>
              <a:t> araç</a:t>
            </a:r>
          </a:p>
          <a:p>
            <a:pPr marL="342900" indent="-342900">
              <a:buFont typeface="Arial" panose="020B0604020202020204" pitchFamily="34" charset="0"/>
              <a:buChar char="•"/>
            </a:pPr>
            <a:r>
              <a:rPr lang="tr-TR" dirty="0" err="1" smtClean="0">
                <a:solidFill>
                  <a:schemeClr val="tx1"/>
                </a:solidFill>
              </a:rPr>
              <a:t>Postmenopozal</a:t>
            </a:r>
            <a:r>
              <a:rPr lang="tr-TR" dirty="0" smtClean="0">
                <a:solidFill>
                  <a:schemeClr val="tx1"/>
                </a:solidFill>
              </a:rPr>
              <a:t> hormon tedavisi</a:t>
            </a:r>
          </a:p>
          <a:p>
            <a:pPr marL="342900" indent="-342900">
              <a:buFont typeface="Arial" panose="020B0604020202020204" pitchFamily="34" charset="0"/>
              <a:buChar char="•"/>
            </a:pPr>
            <a:r>
              <a:rPr lang="tr-TR" dirty="0" err="1" smtClean="0">
                <a:solidFill>
                  <a:schemeClr val="tx1"/>
                </a:solidFill>
              </a:rPr>
              <a:t>Antikoagülanlar</a:t>
            </a:r>
            <a:endParaRPr lang="tr-TR" dirty="0" smtClean="0">
              <a:solidFill>
                <a:schemeClr val="tx1"/>
              </a:solidFill>
            </a:endParaRPr>
          </a:p>
          <a:p>
            <a:pPr marL="342900" indent="-342900">
              <a:buFont typeface="Arial" panose="020B0604020202020204" pitchFamily="34" charset="0"/>
              <a:buChar char="•"/>
            </a:pPr>
            <a:r>
              <a:rPr lang="tr-TR" dirty="0" err="1" smtClean="0">
                <a:solidFill>
                  <a:schemeClr val="tx1"/>
                </a:solidFill>
              </a:rPr>
              <a:t>Tamoksifen</a:t>
            </a:r>
            <a:endParaRPr lang="tr-TR" dirty="0" smtClean="0">
              <a:solidFill>
                <a:schemeClr val="tx1"/>
              </a:solidFill>
            </a:endParaRPr>
          </a:p>
          <a:p>
            <a:pPr marL="342900" indent="-342900">
              <a:buFont typeface="Arial" panose="020B0604020202020204" pitchFamily="34" charset="0"/>
              <a:buChar char="•"/>
            </a:pPr>
            <a:r>
              <a:rPr lang="tr-TR" dirty="0" err="1" smtClean="0">
                <a:solidFill>
                  <a:schemeClr val="tx1"/>
                </a:solidFill>
              </a:rPr>
              <a:t>Glukokortikoidler</a:t>
            </a:r>
            <a:endParaRPr lang="tr-TR" dirty="0" smtClean="0">
              <a:solidFill>
                <a:schemeClr val="tx1"/>
              </a:solidFill>
            </a:endParaRPr>
          </a:p>
          <a:p>
            <a:pPr marL="342900" indent="-342900">
              <a:buFont typeface="Arial" panose="020B0604020202020204" pitchFamily="34" charset="0"/>
              <a:buChar char="•"/>
            </a:pPr>
            <a:r>
              <a:rPr lang="tr-TR" dirty="0" smtClean="0">
                <a:solidFill>
                  <a:schemeClr val="tx1"/>
                </a:solidFill>
              </a:rPr>
              <a:t>Kemoterapi</a:t>
            </a:r>
          </a:p>
          <a:p>
            <a:pPr marL="342900" indent="-342900">
              <a:buFont typeface="Arial" panose="020B0604020202020204" pitchFamily="34" charset="0"/>
              <a:buChar char="•"/>
            </a:pPr>
            <a:r>
              <a:rPr lang="tr-TR" dirty="0" err="1" smtClean="0">
                <a:solidFill>
                  <a:schemeClr val="tx1"/>
                </a:solidFill>
              </a:rPr>
              <a:t>Fenitoin</a:t>
            </a:r>
            <a:endParaRPr lang="tr-TR" dirty="0" smtClean="0">
              <a:solidFill>
                <a:schemeClr val="tx1"/>
              </a:solidFill>
            </a:endParaRPr>
          </a:p>
          <a:p>
            <a:pPr marL="342900" indent="-342900">
              <a:buFont typeface="Arial" panose="020B0604020202020204" pitchFamily="34" charset="0"/>
              <a:buChar char="•"/>
            </a:pPr>
            <a:r>
              <a:rPr lang="tr-TR" dirty="0" err="1" smtClean="0">
                <a:solidFill>
                  <a:schemeClr val="tx1"/>
                </a:solidFill>
              </a:rPr>
              <a:t>Antipsikotik</a:t>
            </a:r>
            <a:r>
              <a:rPr lang="tr-TR" dirty="0" smtClean="0">
                <a:solidFill>
                  <a:schemeClr val="tx1"/>
                </a:solidFill>
              </a:rPr>
              <a:t> ilaçlar</a:t>
            </a:r>
          </a:p>
          <a:p>
            <a:pPr marL="342900" indent="-342900">
              <a:buFont typeface="Arial" panose="020B0604020202020204" pitchFamily="34" charset="0"/>
              <a:buChar char="•"/>
            </a:pPr>
            <a:r>
              <a:rPr lang="tr-TR" dirty="0" smtClean="0">
                <a:solidFill>
                  <a:schemeClr val="tx1"/>
                </a:solidFill>
              </a:rPr>
              <a:t>Antibiyotikler ( </a:t>
            </a:r>
            <a:r>
              <a:rPr lang="tr-TR" dirty="0" err="1" smtClean="0">
                <a:solidFill>
                  <a:schemeClr val="tx1"/>
                </a:solidFill>
              </a:rPr>
              <a:t>toksik</a:t>
            </a:r>
            <a:r>
              <a:rPr lang="tr-TR" dirty="0" smtClean="0">
                <a:solidFill>
                  <a:schemeClr val="tx1"/>
                </a:solidFill>
              </a:rPr>
              <a:t> </a:t>
            </a:r>
            <a:r>
              <a:rPr lang="tr-TR" dirty="0" err="1" smtClean="0">
                <a:solidFill>
                  <a:schemeClr val="tx1"/>
                </a:solidFill>
              </a:rPr>
              <a:t>epidermal</a:t>
            </a:r>
            <a:r>
              <a:rPr lang="tr-TR" dirty="0" smtClean="0">
                <a:solidFill>
                  <a:schemeClr val="tx1"/>
                </a:solidFill>
              </a:rPr>
              <a:t> nekroz vs. )</a:t>
            </a:r>
          </a:p>
          <a:p>
            <a:endParaRPr lang="tr-TR" dirty="0" smtClean="0">
              <a:solidFill>
                <a:schemeClr val="tx1"/>
              </a:solidFill>
            </a:endParaRPr>
          </a:p>
          <a:p>
            <a:endParaRPr lang="tr-TR" b="1" dirty="0" smtClean="0">
              <a:solidFill>
                <a:schemeClr val="tx1"/>
              </a:solidFill>
            </a:endParaRPr>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8063" y="0"/>
            <a:ext cx="2523293" cy="3349671"/>
          </a:xfrm>
          <a:prstGeom prst="rect">
            <a:avLst/>
          </a:prstGeom>
        </p:spPr>
      </p:pic>
      <p:pic>
        <p:nvPicPr>
          <p:cNvPr id="8" name="Resim 7"/>
          <p:cNvPicPr>
            <a:picLocks noChangeAspect="1"/>
          </p:cNvPicPr>
          <p:nvPr/>
        </p:nvPicPr>
        <p:blipFill rotWithShape="1">
          <a:blip r:embed="rId3">
            <a:extLst>
              <a:ext uri="{28A0092B-C50C-407E-A947-70E740481C1C}">
                <a14:useLocalDpi xmlns:a14="http://schemas.microsoft.com/office/drawing/2010/main" val="0"/>
              </a:ext>
            </a:extLst>
          </a:blip>
          <a:srcRect l="7971" t="9181" r="8281" b="11971"/>
          <a:stretch/>
        </p:blipFill>
        <p:spPr>
          <a:xfrm>
            <a:off x="5525590" y="161174"/>
            <a:ext cx="3814354" cy="2873765"/>
          </a:xfrm>
          <a:prstGeom prst="rect">
            <a:avLst/>
          </a:prstGeom>
        </p:spPr>
      </p:pic>
      <p:pic>
        <p:nvPicPr>
          <p:cNvPr id="9" name="Resim 8"/>
          <p:cNvPicPr>
            <a:picLocks noChangeAspect="1"/>
          </p:cNvPicPr>
          <p:nvPr/>
        </p:nvPicPr>
        <p:blipFill rotWithShape="1">
          <a:blip r:embed="rId4" cstate="print">
            <a:extLst>
              <a:ext uri="{28A0092B-C50C-407E-A947-70E740481C1C}">
                <a14:useLocalDpi xmlns:a14="http://schemas.microsoft.com/office/drawing/2010/main" val="0"/>
              </a:ext>
            </a:extLst>
          </a:blip>
          <a:srcRect l="4381" r="46857" b="26348"/>
          <a:stretch/>
        </p:blipFill>
        <p:spPr>
          <a:xfrm>
            <a:off x="5649382" y="3785736"/>
            <a:ext cx="2049295" cy="2321467"/>
          </a:xfrm>
          <a:prstGeom prst="rect">
            <a:avLst/>
          </a:prstGeom>
        </p:spPr>
      </p:pic>
    </p:spTree>
    <p:extLst>
      <p:ext uri="{BB962C8B-B14F-4D97-AF65-F5344CB8AC3E}">
        <p14:creationId xmlns:p14="http://schemas.microsoft.com/office/powerpoint/2010/main" val="1629258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 </a:t>
            </a:r>
          </a:p>
        </p:txBody>
      </p:sp>
      <p:sp>
        <p:nvSpPr>
          <p:cNvPr id="3" name="İçerik Yer Tutucusu 2"/>
          <p:cNvSpPr>
            <a:spLocks noGrp="1"/>
          </p:cNvSpPr>
          <p:nvPr>
            <p:ph idx="1"/>
          </p:nvPr>
        </p:nvSpPr>
        <p:spPr>
          <a:xfrm>
            <a:off x="838200" y="1690688"/>
            <a:ext cx="10515600" cy="4351338"/>
          </a:xfrm>
        </p:spPr>
        <p:txBody>
          <a:bodyPr/>
          <a:lstStyle/>
          <a:p>
            <a:pPr marL="0" indent="0">
              <a:buNone/>
            </a:pPr>
            <a:r>
              <a:rPr lang="tr-TR" b="1" dirty="0" smtClean="0"/>
              <a:t>Etiyoloji</a:t>
            </a:r>
            <a:r>
              <a:rPr lang="tr-TR" dirty="0" smtClean="0"/>
              <a:t> </a:t>
            </a:r>
            <a:r>
              <a:rPr lang="tr-TR" dirty="0" smtClean="0">
                <a:sym typeface="Wingdings" panose="05000000000000000000" pitchFamily="2" charset="2"/>
              </a:rPr>
              <a:t> </a:t>
            </a:r>
            <a:r>
              <a:rPr lang="tr-TR" i="1" dirty="0" smtClean="0">
                <a:sym typeface="Wingdings" panose="05000000000000000000" pitchFamily="2" charset="2"/>
              </a:rPr>
              <a:t>Sistemik hastalıklar</a:t>
            </a:r>
            <a:endParaRPr lang="tr-TR" i="1" dirty="0"/>
          </a:p>
        </p:txBody>
      </p:sp>
      <p:sp>
        <p:nvSpPr>
          <p:cNvPr id="4" name="Yuvarlatılmış Dikdörtgen 3"/>
          <p:cNvSpPr/>
          <p:nvPr/>
        </p:nvSpPr>
        <p:spPr>
          <a:xfrm>
            <a:off x="6871062" y="480694"/>
            <a:ext cx="5103224" cy="62179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tr-TR" dirty="0" smtClean="0">
                <a:solidFill>
                  <a:schemeClr val="tx1"/>
                </a:solidFill>
              </a:rPr>
              <a:t>Vulvayı içerebilecek </a:t>
            </a:r>
            <a:r>
              <a:rPr lang="tr-TR" dirty="0" err="1" smtClean="0">
                <a:solidFill>
                  <a:schemeClr val="tx1"/>
                </a:solidFill>
              </a:rPr>
              <a:t>hatsalıklar</a:t>
            </a:r>
            <a:endParaRPr lang="tr-TR" dirty="0" smtClean="0">
              <a:solidFill>
                <a:schemeClr val="tx1"/>
              </a:solidFill>
            </a:endParaRPr>
          </a:p>
          <a:p>
            <a:pPr marL="742950" lvl="1" indent="-285750">
              <a:buFont typeface="Arial" panose="020B0604020202020204" pitchFamily="34" charset="0"/>
              <a:buChar char="•"/>
            </a:pPr>
            <a:r>
              <a:rPr lang="tr-TR" dirty="0" err="1" smtClean="0">
                <a:solidFill>
                  <a:schemeClr val="tx1"/>
                </a:solidFill>
              </a:rPr>
              <a:t>Crohn</a:t>
            </a:r>
            <a:r>
              <a:rPr lang="tr-TR" dirty="0" smtClean="0">
                <a:solidFill>
                  <a:schemeClr val="tx1"/>
                </a:solidFill>
              </a:rPr>
              <a:t> hastalığı</a:t>
            </a:r>
          </a:p>
          <a:p>
            <a:pPr marL="742950" lvl="1" indent="-285750">
              <a:buFont typeface="Arial" panose="020B0604020202020204" pitchFamily="34" charset="0"/>
              <a:buChar char="•"/>
            </a:pPr>
            <a:r>
              <a:rPr lang="tr-TR" dirty="0" smtClean="0">
                <a:solidFill>
                  <a:schemeClr val="tx1"/>
                </a:solidFill>
              </a:rPr>
              <a:t>Behçet </a:t>
            </a:r>
          </a:p>
          <a:p>
            <a:pPr marL="742950" lvl="1" indent="-285750">
              <a:buFont typeface="Arial" panose="020B0604020202020204" pitchFamily="34" charset="0"/>
              <a:buChar char="•"/>
            </a:pPr>
            <a:r>
              <a:rPr lang="tr-TR" dirty="0" err="1" smtClean="0">
                <a:solidFill>
                  <a:schemeClr val="tx1"/>
                </a:solidFill>
              </a:rPr>
              <a:t>Pemfigus</a:t>
            </a:r>
            <a:endParaRPr lang="tr-TR" dirty="0" smtClean="0">
              <a:solidFill>
                <a:schemeClr val="tx1"/>
              </a:solidFill>
            </a:endParaRPr>
          </a:p>
          <a:p>
            <a:pPr marL="742950" lvl="1" indent="-285750">
              <a:buFont typeface="Arial" panose="020B0604020202020204" pitchFamily="34" charset="0"/>
              <a:buChar char="•"/>
            </a:pPr>
            <a:r>
              <a:rPr lang="tr-TR" dirty="0" err="1" smtClean="0">
                <a:solidFill>
                  <a:schemeClr val="tx1"/>
                </a:solidFill>
              </a:rPr>
              <a:t>Eroziv</a:t>
            </a:r>
            <a:r>
              <a:rPr lang="tr-TR" dirty="0" smtClean="0">
                <a:solidFill>
                  <a:schemeClr val="tx1"/>
                </a:solidFill>
              </a:rPr>
              <a:t> liken </a:t>
            </a:r>
            <a:r>
              <a:rPr lang="tr-TR" dirty="0" err="1" smtClean="0">
                <a:solidFill>
                  <a:schemeClr val="tx1"/>
                </a:solidFill>
              </a:rPr>
              <a:t>planus</a:t>
            </a:r>
            <a:endParaRPr lang="tr-TR" dirty="0" smtClean="0">
              <a:solidFill>
                <a:schemeClr val="tx1"/>
              </a:solidFill>
            </a:endParaRPr>
          </a:p>
          <a:p>
            <a:pPr marL="742950" lvl="1" indent="-285750">
              <a:buFont typeface="Arial" panose="020B0604020202020204" pitchFamily="34" charset="0"/>
              <a:buChar char="•"/>
            </a:pPr>
            <a:r>
              <a:rPr lang="tr-TR" dirty="0" err="1" smtClean="0">
                <a:solidFill>
                  <a:schemeClr val="tx1"/>
                </a:solidFill>
              </a:rPr>
              <a:t>Lenfoma</a:t>
            </a:r>
            <a:endParaRPr lang="tr-TR" dirty="0" smtClean="0">
              <a:solidFill>
                <a:schemeClr val="tx1"/>
              </a:solidFill>
            </a:endParaRPr>
          </a:p>
          <a:p>
            <a:pPr marL="285750" indent="-285750">
              <a:buFont typeface="Wingdings" panose="05000000000000000000" pitchFamily="2" charset="2"/>
              <a:buChar char="Ø"/>
            </a:pPr>
            <a:r>
              <a:rPr lang="tr-TR" dirty="0" smtClean="0">
                <a:solidFill>
                  <a:schemeClr val="tx1"/>
                </a:solidFill>
              </a:rPr>
              <a:t>Kanama bozuklukları</a:t>
            </a:r>
          </a:p>
          <a:p>
            <a:pPr marL="742950" lvl="1" indent="-285750">
              <a:buFont typeface="Arial" panose="020B0604020202020204" pitchFamily="34" charset="0"/>
              <a:buChar char="•"/>
            </a:pPr>
            <a:r>
              <a:rPr lang="tr-TR" dirty="0" err="1" smtClean="0">
                <a:solidFill>
                  <a:schemeClr val="tx1"/>
                </a:solidFill>
              </a:rPr>
              <a:t>vonWillebrand</a:t>
            </a:r>
            <a:r>
              <a:rPr lang="tr-TR" dirty="0" smtClean="0">
                <a:solidFill>
                  <a:schemeClr val="tx1"/>
                </a:solidFill>
              </a:rPr>
              <a:t> hastalığı</a:t>
            </a:r>
          </a:p>
          <a:p>
            <a:pPr marL="742950" lvl="1" indent="-285750">
              <a:buFont typeface="Arial" panose="020B0604020202020204" pitchFamily="34" charset="0"/>
              <a:buChar char="•"/>
            </a:pPr>
            <a:r>
              <a:rPr lang="tr-TR" dirty="0" err="1" smtClean="0">
                <a:solidFill>
                  <a:schemeClr val="tx1"/>
                </a:solidFill>
              </a:rPr>
              <a:t>Trombositopeni</a:t>
            </a:r>
            <a:r>
              <a:rPr lang="tr-TR" dirty="0" smtClean="0">
                <a:solidFill>
                  <a:schemeClr val="tx1"/>
                </a:solidFill>
              </a:rPr>
              <a:t>/ </a:t>
            </a:r>
            <a:r>
              <a:rPr lang="tr-TR" dirty="0" err="1" smtClean="0">
                <a:solidFill>
                  <a:schemeClr val="tx1"/>
                </a:solidFill>
              </a:rPr>
              <a:t>platelet</a:t>
            </a:r>
            <a:r>
              <a:rPr lang="tr-TR" dirty="0" smtClean="0">
                <a:solidFill>
                  <a:schemeClr val="tx1"/>
                </a:solidFill>
              </a:rPr>
              <a:t> </a:t>
            </a:r>
            <a:r>
              <a:rPr lang="tr-TR" dirty="0" err="1" smtClean="0">
                <a:solidFill>
                  <a:schemeClr val="tx1"/>
                </a:solidFill>
              </a:rPr>
              <a:t>disfonksiyonu</a:t>
            </a:r>
            <a:endParaRPr lang="tr-TR" dirty="0" smtClean="0">
              <a:solidFill>
                <a:schemeClr val="tx1"/>
              </a:solidFill>
            </a:endParaRPr>
          </a:p>
          <a:p>
            <a:pPr marL="742950" lvl="1" indent="-285750">
              <a:buFont typeface="Arial" panose="020B0604020202020204" pitchFamily="34" charset="0"/>
              <a:buChar char="•"/>
            </a:pPr>
            <a:r>
              <a:rPr lang="tr-TR" dirty="0" smtClean="0">
                <a:solidFill>
                  <a:schemeClr val="tx1"/>
                </a:solidFill>
              </a:rPr>
              <a:t>Akut lösemi</a:t>
            </a:r>
          </a:p>
          <a:p>
            <a:pPr marL="742950" lvl="1" indent="-285750">
              <a:buFont typeface="Arial" panose="020B0604020202020204" pitchFamily="34" charset="0"/>
              <a:buChar char="•"/>
            </a:pPr>
            <a:r>
              <a:rPr lang="tr-TR" dirty="0" err="1" smtClean="0">
                <a:solidFill>
                  <a:schemeClr val="tx1"/>
                </a:solidFill>
              </a:rPr>
              <a:t>Koagülasyon</a:t>
            </a:r>
            <a:r>
              <a:rPr lang="tr-TR" dirty="0" smtClean="0">
                <a:solidFill>
                  <a:schemeClr val="tx1"/>
                </a:solidFill>
              </a:rPr>
              <a:t> faktör eksiklikleri</a:t>
            </a:r>
          </a:p>
          <a:p>
            <a:pPr marL="742950" lvl="1" indent="-285750">
              <a:buFont typeface="Arial" panose="020B0604020202020204" pitchFamily="34" charset="0"/>
              <a:buChar char="•"/>
            </a:pPr>
            <a:r>
              <a:rPr lang="tr-TR" dirty="0" smtClean="0">
                <a:solidFill>
                  <a:schemeClr val="tx1"/>
                </a:solidFill>
              </a:rPr>
              <a:t>İleri KC yetmezliği</a:t>
            </a:r>
          </a:p>
          <a:p>
            <a:pPr marL="342900" indent="-342900">
              <a:buFont typeface="Wingdings" panose="05000000000000000000" pitchFamily="2" charset="2"/>
              <a:buChar char="Ø"/>
            </a:pPr>
            <a:r>
              <a:rPr lang="tr-TR" dirty="0" smtClean="0">
                <a:solidFill>
                  <a:schemeClr val="tx1"/>
                </a:solidFill>
              </a:rPr>
              <a:t>Tiroid hastalıkları</a:t>
            </a:r>
          </a:p>
          <a:p>
            <a:pPr marL="342900" indent="-342900">
              <a:buFont typeface="Wingdings" panose="05000000000000000000" pitchFamily="2" charset="2"/>
              <a:buChar char="Ø"/>
            </a:pPr>
            <a:r>
              <a:rPr lang="tr-TR" dirty="0" smtClean="0">
                <a:solidFill>
                  <a:schemeClr val="tx1"/>
                </a:solidFill>
              </a:rPr>
              <a:t>PCOS</a:t>
            </a:r>
          </a:p>
          <a:p>
            <a:pPr marL="342900" indent="-342900">
              <a:buFont typeface="Wingdings" panose="05000000000000000000" pitchFamily="2" charset="2"/>
              <a:buChar char="Ø"/>
            </a:pPr>
            <a:r>
              <a:rPr lang="tr-TR" dirty="0" err="1" smtClean="0">
                <a:solidFill>
                  <a:schemeClr val="tx1"/>
                </a:solidFill>
              </a:rPr>
              <a:t>Cushing</a:t>
            </a:r>
            <a:r>
              <a:rPr lang="tr-TR" dirty="0" smtClean="0">
                <a:solidFill>
                  <a:schemeClr val="tx1"/>
                </a:solidFill>
              </a:rPr>
              <a:t> Sendromu</a:t>
            </a:r>
          </a:p>
          <a:p>
            <a:pPr marL="342900" indent="-342900">
              <a:buFont typeface="Wingdings" panose="05000000000000000000" pitchFamily="2" charset="2"/>
              <a:buChar char="Ø"/>
            </a:pPr>
            <a:r>
              <a:rPr lang="tr-TR" dirty="0" err="1" smtClean="0">
                <a:solidFill>
                  <a:schemeClr val="tx1"/>
                </a:solidFill>
              </a:rPr>
              <a:t>Renal</a:t>
            </a:r>
            <a:r>
              <a:rPr lang="tr-TR" dirty="0" smtClean="0">
                <a:solidFill>
                  <a:schemeClr val="tx1"/>
                </a:solidFill>
              </a:rPr>
              <a:t> hastalıklar</a:t>
            </a:r>
          </a:p>
          <a:p>
            <a:pPr marL="342900" indent="-342900">
              <a:buFont typeface="Wingdings" panose="05000000000000000000" pitchFamily="2" charset="2"/>
              <a:buChar char="Ø"/>
            </a:pPr>
            <a:r>
              <a:rPr lang="tr-TR" dirty="0" err="1" smtClean="0">
                <a:solidFill>
                  <a:schemeClr val="tx1"/>
                </a:solidFill>
              </a:rPr>
              <a:t>Emosyonel</a:t>
            </a:r>
            <a:r>
              <a:rPr lang="tr-TR" dirty="0" smtClean="0">
                <a:solidFill>
                  <a:schemeClr val="tx1"/>
                </a:solidFill>
              </a:rPr>
              <a:t>/fiziksel stres</a:t>
            </a:r>
          </a:p>
          <a:p>
            <a:pPr marL="342900" indent="-342900">
              <a:buFont typeface="Wingdings" panose="05000000000000000000" pitchFamily="2" charset="2"/>
              <a:buChar char="Ø"/>
            </a:pPr>
            <a:r>
              <a:rPr lang="tr-TR" dirty="0" smtClean="0">
                <a:solidFill>
                  <a:schemeClr val="tx1"/>
                </a:solidFill>
              </a:rPr>
              <a:t>Sigara içmek</a:t>
            </a:r>
          </a:p>
          <a:p>
            <a:pPr marL="342900" indent="-342900">
              <a:buFont typeface="Wingdings" panose="05000000000000000000" pitchFamily="2" charset="2"/>
              <a:buChar char="Ø"/>
            </a:pPr>
            <a:r>
              <a:rPr lang="tr-TR" dirty="0" smtClean="0">
                <a:solidFill>
                  <a:schemeClr val="tx1"/>
                </a:solidFill>
              </a:rPr>
              <a:t>Yoğun egzersiz</a:t>
            </a:r>
            <a:endParaRPr lang="tr-TR" dirty="0">
              <a:solidFill>
                <a:schemeClr val="tx1"/>
              </a:solidFill>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11220"/>
            <a:ext cx="1640499" cy="2556871"/>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8697" y="2311220"/>
            <a:ext cx="1917653" cy="2556871"/>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348" y="2311219"/>
            <a:ext cx="1919820" cy="2556871"/>
          </a:xfrm>
          <a:prstGeom prst="rect">
            <a:avLst/>
          </a:prstGeom>
        </p:spPr>
      </p:pic>
    </p:spTree>
    <p:extLst>
      <p:ext uri="{BB962C8B-B14F-4D97-AF65-F5344CB8AC3E}">
        <p14:creationId xmlns:p14="http://schemas.microsoft.com/office/powerpoint/2010/main" val="1942298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t>
            </a:r>
            <a:endParaRPr lang="tr-TR" dirty="0"/>
          </a:p>
        </p:txBody>
      </p:sp>
      <p:sp>
        <p:nvSpPr>
          <p:cNvPr id="3" name="İçerik Yer Tutucusu 2"/>
          <p:cNvSpPr>
            <a:spLocks noGrp="1"/>
          </p:cNvSpPr>
          <p:nvPr>
            <p:ph idx="1"/>
          </p:nvPr>
        </p:nvSpPr>
        <p:spPr>
          <a:xfrm>
            <a:off x="753035" y="1690688"/>
            <a:ext cx="11367247" cy="5077665"/>
          </a:xfrm>
        </p:spPr>
        <p:txBody>
          <a:bodyPr/>
          <a:lstStyle/>
          <a:p>
            <a:pPr marL="0" indent="0">
              <a:buNone/>
            </a:pPr>
            <a:r>
              <a:rPr lang="tr-TR" b="1" i="1" dirty="0" smtClean="0"/>
              <a:t>Etiyoloji</a:t>
            </a:r>
            <a:r>
              <a:rPr lang="tr-TR" dirty="0" smtClean="0"/>
              <a:t>- </a:t>
            </a:r>
            <a:r>
              <a:rPr lang="tr-TR" dirty="0" smtClean="0">
                <a:solidFill>
                  <a:srgbClr val="FF0000"/>
                </a:solidFill>
              </a:rPr>
              <a:t>Yaşa göre</a:t>
            </a:r>
            <a:endParaRPr lang="tr-TR" dirty="0">
              <a:solidFill>
                <a:srgbClr val="FF0000"/>
              </a:solidFill>
            </a:endParaRPr>
          </a:p>
        </p:txBody>
      </p:sp>
      <p:sp>
        <p:nvSpPr>
          <p:cNvPr id="4" name="Yuvarlatılmış Dikdörtgen 3"/>
          <p:cNvSpPr/>
          <p:nvPr/>
        </p:nvSpPr>
        <p:spPr>
          <a:xfrm>
            <a:off x="838199" y="2396611"/>
            <a:ext cx="3626225" cy="3780351"/>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smtClean="0">
                <a:solidFill>
                  <a:schemeClr val="tx1"/>
                </a:solidFill>
              </a:rPr>
              <a:t>Ergenlik Dönemi</a:t>
            </a:r>
            <a:endParaRPr lang="tr-TR" b="1" dirty="0">
              <a:solidFill>
                <a:schemeClr val="tx1"/>
              </a:solidFill>
            </a:endParaRPr>
          </a:p>
          <a:p>
            <a:pPr marL="283464" indent="-283464" fontAlgn="t">
              <a:lnSpc>
                <a:spcPct val="150000"/>
              </a:lnSpc>
              <a:buSzPts val="1800"/>
              <a:buFont typeface="Arial" panose="020B0604020202020204" pitchFamily="34" charset="0"/>
              <a:buChar char="•"/>
            </a:pPr>
            <a:r>
              <a:rPr lang="tr-TR" dirty="0" err="1">
                <a:solidFill>
                  <a:schemeClr val="tx1"/>
                </a:solidFill>
                <a:latin typeface="Times New Roman" panose="02020603050405020304" pitchFamily="18" charset="0"/>
                <a:cs typeface="Times New Roman" panose="02020603050405020304" pitchFamily="18" charset="0"/>
              </a:rPr>
              <a:t>Anovulasyon</a:t>
            </a:r>
            <a:endParaRPr lang="tr-TR" dirty="0">
              <a:solidFill>
                <a:schemeClr val="tx1"/>
              </a:solidFill>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a:solidFill>
                  <a:srgbClr val="000000"/>
                </a:solidFill>
                <a:latin typeface="Times New Roman" panose="02020603050405020304" pitchFamily="18" charset="0"/>
                <a:cs typeface="Times New Roman" panose="02020603050405020304" pitchFamily="18" charset="0"/>
              </a:rPr>
              <a:t>Gebelik</a:t>
            </a:r>
            <a:endParaRPr lang="tr-TR" dirty="0">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Koagülasyon</a:t>
            </a:r>
            <a:r>
              <a:rPr lang="tr-TR" dirty="0">
                <a:solidFill>
                  <a:srgbClr val="000000"/>
                </a:solidFill>
                <a:latin typeface="Times New Roman" panose="02020603050405020304" pitchFamily="18" charset="0"/>
                <a:cs typeface="Times New Roman" panose="02020603050405020304" pitchFamily="18" charset="0"/>
              </a:rPr>
              <a:t> bozuklukları</a:t>
            </a:r>
            <a:endParaRPr lang="tr-TR" dirty="0">
              <a:latin typeface="Arial" panose="020B0604020202020204" pitchFamily="34" charset="0"/>
            </a:endParaRPr>
          </a:p>
          <a:p>
            <a:pPr marL="283464" indent="-283464" fontAlgn="t">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Benign</a:t>
            </a:r>
            <a:r>
              <a:rPr lang="tr-TR" dirty="0">
                <a:solidFill>
                  <a:srgbClr val="000000"/>
                </a:solidFill>
                <a:latin typeface="Times New Roman" panose="02020603050405020304" pitchFamily="18" charset="0"/>
                <a:cs typeface="Times New Roman" panose="02020603050405020304" pitchFamily="18" charset="0"/>
              </a:rPr>
              <a:t> kitleler</a:t>
            </a:r>
            <a:endParaRPr lang="tr-TR" dirty="0">
              <a:latin typeface="Arial" panose="020B0604020202020204" pitchFamily="34" charset="0"/>
            </a:endParaRPr>
          </a:p>
          <a:p>
            <a:pPr marL="283464" indent="-283464" fontAlgn="t">
              <a:lnSpc>
                <a:spcPct val="150000"/>
              </a:lnSpc>
              <a:buSzPts val="1800"/>
              <a:buFont typeface="Arial" panose="020B0604020202020204" pitchFamily="34" charset="0"/>
              <a:buChar char="•"/>
            </a:pPr>
            <a:r>
              <a:rPr lang="tr-TR" dirty="0">
                <a:solidFill>
                  <a:srgbClr val="000000"/>
                </a:solidFill>
                <a:latin typeface="Times New Roman" panose="02020603050405020304" pitchFamily="18" charset="0"/>
                <a:cs typeface="Times New Roman" panose="02020603050405020304" pitchFamily="18" charset="0"/>
              </a:rPr>
              <a:t>Vajinal/</a:t>
            </a:r>
            <a:r>
              <a:rPr lang="tr-TR" dirty="0" err="1">
                <a:solidFill>
                  <a:srgbClr val="000000"/>
                </a:solidFill>
                <a:latin typeface="Times New Roman" panose="02020603050405020304" pitchFamily="18" charset="0"/>
                <a:cs typeface="Times New Roman" panose="02020603050405020304" pitchFamily="18" charset="0"/>
              </a:rPr>
              <a:t>pelvis</a:t>
            </a:r>
            <a:r>
              <a:rPr lang="tr-TR" dirty="0">
                <a:solidFill>
                  <a:srgbClr val="000000"/>
                </a:solidFill>
                <a:latin typeface="Times New Roman" panose="02020603050405020304" pitchFamily="18" charset="0"/>
                <a:cs typeface="Times New Roman" panose="02020603050405020304" pitchFamily="18" charset="0"/>
              </a:rPr>
              <a:t> enfeksiyonu</a:t>
            </a:r>
            <a:endParaRPr lang="tr-TR" dirty="0">
              <a:latin typeface="Arial" panose="020B0604020202020204" pitchFamily="34" charset="0"/>
            </a:endParaRPr>
          </a:p>
          <a:p>
            <a:pPr marL="283464" indent="-283464" fontAlgn="t">
              <a:lnSpc>
                <a:spcPct val="150000"/>
              </a:lnSpc>
              <a:buSzPts val="1800"/>
              <a:buFont typeface="Arial" panose="020B0604020202020204" pitchFamily="34" charset="0"/>
              <a:buChar char="•"/>
            </a:pPr>
            <a:r>
              <a:rPr lang="tr-TR" dirty="0">
                <a:solidFill>
                  <a:srgbClr val="000000"/>
                </a:solidFill>
                <a:latin typeface="Times New Roman" panose="02020603050405020304" pitchFamily="18" charset="0"/>
                <a:cs typeface="Times New Roman" panose="02020603050405020304" pitchFamily="18" charset="0"/>
              </a:rPr>
              <a:t>İlaç kullanımı</a:t>
            </a:r>
            <a:endParaRPr lang="tr-TR" dirty="0">
              <a:latin typeface="Arial" panose="020B0604020202020204" pitchFamily="34" charset="0"/>
            </a:endParaRPr>
          </a:p>
          <a:p>
            <a:pPr marL="283464" indent="-283464" fontAlgn="t">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Mülleryan</a:t>
            </a:r>
            <a:r>
              <a:rPr lang="tr-TR" dirty="0">
                <a:solidFill>
                  <a:srgbClr val="000000"/>
                </a:solidFill>
                <a:latin typeface="Times New Roman" panose="02020603050405020304" pitchFamily="18" charset="0"/>
                <a:cs typeface="Times New Roman" panose="02020603050405020304" pitchFamily="18" charset="0"/>
              </a:rPr>
              <a:t> anomaliler</a:t>
            </a:r>
            <a:endParaRPr lang="tr-TR" dirty="0">
              <a:latin typeface="Arial" panose="020B0604020202020204" pitchFamily="34" charset="0"/>
            </a:endParaRPr>
          </a:p>
        </p:txBody>
      </p:sp>
      <p:sp>
        <p:nvSpPr>
          <p:cNvPr id="5" name="Yuvarlatılmış Dikdörtgen 4"/>
          <p:cNvSpPr/>
          <p:nvPr/>
        </p:nvSpPr>
        <p:spPr>
          <a:xfrm>
            <a:off x="4666130" y="2396611"/>
            <a:ext cx="3635187" cy="428209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err="1" smtClean="0">
                <a:solidFill>
                  <a:schemeClr val="tx1"/>
                </a:solidFill>
              </a:rPr>
              <a:t>Reprodüktif</a:t>
            </a:r>
            <a:r>
              <a:rPr lang="tr-TR" b="1" dirty="0" smtClean="0">
                <a:solidFill>
                  <a:schemeClr val="tx1"/>
                </a:solidFill>
              </a:rPr>
              <a:t> Dönem</a:t>
            </a:r>
            <a:endParaRPr lang="tr-TR" b="1" dirty="0">
              <a:solidFill>
                <a:schemeClr val="tx1"/>
              </a:solidFill>
            </a:endParaRPr>
          </a:p>
          <a:p>
            <a:pPr marL="283464" indent="-283464" fontAlgn="t">
              <a:lnSpc>
                <a:spcPct val="150000"/>
              </a:lnSpc>
              <a:buSzPts val="1800"/>
              <a:buFont typeface="Arial" panose="020B0604020202020204" pitchFamily="34" charset="0"/>
              <a:buChar char="•"/>
            </a:pPr>
            <a:r>
              <a:rPr lang="tr-TR" dirty="0" err="1" smtClean="0">
                <a:solidFill>
                  <a:srgbClr val="000000"/>
                </a:solidFill>
                <a:latin typeface="Times New Roman" panose="02020603050405020304" pitchFamily="18" charset="0"/>
                <a:cs typeface="Times New Roman" panose="02020603050405020304" pitchFamily="18" charset="0"/>
              </a:rPr>
              <a:t>Anovulasyon</a:t>
            </a:r>
            <a:endParaRPr lang="tr-TR" dirty="0" smtClean="0">
              <a:solidFill>
                <a:schemeClr val="tx1"/>
              </a:solidFill>
              <a:latin typeface="Times New Roman" panose="02020603050405020304" pitchFamily="18" charset="0"/>
              <a:cs typeface="Times New Roman" panose="02020603050405020304" pitchFamily="18" charset="0"/>
            </a:endParaRPr>
          </a:p>
          <a:p>
            <a:pPr marL="283464" indent="-283464" fontAlgn="t">
              <a:lnSpc>
                <a:spcPct val="150000"/>
              </a:lnSpc>
              <a:buSzPts val="1800"/>
              <a:buFont typeface="Arial" panose="020B0604020202020204" pitchFamily="34" charset="0"/>
              <a:buChar char="•"/>
            </a:pPr>
            <a:r>
              <a:rPr lang="tr-TR" dirty="0" smtClean="0">
                <a:solidFill>
                  <a:schemeClr val="tx1"/>
                </a:solidFill>
                <a:latin typeface="Times New Roman" panose="02020603050405020304" pitchFamily="18" charset="0"/>
                <a:cs typeface="Times New Roman" panose="02020603050405020304" pitchFamily="18" charset="0"/>
              </a:rPr>
              <a:t>Gebelik</a:t>
            </a:r>
            <a:endParaRPr lang="tr-TR" dirty="0">
              <a:solidFill>
                <a:schemeClr val="tx1"/>
              </a:solidFill>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smtClean="0">
                <a:solidFill>
                  <a:srgbClr val="000000"/>
                </a:solidFill>
                <a:latin typeface="Times New Roman" panose="02020603050405020304" pitchFamily="18" charset="0"/>
                <a:cs typeface="Times New Roman" panose="02020603050405020304" pitchFamily="18" charset="0"/>
              </a:rPr>
              <a:t>Vajinal/</a:t>
            </a:r>
            <a:r>
              <a:rPr lang="tr-TR" dirty="0" err="1" smtClean="0">
                <a:solidFill>
                  <a:srgbClr val="000000"/>
                </a:solidFill>
                <a:latin typeface="Times New Roman" panose="02020603050405020304" pitchFamily="18" charset="0"/>
                <a:cs typeface="Times New Roman" panose="02020603050405020304" pitchFamily="18" charset="0"/>
              </a:rPr>
              <a:t>pelvis</a:t>
            </a:r>
            <a:r>
              <a:rPr lang="tr-TR" dirty="0" smtClean="0">
                <a:solidFill>
                  <a:srgbClr val="000000"/>
                </a:solidFill>
                <a:latin typeface="Times New Roman" panose="02020603050405020304" pitchFamily="18" charset="0"/>
                <a:cs typeface="Times New Roman" panose="02020603050405020304" pitchFamily="18" charset="0"/>
              </a:rPr>
              <a:t> </a:t>
            </a:r>
            <a:r>
              <a:rPr lang="tr-TR" dirty="0">
                <a:solidFill>
                  <a:srgbClr val="000000"/>
                </a:solidFill>
                <a:latin typeface="Times New Roman" panose="02020603050405020304" pitchFamily="18" charset="0"/>
                <a:cs typeface="Times New Roman" panose="02020603050405020304" pitchFamily="18" charset="0"/>
              </a:rPr>
              <a:t>enfeksiyonu</a:t>
            </a:r>
            <a:endParaRPr lang="tr-TR" dirty="0">
              <a:latin typeface="Arial" panose="020B0604020202020204" pitchFamily="34" charset="0"/>
            </a:endParaRPr>
          </a:p>
          <a:p>
            <a:pPr marL="283464" indent="-283464" fontAlgn="t">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İatrojenik</a:t>
            </a:r>
            <a:r>
              <a:rPr lang="tr-TR" dirty="0">
                <a:solidFill>
                  <a:srgbClr val="000000"/>
                </a:solidFill>
                <a:latin typeface="Times New Roman" panose="02020603050405020304" pitchFamily="18" charset="0"/>
                <a:cs typeface="Times New Roman" panose="02020603050405020304" pitchFamily="18" charset="0"/>
              </a:rPr>
              <a:t> </a:t>
            </a:r>
            <a:endParaRPr lang="tr-TR" dirty="0">
              <a:latin typeface="Arial" panose="020B0604020202020204" pitchFamily="34" charset="0"/>
            </a:endParaRPr>
          </a:p>
          <a:p>
            <a:pPr marL="283464" indent="-283464" fontAlgn="t">
              <a:lnSpc>
                <a:spcPct val="150000"/>
              </a:lnSpc>
              <a:buSzPts val="1800"/>
              <a:buFont typeface="Arial" panose="020B0604020202020204" pitchFamily="34" charset="0"/>
              <a:buChar char="•"/>
            </a:pPr>
            <a:r>
              <a:rPr lang="tr-TR" dirty="0">
                <a:solidFill>
                  <a:srgbClr val="000000"/>
                </a:solidFill>
                <a:latin typeface="Times New Roman" panose="02020603050405020304" pitchFamily="18" charset="0"/>
                <a:cs typeface="Times New Roman" panose="02020603050405020304" pitchFamily="18" charset="0"/>
              </a:rPr>
              <a:t>Polip/miyom</a:t>
            </a:r>
            <a:endParaRPr lang="tr-TR" dirty="0">
              <a:latin typeface="Arial" panose="020B0604020202020204" pitchFamily="34" charset="0"/>
            </a:endParaRPr>
          </a:p>
          <a:p>
            <a:pPr marL="283464" indent="-283464" fontAlgn="t">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Malignite</a:t>
            </a:r>
            <a:r>
              <a:rPr lang="tr-TR" dirty="0">
                <a:solidFill>
                  <a:srgbClr val="000000"/>
                </a:solidFill>
                <a:latin typeface="Times New Roman" panose="02020603050405020304" pitchFamily="18" charset="0"/>
                <a:cs typeface="Times New Roman" panose="02020603050405020304" pitchFamily="18" charset="0"/>
              </a:rPr>
              <a:t>/ </a:t>
            </a:r>
            <a:r>
              <a:rPr lang="tr-TR" dirty="0" err="1">
                <a:solidFill>
                  <a:srgbClr val="000000"/>
                </a:solidFill>
                <a:latin typeface="Times New Roman" panose="02020603050405020304" pitchFamily="18" charset="0"/>
                <a:cs typeface="Times New Roman" panose="02020603050405020304" pitchFamily="18" charset="0"/>
              </a:rPr>
              <a:t>hiperplazi</a:t>
            </a:r>
            <a:endParaRPr lang="tr-TR" dirty="0">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Koagülasyon</a:t>
            </a:r>
            <a:r>
              <a:rPr lang="tr-TR" dirty="0">
                <a:solidFill>
                  <a:srgbClr val="000000"/>
                </a:solidFill>
                <a:latin typeface="Times New Roman" panose="02020603050405020304" pitchFamily="18" charset="0"/>
                <a:cs typeface="Times New Roman" panose="02020603050405020304" pitchFamily="18" charset="0"/>
              </a:rPr>
              <a:t> bozuklukları</a:t>
            </a:r>
            <a:endParaRPr lang="tr-TR" dirty="0">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a:solidFill>
                  <a:srgbClr val="000000"/>
                </a:solidFill>
                <a:latin typeface="Times New Roman" panose="02020603050405020304" pitchFamily="18" charset="0"/>
                <a:cs typeface="Times New Roman" panose="02020603050405020304" pitchFamily="18" charset="0"/>
              </a:rPr>
              <a:t>Endokrin bozukluk</a:t>
            </a:r>
            <a:endParaRPr lang="tr-TR" dirty="0">
              <a:latin typeface="Arial" panose="020B0604020202020204" pitchFamily="34" charset="0"/>
            </a:endParaRPr>
          </a:p>
          <a:p>
            <a:pPr marL="283464" indent="-283464" fontAlgn="t">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Adenomiyozis</a:t>
            </a:r>
            <a:endParaRPr lang="tr-TR" dirty="0">
              <a:latin typeface="Arial" panose="020B0604020202020204" pitchFamily="34" charset="0"/>
            </a:endParaRPr>
          </a:p>
        </p:txBody>
      </p:sp>
      <p:sp>
        <p:nvSpPr>
          <p:cNvPr id="6" name="Yuvarlatılmış Dikdörtgen 5"/>
          <p:cNvSpPr/>
          <p:nvPr/>
        </p:nvSpPr>
        <p:spPr>
          <a:xfrm>
            <a:off x="8503024" y="2396610"/>
            <a:ext cx="3437964" cy="3125649"/>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err="1" smtClean="0">
                <a:solidFill>
                  <a:schemeClr val="tx1"/>
                </a:solidFill>
              </a:rPr>
              <a:t>Perimenopozal</a:t>
            </a:r>
            <a:r>
              <a:rPr lang="tr-TR" b="1" dirty="0" smtClean="0">
                <a:solidFill>
                  <a:schemeClr val="tx1"/>
                </a:solidFill>
              </a:rPr>
              <a:t> Dönem</a:t>
            </a:r>
            <a:endParaRPr lang="sv-SE" b="1" dirty="0">
              <a:solidFill>
                <a:schemeClr val="tx1"/>
              </a:solidFill>
            </a:endParaRPr>
          </a:p>
          <a:p>
            <a:pPr marL="283464" indent="-283464">
              <a:lnSpc>
                <a:spcPct val="150000"/>
              </a:lnSpc>
              <a:buSzPts val="1800"/>
              <a:buFont typeface="Arial" panose="020B0604020202020204" pitchFamily="34" charset="0"/>
              <a:buChar char="•"/>
            </a:pPr>
            <a:r>
              <a:rPr lang="tr-TR" dirty="0" err="1">
                <a:solidFill>
                  <a:schemeClr val="tx1"/>
                </a:solidFill>
                <a:latin typeface="Times New Roman" panose="02020603050405020304" pitchFamily="18" charset="0"/>
                <a:cs typeface="Times New Roman" panose="02020603050405020304" pitchFamily="18" charset="0"/>
              </a:rPr>
              <a:t>Anovulasyon</a:t>
            </a:r>
            <a:endParaRPr lang="tr-TR" dirty="0">
              <a:solidFill>
                <a:schemeClr val="tx1"/>
              </a:solidFill>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Endometriyal</a:t>
            </a:r>
            <a:r>
              <a:rPr lang="tr-TR" dirty="0">
                <a:solidFill>
                  <a:srgbClr val="000000"/>
                </a:solidFill>
                <a:latin typeface="Times New Roman" panose="02020603050405020304" pitchFamily="18" charset="0"/>
                <a:cs typeface="Times New Roman" panose="02020603050405020304" pitchFamily="18" charset="0"/>
              </a:rPr>
              <a:t> </a:t>
            </a:r>
            <a:r>
              <a:rPr lang="tr-TR" dirty="0" err="1">
                <a:solidFill>
                  <a:srgbClr val="000000"/>
                </a:solidFill>
                <a:latin typeface="Times New Roman" panose="02020603050405020304" pitchFamily="18" charset="0"/>
                <a:cs typeface="Times New Roman" panose="02020603050405020304" pitchFamily="18" charset="0"/>
              </a:rPr>
              <a:t>hiperplazi</a:t>
            </a:r>
            <a:endParaRPr lang="tr-TR" dirty="0">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Endometriyal</a:t>
            </a:r>
            <a:r>
              <a:rPr lang="tr-TR" dirty="0">
                <a:solidFill>
                  <a:srgbClr val="000000"/>
                </a:solidFill>
                <a:latin typeface="Times New Roman" panose="02020603050405020304" pitchFamily="18" charset="0"/>
                <a:cs typeface="Times New Roman" panose="02020603050405020304" pitchFamily="18" charset="0"/>
              </a:rPr>
              <a:t> polip</a:t>
            </a:r>
            <a:endParaRPr lang="tr-TR" dirty="0">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Leiomiyomlar</a:t>
            </a:r>
            <a:endParaRPr lang="tr-TR" dirty="0">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err="1">
                <a:solidFill>
                  <a:srgbClr val="000000"/>
                </a:solidFill>
                <a:latin typeface="Times New Roman" panose="02020603050405020304" pitchFamily="18" charset="0"/>
                <a:cs typeface="Times New Roman" panose="02020603050405020304" pitchFamily="18" charset="0"/>
              </a:rPr>
              <a:t>Adenomiyozis</a:t>
            </a:r>
            <a:endParaRPr lang="tr-TR" dirty="0">
              <a:latin typeface="Arial" panose="020B0604020202020204" pitchFamily="34" charset="0"/>
            </a:endParaRPr>
          </a:p>
          <a:p>
            <a:pPr marL="283464" indent="-283464">
              <a:lnSpc>
                <a:spcPct val="150000"/>
              </a:lnSpc>
              <a:buSzPts val="1800"/>
              <a:buFont typeface="Arial" panose="020B0604020202020204" pitchFamily="34" charset="0"/>
              <a:buChar char="•"/>
            </a:pPr>
            <a:r>
              <a:rPr lang="tr-TR" dirty="0">
                <a:solidFill>
                  <a:srgbClr val="000000"/>
                </a:solidFill>
                <a:latin typeface="Times New Roman" panose="02020603050405020304" pitchFamily="18" charset="0"/>
                <a:cs typeface="Times New Roman" panose="02020603050405020304" pitchFamily="18" charset="0"/>
              </a:rPr>
              <a:t>Vajinal/</a:t>
            </a:r>
            <a:r>
              <a:rPr lang="tr-TR" dirty="0" err="1">
                <a:solidFill>
                  <a:srgbClr val="000000"/>
                </a:solidFill>
                <a:latin typeface="Times New Roman" panose="02020603050405020304" pitchFamily="18" charset="0"/>
                <a:cs typeface="Times New Roman" panose="02020603050405020304" pitchFamily="18" charset="0"/>
              </a:rPr>
              <a:t>pelvis</a:t>
            </a:r>
            <a:r>
              <a:rPr lang="tr-TR" dirty="0">
                <a:solidFill>
                  <a:srgbClr val="000000"/>
                </a:solidFill>
                <a:latin typeface="Times New Roman" panose="02020603050405020304" pitchFamily="18" charset="0"/>
                <a:cs typeface="Times New Roman" panose="02020603050405020304" pitchFamily="18" charset="0"/>
              </a:rPr>
              <a:t> enfeksiyonu</a:t>
            </a:r>
            <a:endParaRPr lang="tr-TR" dirty="0">
              <a:latin typeface="Arial" panose="020B0604020202020204" pitchFamily="34" charset="0"/>
            </a:endParaRPr>
          </a:p>
        </p:txBody>
      </p:sp>
    </p:spTree>
    <p:extLst>
      <p:ext uri="{BB962C8B-B14F-4D97-AF65-F5344CB8AC3E}">
        <p14:creationId xmlns:p14="http://schemas.microsoft.com/office/powerpoint/2010/main" val="652930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t>
            </a:r>
            <a:endParaRPr lang="tr-TR" dirty="0"/>
          </a:p>
        </p:txBody>
      </p:sp>
      <p:sp>
        <p:nvSpPr>
          <p:cNvPr id="3" name="İçerik Yer Tutucusu 2"/>
          <p:cNvSpPr>
            <a:spLocks noGrp="1"/>
          </p:cNvSpPr>
          <p:nvPr>
            <p:ph idx="1"/>
          </p:nvPr>
        </p:nvSpPr>
        <p:spPr>
          <a:xfrm>
            <a:off x="838200" y="1470212"/>
            <a:ext cx="10515600" cy="4706751"/>
          </a:xfrm>
        </p:spPr>
        <p:txBody>
          <a:bodyPr/>
          <a:lstStyle/>
          <a:p>
            <a:pPr marL="0" indent="0">
              <a:buNone/>
            </a:pPr>
            <a:r>
              <a:rPr lang="tr-TR" b="1" i="1" dirty="0" smtClean="0"/>
              <a:t>Etiyoloji-</a:t>
            </a:r>
            <a:r>
              <a:rPr lang="tr-TR" b="1" i="1" dirty="0"/>
              <a:t> </a:t>
            </a:r>
            <a:r>
              <a:rPr lang="tr-TR" dirty="0" smtClean="0">
                <a:solidFill>
                  <a:srgbClr val="FF0000"/>
                </a:solidFill>
              </a:rPr>
              <a:t>Kanama özelliğine göre</a:t>
            </a:r>
          </a:p>
          <a:p>
            <a:pPr>
              <a:buFont typeface="Wingdings" panose="05000000000000000000" pitchFamily="2" charset="2"/>
              <a:buChar char="Ø"/>
            </a:pPr>
            <a:r>
              <a:rPr lang="tr-TR" dirty="0" smtClean="0"/>
              <a:t>Ağır veya uzamış kanama</a:t>
            </a:r>
            <a:endParaRPr lang="tr-TR"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048" y="251494"/>
            <a:ext cx="5867908" cy="2408129"/>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832" y="3087034"/>
            <a:ext cx="2911092" cy="2872989"/>
          </a:xfrm>
          <a:prstGeom prst="rect">
            <a:avLst/>
          </a:prstGeom>
        </p:spPr>
      </p:pic>
      <p:pic>
        <p:nvPicPr>
          <p:cNvPr id="8" name="Picture 2"/>
          <p:cNvPicPr>
            <a:picLocks noChangeAspect="1"/>
          </p:cNvPicPr>
          <p:nvPr/>
        </p:nvPicPr>
        <p:blipFill>
          <a:blip r:embed="rId4"/>
          <a:stretch>
            <a:fillRect/>
          </a:stretch>
        </p:blipFill>
        <p:spPr>
          <a:xfrm>
            <a:off x="751860" y="2384612"/>
            <a:ext cx="5157848" cy="4410635"/>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1264" y="3311431"/>
            <a:ext cx="2980312" cy="2148074"/>
          </a:xfrm>
          <a:prstGeom prst="rect">
            <a:avLst/>
          </a:prstGeom>
        </p:spPr>
      </p:pic>
    </p:spTree>
    <p:extLst>
      <p:ext uri="{BB962C8B-B14F-4D97-AF65-F5344CB8AC3E}">
        <p14:creationId xmlns:p14="http://schemas.microsoft.com/office/powerpoint/2010/main" val="164642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t>
            </a:r>
            <a:endParaRPr lang="tr-TR" dirty="0"/>
          </a:p>
        </p:txBody>
      </p:sp>
      <p:sp>
        <p:nvSpPr>
          <p:cNvPr id="3" name="İçerik Yer Tutucusu 2"/>
          <p:cNvSpPr>
            <a:spLocks noGrp="1"/>
          </p:cNvSpPr>
          <p:nvPr>
            <p:ph idx="1"/>
          </p:nvPr>
        </p:nvSpPr>
        <p:spPr>
          <a:xfrm>
            <a:off x="706737" y="1371600"/>
            <a:ext cx="10647063" cy="4805363"/>
          </a:xfrm>
        </p:spPr>
        <p:txBody>
          <a:bodyPr/>
          <a:lstStyle/>
          <a:p>
            <a:pPr marL="0" indent="0">
              <a:buNone/>
            </a:pPr>
            <a:r>
              <a:rPr lang="tr-TR" b="1" i="1" dirty="0" smtClean="0"/>
              <a:t>Etiyoloji- </a:t>
            </a:r>
            <a:r>
              <a:rPr lang="tr-TR" dirty="0">
                <a:solidFill>
                  <a:srgbClr val="FF0000"/>
                </a:solidFill>
              </a:rPr>
              <a:t>Kanama özelliğine </a:t>
            </a:r>
            <a:r>
              <a:rPr lang="tr-TR" dirty="0" smtClean="0">
                <a:solidFill>
                  <a:srgbClr val="FF0000"/>
                </a:solidFill>
              </a:rPr>
              <a:t>göre</a:t>
            </a:r>
          </a:p>
          <a:p>
            <a:pPr>
              <a:buFont typeface="Wingdings" panose="05000000000000000000" pitchFamily="2" charset="2"/>
              <a:buChar char="Ø"/>
            </a:pPr>
            <a:r>
              <a:rPr lang="tr-TR" dirty="0" err="1" smtClean="0"/>
              <a:t>İntermenstrual</a:t>
            </a:r>
            <a:r>
              <a:rPr lang="tr-TR" dirty="0" smtClean="0"/>
              <a:t> kanama </a:t>
            </a:r>
            <a:endParaRPr lang="tr-TR" dirty="0"/>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r="46128" b="1204"/>
          <a:stretch/>
        </p:blipFill>
        <p:spPr>
          <a:xfrm>
            <a:off x="706737" y="2426001"/>
            <a:ext cx="2879145" cy="1814305"/>
          </a:xfrm>
          <a:prstGeom prst="rect">
            <a:avLst/>
          </a:prstGeom>
        </p:spPr>
      </p:pic>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50080" b="833"/>
          <a:stretch/>
        </p:blipFill>
        <p:spPr>
          <a:xfrm>
            <a:off x="4152033" y="4486533"/>
            <a:ext cx="1899144" cy="2192172"/>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42" y="4683106"/>
            <a:ext cx="2667231" cy="1310754"/>
          </a:xfrm>
          <a:prstGeom prst="rect">
            <a:avLst/>
          </a:prstGeom>
        </p:spPr>
      </p:pic>
      <p:pic>
        <p:nvPicPr>
          <p:cNvPr id="10" name="Picture 2"/>
          <p:cNvPicPr>
            <a:picLocks noChangeAspect="1"/>
          </p:cNvPicPr>
          <p:nvPr/>
        </p:nvPicPr>
        <p:blipFill>
          <a:blip r:embed="rId5"/>
          <a:stretch>
            <a:fillRect/>
          </a:stretch>
        </p:blipFill>
        <p:spPr>
          <a:xfrm>
            <a:off x="7116363" y="58271"/>
            <a:ext cx="4497294" cy="6553200"/>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6840" y="2263131"/>
            <a:ext cx="2853392" cy="2140044"/>
          </a:xfrm>
          <a:prstGeom prst="rect">
            <a:avLst/>
          </a:prstGeom>
        </p:spPr>
      </p:pic>
    </p:spTree>
    <p:extLst>
      <p:ext uri="{BB962C8B-B14F-4D97-AF65-F5344CB8AC3E}">
        <p14:creationId xmlns:p14="http://schemas.microsoft.com/office/powerpoint/2010/main" val="2478304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t>
            </a:r>
            <a:endParaRPr lang="tr-TR" dirty="0"/>
          </a:p>
        </p:txBody>
      </p:sp>
      <p:sp>
        <p:nvSpPr>
          <p:cNvPr id="3" name="İçerik Yer Tutucusu 2"/>
          <p:cNvSpPr>
            <a:spLocks noGrp="1"/>
          </p:cNvSpPr>
          <p:nvPr>
            <p:ph idx="1"/>
          </p:nvPr>
        </p:nvSpPr>
        <p:spPr>
          <a:xfrm>
            <a:off x="838200" y="1613647"/>
            <a:ext cx="10515600" cy="4563316"/>
          </a:xfrm>
        </p:spPr>
        <p:txBody>
          <a:bodyPr/>
          <a:lstStyle/>
          <a:p>
            <a:pPr marL="0" indent="0">
              <a:buNone/>
            </a:pPr>
            <a:r>
              <a:rPr lang="tr-TR" b="1" i="1" dirty="0" smtClean="0"/>
              <a:t>Etiyoloji- </a:t>
            </a:r>
            <a:r>
              <a:rPr lang="tr-TR" dirty="0">
                <a:solidFill>
                  <a:srgbClr val="FF0000"/>
                </a:solidFill>
              </a:rPr>
              <a:t>Kanama özelliğine </a:t>
            </a:r>
            <a:r>
              <a:rPr lang="tr-TR" dirty="0" smtClean="0">
                <a:solidFill>
                  <a:srgbClr val="FF0000"/>
                </a:solidFill>
              </a:rPr>
              <a:t>göre</a:t>
            </a:r>
          </a:p>
          <a:p>
            <a:pPr>
              <a:buFont typeface="Wingdings" panose="05000000000000000000" pitchFamily="2" charset="2"/>
              <a:buChar char="Ø"/>
            </a:pPr>
            <a:r>
              <a:rPr lang="tr-TR" dirty="0" smtClean="0"/>
              <a:t>Düzensiz kanama</a:t>
            </a:r>
          </a:p>
          <a:p>
            <a:pPr marL="0" indent="0">
              <a:buNone/>
            </a:pPr>
            <a:r>
              <a:rPr lang="tr-TR" dirty="0" smtClean="0"/>
              <a:t> </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9714" y="3426947"/>
            <a:ext cx="3526581" cy="2120413"/>
          </a:xfrm>
          <a:prstGeom prst="rect">
            <a:avLst/>
          </a:prstGeom>
        </p:spPr>
      </p:pic>
      <p:pic>
        <p:nvPicPr>
          <p:cNvPr id="8" name="Picture 2"/>
          <p:cNvPicPr>
            <a:picLocks noChangeAspect="1"/>
          </p:cNvPicPr>
          <p:nvPr/>
        </p:nvPicPr>
        <p:blipFill>
          <a:blip r:embed="rId3"/>
          <a:stretch>
            <a:fillRect/>
          </a:stretch>
        </p:blipFill>
        <p:spPr>
          <a:xfrm>
            <a:off x="7316295" y="32591"/>
            <a:ext cx="4630662" cy="6788712"/>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497" y="2870668"/>
            <a:ext cx="2809002" cy="2795027"/>
          </a:xfrm>
          <a:prstGeom prst="rect">
            <a:avLst/>
          </a:prstGeom>
        </p:spPr>
      </p:pic>
    </p:spTree>
    <p:extLst>
      <p:ext uri="{BB962C8B-B14F-4D97-AF65-F5344CB8AC3E}">
        <p14:creationId xmlns:p14="http://schemas.microsoft.com/office/powerpoint/2010/main" val="2283552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t>
            </a:r>
            <a:endParaRPr lang="tr-TR" dirty="0"/>
          </a:p>
        </p:txBody>
      </p:sp>
      <p:sp>
        <p:nvSpPr>
          <p:cNvPr id="3" name="İçerik Yer Tutucusu 2"/>
          <p:cNvSpPr>
            <a:spLocks noGrp="1"/>
          </p:cNvSpPr>
          <p:nvPr>
            <p:ph idx="1"/>
          </p:nvPr>
        </p:nvSpPr>
        <p:spPr>
          <a:xfrm>
            <a:off x="838200" y="1524000"/>
            <a:ext cx="10515600" cy="4652963"/>
          </a:xfrm>
        </p:spPr>
        <p:txBody>
          <a:bodyPr/>
          <a:lstStyle/>
          <a:p>
            <a:pPr marL="0" indent="0">
              <a:buNone/>
            </a:pPr>
            <a:r>
              <a:rPr lang="tr-TR" b="1" i="1" dirty="0"/>
              <a:t>Etiyoloji- </a:t>
            </a:r>
            <a:r>
              <a:rPr lang="tr-TR" dirty="0">
                <a:solidFill>
                  <a:srgbClr val="FF0000"/>
                </a:solidFill>
              </a:rPr>
              <a:t>Kanama özelliğine </a:t>
            </a:r>
            <a:r>
              <a:rPr lang="tr-TR" dirty="0" smtClean="0">
                <a:solidFill>
                  <a:srgbClr val="FF0000"/>
                </a:solidFill>
              </a:rPr>
              <a:t>göre</a:t>
            </a:r>
            <a:endParaRPr lang="tr-TR" dirty="0" smtClean="0"/>
          </a:p>
          <a:p>
            <a:pPr>
              <a:buFont typeface="Wingdings" panose="05000000000000000000" pitchFamily="2" charset="2"/>
              <a:buChar char="Ø"/>
            </a:pPr>
            <a:endParaRPr lang="tr-TR" dirty="0" smtClean="0"/>
          </a:p>
          <a:p>
            <a:pPr>
              <a:buFont typeface="Wingdings" panose="05000000000000000000" pitchFamily="2" charset="2"/>
              <a:buChar char="Ø"/>
            </a:pPr>
            <a:r>
              <a:rPr lang="tr-TR" dirty="0" err="1" smtClean="0"/>
              <a:t>Amenore</a:t>
            </a:r>
            <a:r>
              <a:rPr lang="tr-TR" dirty="0" smtClean="0"/>
              <a:t>  </a:t>
            </a:r>
            <a:endParaRPr lang="tr-TR" dirty="0"/>
          </a:p>
        </p:txBody>
      </p:sp>
      <p:pic>
        <p:nvPicPr>
          <p:cNvPr id="4" name="Picture 2"/>
          <p:cNvPicPr>
            <a:picLocks noChangeAspect="1"/>
          </p:cNvPicPr>
          <p:nvPr/>
        </p:nvPicPr>
        <p:blipFill>
          <a:blip r:embed="rId2"/>
          <a:stretch>
            <a:fillRect/>
          </a:stretch>
        </p:blipFill>
        <p:spPr>
          <a:xfrm>
            <a:off x="6361205" y="215153"/>
            <a:ext cx="4584700" cy="647700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4902" y="3535202"/>
            <a:ext cx="1926303" cy="1771904"/>
          </a:xfrm>
          <a:prstGeom prst="rect">
            <a:avLst/>
          </a:prstGeom>
        </p:spPr>
      </p:pic>
      <p:pic>
        <p:nvPicPr>
          <p:cNvPr id="6" name="Resim 5"/>
          <p:cNvPicPr>
            <a:picLocks noChangeAspect="1"/>
          </p:cNvPicPr>
          <p:nvPr/>
        </p:nvPicPr>
        <p:blipFill rotWithShape="1">
          <a:blip r:embed="rId4">
            <a:extLst>
              <a:ext uri="{28A0092B-C50C-407E-A947-70E740481C1C}">
                <a14:useLocalDpi xmlns:a14="http://schemas.microsoft.com/office/drawing/2010/main" val="0"/>
              </a:ext>
            </a:extLst>
          </a:blip>
          <a:srcRect l="9057" t="-346" r="6828" b="1481"/>
          <a:stretch/>
        </p:blipFill>
        <p:spPr>
          <a:xfrm>
            <a:off x="987972" y="3140598"/>
            <a:ext cx="3039035" cy="2561113"/>
          </a:xfrm>
          <a:prstGeom prst="rect">
            <a:avLst/>
          </a:prstGeom>
        </p:spPr>
      </p:pic>
    </p:spTree>
    <p:extLst>
      <p:ext uri="{BB962C8B-B14F-4D97-AF65-F5344CB8AC3E}">
        <p14:creationId xmlns:p14="http://schemas.microsoft.com/office/powerpoint/2010/main" val="2835609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t>
            </a:r>
            <a:endParaRPr lang="tr-TR" dirty="0"/>
          </a:p>
        </p:txBody>
      </p:sp>
      <p:sp>
        <p:nvSpPr>
          <p:cNvPr id="3" name="İçerik Yer Tutucusu 2"/>
          <p:cNvSpPr>
            <a:spLocks noGrp="1"/>
          </p:cNvSpPr>
          <p:nvPr>
            <p:ph idx="1"/>
          </p:nvPr>
        </p:nvSpPr>
        <p:spPr/>
        <p:txBody>
          <a:bodyPr/>
          <a:lstStyle/>
          <a:p>
            <a:pPr marL="0" indent="0">
              <a:buNone/>
            </a:pPr>
            <a:r>
              <a:rPr lang="tr-TR" b="1" i="1" dirty="0"/>
              <a:t>Etiyoloji- </a:t>
            </a:r>
            <a:r>
              <a:rPr lang="tr-TR" dirty="0">
                <a:solidFill>
                  <a:srgbClr val="FF0000"/>
                </a:solidFill>
              </a:rPr>
              <a:t>Kanama özelliğine </a:t>
            </a:r>
            <a:r>
              <a:rPr lang="tr-TR" dirty="0" smtClean="0">
                <a:solidFill>
                  <a:srgbClr val="FF0000"/>
                </a:solidFill>
              </a:rPr>
              <a:t>göre</a:t>
            </a:r>
          </a:p>
          <a:p>
            <a:pPr>
              <a:buFont typeface="Wingdings" panose="05000000000000000000" pitchFamily="2" charset="2"/>
              <a:buChar char="Ø"/>
            </a:pPr>
            <a:r>
              <a:rPr lang="tr-TR" dirty="0"/>
              <a:t> L</a:t>
            </a:r>
            <a:r>
              <a:rPr lang="tr-TR" dirty="0" smtClean="0"/>
              <a:t>ekelenme şeklinde kanama</a:t>
            </a:r>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endParaRPr lang="tr-TR" dirty="0"/>
          </a:p>
          <a:p>
            <a:pPr>
              <a:buFont typeface="Wingdings" panose="05000000000000000000" pitchFamily="2" charset="2"/>
              <a:buChar char="Ø"/>
            </a:pPr>
            <a:endParaRPr lang="tr-TR" dirty="0" smtClean="0"/>
          </a:p>
          <a:p>
            <a:pPr marL="0" indent="0">
              <a:buNone/>
            </a:pPr>
            <a:endParaRPr lang="tr-TR" dirty="0"/>
          </a:p>
        </p:txBody>
      </p:sp>
      <p:sp>
        <p:nvSpPr>
          <p:cNvPr id="4" name="Yuvarlatılmış Dikdörtgen 3"/>
          <p:cNvSpPr/>
          <p:nvPr/>
        </p:nvSpPr>
        <p:spPr>
          <a:xfrm>
            <a:off x="1846729" y="2850776"/>
            <a:ext cx="4294095" cy="248322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tr-TR" dirty="0">
                <a:solidFill>
                  <a:schemeClr val="tx1"/>
                </a:solidFill>
                <a:latin typeface="Times New Roman" panose="02020603050405020304" pitchFamily="18" charset="0"/>
                <a:cs typeface="Times New Roman" panose="02020603050405020304" pitchFamily="18" charset="0"/>
              </a:rPr>
              <a:t>Oral </a:t>
            </a:r>
            <a:r>
              <a:rPr lang="tr-TR" dirty="0" err="1">
                <a:solidFill>
                  <a:schemeClr val="tx1"/>
                </a:solidFill>
                <a:latin typeface="Times New Roman" panose="02020603050405020304" pitchFamily="18" charset="0"/>
                <a:cs typeface="Times New Roman" panose="02020603050405020304" pitchFamily="18" charset="0"/>
              </a:rPr>
              <a:t>kontraseptifler</a:t>
            </a:r>
            <a:r>
              <a:rPr lang="tr-TR" dirty="0">
                <a:solidFill>
                  <a:schemeClr val="tx1"/>
                </a:solidFill>
                <a:latin typeface="Times New Roman" panose="02020603050405020304" pitchFamily="18" charset="0"/>
                <a:cs typeface="Times New Roman" panose="02020603050405020304" pitchFamily="18" charset="0"/>
              </a:rPr>
              <a:t> (OKS)</a:t>
            </a:r>
          </a:p>
          <a:p>
            <a:pPr marL="285750" indent="-285750" algn="just">
              <a:lnSpc>
                <a:spcPct val="150000"/>
              </a:lnSpc>
              <a:buFont typeface="Arial" panose="020B0604020202020204" pitchFamily="34" charset="0"/>
              <a:buChar char="•"/>
            </a:pPr>
            <a:r>
              <a:rPr lang="tr-TR" dirty="0">
                <a:solidFill>
                  <a:schemeClr val="tx1"/>
                </a:solidFill>
                <a:latin typeface="Times New Roman" panose="02020603050405020304" pitchFamily="18" charset="0"/>
                <a:cs typeface="Times New Roman" panose="02020603050405020304" pitchFamily="18" charset="0"/>
              </a:rPr>
              <a:t>Hormon </a:t>
            </a:r>
            <a:r>
              <a:rPr lang="tr-TR" dirty="0" err="1">
                <a:solidFill>
                  <a:schemeClr val="tx1"/>
                </a:solidFill>
                <a:latin typeface="Times New Roman" panose="02020603050405020304" pitchFamily="18" charset="0"/>
                <a:cs typeface="Times New Roman" panose="02020603050405020304" pitchFamily="18" charset="0"/>
              </a:rPr>
              <a:t>replasman</a:t>
            </a:r>
            <a:r>
              <a:rPr lang="tr-TR" dirty="0">
                <a:solidFill>
                  <a:schemeClr val="tx1"/>
                </a:solidFill>
                <a:latin typeface="Times New Roman" panose="02020603050405020304" pitchFamily="18" charset="0"/>
                <a:cs typeface="Times New Roman" panose="02020603050405020304" pitchFamily="18" charset="0"/>
              </a:rPr>
              <a:t> tedavisi</a:t>
            </a:r>
          </a:p>
          <a:p>
            <a:pPr marL="285750" indent="-285750" algn="just">
              <a:lnSpc>
                <a:spcPct val="150000"/>
              </a:lnSpc>
              <a:buFont typeface="Arial" panose="020B0604020202020204" pitchFamily="34" charset="0"/>
              <a:buChar char="•"/>
            </a:pPr>
            <a:r>
              <a:rPr lang="tr-TR" dirty="0" err="1">
                <a:solidFill>
                  <a:schemeClr val="tx1"/>
                </a:solidFill>
                <a:latin typeface="Times New Roman" panose="02020603050405020304" pitchFamily="18" charset="0"/>
                <a:cs typeface="Times New Roman" panose="02020603050405020304" pitchFamily="18" charset="0"/>
              </a:rPr>
              <a:t>Endometriyal</a:t>
            </a:r>
            <a:r>
              <a:rPr lang="tr-TR" dirty="0">
                <a:solidFill>
                  <a:schemeClr val="tx1"/>
                </a:solidFill>
                <a:latin typeface="Times New Roman" panose="02020603050405020304" pitchFamily="18" charset="0"/>
                <a:cs typeface="Times New Roman" panose="02020603050405020304" pitchFamily="18" charset="0"/>
              </a:rPr>
              <a:t> polip</a:t>
            </a:r>
          </a:p>
          <a:p>
            <a:pPr marL="285750" indent="-285750" algn="just">
              <a:lnSpc>
                <a:spcPct val="150000"/>
              </a:lnSpc>
              <a:buFont typeface="Arial" panose="020B0604020202020204" pitchFamily="34" charset="0"/>
              <a:buChar char="•"/>
            </a:pPr>
            <a:r>
              <a:rPr lang="tr-TR" dirty="0" err="1">
                <a:solidFill>
                  <a:schemeClr val="tx1"/>
                </a:solidFill>
                <a:latin typeface="Times New Roman" panose="02020603050405020304" pitchFamily="18" charset="0"/>
                <a:cs typeface="Times New Roman" panose="02020603050405020304" pitchFamily="18" charset="0"/>
              </a:rPr>
              <a:t>Endometriyal</a:t>
            </a:r>
            <a:r>
              <a:rPr lang="tr-TR" dirty="0">
                <a:solidFill>
                  <a:schemeClr val="tx1"/>
                </a:solidFill>
                <a:latin typeface="Times New Roman" panose="02020603050405020304" pitchFamily="18" charset="0"/>
                <a:cs typeface="Times New Roman" panose="02020603050405020304" pitchFamily="18" charset="0"/>
              </a:rPr>
              <a:t> kanser</a:t>
            </a:r>
          </a:p>
          <a:p>
            <a:pPr marL="285750" indent="-285750" algn="just">
              <a:lnSpc>
                <a:spcPct val="150000"/>
              </a:lnSpc>
              <a:buFont typeface="Arial" panose="020B0604020202020204" pitchFamily="34" charset="0"/>
              <a:buChar char="•"/>
            </a:pPr>
            <a:r>
              <a:rPr lang="tr-TR" dirty="0" err="1">
                <a:solidFill>
                  <a:schemeClr val="tx1"/>
                </a:solidFill>
                <a:latin typeface="Times New Roman" panose="02020603050405020304" pitchFamily="18" charset="0"/>
                <a:cs typeface="Times New Roman" panose="02020603050405020304" pitchFamily="18" charset="0"/>
              </a:rPr>
              <a:t>Servikal</a:t>
            </a:r>
            <a:r>
              <a:rPr lang="tr-TR" dirty="0">
                <a:solidFill>
                  <a:schemeClr val="tx1"/>
                </a:solidFill>
                <a:latin typeface="Times New Roman" panose="02020603050405020304" pitchFamily="18" charset="0"/>
                <a:cs typeface="Times New Roman" panose="02020603050405020304" pitchFamily="18" charset="0"/>
              </a:rPr>
              <a:t> kanser</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123" y="2400045"/>
            <a:ext cx="3033023" cy="2933954"/>
          </a:xfrm>
          <a:prstGeom prst="rect">
            <a:avLst/>
          </a:prstGeom>
        </p:spPr>
      </p:pic>
    </p:spTree>
    <p:extLst>
      <p:ext uri="{BB962C8B-B14F-4D97-AF65-F5344CB8AC3E}">
        <p14:creationId xmlns:p14="http://schemas.microsoft.com/office/powerpoint/2010/main" val="3646961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p:txBody>
          <a:bodyPr/>
          <a:lstStyle/>
          <a:p>
            <a:pPr>
              <a:lnSpc>
                <a:spcPct val="150000"/>
              </a:lnSpc>
              <a:buFont typeface="Wingdings" panose="05000000000000000000" pitchFamily="2" charset="2"/>
              <a:buChar char="Ø"/>
            </a:pPr>
            <a:r>
              <a:rPr lang="tr-TR" dirty="0" err="1" smtClean="0"/>
              <a:t>Hemodinamik</a:t>
            </a:r>
            <a:r>
              <a:rPr lang="tr-TR" dirty="0" smtClean="0"/>
              <a:t> </a:t>
            </a:r>
            <a:r>
              <a:rPr lang="tr-TR" dirty="0" err="1" smtClean="0"/>
              <a:t>instabilite</a:t>
            </a:r>
            <a:r>
              <a:rPr lang="tr-TR" dirty="0" smtClean="0"/>
              <a:t> ve aneminin değerlendirilmesi</a:t>
            </a:r>
          </a:p>
          <a:p>
            <a:pPr>
              <a:lnSpc>
                <a:spcPct val="150000"/>
              </a:lnSpc>
              <a:buFont typeface="Wingdings" panose="05000000000000000000" pitchFamily="2" charset="2"/>
              <a:buChar char="Ø"/>
            </a:pPr>
            <a:r>
              <a:rPr lang="tr-TR" dirty="0" smtClean="0"/>
              <a:t>Kanama kaynağının belirlenmesi </a:t>
            </a:r>
          </a:p>
          <a:p>
            <a:pPr>
              <a:lnSpc>
                <a:spcPct val="150000"/>
              </a:lnSpc>
              <a:buFont typeface="Wingdings" panose="05000000000000000000" pitchFamily="2" charset="2"/>
              <a:buChar char="Ø"/>
            </a:pPr>
            <a:r>
              <a:rPr lang="tr-TR" dirty="0" smtClean="0"/>
              <a:t>Gebelik testi yapılması </a:t>
            </a:r>
          </a:p>
          <a:p>
            <a:pPr>
              <a:lnSpc>
                <a:spcPct val="150000"/>
              </a:lnSpc>
              <a:buFont typeface="Wingdings" panose="05000000000000000000" pitchFamily="2" charset="2"/>
              <a:buChar char="Ø"/>
            </a:pPr>
            <a:r>
              <a:rPr lang="tr-TR" dirty="0" err="1" smtClean="0"/>
              <a:t>Endometriyal</a:t>
            </a:r>
            <a:r>
              <a:rPr lang="tr-TR" dirty="0" smtClean="0"/>
              <a:t> </a:t>
            </a:r>
            <a:r>
              <a:rPr lang="tr-TR" dirty="0" err="1" smtClean="0"/>
              <a:t>karsinom</a:t>
            </a:r>
            <a:r>
              <a:rPr lang="tr-TR" dirty="0" smtClean="0"/>
              <a:t> için değerlendirmenin gerekli olup olmadığının belirlenmesi</a:t>
            </a:r>
            <a:endParaRPr lang="tr-TR" dirty="0"/>
          </a:p>
        </p:txBody>
      </p:sp>
    </p:spTree>
    <p:extLst>
      <p:ext uri="{BB962C8B-B14F-4D97-AF65-F5344CB8AC3E}">
        <p14:creationId xmlns:p14="http://schemas.microsoft.com/office/powerpoint/2010/main" val="4081571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mn-lt"/>
              </a:rPr>
              <a:t>Amaç</a:t>
            </a:r>
            <a:r>
              <a:rPr lang="tr-TR" dirty="0" smtClean="0"/>
              <a:t> </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Adet düzensizlikleri ve vajinal kanamaya yaklaşım hakkında bilgi vermek</a:t>
            </a:r>
            <a:endParaRPr lang="tr-TR" dirty="0"/>
          </a:p>
        </p:txBody>
      </p:sp>
    </p:spTree>
    <p:extLst>
      <p:ext uri="{BB962C8B-B14F-4D97-AF65-F5344CB8AC3E}">
        <p14:creationId xmlns:p14="http://schemas.microsoft.com/office/powerpoint/2010/main" val="658120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 Yaklaşım</a:t>
            </a:r>
            <a:endParaRPr lang="tr-TR" dirty="0"/>
          </a:p>
        </p:txBody>
      </p:sp>
      <p:sp>
        <p:nvSpPr>
          <p:cNvPr id="3" name="İçerik Yer Tutucusu 2"/>
          <p:cNvSpPr>
            <a:spLocks noGrp="1"/>
          </p:cNvSpPr>
          <p:nvPr>
            <p:ph idx="1"/>
          </p:nvPr>
        </p:nvSpPr>
        <p:spPr>
          <a:xfrm>
            <a:off x="838200" y="1593669"/>
            <a:ext cx="10874829" cy="4902926"/>
          </a:xfrm>
        </p:spPr>
        <p:txBody>
          <a:bodyPr>
            <a:normAutofit fontScale="92500" lnSpcReduction="20000"/>
          </a:bodyPr>
          <a:lstStyle/>
          <a:p>
            <a:pPr marL="0" indent="0">
              <a:buNone/>
            </a:pPr>
            <a:r>
              <a:rPr lang="tr-TR" b="1" i="1" dirty="0" err="1" smtClean="0"/>
              <a:t>Anamnez</a:t>
            </a:r>
            <a:r>
              <a:rPr lang="tr-TR" dirty="0" smtClean="0"/>
              <a:t> </a:t>
            </a:r>
            <a:endParaRPr lang="tr-TR" dirty="0"/>
          </a:p>
          <a:p>
            <a:pPr marL="0" indent="0">
              <a:buNone/>
            </a:pPr>
            <a:endParaRPr lang="tr-TR" dirty="0" smtClean="0"/>
          </a:p>
          <a:p>
            <a:pPr>
              <a:buFont typeface="Wingdings" panose="05000000000000000000" pitchFamily="2" charset="2"/>
              <a:buChar char="Ø"/>
            </a:pPr>
            <a:r>
              <a:rPr lang="tr-TR" dirty="0"/>
              <a:t>Yaş </a:t>
            </a:r>
          </a:p>
          <a:p>
            <a:pPr>
              <a:buFont typeface="Wingdings" panose="05000000000000000000" pitchFamily="2" charset="2"/>
              <a:buChar char="Ø"/>
            </a:pPr>
            <a:endParaRPr lang="tr-TR" dirty="0"/>
          </a:p>
          <a:p>
            <a:pPr>
              <a:buFont typeface="Wingdings" panose="05000000000000000000" pitchFamily="2" charset="2"/>
              <a:buChar char="Ø"/>
            </a:pPr>
            <a:r>
              <a:rPr lang="tr-TR" dirty="0" smtClean="0"/>
              <a:t>Kanama miktarı</a:t>
            </a:r>
          </a:p>
          <a:p>
            <a:pPr marL="0" indent="0">
              <a:buNone/>
            </a:pPr>
            <a:endParaRPr lang="tr-TR" dirty="0"/>
          </a:p>
          <a:p>
            <a:pPr>
              <a:buFont typeface="Wingdings" panose="05000000000000000000" pitchFamily="2" charset="2"/>
              <a:buChar char="Ø"/>
            </a:pPr>
            <a:r>
              <a:rPr lang="tr-TR" dirty="0"/>
              <a:t>Son adet tarihi</a:t>
            </a:r>
          </a:p>
          <a:p>
            <a:pPr marL="0" indent="0">
              <a:buNone/>
            </a:pPr>
            <a:endParaRPr lang="tr-TR" dirty="0"/>
          </a:p>
          <a:p>
            <a:pPr>
              <a:buFont typeface="Wingdings" panose="05000000000000000000" pitchFamily="2" charset="2"/>
              <a:buChar char="Ø"/>
            </a:pPr>
            <a:r>
              <a:rPr lang="tr-TR" dirty="0"/>
              <a:t>Kanama şikayetinin ne zamandır olduğu</a:t>
            </a:r>
          </a:p>
          <a:p>
            <a:pPr>
              <a:buFont typeface="Wingdings" panose="05000000000000000000" pitchFamily="2" charset="2"/>
              <a:buChar char="Ø"/>
            </a:pPr>
            <a:endParaRPr lang="tr-TR" dirty="0"/>
          </a:p>
          <a:p>
            <a:pPr>
              <a:buFont typeface="Wingdings" panose="05000000000000000000" pitchFamily="2" charset="2"/>
              <a:buChar char="Ø"/>
            </a:pPr>
            <a:r>
              <a:rPr lang="tr-TR" dirty="0" smtClean="0"/>
              <a:t>Daha önceki adet düzeni (uzunluk, kanama süresi, kanama miktarı, ara kanama)</a:t>
            </a:r>
          </a:p>
          <a:p>
            <a:pPr>
              <a:buFont typeface="Wingdings" panose="05000000000000000000" pitchFamily="2" charset="2"/>
              <a:buChar char="Ø"/>
            </a:pPr>
            <a:endParaRPr lang="tr-TR" dirty="0"/>
          </a:p>
          <a:p>
            <a:pPr>
              <a:buFont typeface="Wingdings" panose="05000000000000000000" pitchFamily="2" charset="2"/>
              <a:buChar char="Ø"/>
            </a:pPr>
            <a:r>
              <a:rPr lang="tr-TR" dirty="0" smtClean="0"/>
              <a:t>Kanamanın kaynağından emin mi? ( </a:t>
            </a:r>
            <a:r>
              <a:rPr lang="tr-TR" dirty="0" err="1" smtClean="0"/>
              <a:t>üretral</a:t>
            </a:r>
            <a:r>
              <a:rPr lang="tr-TR" dirty="0" smtClean="0"/>
              <a:t>, </a:t>
            </a:r>
            <a:r>
              <a:rPr lang="tr-TR" dirty="0" err="1" smtClean="0"/>
              <a:t>rektal</a:t>
            </a:r>
            <a:r>
              <a:rPr lang="tr-TR" dirty="0" smtClean="0"/>
              <a:t>, vajinal?)</a:t>
            </a:r>
            <a:endParaRPr lang="tr-TR" dirty="0"/>
          </a:p>
          <a:p>
            <a:pPr marL="0" indent="0">
              <a:buNone/>
            </a:pPr>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532" y="1432870"/>
            <a:ext cx="4547966" cy="3443930"/>
          </a:xfrm>
          <a:prstGeom prst="rect">
            <a:avLst/>
          </a:prstGeom>
        </p:spPr>
      </p:pic>
    </p:spTree>
    <p:extLst>
      <p:ext uri="{BB962C8B-B14F-4D97-AF65-F5344CB8AC3E}">
        <p14:creationId xmlns:p14="http://schemas.microsoft.com/office/powerpoint/2010/main" val="147969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 Yaklaşım</a:t>
            </a:r>
            <a:endParaRPr lang="tr-TR" dirty="0"/>
          </a:p>
        </p:txBody>
      </p:sp>
      <p:sp>
        <p:nvSpPr>
          <p:cNvPr id="3" name="İçerik Yer Tutucusu 2"/>
          <p:cNvSpPr>
            <a:spLocks noGrp="1"/>
          </p:cNvSpPr>
          <p:nvPr>
            <p:ph idx="1"/>
          </p:nvPr>
        </p:nvSpPr>
        <p:spPr>
          <a:xfrm>
            <a:off x="838200" y="1445623"/>
            <a:ext cx="10805160" cy="5103222"/>
          </a:xfrm>
        </p:spPr>
        <p:txBody>
          <a:bodyPr>
            <a:normAutofit fontScale="92500" lnSpcReduction="10000"/>
          </a:bodyPr>
          <a:lstStyle/>
          <a:p>
            <a:pPr marL="0" indent="0">
              <a:buNone/>
            </a:pPr>
            <a:r>
              <a:rPr lang="tr-TR" sz="2600" b="1" i="1" dirty="0" err="1" smtClean="0"/>
              <a:t>Anamnez</a:t>
            </a:r>
            <a:r>
              <a:rPr lang="tr-TR" sz="2600" dirty="0" smtClean="0"/>
              <a:t> </a:t>
            </a:r>
          </a:p>
          <a:p>
            <a:pPr>
              <a:buFont typeface="Wingdings" panose="05000000000000000000" pitchFamily="2" charset="2"/>
              <a:buChar char="Ø"/>
            </a:pPr>
            <a:r>
              <a:rPr lang="tr-TR" dirty="0"/>
              <a:t>Kanamanın tekrarlayıcı özelliği</a:t>
            </a:r>
          </a:p>
          <a:p>
            <a:pPr>
              <a:buFont typeface="Wingdings" panose="05000000000000000000" pitchFamily="2" charset="2"/>
              <a:buChar char="Ø"/>
            </a:pPr>
            <a:endParaRPr lang="tr-TR" dirty="0"/>
          </a:p>
          <a:p>
            <a:pPr>
              <a:buFont typeface="Wingdings" panose="05000000000000000000" pitchFamily="2" charset="2"/>
              <a:buChar char="Ø"/>
            </a:pPr>
            <a:r>
              <a:rPr lang="tr-TR" dirty="0"/>
              <a:t>Kanamaya eşlik eden semptomlar</a:t>
            </a:r>
          </a:p>
          <a:p>
            <a:pPr>
              <a:buFont typeface="Wingdings" panose="05000000000000000000" pitchFamily="2" charset="2"/>
              <a:buChar char="Ø"/>
            </a:pPr>
            <a:endParaRPr lang="tr-TR" dirty="0"/>
          </a:p>
          <a:p>
            <a:pPr>
              <a:buFont typeface="Wingdings" panose="05000000000000000000" pitchFamily="2" charset="2"/>
              <a:buChar char="Ø"/>
            </a:pPr>
            <a:r>
              <a:rPr lang="tr-TR" dirty="0"/>
              <a:t>Kanamada pıhtının varlığı</a:t>
            </a:r>
          </a:p>
          <a:p>
            <a:pPr>
              <a:buFont typeface="Wingdings" panose="05000000000000000000" pitchFamily="2" charset="2"/>
              <a:buChar char="Ø"/>
            </a:pPr>
            <a:endParaRPr lang="tr-TR" dirty="0"/>
          </a:p>
          <a:p>
            <a:pPr>
              <a:buFont typeface="Wingdings" panose="05000000000000000000" pitchFamily="2" charset="2"/>
              <a:buChar char="Ø"/>
            </a:pPr>
            <a:r>
              <a:rPr lang="tr-TR" dirty="0"/>
              <a:t>Kanamanın rengi</a:t>
            </a:r>
          </a:p>
          <a:p>
            <a:pPr>
              <a:buFont typeface="Wingdings" panose="05000000000000000000" pitchFamily="2" charset="2"/>
              <a:buChar char="Ø"/>
            </a:pPr>
            <a:endParaRPr lang="tr-TR" dirty="0"/>
          </a:p>
          <a:p>
            <a:pPr>
              <a:buFont typeface="Wingdings" panose="05000000000000000000" pitchFamily="2" charset="2"/>
              <a:buChar char="Ø"/>
            </a:pPr>
            <a:r>
              <a:rPr lang="tr-TR" dirty="0"/>
              <a:t>Gebelik öyküsü (doğum şekli, </a:t>
            </a:r>
            <a:r>
              <a:rPr lang="tr-TR" dirty="0" err="1"/>
              <a:t>abortus</a:t>
            </a:r>
            <a:r>
              <a:rPr lang="tr-TR" dirty="0"/>
              <a:t> öyküsü) </a:t>
            </a:r>
          </a:p>
          <a:p>
            <a:pPr>
              <a:buFont typeface="Wingdings" panose="05000000000000000000" pitchFamily="2" charset="2"/>
              <a:buChar char="Ø"/>
            </a:pPr>
            <a:endParaRPr lang="tr-TR" dirty="0"/>
          </a:p>
          <a:p>
            <a:pPr>
              <a:buFont typeface="Wingdings" panose="05000000000000000000" pitchFamily="2" charset="2"/>
              <a:buChar char="Ø"/>
            </a:pPr>
            <a:r>
              <a:rPr lang="tr-TR" dirty="0"/>
              <a:t>Ameliyat </a:t>
            </a:r>
            <a:r>
              <a:rPr lang="tr-TR" dirty="0" smtClean="0"/>
              <a:t>öyküsü (</a:t>
            </a:r>
            <a:r>
              <a:rPr lang="tr-TR" dirty="0" err="1" smtClean="0"/>
              <a:t>myomektomi</a:t>
            </a:r>
            <a:r>
              <a:rPr lang="tr-TR" dirty="0" smtClean="0"/>
              <a:t>, geçirilmiş C/S, AV </a:t>
            </a:r>
            <a:r>
              <a:rPr lang="tr-TR" dirty="0" err="1" smtClean="0"/>
              <a:t>malformasyon</a:t>
            </a:r>
            <a:r>
              <a:rPr lang="tr-TR" dirty="0" smtClean="0"/>
              <a:t>, </a:t>
            </a:r>
            <a:r>
              <a:rPr lang="tr-TR" dirty="0" err="1" smtClean="0"/>
              <a:t>malignite</a:t>
            </a:r>
            <a:r>
              <a:rPr lang="tr-TR" dirty="0" smtClean="0"/>
              <a:t> vb.)</a:t>
            </a:r>
            <a:endParaRPr lang="tr-TR" dirty="0"/>
          </a:p>
          <a:p>
            <a:pPr marL="0" indent="0">
              <a:buNone/>
            </a:pPr>
            <a:endParaRPr lang="tr-TR" dirty="0"/>
          </a:p>
        </p:txBody>
      </p:sp>
    </p:spTree>
    <p:extLst>
      <p:ext uri="{BB962C8B-B14F-4D97-AF65-F5344CB8AC3E}">
        <p14:creationId xmlns:p14="http://schemas.microsoft.com/office/powerpoint/2010/main" val="1213312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 Yaklaşım</a:t>
            </a:r>
            <a:endParaRPr lang="tr-TR" dirty="0"/>
          </a:p>
        </p:txBody>
      </p:sp>
      <p:sp>
        <p:nvSpPr>
          <p:cNvPr id="3" name="İçerik Yer Tutucusu 2"/>
          <p:cNvSpPr>
            <a:spLocks noGrp="1"/>
          </p:cNvSpPr>
          <p:nvPr>
            <p:ph idx="1"/>
          </p:nvPr>
        </p:nvSpPr>
        <p:spPr>
          <a:xfrm>
            <a:off x="838200" y="1593668"/>
            <a:ext cx="10212977" cy="4824549"/>
          </a:xfrm>
        </p:spPr>
        <p:txBody>
          <a:bodyPr>
            <a:normAutofit/>
          </a:bodyPr>
          <a:lstStyle/>
          <a:p>
            <a:pPr marL="0" indent="0">
              <a:buNone/>
            </a:pPr>
            <a:r>
              <a:rPr lang="tr-TR" b="1" i="1" dirty="0" err="1" smtClean="0"/>
              <a:t>Anamnez</a:t>
            </a:r>
            <a:r>
              <a:rPr lang="tr-TR" dirty="0" smtClean="0"/>
              <a:t> </a:t>
            </a:r>
          </a:p>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Cinsel </a:t>
            </a:r>
            <a:r>
              <a:rPr lang="tr-TR" dirty="0"/>
              <a:t>aktivite </a:t>
            </a:r>
            <a:r>
              <a:rPr lang="tr-TR" dirty="0" smtClean="0"/>
              <a:t>durumu (gebelik, CYBE vb.)</a:t>
            </a:r>
            <a:endParaRPr lang="tr-TR" dirty="0"/>
          </a:p>
          <a:p>
            <a:pPr>
              <a:buFont typeface="Wingdings" panose="05000000000000000000" pitchFamily="2" charset="2"/>
              <a:buChar char="Ø"/>
            </a:pPr>
            <a:endParaRPr lang="tr-TR" dirty="0"/>
          </a:p>
          <a:p>
            <a:pPr>
              <a:buFont typeface="Wingdings" panose="05000000000000000000" pitchFamily="2" charset="2"/>
              <a:buChar char="Ø"/>
            </a:pPr>
            <a:r>
              <a:rPr lang="tr-TR" dirty="0"/>
              <a:t>Kronik hastalık varlığı</a:t>
            </a:r>
          </a:p>
          <a:p>
            <a:pPr lvl="1">
              <a:lnSpc>
                <a:spcPct val="150000"/>
              </a:lnSpc>
            </a:pPr>
            <a:r>
              <a:rPr lang="tr-TR" sz="2400" dirty="0" smtClean="0"/>
              <a:t>Endokrin bozukluk</a:t>
            </a:r>
          </a:p>
          <a:p>
            <a:pPr lvl="1">
              <a:lnSpc>
                <a:spcPct val="150000"/>
              </a:lnSpc>
            </a:pPr>
            <a:r>
              <a:rPr lang="tr-TR" sz="2400" dirty="0" smtClean="0"/>
              <a:t>Tiroid bozukluğu</a:t>
            </a:r>
          </a:p>
          <a:p>
            <a:pPr lvl="1">
              <a:lnSpc>
                <a:spcPct val="150000"/>
              </a:lnSpc>
            </a:pPr>
            <a:r>
              <a:rPr lang="tr-TR" sz="2400" dirty="0" smtClean="0"/>
              <a:t>Karaciğer, böbrek hastalığı</a:t>
            </a:r>
          </a:p>
          <a:p>
            <a:pPr lvl="1">
              <a:lnSpc>
                <a:spcPct val="150000"/>
              </a:lnSpc>
            </a:pPr>
            <a:r>
              <a:rPr lang="tr-TR" sz="2400" dirty="0" smtClean="0"/>
              <a:t>Hematolojik hastalık</a:t>
            </a:r>
          </a:p>
          <a:p>
            <a:pPr marL="0" indent="0">
              <a:buNone/>
            </a:pPr>
            <a:endParaRPr lang="tr-TR" dirty="0"/>
          </a:p>
        </p:txBody>
      </p:sp>
    </p:spTree>
    <p:extLst>
      <p:ext uri="{BB962C8B-B14F-4D97-AF65-F5344CB8AC3E}">
        <p14:creationId xmlns:p14="http://schemas.microsoft.com/office/powerpoint/2010/main" val="3953699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 Yaklaşım</a:t>
            </a:r>
            <a:endParaRPr lang="tr-TR" dirty="0"/>
          </a:p>
        </p:txBody>
      </p:sp>
      <p:sp>
        <p:nvSpPr>
          <p:cNvPr id="3" name="İçerik Yer Tutucusu 2"/>
          <p:cNvSpPr>
            <a:spLocks noGrp="1"/>
          </p:cNvSpPr>
          <p:nvPr>
            <p:ph idx="1"/>
          </p:nvPr>
        </p:nvSpPr>
        <p:spPr>
          <a:xfrm>
            <a:off x="838200" y="1445623"/>
            <a:ext cx="10578737" cy="5181600"/>
          </a:xfrm>
        </p:spPr>
        <p:txBody>
          <a:bodyPr>
            <a:normAutofit/>
          </a:bodyPr>
          <a:lstStyle/>
          <a:p>
            <a:pPr marL="0" indent="0">
              <a:buNone/>
            </a:pPr>
            <a:r>
              <a:rPr lang="tr-TR" b="1" i="1" dirty="0" err="1" smtClean="0"/>
              <a:t>Anamnez</a:t>
            </a:r>
            <a:r>
              <a:rPr lang="tr-TR" dirty="0" smtClean="0"/>
              <a:t> </a:t>
            </a:r>
            <a:endParaRPr lang="tr-TR" dirty="0"/>
          </a:p>
          <a:p>
            <a:pPr>
              <a:lnSpc>
                <a:spcPct val="150000"/>
              </a:lnSpc>
              <a:buFont typeface="Wingdings" panose="05000000000000000000" pitchFamily="2" charset="2"/>
              <a:buChar char="Ø"/>
            </a:pPr>
            <a:r>
              <a:rPr lang="tr-TR" dirty="0"/>
              <a:t>İlaç kullanımı</a:t>
            </a:r>
          </a:p>
          <a:p>
            <a:pPr lvl="1">
              <a:lnSpc>
                <a:spcPct val="150000"/>
              </a:lnSpc>
            </a:pPr>
            <a:r>
              <a:rPr lang="tr-TR" dirty="0" err="1"/>
              <a:t>Antipsikotikler</a:t>
            </a:r>
            <a:endParaRPr lang="tr-TR" dirty="0"/>
          </a:p>
          <a:p>
            <a:pPr lvl="1">
              <a:lnSpc>
                <a:spcPct val="150000"/>
              </a:lnSpc>
            </a:pPr>
            <a:r>
              <a:rPr lang="tr-TR" dirty="0" err="1"/>
              <a:t>Progestanlar</a:t>
            </a:r>
            <a:endParaRPr lang="tr-TR" dirty="0"/>
          </a:p>
          <a:p>
            <a:pPr lvl="1">
              <a:lnSpc>
                <a:spcPct val="150000"/>
              </a:lnSpc>
            </a:pPr>
            <a:r>
              <a:rPr lang="tr-TR" dirty="0"/>
              <a:t>OKS</a:t>
            </a:r>
          </a:p>
          <a:p>
            <a:pPr lvl="1">
              <a:lnSpc>
                <a:spcPct val="150000"/>
              </a:lnSpc>
            </a:pPr>
            <a:r>
              <a:rPr lang="tr-TR" dirty="0"/>
              <a:t>Dijitaller</a:t>
            </a:r>
          </a:p>
          <a:p>
            <a:pPr lvl="1">
              <a:lnSpc>
                <a:spcPct val="150000"/>
              </a:lnSpc>
            </a:pPr>
            <a:r>
              <a:rPr lang="tr-TR" dirty="0" err="1"/>
              <a:t>Kortikosteroidler</a:t>
            </a:r>
            <a:endParaRPr lang="tr-TR" dirty="0"/>
          </a:p>
          <a:p>
            <a:pPr lvl="1">
              <a:lnSpc>
                <a:spcPct val="150000"/>
              </a:lnSpc>
            </a:pPr>
            <a:r>
              <a:rPr lang="tr-TR" dirty="0" err="1"/>
              <a:t>Fenitoin</a:t>
            </a:r>
            <a:endParaRPr lang="tr-TR" dirty="0"/>
          </a:p>
          <a:p>
            <a:pPr lvl="1">
              <a:lnSpc>
                <a:spcPct val="150000"/>
              </a:lnSpc>
            </a:pPr>
            <a:r>
              <a:rPr lang="tr-TR" dirty="0"/>
              <a:t>Reçetesiz-Bitkisel ilaçlar</a:t>
            </a:r>
          </a:p>
          <a:p>
            <a:pPr marL="0" indent="0">
              <a:buNone/>
            </a:pPr>
            <a:endParaRPr lang="tr-TR" dirty="0"/>
          </a:p>
        </p:txBody>
      </p:sp>
      <p:sp>
        <p:nvSpPr>
          <p:cNvPr id="4" name="Bulut Belirtme Çizgisi 3"/>
          <p:cNvSpPr/>
          <p:nvPr/>
        </p:nvSpPr>
        <p:spPr>
          <a:xfrm>
            <a:off x="4911635" y="1881052"/>
            <a:ext cx="4650376" cy="2769325"/>
          </a:xfrm>
          <a:prstGeom prst="cloudCallout">
            <a:avLst>
              <a:gd name="adj1" fmla="val -59089"/>
              <a:gd name="adj2" fmla="val 8658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rPr>
              <a:t>Ginseng </a:t>
            </a:r>
            <a:r>
              <a:rPr lang="tr-TR" dirty="0" smtClean="0">
                <a:solidFill>
                  <a:schemeClr val="tx1"/>
                </a:solidFill>
                <a:sym typeface="Wingdings" panose="05000000000000000000" pitchFamily="2" charset="2"/>
              </a:rPr>
              <a:t> </a:t>
            </a:r>
            <a:r>
              <a:rPr lang="tr-TR" dirty="0" err="1" smtClean="0">
                <a:solidFill>
                  <a:schemeClr val="tx1"/>
                </a:solidFill>
                <a:sym typeface="Wingdings" panose="05000000000000000000" pitchFamily="2" charset="2"/>
              </a:rPr>
              <a:t>östrojenik</a:t>
            </a:r>
            <a:r>
              <a:rPr lang="tr-TR" dirty="0" smtClean="0">
                <a:solidFill>
                  <a:schemeClr val="tx1"/>
                </a:solidFill>
                <a:sym typeface="Wingdings" panose="05000000000000000000" pitchFamily="2" charset="2"/>
              </a:rPr>
              <a:t> özellikler</a:t>
            </a:r>
          </a:p>
          <a:p>
            <a:pPr marL="285750" indent="-285750">
              <a:lnSpc>
                <a:spcPct val="150000"/>
              </a:lnSpc>
              <a:buFont typeface="Arial" panose="020B0604020202020204" pitchFamily="34" charset="0"/>
              <a:buChar char="•"/>
            </a:pPr>
            <a:r>
              <a:rPr lang="tr-TR" dirty="0" err="1" smtClean="0">
                <a:solidFill>
                  <a:schemeClr val="tx1"/>
                </a:solidFill>
                <a:sym typeface="Wingdings" panose="05000000000000000000" pitchFamily="2" charset="2"/>
              </a:rPr>
              <a:t>Hypericum</a:t>
            </a:r>
            <a:r>
              <a:rPr lang="tr-TR" dirty="0" smtClean="0">
                <a:solidFill>
                  <a:schemeClr val="tx1"/>
                </a:solidFill>
                <a:sym typeface="Wingdings" panose="05000000000000000000" pitchFamily="2" charset="2"/>
              </a:rPr>
              <a:t> </a:t>
            </a:r>
            <a:r>
              <a:rPr lang="tr-TR" dirty="0" err="1" smtClean="0">
                <a:solidFill>
                  <a:schemeClr val="tx1"/>
                </a:solidFill>
                <a:sym typeface="Wingdings" panose="05000000000000000000" pitchFamily="2" charset="2"/>
              </a:rPr>
              <a:t>perforatum</a:t>
            </a:r>
            <a:r>
              <a:rPr lang="tr-TR" dirty="0" smtClean="0">
                <a:solidFill>
                  <a:schemeClr val="tx1"/>
                </a:solidFill>
                <a:sym typeface="Wingdings" panose="05000000000000000000" pitchFamily="2" charset="2"/>
              </a:rPr>
              <a:t> (sarı kantaron/</a:t>
            </a:r>
            <a:r>
              <a:rPr lang="tr-TR" dirty="0" err="1" smtClean="0">
                <a:solidFill>
                  <a:schemeClr val="tx1"/>
                </a:solidFill>
                <a:sym typeface="Wingdings" panose="05000000000000000000" pitchFamily="2" charset="2"/>
              </a:rPr>
              <a:t>binbir</a:t>
            </a:r>
            <a:r>
              <a:rPr lang="tr-TR" dirty="0" smtClean="0">
                <a:solidFill>
                  <a:schemeClr val="tx1"/>
                </a:solidFill>
                <a:sym typeface="Wingdings" panose="05000000000000000000" pitchFamily="2" charset="2"/>
              </a:rPr>
              <a:t> delik otu)  OKS ile etkileşim</a:t>
            </a:r>
            <a:endParaRPr lang="tr-TR" dirty="0">
              <a:solidFill>
                <a:schemeClr val="tx1"/>
              </a:solidFill>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066" y="1690688"/>
            <a:ext cx="2198500" cy="2490244"/>
          </a:xfrm>
          <a:prstGeom prst="rect">
            <a:avLst/>
          </a:prstGeom>
          <a:ln w="6350">
            <a:solidFill>
              <a:schemeClr val="tx1"/>
            </a:solidFill>
          </a:ln>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3232" y="4425997"/>
            <a:ext cx="3587385" cy="2391590"/>
          </a:xfrm>
          <a:prstGeom prst="rect">
            <a:avLst/>
          </a:prstGeom>
        </p:spPr>
      </p:pic>
    </p:spTree>
    <p:extLst>
      <p:ext uri="{BB962C8B-B14F-4D97-AF65-F5344CB8AC3E}">
        <p14:creationId xmlns:p14="http://schemas.microsoft.com/office/powerpoint/2010/main" val="3651726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 Yaklaşım</a:t>
            </a:r>
            <a:endParaRPr lang="tr-TR" dirty="0"/>
          </a:p>
        </p:txBody>
      </p:sp>
      <p:sp>
        <p:nvSpPr>
          <p:cNvPr id="3" name="İçerik Yer Tutucusu 2"/>
          <p:cNvSpPr>
            <a:spLocks noGrp="1"/>
          </p:cNvSpPr>
          <p:nvPr>
            <p:ph idx="1"/>
          </p:nvPr>
        </p:nvSpPr>
        <p:spPr>
          <a:xfrm>
            <a:off x="838200" y="1445623"/>
            <a:ext cx="10578737" cy="5181600"/>
          </a:xfrm>
        </p:spPr>
        <p:txBody>
          <a:bodyPr>
            <a:normAutofit/>
          </a:bodyPr>
          <a:lstStyle/>
          <a:p>
            <a:pPr marL="0" indent="0">
              <a:buNone/>
            </a:pPr>
            <a:r>
              <a:rPr lang="tr-TR" b="1" i="1" dirty="0" err="1" smtClean="0"/>
              <a:t>Anamnez</a:t>
            </a:r>
            <a:r>
              <a:rPr lang="tr-TR" dirty="0" smtClean="0"/>
              <a:t> </a:t>
            </a:r>
            <a:endParaRPr lang="tr-TR" dirty="0"/>
          </a:p>
          <a:p>
            <a:pPr>
              <a:buFont typeface="Wingdings" panose="05000000000000000000" pitchFamily="2" charset="2"/>
              <a:buChar char="Ø"/>
            </a:pPr>
            <a:r>
              <a:rPr lang="tr-TR" dirty="0"/>
              <a:t>Rahim içi araç kullanımı</a:t>
            </a:r>
          </a:p>
          <a:p>
            <a:pPr>
              <a:buFont typeface="Wingdings" panose="05000000000000000000" pitchFamily="2" charset="2"/>
              <a:buChar char="Ø"/>
            </a:pPr>
            <a:endParaRPr lang="tr-TR" dirty="0"/>
          </a:p>
          <a:p>
            <a:pPr>
              <a:buFont typeface="Wingdings" panose="05000000000000000000" pitchFamily="2" charset="2"/>
              <a:buChar char="Ø"/>
            </a:pPr>
            <a:r>
              <a:rPr lang="tr-TR" dirty="0"/>
              <a:t>Travma öyküsü</a:t>
            </a:r>
          </a:p>
          <a:p>
            <a:pPr>
              <a:buFont typeface="Wingdings" panose="05000000000000000000" pitchFamily="2" charset="2"/>
              <a:buChar char="Ø"/>
            </a:pPr>
            <a:endParaRPr lang="tr-TR" dirty="0"/>
          </a:p>
          <a:p>
            <a:pPr>
              <a:buFont typeface="Wingdings" panose="05000000000000000000" pitchFamily="2" charset="2"/>
              <a:buChar char="Ø"/>
            </a:pPr>
            <a:r>
              <a:rPr lang="tr-TR" dirty="0" err="1"/>
              <a:t>Soygeçmiş</a:t>
            </a:r>
            <a:endParaRPr lang="tr-TR" dirty="0"/>
          </a:p>
          <a:p>
            <a:pPr lvl="1">
              <a:lnSpc>
                <a:spcPct val="150000"/>
              </a:lnSpc>
            </a:pPr>
            <a:r>
              <a:rPr lang="tr-TR" dirty="0" smtClean="0"/>
              <a:t>Ailede benzer şikayet</a:t>
            </a:r>
          </a:p>
          <a:p>
            <a:pPr lvl="1">
              <a:lnSpc>
                <a:spcPct val="150000"/>
              </a:lnSpc>
            </a:pPr>
            <a:r>
              <a:rPr lang="tr-TR" dirty="0" smtClean="0"/>
              <a:t>Ailede kanama bozukluğu</a:t>
            </a:r>
          </a:p>
          <a:p>
            <a:pPr lvl="1">
              <a:lnSpc>
                <a:spcPct val="150000"/>
              </a:lnSpc>
            </a:pPr>
            <a:r>
              <a:rPr lang="tr-TR" dirty="0" smtClean="0"/>
              <a:t>Genetik hastalık</a:t>
            </a:r>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552" y="3788229"/>
            <a:ext cx="3193868" cy="2838994"/>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946" y="1267233"/>
            <a:ext cx="3361328" cy="2520996"/>
          </a:xfrm>
          <a:prstGeom prst="rect">
            <a:avLst/>
          </a:prstGeom>
        </p:spPr>
      </p:pic>
    </p:spTree>
    <p:extLst>
      <p:ext uri="{BB962C8B-B14F-4D97-AF65-F5344CB8AC3E}">
        <p14:creationId xmlns:p14="http://schemas.microsoft.com/office/powerpoint/2010/main" val="1901117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 Yaklaşım</a:t>
            </a:r>
            <a:endParaRPr lang="tr-TR" dirty="0"/>
          </a:p>
        </p:txBody>
      </p:sp>
      <p:sp>
        <p:nvSpPr>
          <p:cNvPr id="3" name="İçerik Yer Tutucusu 2"/>
          <p:cNvSpPr>
            <a:spLocks noGrp="1"/>
          </p:cNvSpPr>
          <p:nvPr>
            <p:ph idx="1"/>
          </p:nvPr>
        </p:nvSpPr>
        <p:spPr>
          <a:xfrm>
            <a:off x="838200" y="1445623"/>
            <a:ext cx="10578737" cy="5181600"/>
          </a:xfrm>
        </p:spPr>
        <p:txBody>
          <a:bodyPr>
            <a:normAutofit/>
          </a:bodyPr>
          <a:lstStyle/>
          <a:p>
            <a:pPr marL="0" indent="0">
              <a:buNone/>
            </a:pPr>
            <a:r>
              <a:rPr lang="tr-TR" b="1" i="1" dirty="0">
                <a:cs typeface="Times New Roman" panose="02020603050405020304" pitchFamily="18" charset="0"/>
              </a:rPr>
              <a:t>Fizik </a:t>
            </a:r>
            <a:r>
              <a:rPr lang="tr-TR" b="1" i="1" dirty="0" smtClean="0">
                <a:cs typeface="Times New Roman" panose="02020603050405020304" pitchFamily="18" charset="0"/>
              </a:rPr>
              <a:t>muayene</a:t>
            </a:r>
            <a:endParaRPr lang="tr-TR" b="1" i="1" dirty="0">
              <a:cs typeface="Times New Roman" panose="02020603050405020304" pitchFamily="18" charset="0"/>
            </a:endParaRPr>
          </a:p>
          <a:p>
            <a:pPr marL="0" indent="0">
              <a:buNone/>
            </a:pPr>
            <a:endParaRPr lang="tr-TR" b="1" dirty="0">
              <a:cs typeface="Times New Roman" panose="02020603050405020304" pitchFamily="18" charset="0"/>
            </a:endParaRPr>
          </a:p>
          <a:p>
            <a:pPr>
              <a:buFont typeface="Wingdings" panose="05000000000000000000" pitchFamily="2" charset="2"/>
              <a:buChar char="Ø"/>
            </a:pPr>
            <a:r>
              <a:rPr lang="tr-TR" altLang="tr-TR" dirty="0" err="1">
                <a:cs typeface="Times New Roman" panose="02020603050405020304" pitchFamily="18" charset="0"/>
              </a:rPr>
              <a:t>Vital</a:t>
            </a:r>
            <a:r>
              <a:rPr lang="tr-TR" altLang="tr-TR" dirty="0">
                <a:cs typeface="Times New Roman" panose="02020603050405020304" pitchFamily="18" charset="0"/>
              </a:rPr>
              <a:t> bulgular</a:t>
            </a:r>
          </a:p>
          <a:p>
            <a:pPr lvl="1"/>
            <a:r>
              <a:rPr lang="tr-TR" altLang="tr-TR" sz="2400" dirty="0">
                <a:cs typeface="Times New Roman" panose="02020603050405020304" pitchFamily="18" charset="0"/>
              </a:rPr>
              <a:t>Vücut sıcaklığı</a:t>
            </a:r>
          </a:p>
          <a:p>
            <a:pPr lvl="1"/>
            <a:r>
              <a:rPr lang="tr-TR" altLang="tr-TR" sz="2400" dirty="0">
                <a:cs typeface="Times New Roman" panose="02020603050405020304" pitchFamily="18" charset="0"/>
              </a:rPr>
              <a:t>Kan basıncı</a:t>
            </a:r>
          </a:p>
          <a:p>
            <a:pPr lvl="1"/>
            <a:r>
              <a:rPr lang="tr-TR" altLang="tr-TR" sz="2400" dirty="0">
                <a:cs typeface="Times New Roman" panose="02020603050405020304" pitchFamily="18" charset="0"/>
              </a:rPr>
              <a:t>Nabız</a:t>
            </a:r>
          </a:p>
          <a:p>
            <a:pPr lvl="1"/>
            <a:r>
              <a:rPr lang="tr-TR" altLang="tr-TR" sz="2400" dirty="0">
                <a:cs typeface="Times New Roman" panose="02020603050405020304" pitchFamily="18" charset="0"/>
              </a:rPr>
              <a:t>Solunum sayısı</a:t>
            </a:r>
          </a:p>
          <a:p>
            <a:pPr lvl="1"/>
            <a:r>
              <a:rPr lang="tr-TR" altLang="tr-TR" sz="2400" dirty="0" err="1">
                <a:cs typeface="Times New Roman" panose="02020603050405020304" pitchFamily="18" charset="0"/>
              </a:rPr>
              <a:t>Saturasyon</a:t>
            </a:r>
            <a:endParaRPr lang="tr-TR" altLang="tr-TR" sz="2400" dirty="0">
              <a:cs typeface="Times New Roman" panose="02020603050405020304" pitchFamily="18" charset="0"/>
            </a:endParaRPr>
          </a:p>
          <a:p>
            <a:pPr lvl="1"/>
            <a:endParaRPr lang="tr-TR" altLang="tr-TR" sz="2400" dirty="0">
              <a:cs typeface="Times New Roman" panose="02020603050405020304" pitchFamily="18" charset="0"/>
            </a:endParaRPr>
          </a:p>
          <a:p>
            <a:pPr>
              <a:buFont typeface="Wingdings" panose="05000000000000000000" pitchFamily="2" charset="2"/>
              <a:buChar char="Ø"/>
            </a:pPr>
            <a:r>
              <a:rPr lang="tr-TR" altLang="tr-TR" dirty="0">
                <a:cs typeface="Times New Roman" panose="02020603050405020304" pitchFamily="18" charset="0"/>
              </a:rPr>
              <a:t>Boy, vücut ağırlığı ölçümü, beden kitle indeksi hesaplama</a:t>
            </a:r>
          </a:p>
          <a:p>
            <a:pPr marL="0" indent="0">
              <a:buNone/>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430" y="1879430"/>
            <a:ext cx="2644276" cy="1980655"/>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072" y="1514039"/>
            <a:ext cx="2898865" cy="2711438"/>
          </a:xfrm>
          <a:prstGeom prst="rect">
            <a:avLst/>
          </a:prstGeom>
        </p:spPr>
      </p:pic>
    </p:spTree>
    <p:extLst>
      <p:ext uri="{BB962C8B-B14F-4D97-AF65-F5344CB8AC3E}">
        <p14:creationId xmlns:p14="http://schemas.microsoft.com/office/powerpoint/2010/main" val="3408345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Ayrıntılı sistemik muayene</a:t>
            </a:r>
          </a:p>
          <a:p>
            <a:pPr lvl="1">
              <a:lnSpc>
                <a:spcPct val="150000"/>
              </a:lnSpc>
            </a:pPr>
            <a:r>
              <a:rPr lang="tr-TR" sz="2400" dirty="0" smtClean="0"/>
              <a:t>Büyümüş tiroid bezi</a:t>
            </a:r>
          </a:p>
          <a:p>
            <a:pPr lvl="1">
              <a:lnSpc>
                <a:spcPct val="150000"/>
              </a:lnSpc>
            </a:pPr>
            <a:r>
              <a:rPr lang="tr-TR" sz="2400" dirty="0" err="1" smtClean="0"/>
              <a:t>Ekimoz</a:t>
            </a:r>
            <a:r>
              <a:rPr lang="tr-TR" sz="2400" dirty="0" smtClean="0"/>
              <a:t> </a:t>
            </a:r>
          </a:p>
          <a:p>
            <a:pPr lvl="1">
              <a:lnSpc>
                <a:spcPct val="150000"/>
              </a:lnSpc>
            </a:pPr>
            <a:r>
              <a:rPr lang="tr-TR" sz="2400" dirty="0" err="1" smtClean="0"/>
              <a:t>Galaktore</a:t>
            </a:r>
            <a:r>
              <a:rPr lang="tr-TR" sz="2400" dirty="0" smtClean="0"/>
              <a:t> </a:t>
            </a:r>
          </a:p>
          <a:p>
            <a:pPr lvl="1">
              <a:lnSpc>
                <a:spcPct val="150000"/>
              </a:lnSpc>
            </a:pPr>
            <a:r>
              <a:rPr lang="tr-TR" sz="2400" dirty="0" err="1" smtClean="0"/>
              <a:t>Akantozis</a:t>
            </a:r>
            <a:r>
              <a:rPr lang="tr-TR" sz="2400" dirty="0" smtClean="0"/>
              <a:t> </a:t>
            </a:r>
            <a:r>
              <a:rPr lang="tr-TR" sz="2400" dirty="0" err="1" smtClean="0"/>
              <a:t>Nigrikans</a:t>
            </a:r>
            <a:endParaRPr lang="tr-TR" sz="2400" dirty="0" smtClean="0"/>
          </a:p>
          <a:p>
            <a:pPr lvl="1">
              <a:lnSpc>
                <a:spcPct val="150000"/>
              </a:lnSpc>
            </a:pPr>
            <a:r>
              <a:rPr lang="tr-TR" sz="2400" dirty="0" err="1" smtClean="0"/>
              <a:t>Hirşutizm</a:t>
            </a:r>
            <a:r>
              <a:rPr lang="tr-TR" sz="2400" dirty="0" smtClean="0"/>
              <a:t>, akne</a:t>
            </a:r>
          </a:p>
          <a:p>
            <a:pPr marL="457200" lvl="1" indent="0">
              <a:lnSpc>
                <a:spcPct val="150000"/>
              </a:lnSpc>
              <a:buNone/>
            </a:pPr>
            <a:r>
              <a:rPr lang="tr-TR" sz="2400" dirty="0" err="1" smtClean="0"/>
              <a:t>kliteromegali</a:t>
            </a:r>
            <a:r>
              <a:rPr lang="tr-TR" sz="2400" dirty="0" smtClean="0"/>
              <a:t>, erkek tipi saç dökülmesi</a:t>
            </a:r>
          </a:p>
          <a:p>
            <a:pPr marL="457200" lvl="1"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9863" y="4113440"/>
            <a:ext cx="3169920" cy="237744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177" y="1520054"/>
            <a:ext cx="3039292" cy="2279469"/>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991" y="1520054"/>
            <a:ext cx="2971800" cy="154305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0991" y="3356567"/>
            <a:ext cx="2971800" cy="1972028"/>
          </a:xfrm>
          <a:prstGeom prst="rect">
            <a:avLst/>
          </a:prstGeom>
        </p:spPr>
      </p:pic>
    </p:spTree>
    <p:extLst>
      <p:ext uri="{BB962C8B-B14F-4D97-AF65-F5344CB8AC3E}">
        <p14:creationId xmlns:p14="http://schemas.microsoft.com/office/powerpoint/2010/main" val="1808713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 Yaklaşım</a:t>
            </a:r>
            <a:endParaRPr lang="tr-TR" dirty="0"/>
          </a:p>
        </p:txBody>
      </p:sp>
      <p:sp>
        <p:nvSpPr>
          <p:cNvPr id="3" name="İçerik Yer Tutucusu 2"/>
          <p:cNvSpPr>
            <a:spLocks noGrp="1"/>
          </p:cNvSpPr>
          <p:nvPr>
            <p:ph idx="1"/>
          </p:nvPr>
        </p:nvSpPr>
        <p:spPr>
          <a:xfrm>
            <a:off x="838200" y="1445623"/>
            <a:ext cx="10578737" cy="5181600"/>
          </a:xfrm>
        </p:spPr>
        <p:txBody>
          <a:bodyPr>
            <a:normAutofit/>
          </a:bodyPr>
          <a:lstStyle/>
          <a:p>
            <a:pPr marL="0" indent="0">
              <a:buNone/>
            </a:pPr>
            <a:r>
              <a:rPr lang="tr-TR" b="1" i="1" dirty="0">
                <a:cs typeface="Times New Roman" panose="02020603050405020304" pitchFamily="18" charset="0"/>
              </a:rPr>
              <a:t>Fizik </a:t>
            </a:r>
            <a:r>
              <a:rPr lang="tr-TR" b="1" i="1" dirty="0" smtClean="0">
                <a:cs typeface="Times New Roman" panose="02020603050405020304" pitchFamily="18" charset="0"/>
              </a:rPr>
              <a:t>muayene</a:t>
            </a:r>
            <a:endParaRPr lang="tr-TR" b="1" dirty="0">
              <a:cs typeface="Times New Roman" panose="02020603050405020304" pitchFamily="18" charset="0"/>
            </a:endParaRPr>
          </a:p>
          <a:p>
            <a:pPr>
              <a:buFont typeface="Wingdings" panose="05000000000000000000" pitchFamily="2" charset="2"/>
              <a:buChar char="Ø"/>
            </a:pPr>
            <a:r>
              <a:rPr lang="tr-TR" dirty="0"/>
              <a:t>Detaylı karın muayenesi</a:t>
            </a:r>
          </a:p>
          <a:p>
            <a:pPr lvl="1"/>
            <a:r>
              <a:rPr lang="tr-TR" dirty="0"/>
              <a:t>Ağrı ve hassasiyet varlığı</a:t>
            </a:r>
          </a:p>
          <a:p>
            <a:pPr lvl="1"/>
            <a:r>
              <a:rPr lang="tr-TR" dirty="0"/>
              <a:t>Akut batın yönünden değerlendirme</a:t>
            </a:r>
          </a:p>
          <a:p>
            <a:pPr lvl="1"/>
            <a:r>
              <a:rPr lang="tr-TR" dirty="0"/>
              <a:t>Ele gelen kitle</a:t>
            </a:r>
          </a:p>
          <a:p>
            <a:pPr lvl="1"/>
            <a:r>
              <a:rPr lang="tr-TR" dirty="0" err="1"/>
              <a:t>Uterus</a:t>
            </a:r>
            <a:r>
              <a:rPr lang="tr-TR" dirty="0"/>
              <a:t> muayenesi</a:t>
            </a:r>
          </a:p>
          <a:p>
            <a:pPr marL="0" indent="0">
              <a:buNone/>
            </a:pPr>
            <a:endParaRPr lang="tr-TR" dirty="0"/>
          </a:p>
          <a:p>
            <a:pPr>
              <a:buFont typeface="Wingdings" panose="05000000000000000000" pitchFamily="2" charset="2"/>
              <a:buChar char="Ø"/>
            </a:pPr>
            <a:r>
              <a:rPr lang="tr-TR" dirty="0"/>
              <a:t>Vajinal muayene</a:t>
            </a:r>
          </a:p>
          <a:p>
            <a:pPr lvl="1"/>
            <a:r>
              <a:rPr lang="tr-TR" dirty="0"/>
              <a:t>Vajinal </a:t>
            </a:r>
            <a:r>
              <a:rPr lang="tr-TR" dirty="0" err="1"/>
              <a:t>laserayon</a:t>
            </a:r>
            <a:endParaRPr lang="tr-TR" dirty="0"/>
          </a:p>
          <a:p>
            <a:pPr lvl="1"/>
            <a:r>
              <a:rPr lang="tr-TR" dirty="0"/>
              <a:t>Yabancı cisim</a:t>
            </a:r>
          </a:p>
          <a:p>
            <a:pPr lvl="1"/>
            <a:r>
              <a:rPr lang="tr-TR" dirty="0"/>
              <a:t>Vajinal </a:t>
            </a:r>
            <a:r>
              <a:rPr lang="tr-TR" dirty="0" err="1"/>
              <a:t>Hematom</a:t>
            </a:r>
            <a:endParaRPr lang="tr-TR" dirty="0"/>
          </a:p>
          <a:p>
            <a:pPr lvl="1"/>
            <a:r>
              <a:rPr lang="tr-TR" dirty="0"/>
              <a:t>Perine </a:t>
            </a:r>
            <a:r>
              <a:rPr lang="tr-TR" dirty="0" err="1"/>
              <a:t>laserasyonu</a:t>
            </a:r>
            <a:endParaRPr lang="tr-TR" dirty="0"/>
          </a:p>
          <a:p>
            <a:pPr lvl="1"/>
            <a:r>
              <a:rPr lang="tr-TR" dirty="0"/>
              <a:t>Vajinal akıntı</a:t>
            </a:r>
          </a:p>
          <a:p>
            <a:pPr marL="0" indent="0">
              <a:buNone/>
            </a:pPr>
            <a:endParaRPr lang="tr-TR"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734" y="1542642"/>
            <a:ext cx="3703320" cy="2144840"/>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239" y="3947012"/>
            <a:ext cx="3082698" cy="2766721"/>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1827" y="3784501"/>
            <a:ext cx="2724807" cy="2724807"/>
          </a:xfrm>
          <a:prstGeom prst="rect">
            <a:avLst/>
          </a:prstGeom>
        </p:spPr>
      </p:pic>
    </p:spTree>
    <p:extLst>
      <p:ext uri="{BB962C8B-B14F-4D97-AF65-F5344CB8AC3E}">
        <p14:creationId xmlns:p14="http://schemas.microsoft.com/office/powerpoint/2010/main" val="3689384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Anormal </a:t>
            </a:r>
            <a:r>
              <a:rPr lang="tr-TR" dirty="0" err="1" smtClean="0"/>
              <a:t>Uterin</a:t>
            </a:r>
            <a:r>
              <a:rPr lang="tr-TR" dirty="0" smtClean="0"/>
              <a:t> Kanamalara Yaklaşım</a:t>
            </a:r>
            <a:endParaRPr lang="tr-TR" dirty="0"/>
          </a:p>
        </p:txBody>
      </p:sp>
      <p:sp>
        <p:nvSpPr>
          <p:cNvPr id="3" name="İçerik Yer Tutucusu 2"/>
          <p:cNvSpPr>
            <a:spLocks noGrp="1"/>
          </p:cNvSpPr>
          <p:nvPr>
            <p:ph idx="1"/>
          </p:nvPr>
        </p:nvSpPr>
        <p:spPr>
          <a:xfrm>
            <a:off x="838200" y="1445623"/>
            <a:ext cx="10578737" cy="5181600"/>
          </a:xfrm>
        </p:spPr>
        <p:txBody>
          <a:bodyPr>
            <a:normAutofit/>
          </a:bodyPr>
          <a:lstStyle/>
          <a:p>
            <a:pPr marL="0" indent="0">
              <a:buNone/>
            </a:pPr>
            <a:r>
              <a:rPr lang="tr-TR" b="1" i="1" dirty="0">
                <a:cs typeface="Times New Roman" panose="02020603050405020304" pitchFamily="18" charset="0"/>
              </a:rPr>
              <a:t>Fizik </a:t>
            </a:r>
            <a:r>
              <a:rPr lang="tr-TR" b="1" i="1" dirty="0" smtClean="0">
                <a:cs typeface="Times New Roman" panose="02020603050405020304" pitchFamily="18" charset="0"/>
              </a:rPr>
              <a:t>muayene</a:t>
            </a:r>
            <a:endParaRPr lang="tr-TR" b="1" dirty="0">
              <a:cs typeface="Times New Roman" panose="02020603050405020304" pitchFamily="18" charset="0"/>
            </a:endParaRPr>
          </a:p>
          <a:p>
            <a:pPr>
              <a:buFont typeface="Wingdings" panose="05000000000000000000" pitchFamily="2" charset="2"/>
              <a:buChar char="Ø"/>
            </a:pPr>
            <a:r>
              <a:rPr lang="tr-TR" dirty="0" err="1"/>
              <a:t>Rektal</a:t>
            </a:r>
            <a:r>
              <a:rPr lang="tr-TR" dirty="0"/>
              <a:t> muayene</a:t>
            </a:r>
          </a:p>
          <a:p>
            <a:pPr lvl="1">
              <a:lnSpc>
                <a:spcPct val="150000"/>
              </a:lnSpc>
            </a:pPr>
            <a:r>
              <a:rPr lang="tr-TR" dirty="0" err="1"/>
              <a:t>Hemoroid</a:t>
            </a:r>
            <a:endParaRPr lang="tr-TR" dirty="0"/>
          </a:p>
          <a:p>
            <a:pPr lvl="1">
              <a:lnSpc>
                <a:spcPct val="150000"/>
              </a:lnSpc>
            </a:pPr>
            <a:r>
              <a:rPr lang="tr-TR" dirty="0" err="1"/>
              <a:t>Laserasyon</a:t>
            </a:r>
            <a:endParaRPr lang="tr-TR" dirty="0"/>
          </a:p>
          <a:p>
            <a:pPr lvl="1">
              <a:lnSpc>
                <a:spcPct val="150000"/>
              </a:lnSpc>
            </a:pPr>
            <a:r>
              <a:rPr lang="tr-TR" dirty="0" err="1"/>
              <a:t>Rektal</a:t>
            </a:r>
            <a:r>
              <a:rPr lang="tr-TR" dirty="0"/>
              <a:t> tuşe aktif kanama bulgusu</a:t>
            </a:r>
          </a:p>
          <a:p>
            <a:pPr marL="0" indent="0">
              <a:buNone/>
            </a:pPr>
            <a:endParaRPr lang="tr-TR" dirty="0"/>
          </a:p>
          <a:p>
            <a:pPr>
              <a:buFont typeface="Wingdings" panose="05000000000000000000" pitchFamily="2" charset="2"/>
              <a:buChar char="Ø"/>
            </a:pPr>
            <a:r>
              <a:rPr lang="tr-TR" dirty="0" err="1"/>
              <a:t>Pelvik</a:t>
            </a:r>
            <a:r>
              <a:rPr lang="tr-TR" dirty="0"/>
              <a:t> muayene</a:t>
            </a:r>
          </a:p>
          <a:p>
            <a:pPr lvl="1">
              <a:lnSpc>
                <a:spcPct val="150000"/>
              </a:lnSpc>
            </a:pPr>
            <a:r>
              <a:rPr lang="tr-TR" dirty="0"/>
              <a:t>Ağrı lokalizasyonu </a:t>
            </a:r>
          </a:p>
          <a:p>
            <a:pPr lvl="1">
              <a:lnSpc>
                <a:spcPct val="150000"/>
              </a:lnSpc>
            </a:pPr>
            <a:r>
              <a:rPr lang="tr-TR" dirty="0"/>
              <a:t>Ele gelen bir </a:t>
            </a:r>
            <a:r>
              <a:rPr lang="tr-TR" dirty="0" smtClean="0"/>
              <a:t>kitle (</a:t>
            </a:r>
            <a:r>
              <a:rPr lang="tr-TR" dirty="0" err="1"/>
              <a:t>adneksiyal</a:t>
            </a:r>
            <a:r>
              <a:rPr lang="tr-TR" dirty="0"/>
              <a:t> bir kitle)</a:t>
            </a:r>
          </a:p>
          <a:p>
            <a:pPr marL="0" indent="0">
              <a:buNone/>
            </a:pPr>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125" y="1567725"/>
            <a:ext cx="5019675" cy="4714875"/>
          </a:xfrm>
          <a:prstGeom prst="rect">
            <a:avLst/>
          </a:prstGeom>
        </p:spPr>
      </p:pic>
    </p:spTree>
    <p:extLst>
      <p:ext uri="{BB962C8B-B14F-4D97-AF65-F5344CB8AC3E}">
        <p14:creationId xmlns:p14="http://schemas.microsoft.com/office/powerpoint/2010/main" val="1191903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38199" y="1690688"/>
            <a:ext cx="10787743" cy="4988786"/>
          </a:xfrm>
        </p:spPr>
        <p:txBody>
          <a:bodyPr>
            <a:normAutofit/>
          </a:bodyPr>
          <a:lstStyle/>
          <a:p>
            <a:pPr marL="0" indent="0">
              <a:buNone/>
            </a:pPr>
            <a:r>
              <a:rPr lang="tr-TR" b="1" i="1" dirty="0"/>
              <a:t>Laboratuvar </a:t>
            </a:r>
            <a:r>
              <a:rPr lang="tr-TR" b="1" i="1" dirty="0" smtClean="0"/>
              <a:t>inceleme</a:t>
            </a:r>
            <a:endParaRPr lang="tr-TR" b="1" i="1" dirty="0"/>
          </a:p>
          <a:p>
            <a:pPr>
              <a:buFont typeface="Wingdings" panose="05000000000000000000" pitchFamily="2" charset="2"/>
              <a:buChar char="Ø"/>
            </a:pPr>
            <a:r>
              <a:rPr lang="tr-TR" dirty="0"/>
              <a:t>Hastanın fizik muayenesi ve öyküsüne göre planlama yapılmalı</a:t>
            </a:r>
          </a:p>
          <a:p>
            <a:pPr>
              <a:buFont typeface="Wingdings" panose="05000000000000000000" pitchFamily="2" charset="2"/>
              <a:buChar char="Ø"/>
            </a:pPr>
            <a:endParaRPr lang="tr-TR" dirty="0"/>
          </a:p>
          <a:p>
            <a:pPr marL="0" indent="0">
              <a:buNone/>
            </a:pPr>
            <a:endParaRPr lang="tr-TR" dirty="0"/>
          </a:p>
        </p:txBody>
      </p:sp>
      <p:sp>
        <p:nvSpPr>
          <p:cNvPr id="5" name="Yuvarlatılmış Dikdörtgen 4"/>
          <p:cNvSpPr/>
          <p:nvPr/>
        </p:nvSpPr>
        <p:spPr>
          <a:xfrm>
            <a:off x="1375953" y="2882537"/>
            <a:ext cx="8194767" cy="357051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0" indent="-228600">
              <a:lnSpc>
                <a:spcPct val="150000"/>
              </a:lnSpc>
              <a:spcBef>
                <a:spcPts val="1000"/>
              </a:spcBef>
              <a:buFont typeface="Arial" panose="020B0604020202020204" pitchFamily="34" charset="0"/>
              <a:buChar char="•"/>
            </a:pPr>
            <a:r>
              <a:rPr lang="el-GR" sz="2000" dirty="0">
                <a:solidFill>
                  <a:prstClr val="black"/>
                </a:solidFill>
              </a:rPr>
              <a:t>β-</a:t>
            </a:r>
            <a:r>
              <a:rPr lang="tr-TR" sz="2000" dirty="0" err="1">
                <a:solidFill>
                  <a:prstClr val="black"/>
                </a:solidFill>
              </a:rPr>
              <a:t>hCG</a:t>
            </a:r>
            <a:r>
              <a:rPr lang="tr-TR" sz="2000" dirty="0">
                <a:solidFill>
                  <a:prstClr val="black"/>
                </a:solidFill>
              </a:rPr>
              <a:t> </a:t>
            </a:r>
            <a:r>
              <a:rPr lang="tr-TR" sz="2000" dirty="0">
                <a:solidFill>
                  <a:prstClr val="black"/>
                </a:solidFill>
                <a:sym typeface="Wingdings" panose="05000000000000000000" pitchFamily="2" charset="2"/>
              </a:rPr>
              <a:t></a:t>
            </a:r>
            <a:r>
              <a:rPr lang="tr-TR" sz="2000" dirty="0">
                <a:solidFill>
                  <a:prstClr val="black"/>
                </a:solidFill>
              </a:rPr>
              <a:t> öncelikle üreme çağındaki her kadında</a:t>
            </a:r>
          </a:p>
          <a:p>
            <a:pPr marL="228600" lvl="0" indent="-228600">
              <a:lnSpc>
                <a:spcPct val="150000"/>
              </a:lnSpc>
              <a:spcBef>
                <a:spcPts val="1000"/>
              </a:spcBef>
              <a:buFont typeface="Arial" panose="020B0604020202020204" pitchFamily="34" charset="0"/>
              <a:buChar char="•"/>
            </a:pPr>
            <a:r>
              <a:rPr lang="tr-TR" sz="2000" dirty="0">
                <a:solidFill>
                  <a:prstClr val="black"/>
                </a:solidFill>
              </a:rPr>
              <a:t>TSH </a:t>
            </a:r>
            <a:r>
              <a:rPr lang="tr-TR" sz="2000" dirty="0">
                <a:solidFill>
                  <a:prstClr val="black"/>
                </a:solidFill>
                <a:sym typeface="Wingdings" panose="05000000000000000000" pitchFamily="2" charset="2"/>
              </a:rPr>
              <a:t> </a:t>
            </a:r>
            <a:r>
              <a:rPr lang="tr-TR" sz="2000" dirty="0" err="1">
                <a:solidFill>
                  <a:prstClr val="black"/>
                </a:solidFill>
              </a:rPr>
              <a:t>Hipertiroidi</a:t>
            </a:r>
            <a:r>
              <a:rPr lang="tr-TR" sz="2000" dirty="0">
                <a:solidFill>
                  <a:prstClr val="black"/>
                </a:solidFill>
              </a:rPr>
              <a:t> veya </a:t>
            </a:r>
            <a:r>
              <a:rPr lang="tr-TR" sz="2000" dirty="0" err="1">
                <a:solidFill>
                  <a:prstClr val="black"/>
                </a:solidFill>
              </a:rPr>
              <a:t>hipotiroidi</a:t>
            </a:r>
            <a:r>
              <a:rPr lang="tr-TR" sz="2000" dirty="0">
                <a:solidFill>
                  <a:prstClr val="black"/>
                </a:solidFill>
              </a:rPr>
              <a:t> </a:t>
            </a:r>
          </a:p>
          <a:p>
            <a:pPr marL="228600" lvl="0" indent="-228600">
              <a:lnSpc>
                <a:spcPct val="150000"/>
              </a:lnSpc>
              <a:spcBef>
                <a:spcPts val="1000"/>
              </a:spcBef>
              <a:buFont typeface="Arial" panose="020B0604020202020204" pitchFamily="34" charset="0"/>
              <a:buChar char="•"/>
            </a:pPr>
            <a:r>
              <a:rPr lang="tr-TR" sz="2000" dirty="0">
                <a:solidFill>
                  <a:prstClr val="black"/>
                </a:solidFill>
              </a:rPr>
              <a:t>PT, PTT ve kanama zamanı </a:t>
            </a:r>
            <a:r>
              <a:rPr lang="tr-TR" sz="2000" dirty="0">
                <a:solidFill>
                  <a:prstClr val="black"/>
                </a:solidFill>
                <a:sym typeface="Wingdings" panose="05000000000000000000" pitchFamily="2" charset="2"/>
              </a:rPr>
              <a:t> </a:t>
            </a:r>
            <a:r>
              <a:rPr lang="tr-TR" sz="2000" dirty="0" err="1" smtClean="0">
                <a:solidFill>
                  <a:prstClr val="black"/>
                </a:solidFill>
              </a:rPr>
              <a:t>Koagülopati</a:t>
            </a:r>
            <a:endParaRPr lang="tr-TR" sz="2000" dirty="0">
              <a:solidFill>
                <a:prstClr val="black"/>
              </a:solidFill>
            </a:endParaRPr>
          </a:p>
          <a:p>
            <a:pPr marL="228600" lvl="0" indent="-228600">
              <a:lnSpc>
                <a:spcPct val="150000"/>
              </a:lnSpc>
              <a:spcBef>
                <a:spcPts val="1000"/>
              </a:spcBef>
              <a:buFont typeface="Arial" panose="020B0604020202020204" pitchFamily="34" charset="0"/>
              <a:buChar char="•"/>
            </a:pPr>
            <a:r>
              <a:rPr lang="tr-TR" sz="2000" dirty="0">
                <a:solidFill>
                  <a:prstClr val="black"/>
                </a:solidFill>
              </a:rPr>
              <a:t>LH, FSH, </a:t>
            </a:r>
            <a:r>
              <a:rPr lang="tr-TR" sz="2000" dirty="0" err="1">
                <a:solidFill>
                  <a:prstClr val="black"/>
                </a:solidFill>
              </a:rPr>
              <a:t>testesteron</a:t>
            </a:r>
            <a:r>
              <a:rPr lang="tr-TR" sz="2000" dirty="0">
                <a:solidFill>
                  <a:prstClr val="black"/>
                </a:solidFill>
              </a:rPr>
              <a:t> ve </a:t>
            </a:r>
            <a:r>
              <a:rPr lang="tr-TR" sz="2000" dirty="0" err="1">
                <a:solidFill>
                  <a:prstClr val="black"/>
                </a:solidFill>
              </a:rPr>
              <a:t>androstenedion</a:t>
            </a:r>
            <a:r>
              <a:rPr lang="tr-TR" sz="2000" dirty="0">
                <a:solidFill>
                  <a:prstClr val="black"/>
                </a:solidFill>
              </a:rPr>
              <a:t> </a:t>
            </a:r>
            <a:r>
              <a:rPr lang="tr-TR" sz="2000" dirty="0">
                <a:solidFill>
                  <a:prstClr val="black"/>
                </a:solidFill>
                <a:sym typeface="Wingdings" panose="05000000000000000000" pitchFamily="2" charset="2"/>
              </a:rPr>
              <a:t></a:t>
            </a:r>
            <a:r>
              <a:rPr lang="tr-TR" sz="2000" dirty="0">
                <a:solidFill>
                  <a:prstClr val="black"/>
                </a:solidFill>
              </a:rPr>
              <a:t> PCOS</a:t>
            </a:r>
          </a:p>
          <a:p>
            <a:pPr marL="228600" lvl="0" indent="-228600">
              <a:lnSpc>
                <a:spcPct val="150000"/>
              </a:lnSpc>
              <a:spcBef>
                <a:spcPts val="1000"/>
              </a:spcBef>
              <a:buFont typeface="Arial" panose="020B0604020202020204" pitchFamily="34" charset="0"/>
              <a:buChar char="•"/>
            </a:pPr>
            <a:r>
              <a:rPr lang="tr-TR" sz="2000" dirty="0">
                <a:solidFill>
                  <a:prstClr val="black"/>
                </a:solidFill>
              </a:rPr>
              <a:t>Bazal 17-hidroksiprogestreon </a:t>
            </a:r>
            <a:r>
              <a:rPr lang="tr-TR" sz="2000" dirty="0">
                <a:solidFill>
                  <a:prstClr val="black"/>
                </a:solidFill>
                <a:sym typeface="Wingdings" panose="05000000000000000000" pitchFamily="2" charset="2"/>
              </a:rPr>
              <a:t></a:t>
            </a:r>
            <a:r>
              <a:rPr lang="tr-TR" sz="2000" dirty="0">
                <a:solidFill>
                  <a:prstClr val="black"/>
                </a:solidFill>
              </a:rPr>
              <a:t> Geç başlangıçlı KAH</a:t>
            </a:r>
          </a:p>
        </p:txBody>
      </p:sp>
    </p:spTree>
    <p:extLst>
      <p:ext uri="{BB962C8B-B14F-4D97-AF65-F5344CB8AC3E}">
        <p14:creationId xmlns:p14="http://schemas.microsoft.com/office/powerpoint/2010/main" val="3197014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mn-lt"/>
              </a:rPr>
              <a:t>Menstrual Siklus Fizyolojisi </a:t>
            </a:r>
            <a:endParaRPr lang="tr-TR" dirty="0">
              <a:latin typeface="+mn-lt"/>
            </a:endParaRPr>
          </a:p>
        </p:txBody>
      </p:sp>
      <p:sp>
        <p:nvSpPr>
          <p:cNvPr id="3" name="İçerik Yer Tutucusu 2"/>
          <p:cNvSpPr>
            <a:spLocks noGrp="1"/>
          </p:cNvSpPr>
          <p:nvPr>
            <p:ph idx="1"/>
          </p:nvPr>
        </p:nvSpPr>
        <p:spPr>
          <a:xfrm>
            <a:off x="838200" y="1690688"/>
            <a:ext cx="6929582" cy="4658302"/>
          </a:xfrm>
        </p:spPr>
        <p:txBody>
          <a:bodyPr>
            <a:normAutofit lnSpcReduction="10000"/>
          </a:bodyPr>
          <a:lstStyle/>
          <a:p>
            <a:pPr>
              <a:lnSpc>
                <a:spcPct val="150000"/>
              </a:lnSpc>
              <a:buFont typeface="Wingdings" panose="05000000000000000000" pitchFamily="2" charset="2"/>
              <a:buChar char="Ø"/>
            </a:pPr>
            <a:r>
              <a:rPr lang="tr-TR" dirty="0" smtClean="0">
                <a:cs typeface="Times New Roman" panose="02020603050405020304" pitchFamily="18" charset="0"/>
              </a:rPr>
              <a:t>Her </a:t>
            </a:r>
            <a:r>
              <a:rPr lang="tr-TR" dirty="0" err="1" smtClean="0">
                <a:cs typeface="Times New Roman" panose="02020603050405020304" pitchFamily="18" charset="0"/>
              </a:rPr>
              <a:t>menstural</a:t>
            </a:r>
            <a:r>
              <a:rPr lang="tr-TR" dirty="0" smtClean="0">
                <a:cs typeface="Times New Roman" panose="02020603050405020304" pitchFamily="18" charset="0"/>
              </a:rPr>
              <a:t> </a:t>
            </a:r>
            <a:r>
              <a:rPr lang="tr-TR" dirty="0" err="1" smtClean="0">
                <a:cs typeface="Times New Roman" panose="02020603050405020304" pitchFamily="18" charset="0"/>
              </a:rPr>
              <a:t>siklus</a:t>
            </a:r>
            <a:r>
              <a:rPr lang="tr-TR" dirty="0" smtClean="0">
                <a:cs typeface="Times New Roman" panose="02020603050405020304" pitchFamily="18" charset="0"/>
              </a:rPr>
              <a:t>, </a:t>
            </a:r>
            <a:r>
              <a:rPr lang="tr-TR" dirty="0" err="1" smtClean="0">
                <a:cs typeface="Times New Roman" panose="02020603050405020304" pitchFamily="18" charset="0"/>
              </a:rPr>
              <a:t>hipotalamus</a:t>
            </a:r>
            <a:r>
              <a:rPr lang="tr-TR" dirty="0" smtClean="0">
                <a:cs typeface="Times New Roman" panose="02020603050405020304" pitchFamily="18" charset="0"/>
              </a:rPr>
              <a:t>, hipofiz, </a:t>
            </a:r>
            <a:r>
              <a:rPr lang="tr-TR" dirty="0" err="1" smtClean="0">
                <a:cs typeface="Times New Roman" panose="02020603050405020304" pitchFamily="18" charset="0"/>
              </a:rPr>
              <a:t>overler</a:t>
            </a:r>
            <a:r>
              <a:rPr lang="tr-TR" dirty="0" smtClean="0">
                <a:cs typeface="Times New Roman" panose="02020603050405020304" pitchFamily="18" charset="0"/>
              </a:rPr>
              <a:t> ve </a:t>
            </a:r>
            <a:r>
              <a:rPr lang="tr-TR" dirty="0" err="1" smtClean="0">
                <a:cs typeface="Times New Roman" panose="02020603050405020304" pitchFamily="18" charset="0"/>
              </a:rPr>
              <a:t>endometriyum</a:t>
            </a:r>
            <a:r>
              <a:rPr lang="tr-TR" dirty="0" smtClean="0">
                <a:cs typeface="Times New Roman" panose="02020603050405020304" pitchFamily="18" charset="0"/>
              </a:rPr>
              <a:t> arasındaki karmaşık etkileşim sonucu </a:t>
            </a:r>
          </a:p>
          <a:p>
            <a:pPr>
              <a:lnSpc>
                <a:spcPct val="150000"/>
              </a:lnSpc>
              <a:buFont typeface="Wingdings" panose="05000000000000000000" pitchFamily="2" charset="2"/>
              <a:buChar char="Ø"/>
            </a:pPr>
            <a:r>
              <a:rPr lang="tr-TR" dirty="0" err="1" smtClean="0"/>
              <a:t>Menstural</a:t>
            </a:r>
            <a:r>
              <a:rPr lang="tr-TR" dirty="0" smtClean="0"/>
              <a:t> </a:t>
            </a:r>
            <a:r>
              <a:rPr lang="tr-TR" dirty="0" err="1" smtClean="0"/>
              <a:t>siklus</a:t>
            </a:r>
            <a:r>
              <a:rPr lang="tr-TR" dirty="0" smtClean="0"/>
              <a:t> temel olarak </a:t>
            </a:r>
            <a:r>
              <a:rPr lang="tr-TR" dirty="0" err="1" smtClean="0"/>
              <a:t>ovaryan</a:t>
            </a:r>
            <a:r>
              <a:rPr lang="tr-TR" dirty="0" smtClean="0"/>
              <a:t> </a:t>
            </a:r>
            <a:r>
              <a:rPr lang="tr-TR" dirty="0" err="1" smtClean="0"/>
              <a:t>siklus</a:t>
            </a:r>
            <a:r>
              <a:rPr lang="tr-TR" dirty="0" smtClean="0"/>
              <a:t> ve uterin </a:t>
            </a:r>
            <a:r>
              <a:rPr lang="tr-TR" dirty="0" err="1" smtClean="0"/>
              <a:t>siklus</a:t>
            </a:r>
            <a:r>
              <a:rPr lang="tr-TR" dirty="0" smtClean="0"/>
              <a:t> olarak 2 </a:t>
            </a:r>
            <a:r>
              <a:rPr lang="tr-TR" dirty="0" err="1" smtClean="0"/>
              <a:t>komponent</a:t>
            </a:r>
            <a:endParaRPr lang="tr-TR" dirty="0" smtClean="0"/>
          </a:p>
          <a:p>
            <a:pPr>
              <a:lnSpc>
                <a:spcPct val="150000"/>
              </a:lnSpc>
              <a:buFont typeface="Wingdings" panose="05000000000000000000" pitchFamily="2" charset="2"/>
              <a:buChar char="Ø"/>
            </a:pPr>
            <a:r>
              <a:rPr lang="tr-TR" dirty="0" err="1" smtClean="0"/>
              <a:t>Ovaryan</a:t>
            </a:r>
            <a:r>
              <a:rPr lang="tr-TR" dirty="0" smtClean="0"/>
              <a:t> </a:t>
            </a:r>
            <a:r>
              <a:rPr lang="tr-TR" dirty="0" err="1" smtClean="0"/>
              <a:t>siklus</a:t>
            </a:r>
            <a:endParaRPr lang="tr-TR" dirty="0" smtClean="0"/>
          </a:p>
          <a:p>
            <a:pPr lvl="1">
              <a:lnSpc>
                <a:spcPct val="150000"/>
              </a:lnSpc>
            </a:pPr>
            <a:r>
              <a:rPr lang="tr-TR" dirty="0" err="1" smtClean="0"/>
              <a:t>Foliküler</a:t>
            </a:r>
            <a:r>
              <a:rPr lang="tr-TR" dirty="0" smtClean="0"/>
              <a:t> faz</a:t>
            </a:r>
          </a:p>
          <a:p>
            <a:pPr lvl="1">
              <a:lnSpc>
                <a:spcPct val="150000"/>
              </a:lnSpc>
            </a:pPr>
            <a:r>
              <a:rPr lang="tr-TR" dirty="0" err="1" smtClean="0"/>
              <a:t>Luteal</a:t>
            </a:r>
            <a:r>
              <a:rPr lang="tr-TR" dirty="0" smtClean="0"/>
              <a:t> faz</a:t>
            </a:r>
            <a:endParaRPr lang="tr-TR" dirty="0"/>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572" y="471054"/>
            <a:ext cx="4608428" cy="5982422"/>
          </a:xfrm>
          <a:prstGeom prst="rect">
            <a:avLst/>
          </a:prstGeom>
        </p:spPr>
      </p:pic>
    </p:spTree>
    <p:extLst>
      <p:ext uri="{BB962C8B-B14F-4D97-AF65-F5344CB8AC3E}">
        <p14:creationId xmlns:p14="http://schemas.microsoft.com/office/powerpoint/2010/main" val="1515755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38200" y="1690688"/>
            <a:ext cx="10515600" cy="4486275"/>
          </a:xfrm>
        </p:spPr>
        <p:txBody>
          <a:bodyPr/>
          <a:lstStyle/>
          <a:p>
            <a:pPr marL="0" indent="0">
              <a:buNone/>
            </a:pPr>
            <a:r>
              <a:rPr lang="tr-TR" b="1" i="1" dirty="0"/>
              <a:t>Laboratuvar </a:t>
            </a:r>
            <a:r>
              <a:rPr lang="tr-TR" b="1" i="1" dirty="0" smtClean="0"/>
              <a:t>inceleme</a:t>
            </a:r>
          </a:p>
          <a:p>
            <a:pPr>
              <a:buFont typeface="Wingdings" panose="05000000000000000000" pitchFamily="2" charset="2"/>
              <a:buChar char="Ø"/>
            </a:pPr>
            <a:r>
              <a:rPr lang="tr-TR" dirty="0">
                <a:sym typeface="Wingdings" panose="05000000000000000000" pitchFamily="2" charset="2"/>
              </a:rPr>
              <a:t>Değerlendirmenin bütünlüğünü sağlama açısından</a:t>
            </a:r>
            <a:r>
              <a:rPr lang="tr-TR" dirty="0" smtClean="0">
                <a:sym typeface="Wingdings" panose="05000000000000000000" pitchFamily="2" charset="2"/>
              </a:rPr>
              <a:t>:</a:t>
            </a:r>
          </a:p>
          <a:p>
            <a:pPr marL="0" indent="0">
              <a:buNone/>
            </a:pPr>
            <a:endParaRPr lang="tr-TR" dirty="0"/>
          </a:p>
        </p:txBody>
      </p:sp>
      <p:sp>
        <p:nvSpPr>
          <p:cNvPr id="4" name="Yuvarlatılmış Dikdörtgen 3"/>
          <p:cNvSpPr/>
          <p:nvPr/>
        </p:nvSpPr>
        <p:spPr>
          <a:xfrm>
            <a:off x="965117" y="2589031"/>
            <a:ext cx="5277393" cy="358793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tr-TR" sz="2400" dirty="0">
                <a:solidFill>
                  <a:schemeClr val="tx1"/>
                </a:solidFill>
                <a:cs typeface="Times New Roman" panose="02020603050405020304" pitchFamily="18" charset="0"/>
              </a:rPr>
              <a:t>Tam kan sayımı</a:t>
            </a:r>
          </a:p>
          <a:p>
            <a:pPr marL="800100" lvl="1" indent="-342900">
              <a:buFont typeface="Wingdings" panose="05000000000000000000" pitchFamily="2" charset="2"/>
              <a:buChar char="ü"/>
            </a:pPr>
            <a:r>
              <a:rPr lang="tr-TR" sz="2400" dirty="0">
                <a:solidFill>
                  <a:schemeClr val="tx1"/>
                </a:solidFill>
                <a:cs typeface="Times New Roman" panose="02020603050405020304" pitchFamily="18" charset="0"/>
              </a:rPr>
              <a:t>Hemoglobin</a:t>
            </a:r>
          </a:p>
          <a:p>
            <a:pPr marL="800100" lvl="1" indent="-342900">
              <a:buFont typeface="Wingdings" panose="05000000000000000000" pitchFamily="2" charset="2"/>
              <a:buChar char="ü"/>
            </a:pPr>
            <a:r>
              <a:rPr lang="tr-TR" sz="2400" dirty="0" err="1">
                <a:solidFill>
                  <a:schemeClr val="tx1"/>
                </a:solidFill>
                <a:cs typeface="Times New Roman" panose="02020603050405020304" pitchFamily="18" charset="0"/>
              </a:rPr>
              <a:t>Hematokrit</a:t>
            </a:r>
            <a:endParaRPr lang="tr-TR" sz="2400" dirty="0">
              <a:solidFill>
                <a:schemeClr val="tx1"/>
              </a:solidFill>
              <a:cs typeface="Times New Roman" panose="02020603050405020304" pitchFamily="18" charset="0"/>
            </a:endParaRPr>
          </a:p>
          <a:p>
            <a:pPr marL="800100" lvl="1" indent="-342900">
              <a:buFont typeface="Wingdings" panose="05000000000000000000" pitchFamily="2" charset="2"/>
              <a:buChar char="ü"/>
            </a:pPr>
            <a:r>
              <a:rPr lang="tr-TR" sz="2400" dirty="0">
                <a:solidFill>
                  <a:schemeClr val="tx1"/>
                </a:solidFill>
                <a:cs typeface="Times New Roman" panose="02020603050405020304" pitchFamily="18" charset="0"/>
              </a:rPr>
              <a:t>Lökosit</a:t>
            </a:r>
          </a:p>
          <a:p>
            <a:pPr marL="800100" lvl="1" indent="-342900">
              <a:buFont typeface="Wingdings" panose="05000000000000000000" pitchFamily="2" charset="2"/>
              <a:buChar char="ü"/>
            </a:pPr>
            <a:r>
              <a:rPr lang="tr-TR" sz="2400" dirty="0" err="1">
                <a:solidFill>
                  <a:schemeClr val="tx1"/>
                </a:solidFill>
                <a:cs typeface="Times New Roman" panose="02020603050405020304" pitchFamily="18" charset="0"/>
              </a:rPr>
              <a:t>Trombosit</a:t>
            </a:r>
            <a:endParaRPr lang="tr-TR" sz="2400" dirty="0">
              <a:solidFill>
                <a:schemeClr val="tx1"/>
              </a:solidFill>
              <a:cs typeface="Times New Roman" panose="02020603050405020304" pitchFamily="18" charset="0"/>
            </a:endParaRPr>
          </a:p>
          <a:p>
            <a:pPr marL="800100" lvl="1" indent="-342900">
              <a:buFont typeface="Arial" panose="020B0604020202020204" pitchFamily="34" charset="0"/>
              <a:buChar char="•"/>
            </a:pPr>
            <a:endParaRPr lang="tr-TR" sz="2400" dirty="0">
              <a:solidFill>
                <a:schemeClr val="tx1"/>
              </a:solidFill>
              <a:cs typeface="Times New Roman" panose="02020603050405020304" pitchFamily="18" charset="0"/>
            </a:endParaRPr>
          </a:p>
          <a:p>
            <a:pPr marL="342900" indent="-342900">
              <a:buFont typeface="Arial" panose="020B0604020202020204" pitchFamily="34" charset="0"/>
              <a:buChar char="•"/>
            </a:pPr>
            <a:r>
              <a:rPr lang="tr-TR" sz="2400" dirty="0">
                <a:solidFill>
                  <a:schemeClr val="tx1"/>
                </a:solidFill>
                <a:cs typeface="Times New Roman" panose="02020603050405020304" pitchFamily="18" charset="0"/>
              </a:rPr>
              <a:t>Biyokimya (BFT, KCFT vs.)</a:t>
            </a:r>
          </a:p>
          <a:p>
            <a:pPr marL="342900" indent="-342900">
              <a:buFont typeface="Arial" panose="020B0604020202020204" pitchFamily="34" charset="0"/>
              <a:buChar char="•"/>
            </a:pPr>
            <a:endParaRPr lang="tr-TR" sz="2400" dirty="0">
              <a:solidFill>
                <a:schemeClr val="tx1"/>
              </a:solidFill>
              <a:cs typeface="Times New Roman" panose="02020603050405020304" pitchFamily="18" charset="0"/>
            </a:endParaRPr>
          </a:p>
          <a:p>
            <a:pPr marL="342900" indent="-342900">
              <a:buFont typeface="Arial" panose="020B0604020202020204" pitchFamily="34" charset="0"/>
              <a:buChar char="•"/>
            </a:pPr>
            <a:r>
              <a:rPr lang="tr-TR" sz="2400" dirty="0">
                <a:solidFill>
                  <a:schemeClr val="tx1"/>
                </a:solidFill>
                <a:cs typeface="Times New Roman" panose="02020603050405020304" pitchFamily="18" charset="0"/>
              </a:rPr>
              <a:t>Tam idrar tetkiki</a:t>
            </a:r>
          </a:p>
        </p:txBody>
      </p:sp>
      <p:pic>
        <p:nvPicPr>
          <p:cNvPr id="5" name="Resim 4"/>
          <p:cNvPicPr>
            <a:picLocks noChangeAspect="1"/>
          </p:cNvPicPr>
          <p:nvPr/>
        </p:nvPicPr>
        <p:blipFill rotWithShape="1">
          <a:blip r:embed="rId2"/>
          <a:srcRect l="6787" t="31631" r="68687" b="45660"/>
          <a:stretch/>
        </p:blipFill>
        <p:spPr>
          <a:xfrm>
            <a:off x="6521827" y="3117851"/>
            <a:ext cx="5405930" cy="2815589"/>
          </a:xfrm>
          <a:prstGeom prst="rect">
            <a:avLst/>
          </a:prstGeom>
        </p:spPr>
      </p:pic>
    </p:spTree>
    <p:extLst>
      <p:ext uri="{BB962C8B-B14F-4D97-AF65-F5344CB8AC3E}">
        <p14:creationId xmlns:p14="http://schemas.microsoft.com/office/powerpoint/2010/main" val="3387666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p:txBody>
          <a:bodyPr/>
          <a:lstStyle/>
          <a:p>
            <a:pPr marL="0" indent="0">
              <a:buNone/>
            </a:pPr>
            <a:r>
              <a:rPr lang="tr-TR" b="1" i="1" dirty="0" smtClean="0"/>
              <a:t>Görüntüleme</a:t>
            </a:r>
            <a:endParaRPr lang="tr-TR" b="1" i="1" dirty="0"/>
          </a:p>
          <a:p>
            <a:pPr marL="0" indent="0">
              <a:buNone/>
            </a:pPr>
            <a:endParaRPr lang="tr-TR" dirty="0"/>
          </a:p>
          <a:p>
            <a:pPr>
              <a:lnSpc>
                <a:spcPct val="150000"/>
              </a:lnSpc>
              <a:buFont typeface="Wingdings" panose="05000000000000000000" pitchFamily="2" charset="2"/>
              <a:buChar char="Ø"/>
            </a:pPr>
            <a:r>
              <a:rPr lang="tr-TR" dirty="0" err="1"/>
              <a:t>Pelvik</a:t>
            </a:r>
            <a:r>
              <a:rPr lang="tr-TR" dirty="0"/>
              <a:t> </a:t>
            </a:r>
            <a:r>
              <a:rPr lang="tr-TR" dirty="0" smtClean="0"/>
              <a:t>USG</a:t>
            </a:r>
            <a:endParaRPr lang="tr-TR" dirty="0"/>
          </a:p>
          <a:p>
            <a:pPr>
              <a:lnSpc>
                <a:spcPct val="150000"/>
              </a:lnSpc>
              <a:buFont typeface="Wingdings" panose="05000000000000000000" pitchFamily="2" charset="2"/>
              <a:buChar char="Ø"/>
            </a:pPr>
            <a:r>
              <a:rPr lang="tr-TR" dirty="0" err="1"/>
              <a:t>Transvajinal</a:t>
            </a:r>
            <a:r>
              <a:rPr lang="tr-TR" dirty="0"/>
              <a:t> </a:t>
            </a:r>
            <a:r>
              <a:rPr lang="tr-TR" dirty="0" smtClean="0"/>
              <a:t>USG</a:t>
            </a:r>
          </a:p>
          <a:p>
            <a:pPr>
              <a:lnSpc>
                <a:spcPct val="150000"/>
              </a:lnSpc>
              <a:buFont typeface="Wingdings" panose="05000000000000000000" pitchFamily="2" charset="2"/>
              <a:buChar char="Ø"/>
            </a:pPr>
            <a:r>
              <a:rPr lang="tr-TR" dirty="0" err="1" smtClean="0"/>
              <a:t>Sonohisterografi</a:t>
            </a:r>
            <a:endParaRPr lang="tr-TR" dirty="0" smtClean="0"/>
          </a:p>
          <a:p>
            <a:pPr>
              <a:lnSpc>
                <a:spcPct val="150000"/>
              </a:lnSpc>
              <a:buFont typeface="Wingdings" panose="05000000000000000000" pitchFamily="2" charset="2"/>
              <a:buChar char="Ø"/>
            </a:pPr>
            <a:r>
              <a:rPr lang="tr-TR" dirty="0" err="1" smtClean="0"/>
              <a:t>Pelvik</a:t>
            </a:r>
            <a:r>
              <a:rPr lang="tr-TR" dirty="0" smtClean="0"/>
              <a:t> MR</a:t>
            </a:r>
          </a:p>
          <a:p>
            <a:pPr marL="0" indent="0">
              <a:buNone/>
            </a:pPr>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840" y="1353905"/>
            <a:ext cx="3104705" cy="1977730"/>
          </a:xfrm>
          <a:prstGeom prst="rect">
            <a:avLst/>
          </a:prstGeom>
        </p:spPr>
      </p:pic>
      <p:pic>
        <p:nvPicPr>
          <p:cNvPr id="5" name="Picture 2"/>
          <p:cNvPicPr>
            <a:picLocks noChangeAspect="1"/>
          </p:cNvPicPr>
          <p:nvPr/>
        </p:nvPicPr>
        <p:blipFill rotWithShape="1">
          <a:blip r:embed="rId4"/>
          <a:srcRect l="-9006" t="9243" r="13398" b="25358"/>
          <a:stretch/>
        </p:blipFill>
        <p:spPr>
          <a:xfrm>
            <a:off x="6887492" y="849645"/>
            <a:ext cx="4979706" cy="2621282"/>
          </a:xfrm>
          <a:prstGeom prst="rect">
            <a:avLst/>
          </a:prstGeom>
        </p:spPr>
      </p:pic>
      <p:pic>
        <p:nvPicPr>
          <p:cNvPr id="7" name="Picture 2"/>
          <p:cNvPicPr>
            <a:picLocks noChangeAspect="1"/>
          </p:cNvPicPr>
          <p:nvPr/>
        </p:nvPicPr>
        <p:blipFill rotWithShape="1">
          <a:blip r:embed="rId5"/>
          <a:srcRect r="772" b="28429"/>
          <a:stretch/>
        </p:blipFill>
        <p:spPr>
          <a:xfrm>
            <a:off x="3288519" y="3696789"/>
            <a:ext cx="4238198" cy="2901666"/>
          </a:xfrm>
          <a:prstGeom prst="rect">
            <a:avLst/>
          </a:prstGeom>
        </p:spPr>
      </p:pic>
      <p:pic>
        <p:nvPicPr>
          <p:cNvPr id="8" name="Resim 7"/>
          <p:cNvPicPr>
            <a:picLocks noChangeAspect="1"/>
          </p:cNvPicPr>
          <p:nvPr/>
        </p:nvPicPr>
        <p:blipFill rotWithShape="1">
          <a:blip r:embed="rId6"/>
          <a:srcRect l="42121" t="31414" r="23220" b="31818"/>
          <a:stretch/>
        </p:blipFill>
        <p:spPr>
          <a:xfrm>
            <a:off x="7393552" y="3814581"/>
            <a:ext cx="4665283" cy="2783874"/>
          </a:xfrm>
          <a:prstGeom prst="rect">
            <a:avLst/>
          </a:prstGeom>
        </p:spPr>
      </p:pic>
    </p:spTree>
    <p:extLst>
      <p:ext uri="{BB962C8B-B14F-4D97-AF65-F5344CB8AC3E}">
        <p14:creationId xmlns:p14="http://schemas.microsoft.com/office/powerpoint/2010/main" val="1926115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38199" y="1690687"/>
            <a:ext cx="11013141" cy="5032841"/>
          </a:xfrm>
        </p:spPr>
        <p:txBody>
          <a:bodyPr/>
          <a:lstStyle/>
          <a:p>
            <a:pPr marL="0" indent="0">
              <a:buNone/>
            </a:pPr>
            <a:r>
              <a:rPr lang="tr-TR" b="1" i="1" dirty="0" smtClean="0"/>
              <a:t>Özel Yöntemler: </a:t>
            </a:r>
            <a:r>
              <a:rPr lang="tr-TR" b="1" i="1" dirty="0" err="1" smtClean="0"/>
              <a:t>Endometriyal</a:t>
            </a:r>
            <a:r>
              <a:rPr lang="tr-TR" b="1" i="1" dirty="0" smtClean="0"/>
              <a:t> örnekleme</a:t>
            </a:r>
          </a:p>
          <a:p>
            <a:pPr marL="0" indent="0">
              <a:buNone/>
            </a:pPr>
            <a:endParaRPr lang="tr-TR" dirty="0" smtClean="0"/>
          </a:p>
          <a:p>
            <a:pPr>
              <a:buFont typeface="Wingdings" panose="05000000000000000000" pitchFamily="2" charset="2"/>
              <a:buChar char="Ø"/>
            </a:pPr>
            <a:r>
              <a:rPr lang="tr-TR" dirty="0" err="1"/>
              <a:t>Dilatasyon</a:t>
            </a:r>
            <a:r>
              <a:rPr lang="tr-TR" dirty="0"/>
              <a:t> ve </a:t>
            </a:r>
            <a:r>
              <a:rPr lang="tr-TR" dirty="0" err="1" smtClean="0"/>
              <a:t>küretaj</a:t>
            </a:r>
            <a:endParaRPr lang="tr-TR" dirty="0"/>
          </a:p>
          <a:p>
            <a:pPr>
              <a:lnSpc>
                <a:spcPct val="150000"/>
              </a:lnSpc>
              <a:buFont typeface="Wingdings" panose="05000000000000000000" pitchFamily="2" charset="2"/>
              <a:buChar char="Ø"/>
            </a:pPr>
            <a:r>
              <a:rPr lang="tr-TR" dirty="0" err="1" smtClean="0"/>
              <a:t>Endometriyal</a:t>
            </a:r>
            <a:r>
              <a:rPr lang="tr-TR" dirty="0" smtClean="0"/>
              <a:t> biyopsi</a:t>
            </a:r>
          </a:p>
          <a:p>
            <a:pPr>
              <a:lnSpc>
                <a:spcPct val="150000"/>
              </a:lnSpc>
              <a:buFont typeface="Wingdings" panose="05000000000000000000" pitchFamily="2" charset="2"/>
              <a:buChar char="Ø"/>
            </a:pPr>
            <a:r>
              <a:rPr lang="tr-TR" dirty="0" smtClean="0"/>
              <a:t>Tanısal </a:t>
            </a:r>
            <a:r>
              <a:rPr lang="tr-TR" dirty="0" err="1" smtClean="0"/>
              <a:t>histeroskopi</a:t>
            </a:r>
            <a:endParaRPr lang="tr-TR" dirty="0" smtClean="0"/>
          </a:p>
          <a:p>
            <a:pPr marL="0" indent="0">
              <a:buNone/>
            </a:pPr>
            <a:endParaRPr lang="tr-TR" dirty="0"/>
          </a:p>
        </p:txBody>
      </p:sp>
      <p:sp>
        <p:nvSpPr>
          <p:cNvPr id="4" name="Yuvarlatılmış Dikdörtgen 3"/>
          <p:cNvSpPr/>
          <p:nvPr/>
        </p:nvSpPr>
        <p:spPr>
          <a:xfrm>
            <a:off x="4984376" y="2447365"/>
            <a:ext cx="7091083" cy="427616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i="1" dirty="0" smtClean="0">
                <a:solidFill>
                  <a:schemeClr val="tx1"/>
                </a:solidFill>
              </a:rPr>
              <a:t>Anormal </a:t>
            </a:r>
            <a:r>
              <a:rPr lang="tr-TR" b="1" i="1" dirty="0" err="1" smtClean="0">
                <a:solidFill>
                  <a:schemeClr val="tx1"/>
                </a:solidFill>
              </a:rPr>
              <a:t>Uterin</a:t>
            </a:r>
            <a:r>
              <a:rPr lang="tr-TR" b="1" i="1" dirty="0" smtClean="0">
                <a:solidFill>
                  <a:schemeClr val="tx1"/>
                </a:solidFill>
              </a:rPr>
              <a:t> Kanama Durumunda</a:t>
            </a:r>
          </a:p>
          <a:p>
            <a:pPr marL="285750" indent="-285750">
              <a:buFont typeface="Wingdings" panose="05000000000000000000" pitchFamily="2" charset="2"/>
              <a:buChar char="Ø"/>
            </a:pPr>
            <a:r>
              <a:rPr lang="tr-TR" dirty="0" err="1" smtClean="0">
                <a:solidFill>
                  <a:schemeClr val="tx1"/>
                </a:solidFill>
              </a:rPr>
              <a:t>Postemopozal</a:t>
            </a:r>
            <a:r>
              <a:rPr lang="tr-TR" dirty="0" smtClean="0">
                <a:solidFill>
                  <a:schemeClr val="tx1"/>
                </a:solidFill>
              </a:rPr>
              <a:t> hastalar </a:t>
            </a:r>
            <a:r>
              <a:rPr lang="tr-TR" dirty="0" smtClean="0">
                <a:solidFill>
                  <a:schemeClr val="tx1"/>
                </a:solidFill>
                <a:sym typeface="Wingdings" panose="05000000000000000000" pitchFamily="2" charset="2"/>
              </a:rPr>
              <a:t> Herhangi bir miktardaki AUK, kalınlaşmış </a:t>
            </a:r>
            <a:r>
              <a:rPr lang="tr-TR" dirty="0" err="1" smtClean="0">
                <a:solidFill>
                  <a:schemeClr val="tx1"/>
                </a:solidFill>
                <a:sym typeface="Wingdings" panose="05000000000000000000" pitchFamily="2" charset="2"/>
              </a:rPr>
              <a:t>endometrium</a:t>
            </a:r>
            <a:r>
              <a:rPr lang="tr-TR" dirty="0" smtClean="0">
                <a:solidFill>
                  <a:schemeClr val="tx1"/>
                </a:solidFill>
                <a:sym typeface="Wingdings" panose="05000000000000000000" pitchFamily="2" charset="2"/>
              </a:rPr>
              <a:t> (&gt;4 mm)</a:t>
            </a:r>
          </a:p>
          <a:p>
            <a:pPr marL="285750" indent="-285750">
              <a:buFont typeface="Wingdings" panose="05000000000000000000" pitchFamily="2" charset="2"/>
              <a:buChar char="Ø"/>
            </a:pPr>
            <a:r>
              <a:rPr lang="tr-TR" dirty="0" smtClean="0">
                <a:solidFill>
                  <a:schemeClr val="tx1"/>
                </a:solidFill>
                <a:sym typeface="Wingdings" panose="05000000000000000000" pitchFamily="2" charset="2"/>
              </a:rPr>
              <a:t>45 yaş ile menopoz arası  Kanama sıklığı, süresi ve miktarında artış olan hastalar, </a:t>
            </a:r>
            <a:r>
              <a:rPr lang="tr-TR" dirty="0" err="1" smtClean="0">
                <a:solidFill>
                  <a:schemeClr val="tx1"/>
                </a:solidFill>
                <a:sym typeface="Wingdings" panose="05000000000000000000" pitchFamily="2" charset="2"/>
              </a:rPr>
              <a:t>ovulatuar</a:t>
            </a:r>
            <a:r>
              <a:rPr lang="tr-TR" dirty="0" smtClean="0">
                <a:solidFill>
                  <a:schemeClr val="tx1"/>
                </a:solidFill>
                <a:sym typeface="Wingdings" panose="05000000000000000000" pitchFamily="2" charset="2"/>
              </a:rPr>
              <a:t> hastalarda </a:t>
            </a:r>
            <a:r>
              <a:rPr lang="tr-TR" dirty="0" err="1" smtClean="0">
                <a:solidFill>
                  <a:schemeClr val="tx1"/>
                </a:solidFill>
                <a:sym typeface="Wingdings" panose="05000000000000000000" pitchFamily="2" charset="2"/>
              </a:rPr>
              <a:t>intermenstrual</a:t>
            </a:r>
            <a:r>
              <a:rPr lang="tr-TR" dirty="0" smtClean="0">
                <a:solidFill>
                  <a:schemeClr val="tx1"/>
                </a:solidFill>
                <a:sym typeface="Wingdings" panose="05000000000000000000" pitchFamily="2" charset="2"/>
              </a:rPr>
              <a:t> kanamalar </a:t>
            </a:r>
          </a:p>
          <a:p>
            <a:pPr marL="285750" indent="-285750">
              <a:buFont typeface="Wingdings" panose="05000000000000000000" pitchFamily="2" charset="2"/>
              <a:buChar char="Ø"/>
            </a:pPr>
            <a:r>
              <a:rPr lang="tr-TR" dirty="0" smtClean="0">
                <a:solidFill>
                  <a:schemeClr val="tx1"/>
                </a:solidFill>
                <a:sym typeface="Wingdings" panose="05000000000000000000" pitchFamily="2" charset="2"/>
              </a:rPr>
              <a:t>&lt;45 yaş hastalar  VKİ ≥ 30 kg/m² olan tüm AUK hastaları</a:t>
            </a:r>
          </a:p>
          <a:p>
            <a:pPr algn="ctr"/>
            <a:r>
              <a:rPr lang="tr-TR" dirty="0" smtClean="0">
                <a:solidFill>
                  <a:schemeClr val="tx1"/>
                </a:solidFill>
                <a:sym typeface="Wingdings" panose="05000000000000000000" pitchFamily="2" charset="2"/>
              </a:rPr>
              <a:t>VKİ&lt; 30 olup aşağıdakilerden biri durumunda meydana gelen AUK:</a:t>
            </a:r>
          </a:p>
          <a:p>
            <a:pPr marL="742950" lvl="1" indent="-285750">
              <a:buFont typeface="Arial" panose="020B0604020202020204" pitchFamily="34" charset="0"/>
              <a:buChar char="•"/>
            </a:pPr>
            <a:r>
              <a:rPr lang="tr-TR" dirty="0" smtClean="0">
                <a:solidFill>
                  <a:schemeClr val="tx1"/>
                </a:solidFill>
                <a:sym typeface="Wingdings" panose="05000000000000000000" pitchFamily="2" charset="2"/>
              </a:rPr>
              <a:t>Kronik </a:t>
            </a:r>
            <a:r>
              <a:rPr lang="tr-TR" dirty="0" err="1" smtClean="0">
                <a:solidFill>
                  <a:schemeClr val="tx1"/>
                </a:solidFill>
                <a:sym typeface="Wingdings" panose="05000000000000000000" pitchFamily="2" charset="2"/>
              </a:rPr>
              <a:t>ovulatuar</a:t>
            </a:r>
            <a:r>
              <a:rPr lang="tr-TR" dirty="0" smtClean="0">
                <a:solidFill>
                  <a:schemeClr val="tx1"/>
                </a:solidFill>
                <a:sym typeface="Wingdings" panose="05000000000000000000" pitchFamily="2" charset="2"/>
              </a:rPr>
              <a:t> </a:t>
            </a:r>
            <a:r>
              <a:rPr lang="tr-TR" dirty="0" err="1" smtClean="0">
                <a:solidFill>
                  <a:schemeClr val="tx1"/>
                </a:solidFill>
                <a:sym typeface="Wingdings" panose="05000000000000000000" pitchFamily="2" charset="2"/>
              </a:rPr>
              <a:t>disfonksiyon</a:t>
            </a:r>
            <a:endParaRPr lang="tr-TR" dirty="0" smtClean="0">
              <a:solidFill>
                <a:schemeClr val="tx1"/>
              </a:solidFill>
              <a:sym typeface="Wingdings" panose="05000000000000000000" pitchFamily="2" charset="2"/>
            </a:endParaRPr>
          </a:p>
          <a:p>
            <a:pPr marL="742950" lvl="1" indent="-285750">
              <a:buFont typeface="Arial" panose="020B0604020202020204" pitchFamily="34" charset="0"/>
              <a:buChar char="•"/>
            </a:pPr>
            <a:r>
              <a:rPr lang="tr-TR" dirty="0" smtClean="0">
                <a:solidFill>
                  <a:schemeClr val="tx1"/>
                </a:solidFill>
                <a:sym typeface="Wingdings" panose="05000000000000000000" pitchFamily="2" charset="2"/>
              </a:rPr>
              <a:t>Tedavi başarısızlığı</a:t>
            </a:r>
          </a:p>
          <a:p>
            <a:pPr marL="742950" lvl="1" indent="-285750">
              <a:buFont typeface="Arial" panose="020B0604020202020204" pitchFamily="34" charset="0"/>
              <a:buChar char="•"/>
            </a:pPr>
            <a:r>
              <a:rPr lang="tr-TR" dirty="0" err="1" smtClean="0">
                <a:solidFill>
                  <a:schemeClr val="tx1"/>
                </a:solidFill>
                <a:sym typeface="Wingdings" panose="05000000000000000000" pitchFamily="2" charset="2"/>
              </a:rPr>
              <a:t>Progesteronla</a:t>
            </a:r>
            <a:r>
              <a:rPr lang="tr-TR" dirty="0" smtClean="0">
                <a:solidFill>
                  <a:schemeClr val="tx1"/>
                </a:solidFill>
                <a:sym typeface="Wingdings" panose="05000000000000000000" pitchFamily="2" charset="2"/>
              </a:rPr>
              <a:t> karşılanmayan östrojen </a:t>
            </a:r>
            <a:r>
              <a:rPr lang="tr-TR" dirty="0" err="1" smtClean="0">
                <a:solidFill>
                  <a:schemeClr val="tx1"/>
                </a:solidFill>
                <a:sym typeface="Wingdings" panose="05000000000000000000" pitchFamily="2" charset="2"/>
              </a:rPr>
              <a:t>maruziyeti</a:t>
            </a:r>
            <a:endParaRPr lang="tr-TR" dirty="0" smtClean="0">
              <a:solidFill>
                <a:schemeClr val="tx1"/>
              </a:solidFill>
              <a:sym typeface="Wingdings" panose="05000000000000000000" pitchFamily="2" charset="2"/>
            </a:endParaRPr>
          </a:p>
          <a:p>
            <a:pPr marL="742950" lvl="1" indent="-285750">
              <a:buFont typeface="Arial" panose="020B0604020202020204" pitchFamily="34" charset="0"/>
              <a:buChar char="•"/>
            </a:pPr>
            <a:r>
              <a:rPr lang="tr-TR" dirty="0" smtClean="0">
                <a:solidFill>
                  <a:schemeClr val="tx1"/>
                </a:solidFill>
                <a:sym typeface="Wingdings" panose="05000000000000000000" pitchFamily="2" charset="2"/>
              </a:rPr>
              <a:t>Yüksek </a:t>
            </a:r>
            <a:r>
              <a:rPr lang="tr-TR" dirty="0" err="1" smtClean="0">
                <a:solidFill>
                  <a:schemeClr val="tx1"/>
                </a:solidFill>
                <a:sym typeface="Wingdings" panose="05000000000000000000" pitchFamily="2" charset="2"/>
              </a:rPr>
              <a:t>endometriyal</a:t>
            </a:r>
            <a:r>
              <a:rPr lang="tr-TR" dirty="0" smtClean="0">
                <a:solidFill>
                  <a:schemeClr val="tx1"/>
                </a:solidFill>
                <a:sym typeface="Wingdings" panose="05000000000000000000" pitchFamily="2" charset="2"/>
              </a:rPr>
              <a:t> kanser riski ( </a:t>
            </a:r>
            <a:r>
              <a:rPr lang="tr-TR" dirty="0" err="1" smtClean="0">
                <a:solidFill>
                  <a:schemeClr val="tx1"/>
                </a:solidFill>
                <a:sym typeface="Wingdings" panose="05000000000000000000" pitchFamily="2" charset="2"/>
              </a:rPr>
              <a:t>Cowden</a:t>
            </a:r>
            <a:r>
              <a:rPr lang="tr-TR" dirty="0" smtClean="0">
                <a:solidFill>
                  <a:schemeClr val="tx1"/>
                </a:solidFill>
                <a:sym typeface="Wingdings" panose="05000000000000000000" pitchFamily="2" charset="2"/>
              </a:rPr>
              <a:t> </a:t>
            </a:r>
            <a:r>
              <a:rPr lang="tr-TR" dirty="0" err="1" smtClean="0">
                <a:solidFill>
                  <a:schemeClr val="tx1"/>
                </a:solidFill>
                <a:sym typeface="Wingdings" panose="05000000000000000000" pitchFamily="2" charset="2"/>
              </a:rPr>
              <a:t>send</a:t>
            </a:r>
            <a:r>
              <a:rPr lang="tr-TR" dirty="0" smtClean="0">
                <a:solidFill>
                  <a:schemeClr val="tx1"/>
                </a:solidFill>
                <a:sym typeface="Wingdings" panose="05000000000000000000" pitchFamily="2" charset="2"/>
              </a:rPr>
              <a:t>.)</a:t>
            </a:r>
            <a:endParaRPr lang="tr-TR" dirty="0" smtClean="0">
              <a:sym typeface="Wingdings" panose="05000000000000000000" pitchFamily="2" charset="2"/>
            </a:endParaRPr>
          </a:p>
          <a:p>
            <a:pPr marL="285750" indent="-285750">
              <a:buFont typeface="Wingdings" panose="05000000000000000000" pitchFamily="2" charset="2"/>
              <a:buChar char="Ø"/>
            </a:pPr>
            <a:r>
              <a:rPr lang="tr-TR" dirty="0">
                <a:solidFill>
                  <a:schemeClr val="tx1"/>
                </a:solidFill>
                <a:sym typeface="Wingdings" panose="05000000000000000000" pitchFamily="2" charset="2"/>
              </a:rPr>
              <a:t>Ek olarak </a:t>
            </a:r>
            <a:r>
              <a:rPr lang="tr-TR" dirty="0" err="1">
                <a:solidFill>
                  <a:schemeClr val="tx1"/>
                </a:solidFill>
                <a:sym typeface="Wingdings" panose="05000000000000000000" pitchFamily="2" charset="2"/>
              </a:rPr>
              <a:t>anovulatuar</a:t>
            </a:r>
            <a:r>
              <a:rPr lang="tr-TR" dirty="0">
                <a:solidFill>
                  <a:schemeClr val="tx1"/>
                </a:solidFill>
                <a:sym typeface="Wingdings" panose="05000000000000000000" pitchFamily="2" charset="2"/>
              </a:rPr>
              <a:t> </a:t>
            </a:r>
            <a:r>
              <a:rPr lang="tr-TR" dirty="0" smtClean="0">
                <a:solidFill>
                  <a:schemeClr val="tx1"/>
                </a:solidFill>
                <a:sym typeface="Wingdings" panose="05000000000000000000" pitchFamily="2" charset="2"/>
              </a:rPr>
              <a:t>ve </a:t>
            </a:r>
            <a:r>
              <a:rPr lang="tr-TR" dirty="0">
                <a:solidFill>
                  <a:schemeClr val="tx1"/>
                </a:solidFill>
                <a:sym typeface="Wingdings" panose="05000000000000000000" pitchFamily="2" charset="2"/>
              </a:rPr>
              <a:t>uzun süreli </a:t>
            </a:r>
            <a:r>
              <a:rPr lang="tr-TR" dirty="0" err="1">
                <a:solidFill>
                  <a:schemeClr val="tx1"/>
                </a:solidFill>
                <a:sym typeface="Wingdings" panose="05000000000000000000" pitchFamily="2" charset="2"/>
              </a:rPr>
              <a:t>amenore</a:t>
            </a:r>
            <a:r>
              <a:rPr lang="tr-TR" dirty="0">
                <a:solidFill>
                  <a:schemeClr val="tx1"/>
                </a:solidFill>
                <a:sym typeface="Wingdings" panose="05000000000000000000" pitchFamily="2" charset="2"/>
              </a:rPr>
              <a:t> dönemleri olan (altı veya daha fazla) </a:t>
            </a:r>
            <a:r>
              <a:rPr lang="tr-TR" dirty="0" err="1">
                <a:solidFill>
                  <a:schemeClr val="tx1"/>
                </a:solidFill>
                <a:sym typeface="Wingdings" panose="05000000000000000000" pitchFamily="2" charset="2"/>
              </a:rPr>
              <a:t>premenopozal</a:t>
            </a:r>
            <a:r>
              <a:rPr lang="tr-TR" dirty="0">
                <a:solidFill>
                  <a:schemeClr val="tx1"/>
                </a:solidFill>
                <a:sym typeface="Wingdings" panose="05000000000000000000" pitchFamily="2" charset="2"/>
              </a:rPr>
              <a:t> hastalarda </a:t>
            </a:r>
            <a:r>
              <a:rPr lang="tr-TR" dirty="0" err="1">
                <a:solidFill>
                  <a:schemeClr val="tx1"/>
                </a:solidFill>
                <a:sym typeface="Wingdings" panose="05000000000000000000" pitchFamily="2" charset="2"/>
              </a:rPr>
              <a:t>endometriyal</a:t>
            </a:r>
            <a:r>
              <a:rPr lang="tr-TR" dirty="0">
                <a:solidFill>
                  <a:schemeClr val="tx1"/>
                </a:solidFill>
                <a:sym typeface="Wingdings" panose="05000000000000000000" pitchFamily="2" charset="2"/>
              </a:rPr>
              <a:t> </a:t>
            </a:r>
            <a:r>
              <a:rPr lang="tr-TR" dirty="0" err="1" smtClean="0">
                <a:solidFill>
                  <a:schemeClr val="tx1"/>
                </a:solidFill>
                <a:sym typeface="Wingdings" panose="05000000000000000000" pitchFamily="2" charset="2"/>
              </a:rPr>
              <a:t>neoplazi</a:t>
            </a:r>
            <a:r>
              <a:rPr lang="tr-TR" dirty="0" smtClean="0">
                <a:solidFill>
                  <a:schemeClr val="tx1"/>
                </a:solidFill>
                <a:sym typeface="Wingdings" panose="05000000000000000000" pitchFamily="2" charset="2"/>
              </a:rPr>
              <a:t> şüphesi!</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501" y="132789"/>
            <a:ext cx="3790950" cy="2314575"/>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64" y="4330398"/>
            <a:ext cx="4253193" cy="2393130"/>
          </a:xfrm>
          <a:prstGeom prst="rect">
            <a:avLst/>
          </a:prstGeom>
        </p:spPr>
      </p:pic>
    </p:spTree>
    <p:extLst>
      <p:ext uri="{BB962C8B-B14F-4D97-AF65-F5344CB8AC3E}">
        <p14:creationId xmlns:p14="http://schemas.microsoft.com/office/powerpoint/2010/main" val="722667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38200" y="1460938"/>
            <a:ext cx="7940040" cy="5163382"/>
          </a:xfrm>
        </p:spPr>
        <p:txBody>
          <a:bodyPr/>
          <a:lstStyle/>
          <a:p>
            <a:pPr marL="0" indent="0">
              <a:buNone/>
            </a:pPr>
            <a:r>
              <a:rPr lang="tr-TR" b="1" i="1" dirty="0"/>
              <a:t>Ayırıcı </a:t>
            </a:r>
            <a:r>
              <a:rPr lang="tr-TR" b="1" i="1" dirty="0" smtClean="0"/>
              <a:t>tanı</a:t>
            </a:r>
            <a:endParaRPr lang="tr-TR" b="1" i="1" dirty="0"/>
          </a:p>
          <a:p>
            <a:pPr>
              <a:buFont typeface="Wingdings" panose="05000000000000000000" pitchFamily="2" charset="2"/>
              <a:buChar char="Ø"/>
            </a:pPr>
            <a:r>
              <a:rPr lang="tr-TR" dirty="0" smtClean="0"/>
              <a:t>Gebelik değerlendirmesi</a:t>
            </a:r>
            <a:endParaRPr lang="tr-TR" dirty="0"/>
          </a:p>
          <a:p>
            <a:pPr>
              <a:buFont typeface="Wingdings" panose="05000000000000000000" pitchFamily="2" charset="2"/>
              <a:buChar char="Ø"/>
            </a:pPr>
            <a:endParaRPr lang="tr-TR" dirty="0"/>
          </a:p>
          <a:p>
            <a:pPr>
              <a:buFont typeface="Wingdings" panose="05000000000000000000" pitchFamily="2" charset="2"/>
              <a:buChar char="Ø"/>
            </a:pPr>
            <a:r>
              <a:rPr lang="tr-TR" dirty="0" smtClean="0"/>
              <a:t>OKS, ilaç, bitkisel ürün kullanımı</a:t>
            </a:r>
            <a:endParaRPr lang="tr-TR" dirty="0"/>
          </a:p>
          <a:p>
            <a:pPr>
              <a:buFont typeface="Wingdings" panose="05000000000000000000" pitchFamily="2" charset="2"/>
              <a:buChar char="Ø"/>
            </a:pPr>
            <a:endParaRPr lang="tr-TR" dirty="0" smtClean="0"/>
          </a:p>
          <a:p>
            <a:pPr>
              <a:buFont typeface="Wingdings" panose="05000000000000000000" pitchFamily="2" charset="2"/>
              <a:buChar char="Ø"/>
            </a:pPr>
            <a:r>
              <a:rPr lang="tr-TR" dirty="0" err="1" smtClean="0"/>
              <a:t>Fibroid</a:t>
            </a:r>
            <a:r>
              <a:rPr lang="tr-TR" dirty="0" smtClean="0"/>
              <a:t> </a:t>
            </a:r>
            <a:r>
              <a:rPr lang="tr-TR" dirty="0" smtClean="0">
                <a:sym typeface="Wingdings" panose="05000000000000000000" pitchFamily="2" charset="2"/>
              </a:rPr>
              <a:t></a:t>
            </a:r>
            <a:r>
              <a:rPr lang="tr-TR" dirty="0" smtClean="0"/>
              <a:t> </a:t>
            </a:r>
            <a:r>
              <a:rPr lang="tr-TR" dirty="0" err="1" smtClean="0"/>
              <a:t>Fibroidler</a:t>
            </a:r>
            <a:r>
              <a:rPr lang="tr-TR" dirty="0" smtClean="0"/>
              <a:t> (</a:t>
            </a:r>
            <a:r>
              <a:rPr lang="tr-TR" dirty="0" err="1" smtClean="0"/>
              <a:t>leomiyom</a:t>
            </a:r>
            <a:r>
              <a:rPr lang="tr-TR" dirty="0" smtClean="0"/>
              <a:t>) </a:t>
            </a:r>
            <a:r>
              <a:rPr lang="tr-TR" dirty="0" err="1" smtClean="0"/>
              <a:t>benign</a:t>
            </a:r>
            <a:r>
              <a:rPr lang="tr-TR" dirty="0" smtClean="0"/>
              <a:t> </a:t>
            </a:r>
            <a:r>
              <a:rPr lang="tr-TR" dirty="0" err="1" smtClean="0"/>
              <a:t>uterin</a:t>
            </a:r>
            <a:r>
              <a:rPr lang="tr-TR" dirty="0" smtClean="0"/>
              <a:t> tümörler</a:t>
            </a:r>
          </a:p>
        </p:txBody>
      </p:sp>
      <p:pic>
        <p:nvPicPr>
          <p:cNvPr id="4" name="Resim 3"/>
          <p:cNvPicPr>
            <a:picLocks noChangeAspect="1"/>
          </p:cNvPicPr>
          <p:nvPr/>
        </p:nvPicPr>
        <p:blipFill rotWithShape="1">
          <a:blip r:embed="rId2"/>
          <a:srcRect l="6667" t="46155" r="70476" b="21393"/>
          <a:stretch/>
        </p:blipFill>
        <p:spPr>
          <a:xfrm>
            <a:off x="7833256" y="365125"/>
            <a:ext cx="4180114" cy="3338285"/>
          </a:xfrm>
          <a:prstGeom prst="rect">
            <a:avLst/>
          </a:prstGeom>
        </p:spPr>
      </p:pic>
      <p:sp>
        <p:nvSpPr>
          <p:cNvPr id="5" name="Yuvarlatılmış Dikdörtgen 4"/>
          <p:cNvSpPr/>
          <p:nvPr/>
        </p:nvSpPr>
        <p:spPr>
          <a:xfrm>
            <a:off x="1931220" y="4328957"/>
            <a:ext cx="5902036" cy="217344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lvl="1" indent="-228600">
              <a:lnSpc>
                <a:spcPct val="90000"/>
              </a:lnSpc>
              <a:spcBef>
                <a:spcPts val="500"/>
              </a:spcBef>
              <a:buFont typeface="Arial" panose="020B0604020202020204" pitchFamily="34" charset="0"/>
              <a:buChar char="•"/>
            </a:pPr>
            <a:r>
              <a:rPr lang="tr-TR" sz="2000">
                <a:solidFill>
                  <a:prstClr val="black"/>
                </a:solidFill>
              </a:rPr>
              <a:t>Üreme çağındaki kadınlarda çok yaygın</a:t>
            </a:r>
          </a:p>
          <a:p>
            <a:pPr marL="685800" lvl="1" indent="-228600">
              <a:lnSpc>
                <a:spcPct val="90000"/>
              </a:lnSpc>
              <a:spcBef>
                <a:spcPts val="500"/>
              </a:spcBef>
              <a:buFont typeface="Arial" panose="020B0604020202020204" pitchFamily="34" charset="0"/>
              <a:buChar char="•"/>
            </a:pPr>
            <a:r>
              <a:rPr lang="tr-TR" sz="2000">
                <a:solidFill>
                  <a:prstClr val="black"/>
                </a:solidFill>
              </a:rPr>
              <a:t>Yaşam boyu prevelans %80 </a:t>
            </a:r>
          </a:p>
          <a:p>
            <a:pPr marL="685800" lvl="1" indent="-228600">
              <a:lnSpc>
                <a:spcPct val="90000"/>
              </a:lnSpc>
              <a:spcBef>
                <a:spcPts val="500"/>
              </a:spcBef>
              <a:buFont typeface="Arial" panose="020B0604020202020204" pitchFamily="34" charset="0"/>
              <a:buChar char="•"/>
            </a:pPr>
            <a:r>
              <a:rPr lang="tr-TR" sz="2000">
                <a:solidFill>
                  <a:prstClr val="black"/>
                </a:solidFill>
              </a:rPr>
              <a:t>Asemptomatik olabilmekte</a:t>
            </a:r>
          </a:p>
          <a:p>
            <a:pPr marL="685800" lvl="1" indent="-228600">
              <a:lnSpc>
                <a:spcPct val="90000"/>
              </a:lnSpc>
              <a:spcBef>
                <a:spcPts val="500"/>
              </a:spcBef>
              <a:buFont typeface="Arial" panose="020B0604020202020204" pitchFamily="34" charset="0"/>
              <a:buChar char="•"/>
            </a:pPr>
            <a:r>
              <a:rPr lang="tr-TR" sz="2000">
                <a:solidFill>
                  <a:prstClr val="black"/>
                </a:solidFill>
              </a:rPr>
              <a:t>Pelvik rahatsızlık, bası semptomları ile birlikte ağır ve uzun seyreden adet kanamaları</a:t>
            </a:r>
            <a:endParaRPr lang="tr-TR" sz="2000" dirty="0">
              <a:solidFill>
                <a:prstClr val="black"/>
              </a:solidFill>
            </a:endParaRPr>
          </a:p>
        </p:txBody>
      </p:sp>
    </p:spTree>
    <p:extLst>
      <p:ext uri="{BB962C8B-B14F-4D97-AF65-F5344CB8AC3E}">
        <p14:creationId xmlns:p14="http://schemas.microsoft.com/office/powerpoint/2010/main" val="2709435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38200" y="1825624"/>
            <a:ext cx="11025202" cy="4583885"/>
          </a:xfrm>
        </p:spPr>
        <p:txBody>
          <a:bodyPr/>
          <a:lstStyle/>
          <a:p>
            <a:pPr>
              <a:buFont typeface="Wingdings" panose="05000000000000000000" pitchFamily="2" charset="2"/>
              <a:buChar char="Ø"/>
            </a:pPr>
            <a:r>
              <a:rPr lang="tr-TR" dirty="0" err="1" smtClean="0"/>
              <a:t>Adenomiyozis</a:t>
            </a:r>
            <a:r>
              <a:rPr lang="tr-TR" dirty="0"/>
              <a:t> </a:t>
            </a:r>
            <a:r>
              <a:rPr lang="tr-TR" dirty="0" smtClean="0">
                <a:sym typeface="Wingdings" panose="05000000000000000000" pitchFamily="2" charset="2"/>
              </a:rPr>
              <a:t> </a:t>
            </a:r>
            <a:r>
              <a:rPr lang="tr-TR" dirty="0" err="1" smtClean="0"/>
              <a:t>Miyometriyumda</a:t>
            </a:r>
            <a:r>
              <a:rPr lang="tr-TR" dirty="0" smtClean="0"/>
              <a:t> </a:t>
            </a:r>
          </a:p>
          <a:p>
            <a:pPr marL="0" indent="0">
              <a:buNone/>
            </a:pPr>
            <a:r>
              <a:rPr lang="tr-TR" dirty="0" err="1" smtClean="0"/>
              <a:t>endometriyal</a:t>
            </a:r>
            <a:r>
              <a:rPr lang="tr-TR" dirty="0" smtClean="0"/>
              <a:t> </a:t>
            </a:r>
            <a:r>
              <a:rPr lang="tr-TR" dirty="0"/>
              <a:t>bezlerin </a:t>
            </a:r>
            <a:r>
              <a:rPr lang="tr-TR" dirty="0" smtClean="0"/>
              <a:t>bulunması</a:t>
            </a:r>
            <a:endParaRPr lang="tr-TR" dirty="0"/>
          </a:p>
          <a:p>
            <a:endParaRPr lang="tr-TR" dirty="0"/>
          </a:p>
          <a:p>
            <a:endParaRPr lang="tr-TR" dirty="0"/>
          </a:p>
        </p:txBody>
      </p:sp>
      <p:pic>
        <p:nvPicPr>
          <p:cNvPr id="4" name="Picture 2"/>
          <p:cNvPicPr>
            <a:picLocks noChangeAspect="1"/>
          </p:cNvPicPr>
          <p:nvPr/>
        </p:nvPicPr>
        <p:blipFill>
          <a:blip r:embed="rId3"/>
          <a:stretch>
            <a:fillRect/>
          </a:stretch>
        </p:blipFill>
        <p:spPr>
          <a:xfrm>
            <a:off x="6219058" y="1471448"/>
            <a:ext cx="5644344" cy="4813738"/>
          </a:xfrm>
          <a:prstGeom prst="rect">
            <a:avLst/>
          </a:prstGeom>
        </p:spPr>
      </p:pic>
      <p:sp>
        <p:nvSpPr>
          <p:cNvPr id="5" name="Yuvarlatılmış Dikdörtgen 4"/>
          <p:cNvSpPr/>
          <p:nvPr/>
        </p:nvSpPr>
        <p:spPr>
          <a:xfrm>
            <a:off x="1105989" y="2978331"/>
            <a:ext cx="4712920" cy="303454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lnSpc>
                <a:spcPct val="150000"/>
              </a:lnSpc>
              <a:buFont typeface="Arial" panose="020B0604020202020204" pitchFamily="34" charset="0"/>
              <a:buChar char="•"/>
            </a:pPr>
            <a:r>
              <a:rPr lang="tr-TR" dirty="0" smtClean="0">
                <a:solidFill>
                  <a:schemeClr val="tx1"/>
                </a:solidFill>
              </a:rPr>
              <a:t>Yaşam boyu </a:t>
            </a:r>
            <a:r>
              <a:rPr lang="tr-TR" dirty="0" err="1" smtClean="0">
                <a:solidFill>
                  <a:schemeClr val="tx1"/>
                </a:solidFill>
              </a:rPr>
              <a:t>prevelans</a:t>
            </a:r>
            <a:r>
              <a:rPr lang="tr-TR" dirty="0" smtClean="0">
                <a:solidFill>
                  <a:schemeClr val="tx1"/>
                </a:solidFill>
              </a:rPr>
              <a:t> %5-70</a:t>
            </a:r>
          </a:p>
          <a:p>
            <a:pPr marL="742950" lvl="1" indent="-285750">
              <a:lnSpc>
                <a:spcPct val="150000"/>
              </a:lnSpc>
              <a:buFont typeface="Arial" panose="020B0604020202020204" pitchFamily="34" charset="0"/>
              <a:buChar char="•"/>
            </a:pPr>
            <a:r>
              <a:rPr lang="tr-TR" dirty="0" smtClean="0">
                <a:solidFill>
                  <a:schemeClr val="tx1"/>
                </a:solidFill>
              </a:rPr>
              <a:t>Sıklıkla </a:t>
            </a:r>
            <a:r>
              <a:rPr lang="tr-TR" dirty="0">
                <a:solidFill>
                  <a:schemeClr val="tx1"/>
                </a:solidFill>
              </a:rPr>
              <a:t>40-50 yaş sonrası tanı</a:t>
            </a:r>
          </a:p>
          <a:p>
            <a:pPr marL="742950" lvl="1" indent="-285750">
              <a:lnSpc>
                <a:spcPct val="150000"/>
              </a:lnSpc>
              <a:buFont typeface="Arial" panose="020B0604020202020204" pitchFamily="34" charset="0"/>
              <a:buChar char="•"/>
            </a:pPr>
            <a:r>
              <a:rPr lang="tr-TR" dirty="0">
                <a:solidFill>
                  <a:schemeClr val="tx1"/>
                </a:solidFill>
              </a:rPr>
              <a:t>Yaklaşık 1/3 </a:t>
            </a:r>
            <a:r>
              <a:rPr lang="tr-TR" dirty="0" err="1">
                <a:solidFill>
                  <a:schemeClr val="tx1"/>
                </a:solidFill>
              </a:rPr>
              <a:t>asemptomatik</a:t>
            </a:r>
            <a:endParaRPr lang="tr-TR" dirty="0">
              <a:solidFill>
                <a:schemeClr val="tx1"/>
              </a:solidFill>
            </a:endParaRPr>
          </a:p>
          <a:p>
            <a:pPr marL="742950" lvl="1" indent="-285750">
              <a:lnSpc>
                <a:spcPct val="150000"/>
              </a:lnSpc>
              <a:buFont typeface="Arial" panose="020B0604020202020204" pitchFamily="34" charset="0"/>
              <a:buChar char="•"/>
            </a:pPr>
            <a:r>
              <a:rPr lang="tr-TR" dirty="0" err="1">
                <a:solidFill>
                  <a:schemeClr val="tx1"/>
                </a:solidFill>
              </a:rPr>
              <a:t>Uterus</a:t>
            </a:r>
            <a:r>
              <a:rPr lang="tr-TR" dirty="0">
                <a:solidFill>
                  <a:schemeClr val="tx1"/>
                </a:solidFill>
              </a:rPr>
              <a:t> büyümesi</a:t>
            </a:r>
          </a:p>
          <a:p>
            <a:pPr marL="742950" lvl="1" indent="-285750">
              <a:lnSpc>
                <a:spcPct val="150000"/>
              </a:lnSpc>
              <a:buFont typeface="Arial" panose="020B0604020202020204" pitchFamily="34" charset="0"/>
              <a:buChar char="•"/>
            </a:pPr>
            <a:r>
              <a:rPr lang="tr-TR" dirty="0">
                <a:solidFill>
                  <a:schemeClr val="tx1"/>
                </a:solidFill>
              </a:rPr>
              <a:t>Kronik </a:t>
            </a:r>
            <a:r>
              <a:rPr lang="tr-TR" dirty="0" err="1">
                <a:solidFill>
                  <a:schemeClr val="tx1"/>
                </a:solidFill>
              </a:rPr>
              <a:t>pelvik</a:t>
            </a:r>
            <a:r>
              <a:rPr lang="tr-TR" dirty="0">
                <a:solidFill>
                  <a:schemeClr val="tx1"/>
                </a:solidFill>
              </a:rPr>
              <a:t> ağrı</a:t>
            </a:r>
          </a:p>
          <a:p>
            <a:pPr marL="742950" lvl="1" indent="-285750">
              <a:lnSpc>
                <a:spcPct val="150000"/>
              </a:lnSpc>
              <a:buFont typeface="Arial" panose="020B0604020202020204" pitchFamily="34" charset="0"/>
              <a:buChar char="•"/>
            </a:pPr>
            <a:r>
              <a:rPr lang="tr-TR" dirty="0">
                <a:solidFill>
                  <a:schemeClr val="tx1"/>
                </a:solidFill>
              </a:rPr>
              <a:t>Ağır ve uzamış adet kanamaları</a:t>
            </a:r>
          </a:p>
          <a:p>
            <a:pPr marL="742950" lvl="1" indent="-285750">
              <a:lnSpc>
                <a:spcPct val="150000"/>
              </a:lnSpc>
              <a:buFont typeface="Arial" panose="020B0604020202020204" pitchFamily="34" charset="0"/>
              <a:buChar char="•"/>
            </a:pPr>
            <a:r>
              <a:rPr lang="tr-TR" dirty="0" err="1" smtClean="0">
                <a:solidFill>
                  <a:schemeClr val="tx1"/>
                </a:solidFill>
              </a:rPr>
              <a:t>Dismenore</a:t>
            </a:r>
            <a:r>
              <a:rPr lang="tr-TR" dirty="0" smtClean="0">
                <a:solidFill>
                  <a:schemeClr val="tx1"/>
                </a:solidFill>
              </a:rPr>
              <a:t> </a:t>
            </a:r>
            <a:endParaRPr lang="tr-TR" dirty="0">
              <a:solidFill>
                <a:schemeClr val="tx1"/>
              </a:solidFill>
            </a:endParaRPr>
          </a:p>
        </p:txBody>
      </p:sp>
    </p:spTree>
    <p:extLst>
      <p:ext uri="{BB962C8B-B14F-4D97-AF65-F5344CB8AC3E}">
        <p14:creationId xmlns:p14="http://schemas.microsoft.com/office/powerpoint/2010/main" val="1527834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38200" y="1690688"/>
            <a:ext cx="10515600" cy="4486275"/>
          </a:xfrm>
        </p:spPr>
        <p:txBody>
          <a:bodyPr>
            <a:normAutofit/>
          </a:bodyPr>
          <a:lstStyle/>
          <a:p>
            <a:pPr algn="just">
              <a:buFont typeface="Wingdings" panose="05000000000000000000" pitchFamily="2" charset="2"/>
              <a:buChar char="Ø"/>
            </a:pPr>
            <a:r>
              <a:rPr lang="tr-TR" dirty="0" smtClean="0">
                <a:cs typeface="Times New Roman" panose="02020603050405020304" pitchFamily="18" charset="0"/>
              </a:rPr>
              <a:t> </a:t>
            </a:r>
            <a:r>
              <a:rPr lang="tr-TR" dirty="0" err="1" smtClean="0">
                <a:cs typeface="Times New Roman" panose="02020603050405020304" pitchFamily="18" charset="0"/>
              </a:rPr>
              <a:t>Endometriyal</a:t>
            </a:r>
            <a:r>
              <a:rPr lang="tr-TR" dirty="0" smtClean="0">
                <a:cs typeface="Times New Roman" panose="02020603050405020304" pitchFamily="18" charset="0"/>
              </a:rPr>
              <a:t> polip </a:t>
            </a:r>
          </a:p>
          <a:p>
            <a:pPr marL="0" indent="0" algn="just">
              <a:buNone/>
            </a:pPr>
            <a:endParaRPr lang="tr-TR" b="1" dirty="0" smtClean="0">
              <a:cs typeface="Times New Roman" panose="02020603050405020304" pitchFamily="18" charset="0"/>
            </a:endParaRPr>
          </a:p>
          <a:p>
            <a:pPr marL="0" indent="0" algn="just">
              <a:buNone/>
            </a:pPr>
            <a:endParaRPr lang="tr-TR" dirty="0" smtClean="0">
              <a:cs typeface="Times New Roman" panose="02020603050405020304" pitchFamily="18" charset="0"/>
            </a:endParaRPr>
          </a:p>
          <a:p>
            <a:pPr algn="just">
              <a:buFont typeface="Wingdings" panose="05000000000000000000" pitchFamily="2" charset="2"/>
              <a:buChar char="Ø"/>
            </a:pPr>
            <a:endParaRPr lang="tr-TR" dirty="0">
              <a:cs typeface="Times New Roman" panose="02020603050405020304" pitchFamily="18" charset="0"/>
            </a:endParaRPr>
          </a:p>
          <a:p>
            <a:pPr algn="just">
              <a:buFont typeface="Wingdings" panose="05000000000000000000" pitchFamily="2" charset="2"/>
              <a:buChar char="Ø"/>
            </a:pPr>
            <a:endParaRPr lang="tr-TR" dirty="0" smtClean="0">
              <a:cs typeface="Times New Roman" panose="02020603050405020304" pitchFamily="18" charset="0"/>
            </a:endParaRPr>
          </a:p>
          <a:p>
            <a:pPr algn="just">
              <a:buFont typeface="Wingdings" panose="05000000000000000000" pitchFamily="2" charset="2"/>
              <a:buChar char="Ø"/>
            </a:pPr>
            <a:endParaRPr lang="tr-TR" dirty="0" smtClean="0">
              <a:cs typeface="Times New Roman" panose="02020603050405020304" pitchFamily="18" charset="0"/>
            </a:endParaRPr>
          </a:p>
          <a:p>
            <a:pPr>
              <a:buFont typeface="Wingdings" panose="05000000000000000000" pitchFamily="2" charset="2"/>
              <a:buChar char="Ø"/>
            </a:pPr>
            <a:r>
              <a:rPr lang="tr-TR" dirty="0" smtClean="0"/>
              <a:t> </a:t>
            </a:r>
            <a:r>
              <a:rPr lang="tr-TR" dirty="0" err="1" smtClean="0"/>
              <a:t>Servikal</a:t>
            </a:r>
            <a:r>
              <a:rPr lang="tr-TR" dirty="0" smtClean="0"/>
              <a:t> polip</a:t>
            </a:r>
            <a:endParaRPr lang="tr-TR" dirty="0"/>
          </a:p>
        </p:txBody>
      </p:sp>
      <p:sp>
        <p:nvSpPr>
          <p:cNvPr id="4" name="Yuvarlatılmış Dikdörtgen 3"/>
          <p:cNvSpPr/>
          <p:nvPr/>
        </p:nvSpPr>
        <p:spPr>
          <a:xfrm>
            <a:off x="1084729" y="2282393"/>
            <a:ext cx="4152289" cy="187310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lvl="1" indent="-228600" algn="just">
              <a:lnSpc>
                <a:spcPct val="90000"/>
              </a:lnSpc>
              <a:spcBef>
                <a:spcPts val="500"/>
              </a:spcBef>
              <a:buFont typeface="Arial" panose="020B0604020202020204" pitchFamily="34" charset="0"/>
              <a:buChar char="•"/>
            </a:pPr>
            <a:r>
              <a:rPr lang="tr-TR" sz="2000" dirty="0" smtClean="0">
                <a:solidFill>
                  <a:prstClr val="black"/>
                </a:solidFill>
                <a:cs typeface="Times New Roman" panose="02020603050405020304" pitchFamily="18" charset="0"/>
              </a:rPr>
              <a:t>Yaşam boyu </a:t>
            </a:r>
            <a:r>
              <a:rPr lang="tr-TR" sz="2000" dirty="0" err="1" smtClean="0">
                <a:solidFill>
                  <a:prstClr val="black"/>
                </a:solidFill>
                <a:cs typeface="Times New Roman" panose="02020603050405020304" pitchFamily="18" charset="0"/>
              </a:rPr>
              <a:t>prevelans</a:t>
            </a:r>
            <a:r>
              <a:rPr lang="tr-TR" sz="2000" dirty="0" smtClean="0">
                <a:solidFill>
                  <a:prstClr val="black"/>
                </a:solidFill>
                <a:cs typeface="Times New Roman" panose="02020603050405020304" pitchFamily="18" charset="0"/>
              </a:rPr>
              <a:t> %8-35</a:t>
            </a:r>
          </a:p>
          <a:p>
            <a:pPr marL="685800" lvl="1" indent="-228600" algn="just">
              <a:lnSpc>
                <a:spcPct val="90000"/>
              </a:lnSpc>
              <a:spcBef>
                <a:spcPts val="500"/>
              </a:spcBef>
              <a:buFont typeface="Arial" panose="020B0604020202020204" pitchFamily="34" charset="0"/>
              <a:buChar char="•"/>
            </a:pPr>
            <a:r>
              <a:rPr lang="tr-TR" sz="2000" dirty="0" smtClean="0">
                <a:solidFill>
                  <a:prstClr val="black"/>
                </a:solidFill>
                <a:cs typeface="Times New Roman" panose="02020603050405020304" pitchFamily="18" charset="0"/>
              </a:rPr>
              <a:t>Düzensiz </a:t>
            </a:r>
            <a:r>
              <a:rPr lang="tr-TR" sz="2000" dirty="0" err="1" smtClean="0">
                <a:solidFill>
                  <a:prstClr val="black"/>
                </a:solidFill>
                <a:cs typeface="Times New Roman" panose="02020603050405020304" pitchFamily="18" charset="0"/>
              </a:rPr>
              <a:t>sikluslar</a:t>
            </a:r>
            <a:endParaRPr lang="tr-TR" sz="2000" dirty="0">
              <a:solidFill>
                <a:prstClr val="black"/>
              </a:solidFill>
              <a:cs typeface="Times New Roman" panose="02020603050405020304" pitchFamily="18" charset="0"/>
            </a:endParaRPr>
          </a:p>
          <a:p>
            <a:pPr marL="685800" lvl="1" indent="-228600" algn="just">
              <a:lnSpc>
                <a:spcPct val="90000"/>
              </a:lnSpc>
              <a:spcBef>
                <a:spcPts val="500"/>
              </a:spcBef>
              <a:buFont typeface="Arial" panose="020B0604020202020204" pitchFamily="34" charset="0"/>
              <a:buChar char="•"/>
            </a:pPr>
            <a:r>
              <a:rPr lang="tr-TR" sz="2000" dirty="0" err="1">
                <a:solidFill>
                  <a:prstClr val="black"/>
                </a:solidFill>
                <a:cs typeface="Times New Roman" panose="02020603050405020304" pitchFamily="18" charset="0"/>
              </a:rPr>
              <a:t>İntermenstural</a:t>
            </a:r>
            <a:r>
              <a:rPr lang="tr-TR" sz="2000" dirty="0">
                <a:solidFill>
                  <a:prstClr val="black"/>
                </a:solidFill>
                <a:cs typeface="Times New Roman" panose="02020603050405020304" pitchFamily="18" charset="0"/>
              </a:rPr>
              <a:t> </a:t>
            </a:r>
            <a:r>
              <a:rPr lang="tr-TR" sz="2000" dirty="0" smtClean="0">
                <a:solidFill>
                  <a:prstClr val="black"/>
                </a:solidFill>
                <a:cs typeface="Times New Roman" panose="02020603050405020304" pitchFamily="18" charset="0"/>
              </a:rPr>
              <a:t>kanamalar</a:t>
            </a:r>
            <a:endParaRPr lang="tr-TR" sz="2000" dirty="0">
              <a:solidFill>
                <a:prstClr val="black"/>
              </a:solidFill>
              <a:cs typeface="Times New Roman" panose="02020603050405020304" pitchFamily="18" charset="0"/>
            </a:endParaRPr>
          </a:p>
          <a:p>
            <a:pPr marL="685800" lvl="1" indent="-228600" algn="just">
              <a:lnSpc>
                <a:spcPct val="90000"/>
              </a:lnSpc>
              <a:spcBef>
                <a:spcPts val="500"/>
              </a:spcBef>
              <a:buFont typeface="Arial" panose="020B0604020202020204" pitchFamily="34" charset="0"/>
              <a:buChar char="•"/>
            </a:pPr>
            <a:r>
              <a:rPr lang="tr-TR" sz="2000" dirty="0" smtClean="0">
                <a:solidFill>
                  <a:prstClr val="black"/>
                </a:solidFill>
                <a:cs typeface="Times New Roman" panose="02020603050405020304" pitchFamily="18" charset="0"/>
              </a:rPr>
              <a:t>Ağır ve uzamış kanama</a:t>
            </a:r>
            <a:endParaRPr lang="tr-TR" sz="2000" dirty="0">
              <a:solidFill>
                <a:prstClr val="black"/>
              </a:solidFill>
              <a:cs typeface="Times New Roman" panose="02020603050405020304" pitchFamily="18" charset="0"/>
            </a:endParaRPr>
          </a:p>
        </p:txBody>
      </p:sp>
      <p:sp>
        <p:nvSpPr>
          <p:cNvPr id="5" name="Yuvarlatılmış Dikdörtgen 4"/>
          <p:cNvSpPr/>
          <p:nvPr/>
        </p:nvSpPr>
        <p:spPr>
          <a:xfrm>
            <a:off x="1084729" y="4878061"/>
            <a:ext cx="3424517" cy="142412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1" indent="-285750">
              <a:lnSpc>
                <a:spcPct val="150000"/>
              </a:lnSpc>
              <a:buFont typeface="Arial" panose="020B0604020202020204" pitchFamily="34" charset="0"/>
              <a:buChar char="•"/>
            </a:pPr>
            <a:r>
              <a:rPr lang="tr-TR" sz="2000" dirty="0" err="1" smtClean="0">
                <a:solidFill>
                  <a:schemeClr val="tx1"/>
                </a:solidFill>
              </a:rPr>
              <a:t>Menstrüel</a:t>
            </a:r>
            <a:r>
              <a:rPr lang="tr-TR" sz="2000" dirty="0" smtClean="0">
                <a:solidFill>
                  <a:schemeClr val="tx1"/>
                </a:solidFill>
              </a:rPr>
              <a:t> lekelenme</a:t>
            </a:r>
          </a:p>
          <a:p>
            <a:pPr marL="742950" lvl="1" indent="-285750">
              <a:lnSpc>
                <a:spcPct val="150000"/>
              </a:lnSpc>
              <a:buFont typeface="Arial" panose="020B0604020202020204" pitchFamily="34" charset="0"/>
              <a:buChar char="•"/>
            </a:pPr>
            <a:r>
              <a:rPr lang="tr-TR" sz="2000" dirty="0" err="1">
                <a:solidFill>
                  <a:schemeClr val="tx1"/>
                </a:solidFill>
              </a:rPr>
              <a:t>P</a:t>
            </a:r>
            <a:r>
              <a:rPr lang="tr-TR" sz="2000" dirty="0" err="1" smtClean="0">
                <a:solidFill>
                  <a:schemeClr val="tx1"/>
                </a:solidFill>
              </a:rPr>
              <a:t>ostkoital</a:t>
            </a:r>
            <a:r>
              <a:rPr lang="tr-TR" sz="2000" dirty="0" smtClean="0">
                <a:solidFill>
                  <a:schemeClr val="tx1"/>
                </a:solidFill>
              </a:rPr>
              <a:t> kanama</a:t>
            </a:r>
            <a:endParaRPr lang="tr-TR" sz="2000" dirty="0">
              <a:solidFill>
                <a:schemeClr val="tx1"/>
              </a:solidFill>
            </a:endParaRP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412" y="1822077"/>
            <a:ext cx="3396223" cy="1908246"/>
          </a:xfrm>
          <a:prstGeom prst="rect">
            <a:avLst/>
          </a:prstGeom>
        </p:spPr>
      </p:pic>
      <p:pic>
        <p:nvPicPr>
          <p:cNvPr id="7" name="Resim 6"/>
          <p:cNvPicPr>
            <a:picLocks noChangeAspect="1"/>
          </p:cNvPicPr>
          <p:nvPr/>
        </p:nvPicPr>
        <p:blipFill rotWithShape="1">
          <a:blip r:embed="rId4">
            <a:extLst>
              <a:ext uri="{28A0092B-C50C-407E-A947-70E740481C1C}">
                <a14:useLocalDpi xmlns:a14="http://schemas.microsoft.com/office/drawing/2010/main" val="0"/>
              </a:ext>
            </a:extLst>
          </a:blip>
          <a:srcRect l="19685" t="28258" r="24063" b="18094"/>
          <a:stretch/>
        </p:blipFill>
        <p:spPr>
          <a:xfrm>
            <a:off x="5627593" y="3933825"/>
            <a:ext cx="4607859" cy="2554942"/>
          </a:xfrm>
          <a:prstGeom prst="rect">
            <a:avLst/>
          </a:prstGeom>
        </p:spPr>
      </p:pic>
    </p:spTree>
    <p:extLst>
      <p:ext uri="{BB962C8B-B14F-4D97-AF65-F5344CB8AC3E}">
        <p14:creationId xmlns:p14="http://schemas.microsoft.com/office/powerpoint/2010/main" val="3961995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p:txBody>
          <a:bodyPr/>
          <a:lstStyle/>
          <a:p>
            <a:pPr algn="just">
              <a:buFont typeface="Wingdings" panose="05000000000000000000" pitchFamily="2" charset="2"/>
              <a:buChar char="Ø"/>
            </a:pPr>
            <a:r>
              <a:rPr lang="tr-TR" dirty="0" err="1">
                <a:cs typeface="Times New Roman" panose="02020603050405020304" pitchFamily="18" charset="0"/>
              </a:rPr>
              <a:t>Anovulatuar</a:t>
            </a:r>
            <a:r>
              <a:rPr lang="tr-TR" dirty="0">
                <a:cs typeface="Times New Roman" panose="02020603050405020304" pitchFamily="18" charset="0"/>
              </a:rPr>
              <a:t> kanama </a:t>
            </a:r>
            <a:r>
              <a:rPr lang="tr-TR" dirty="0">
                <a:cs typeface="Times New Roman" panose="02020603050405020304" pitchFamily="18" charset="0"/>
                <a:sym typeface="Wingdings" panose="05000000000000000000" pitchFamily="2" charset="2"/>
              </a:rPr>
              <a:t> </a:t>
            </a:r>
            <a:r>
              <a:rPr lang="tr-TR" dirty="0" err="1">
                <a:cs typeface="Times New Roman" panose="02020603050405020304" pitchFamily="18" charset="0"/>
              </a:rPr>
              <a:t>Menarşı</a:t>
            </a:r>
            <a:r>
              <a:rPr lang="tr-TR" dirty="0">
                <a:cs typeface="Times New Roman" panose="02020603050405020304" pitchFamily="18" charset="0"/>
              </a:rPr>
              <a:t> takiben ilk yıllarda ve </a:t>
            </a:r>
            <a:r>
              <a:rPr lang="tr-TR" dirty="0" err="1">
                <a:cs typeface="Times New Roman" panose="02020603050405020304" pitchFamily="18" charset="0"/>
              </a:rPr>
              <a:t>perimenopozal</a:t>
            </a:r>
            <a:r>
              <a:rPr lang="tr-TR" dirty="0">
                <a:cs typeface="Times New Roman" panose="02020603050405020304" pitchFamily="18" charset="0"/>
              </a:rPr>
              <a:t> dönemde fizyolojik</a:t>
            </a:r>
          </a:p>
          <a:p>
            <a:pPr algn="just">
              <a:buFont typeface="Wingdings" panose="05000000000000000000" pitchFamily="2" charset="2"/>
              <a:buChar char="Ø"/>
            </a:pPr>
            <a:r>
              <a:rPr lang="tr-TR" dirty="0" err="1">
                <a:cs typeface="Times New Roman" panose="02020603050405020304" pitchFamily="18" charset="0"/>
              </a:rPr>
              <a:t>Hiperandrojenizme</a:t>
            </a:r>
            <a:r>
              <a:rPr lang="tr-TR" dirty="0">
                <a:cs typeface="Times New Roman" panose="02020603050405020304" pitchFamily="18" charset="0"/>
              </a:rPr>
              <a:t> bağlı </a:t>
            </a:r>
            <a:r>
              <a:rPr lang="tr-TR" dirty="0" err="1">
                <a:cs typeface="Times New Roman" panose="02020603050405020304" pitchFamily="18" charset="0"/>
              </a:rPr>
              <a:t>anovulasyon</a:t>
            </a:r>
            <a:r>
              <a:rPr lang="tr-TR" dirty="0">
                <a:cs typeface="Times New Roman" panose="02020603050405020304" pitchFamily="18" charset="0"/>
              </a:rPr>
              <a:t> nedenleri</a:t>
            </a:r>
            <a:r>
              <a:rPr lang="tr-TR" sz="2800" dirty="0">
                <a:cs typeface="Times New Roman" panose="02020603050405020304" pitchFamily="18" charset="0"/>
              </a:rPr>
              <a:t>: </a:t>
            </a:r>
          </a:p>
          <a:p>
            <a:pPr lvl="2" algn="just"/>
            <a:r>
              <a:rPr lang="tr-TR" sz="2000" dirty="0">
                <a:cs typeface="Times New Roman" panose="02020603050405020304" pitchFamily="18" charset="0"/>
              </a:rPr>
              <a:t>PKOS</a:t>
            </a:r>
          </a:p>
          <a:p>
            <a:pPr lvl="2" algn="just"/>
            <a:r>
              <a:rPr lang="tr-TR" sz="2000" dirty="0">
                <a:cs typeface="Times New Roman" panose="02020603050405020304" pitchFamily="18" charset="0"/>
              </a:rPr>
              <a:t>Geç başlangıçlı KAH</a:t>
            </a:r>
          </a:p>
          <a:p>
            <a:pPr lvl="2" algn="just"/>
            <a:r>
              <a:rPr lang="tr-TR" sz="2000" dirty="0" err="1">
                <a:cs typeface="Times New Roman" panose="02020603050405020304" pitchFamily="18" charset="0"/>
              </a:rPr>
              <a:t>Androjen</a:t>
            </a:r>
            <a:r>
              <a:rPr lang="tr-TR" sz="2000" dirty="0">
                <a:cs typeface="Times New Roman" panose="02020603050405020304" pitchFamily="18" charset="0"/>
              </a:rPr>
              <a:t> üreten tümörler</a:t>
            </a:r>
            <a:r>
              <a:rPr lang="tr-TR" sz="2000" dirty="0">
                <a:latin typeface="Times New Roman" panose="02020603050405020304" pitchFamily="18" charset="0"/>
                <a:cs typeface="Times New Roman" panose="02020603050405020304" pitchFamily="18" charset="0"/>
              </a:rPr>
              <a:t> </a:t>
            </a:r>
          </a:p>
          <a:p>
            <a:pPr marL="0" indent="0">
              <a:buNone/>
            </a:pPr>
            <a:endParaRPr lang="tr-TR" dirty="0"/>
          </a:p>
        </p:txBody>
      </p:sp>
      <p:sp>
        <p:nvSpPr>
          <p:cNvPr id="4" name="Bulut Belirtme Çizgisi 3"/>
          <p:cNvSpPr/>
          <p:nvPr/>
        </p:nvSpPr>
        <p:spPr>
          <a:xfrm>
            <a:off x="6302188" y="3424518"/>
            <a:ext cx="5549153" cy="2958353"/>
          </a:xfrm>
          <a:prstGeom prst="cloudCallout">
            <a:avLst>
              <a:gd name="adj1" fmla="val -85713"/>
              <a:gd name="adj2" fmla="val -4451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endParaRPr lang="tr-TR" dirty="0" smtClean="0">
              <a:solidFill>
                <a:schemeClr val="tx1"/>
              </a:solidFill>
            </a:endParaRPr>
          </a:p>
          <a:p>
            <a:pPr marL="285750" indent="-285750">
              <a:buFont typeface="Wingdings" panose="05000000000000000000" pitchFamily="2" charset="2"/>
              <a:buChar char="v"/>
            </a:pPr>
            <a:r>
              <a:rPr lang="tr-TR" dirty="0" smtClean="0">
                <a:solidFill>
                  <a:schemeClr val="tx1"/>
                </a:solidFill>
              </a:rPr>
              <a:t>Sıklıkla 21-hidroksilaz yetersizliği</a:t>
            </a:r>
          </a:p>
          <a:p>
            <a:pPr marL="285750" indent="-285750">
              <a:buFont typeface="Wingdings" panose="05000000000000000000" pitchFamily="2" charset="2"/>
              <a:buChar char="v"/>
            </a:pPr>
            <a:r>
              <a:rPr lang="tr-TR" dirty="0" err="1" smtClean="0">
                <a:solidFill>
                  <a:schemeClr val="tx1"/>
                </a:solidFill>
              </a:rPr>
              <a:t>Fenotipik</a:t>
            </a:r>
            <a:r>
              <a:rPr lang="tr-TR" dirty="0" smtClean="0">
                <a:solidFill>
                  <a:schemeClr val="tx1"/>
                </a:solidFill>
              </a:rPr>
              <a:t> olarak değişik kliniklerle başvuru</a:t>
            </a:r>
          </a:p>
          <a:p>
            <a:pPr marL="742950" lvl="1" indent="-285750">
              <a:buFont typeface="Arial" panose="020B0604020202020204" pitchFamily="34" charset="0"/>
              <a:buChar char="•"/>
            </a:pPr>
            <a:r>
              <a:rPr lang="tr-TR" dirty="0" smtClean="0">
                <a:solidFill>
                  <a:schemeClr val="tx1"/>
                </a:solidFill>
              </a:rPr>
              <a:t>PKOS semptomları</a:t>
            </a:r>
          </a:p>
          <a:p>
            <a:pPr marL="742950" lvl="1" indent="-285750">
              <a:buFont typeface="Arial" panose="020B0604020202020204" pitchFamily="34" charset="0"/>
              <a:buChar char="•"/>
            </a:pPr>
            <a:r>
              <a:rPr lang="tr-TR" dirty="0" smtClean="0">
                <a:solidFill>
                  <a:schemeClr val="tx1"/>
                </a:solidFill>
              </a:rPr>
              <a:t>Tek başına </a:t>
            </a:r>
            <a:r>
              <a:rPr lang="tr-TR" dirty="0" err="1" smtClean="0">
                <a:solidFill>
                  <a:schemeClr val="tx1"/>
                </a:solidFill>
              </a:rPr>
              <a:t>hirşutizm</a:t>
            </a:r>
            <a:endParaRPr lang="tr-TR" dirty="0" smtClean="0">
              <a:solidFill>
                <a:schemeClr val="tx1"/>
              </a:solidFill>
            </a:endParaRPr>
          </a:p>
          <a:p>
            <a:pPr marL="742950" lvl="1" indent="-285750">
              <a:buFont typeface="Arial" panose="020B0604020202020204" pitchFamily="34" charset="0"/>
              <a:buChar char="•"/>
            </a:pPr>
            <a:r>
              <a:rPr lang="tr-TR" dirty="0" smtClean="0">
                <a:solidFill>
                  <a:schemeClr val="tx1"/>
                </a:solidFill>
              </a:rPr>
              <a:t>Semptomlar olmadan </a:t>
            </a:r>
            <a:r>
              <a:rPr lang="tr-TR" dirty="0" err="1" smtClean="0">
                <a:solidFill>
                  <a:schemeClr val="tx1"/>
                </a:solidFill>
              </a:rPr>
              <a:t>hiperandrojenizm</a:t>
            </a:r>
            <a:r>
              <a:rPr lang="tr-TR" dirty="0" smtClean="0">
                <a:solidFill>
                  <a:schemeClr val="tx1"/>
                </a:solidFill>
              </a:rPr>
              <a:t> </a:t>
            </a:r>
            <a:r>
              <a:rPr lang="tr-TR" dirty="0" err="1" smtClean="0">
                <a:solidFill>
                  <a:schemeClr val="tx1"/>
                </a:solidFill>
              </a:rPr>
              <a:t>laboratuar</a:t>
            </a:r>
            <a:r>
              <a:rPr lang="tr-TR" dirty="0" smtClean="0">
                <a:solidFill>
                  <a:schemeClr val="tx1"/>
                </a:solidFill>
              </a:rPr>
              <a:t> bulguları</a:t>
            </a:r>
            <a:endParaRPr lang="tr-TR" dirty="0">
              <a:solidFill>
                <a:schemeClr val="tx1"/>
              </a:solidFill>
            </a:endParaRPr>
          </a:p>
        </p:txBody>
      </p:sp>
    </p:spTree>
    <p:extLst>
      <p:ext uri="{BB962C8B-B14F-4D97-AF65-F5344CB8AC3E}">
        <p14:creationId xmlns:p14="http://schemas.microsoft.com/office/powerpoint/2010/main" val="1197295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38200" y="1606661"/>
            <a:ext cx="10515600" cy="4486275"/>
          </a:xfrm>
        </p:spPr>
        <p:txBody>
          <a:bodyPr/>
          <a:lstStyle/>
          <a:p>
            <a:pPr>
              <a:buFont typeface="Wingdings" panose="05000000000000000000" pitchFamily="2" charset="2"/>
              <a:buChar char="Ø"/>
            </a:pPr>
            <a:r>
              <a:rPr lang="tr-TR" dirty="0" smtClean="0"/>
              <a:t>PKOS</a:t>
            </a:r>
          </a:p>
          <a:p>
            <a:pPr marL="0" indent="0">
              <a:buNone/>
            </a:pPr>
            <a:endParaRPr lang="tr-TR" dirty="0"/>
          </a:p>
        </p:txBody>
      </p:sp>
      <p:sp>
        <p:nvSpPr>
          <p:cNvPr id="4" name="Yuvarlatılmış Dikdörtgen 3"/>
          <p:cNvSpPr/>
          <p:nvPr/>
        </p:nvSpPr>
        <p:spPr>
          <a:xfrm>
            <a:off x="5619205" y="2633049"/>
            <a:ext cx="6337663" cy="35818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tr-TR" dirty="0" err="1">
                <a:solidFill>
                  <a:schemeClr val="tx1"/>
                </a:solidFill>
              </a:rPr>
              <a:t>Hirsutizm</a:t>
            </a:r>
            <a:r>
              <a:rPr lang="tr-TR" dirty="0">
                <a:solidFill>
                  <a:schemeClr val="tx1"/>
                </a:solidFill>
              </a:rPr>
              <a:t>, kas kitlesinde artış, </a:t>
            </a:r>
            <a:r>
              <a:rPr lang="tr-TR" dirty="0" err="1">
                <a:solidFill>
                  <a:schemeClr val="tx1"/>
                </a:solidFill>
              </a:rPr>
              <a:t>kliteromegali</a:t>
            </a:r>
            <a:r>
              <a:rPr lang="tr-TR" dirty="0">
                <a:solidFill>
                  <a:schemeClr val="tx1"/>
                </a:solidFill>
              </a:rPr>
              <a:t>, ses kalınlığı, meme </a:t>
            </a:r>
            <a:r>
              <a:rPr lang="tr-TR" dirty="0" err="1">
                <a:solidFill>
                  <a:schemeClr val="tx1"/>
                </a:solidFill>
              </a:rPr>
              <a:t>atrofisi</a:t>
            </a:r>
            <a:r>
              <a:rPr lang="tr-TR" dirty="0">
                <a:solidFill>
                  <a:schemeClr val="tx1"/>
                </a:solidFill>
              </a:rPr>
              <a:t>, yağlı cilt, akne gibi </a:t>
            </a:r>
            <a:r>
              <a:rPr lang="tr-TR" dirty="0" err="1">
                <a:solidFill>
                  <a:schemeClr val="tx1"/>
                </a:solidFill>
              </a:rPr>
              <a:t>hiperandrojenizm</a:t>
            </a:r>
            <a:r>
              <a:rPr lang="tr-TR" dirty="0">
                <a:solidFill>
                  <a:schemeClr val="tx1"/>
                </a:solidFill>
              </a:rPr>
              <a:t> bulguları</a:t>
            </a:r>
          </a:p>
          <a:p>
            <a:pPr marL="285750" indent="-285750">
              <a:buFont typeface="Arial" panose="020B0604020202020204" pitchFamily="34" charset="0"/>
              <a:buChar char="•"/>
            </a:pPr>
            <a:endParaRPr lang="tr-TR" dirty="0" smtClean="0">
              <a:solidFill>
                <a:schemeClr val="tx1"/>
              </a:solidFill>
            </a:endParaRPr>
          </a:p>
          <a:p>
            <a:pPr marL="285750" indent="-285750">
              <a:buFont typeface="Arial" panose="020B0604020202020204" pitchFamily="34" charset="0"/>
              <a:buChar char="•"/>
            </a:pPr>
            <a:r>
              <a:rPr lang="tr-TR" dirty="0" err="1" smtClean="0">
                <a:solidFill>
                  <a:schemeClr val="tx1"/>
                </a:solidFill>
              </a:rPr>
              <a:t>Oligomenore</a:t>
            </a:r>
            <a:r>
              <a:rPr lang="tr-TR" dirty="0" smtClean="0">
                <a:solidFill>
                  <a:schemeClr val="tx1"/>
                </a:solidFill>
              </a:rPr>
              <a:t> </a:t>
            </a:r>
            <a:r>
              <a:rPr lang="tr-TR" dirty="0">
                <a:solidFill>
                  <a:schemeClr val="tx1"/>
                </a:solidFill>
              </a:rPr>
              <a:t>veya </a:t>
            </a:r>
            <a:r>
              <a:rPr lang="tr-TR" dirty="0" err="1">
                <a:solidFill>
                  <a:schemeClr val="tx1"/>
                </a:solidFill>
              </a:rPr>
              <a:t>menometroraji</a:t>
            </a:r>
            <a:r>
              <a:rPr lang="tr-TR" dirty="0">
                <a:solidFill>
                  <a:schemeClr val="tx1"/>
                </a:solidFill>
              </a:rPr>
              <a:t> tarzında kanamalar</a:t>
            </a:r>
          </a:p>
          <a:p>
            <a:pPr marL="285750" indent="-285750">
              <a:buFont typeface="Arial" panose="020B0604020202020204" pitchFamily="34" charset="0"/>
              <a:buChar char="•"/>
            </a:pPr>
            <a:endParaRPr lang="tr-TR" dirty="0">
              <a:solidFill>
                <a:schemeClr val="tx1"/>
              </a:solidFill>
            </a:endParaRPr>
          </a:p>
          <a:p>
            <a:pPr marL="285750" indent="-285750">
              <a:buFont typeface="Arial" panose="020B0604020202020204" pitchFamily="34" charset="0"/>
              <a:buChar char="•"/>
            </a:pPr>
            <a:r>
              <a:rPr lang="tr-TR" dirty="0" err="1">
                <a:solidFill>
                  <a:schemeClr val="tx1"/>
                </a:solidFill>
              </a:rPr>
              <a:t>Puberte</a:t>
            </a:r>
            <a:r>
              <a:rPr lang="tr-TR" dirty="0">
                <a:solidFill>
                  <a:schemeClr val="tx1"/>
                </a:solidFill>
              </a:rPr>
              <a:t> döneminde başlayan uzun yıllar devam eden düzensiz </a:t>
            </a:r>
            <a:r>
              <a:rPr lang="tr-TR" dirty="0" err="1">
                <a:solidFill>
                  <a:schemeClr val="tx1"/>
                </a:solidFill>
              </a:rPr>
              <a:t>menstural</a:t>
            </a:r>
            <a:r>
              <a:rPr lang="tr-TR" dirty="0">
                <a:solidFill>
                  <a:schemeClr val="tx1"/>
                </a:solidFill>
              </a:rPr>
              <a:t> </a:t>
            </a:r>
            <a:r>
              <a:rPr lang="tr-TR" dirty="0" err="1">
                <a:solidFill>
                  <a:schemeClr val="tx1"/>
                </a:solidFill>
              </a:rPr>
              <a:t>siklus</a:t>
            </a:r>
            <a:r>
              <a:rPr lang="tr-TR" dirty="0">
                <a:solidFill>
                  <a:schemeClr val="tx1"/>
                </a:solidFill>
              </a:rPr>
              <a:t> </a:t>
            </a:r>
            <a:r>
              <a:rPr lang="tr-TR" dirty="0" smtClean="0">
                <a:solidFill>
                  <a:schemeClr val="tx1"/>
                </a:solidFill>
              </a:rPr>
              <a:t>öyküsü</a:t>
            </a:r>
            <a:endParaRPr lang="tr-TR" dirty="0">
              <a:solidFill>
                <a:schemeClr val="tx1"/>
              </a:solidFill>
            </a:endParaRPr>
          </a:p>
          <a:p>
            <a:pPr marL="285750" indent="-285750">
              <a:buFont typeface="Arial" panose="020B0604020202020204" pitchFamily="34" charset="0"/>
              <a:buChar char="•"/>
            </a:pPr>
            <a:endParaRPr lang="tr-TR" dirty="0">
              <a:solidFill>
                <a:schemeClr val="tx1"/>
              </a:solidFill>
            </a:endParaRPr>
          </a:p>
          <a:p>
            <a:pPr marL="285750" indent="-285750">
              <a:buFont typeface="Arial" panose="020B0604020202020204" pitchFamily="34" charset="0"/>
              <a:buChar char="•"/>
            </a:pPr>
            <a:r>
              <a:rPr lang="tr-TR" dirty="0">
                <a:solidFill>
                  <a:schemeClr val="tx1"/>
                </a:solidFill>
              </a:rPr>
              <a:t>Normal FSH, artmış LH, insülin direnci ve </a:t>
            </a:r>
            <a:r>
              <a:rPr lang="tr-TR" dirty="0" err="1" smtClean="0">
                <a:solidFill>
                  <a:schemeClr val="tx1"/>
                </a:solidFill>
              </a:rPr>
              <a:t>hiperinsülinemi</a:t>
            </a:r>
            <a:endParaRPr lang="tr-TR" dirty="0">
              <a:solidFill>
                <a:schemeClr val="tx1"/>
              </a:solidFill>
            </a:endParaRPr>
          </a:p>
        </p:txBody>
      </p:sp>
      <p:pic>
        <p:nvPicPr>
          <p:cNvPr id="7" name="Picture 2"/>
          <p:cNvPicPr>
            <a:picLocks noChangeAspect="1"/>
          </p:cNvPicPr>
          <p:nvPr/>
        </p:nvPicPr>
        <p:blipFill rotWithShape="1">
          <a:blip r:embed="rId2"/>
          <a:srcRect r="-1428" b="34118"/>
          <a:stretch/>
        </p:blipFill>
        <p:spPr>
          <a:xfrm>
            <a:off x="729705" y="2081348"/>
            <a:ext cx="4692520" cy="4441371"/>
          </a:xfrm>
          <a:prstGeom prst="rect">
            <a:avLst/>
          </a:prstGeom>
        </p:spPr>
      </p:pic>
    </p:spTree>
    <p:extLst>
      <p:ext uri="{BB962C8B-B14F-4D97-AF65-F5344CB8AC3E}">
        <p14:creationId xmlns:p14="http://schemas.microsoft.com/office/powerpoint/2010/main" val="545143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52757" y="1804987"/>
            <a:ext cx="10515600" cy="4351338"/>
          </a:xfrm>
        </p:spPr>
        <p:txBody>
          <a:bodyPr/>
          <a:lstStyle/>
          <a:p>
            <a:pPr>
              <a:buFont typeface="Wingdings" panose="05000000000000000000" pitchFamily="2" charset="2"/>
              <a:buChar char="Ø"/>
            </a:pPr>
            <a:r>
              <a:rPr lang="tr-TR" dirty="0" smtClean="0"/>
              <a:t>PKOS</a:t>
            </a:r>
            <a:endParaRPr lang="tr-TR" dirty="0"/>
          </a:p>
        </p:txBody>
      </p:sp>
      <p:pic>
        <p:nvPicPr>
          <p:cNvPr id="5" name="Picture 2"/>
          <p:cNvPicPr>
            <a:picLocks noChangeAspect="1"/>
          </p:cNvPicPr>
          <p:nvPr/>
        </p:nvPicPr>
        <p:blipFill>
          <a:blip r:embed="rId2"/>
          <a:stretch>
            <a:fillRect/>
          </a:stretch>
        </p:blipFill>
        <p:spPr>
          <a:xfrm>
            <a:off x="6803647" y="1690688"/>
            <a:ext cx="4987247" cy="4632961"/>
          </a:xfrm>
          <a:prstGeom prst="rect">
            <a:avLst/>
          </a:prstGeom>
        </p:spPr>
      </p:pic>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r="986" b="15556"/>
          <a:stretch/>
        </p:blipFill>
        <p:spPr>
          <a:xfrm>
            <a:off x="1033461" y="2228759"/>
            <a:ext cx="5286673" cy="3750700"/>
          </a:xfrm>
          <a:prstGeom prst="rect">
            <a:avLst/>
          </a:prstGeom>
        </p:spPr>
      </p:pic>
    </p:spTree>
    <p:extLst>
      <p:ext uri="{BB962C8B-B14F-4D97-AF65-F5344CB8AC3E}">
        <p14:creationId xmlns:p14="http://schemas.microsoft.com/office/powerpoint/2010/main" val="3501011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38200" y="1825624"/>
            <a:ext cx="10842812" cy="4655857"/>
          </a:xfrm>
        </p:spPr>
        <p:txBody>
          <a:bodyPr/>
          <a:lstStyle/>
          <a:p>
            <a:pPr>
              <a:buFont typeface="Wingdings" panose="05000000000000000000" pitchFamily="2" charset="2"/>
              <a:buChar char="Ø"/>
            </a:pPr>
            <a:r>
              <a:rPr lang="tr-TR" dirty="0" err="1" smtClean="0"/>
              <a:t>Enfeksiyöz</a:t>
            </a:r>
            <a:r>
              <a:rPr lang="tr-TR" dirty="0" smtClean="0"/>
              <a:t> nedenler </a:t>
            </a:r>
          </a:p>
          <a:p>
            <a:pPr lvl="1"/>
            <a:r>
              <a:rPr lang="tr-TR" dirty="0" err="1" smtClean="0"/>
              <a:t>Pelvik</a:t>
            </a:r>
            <a:r>
              <a:rPr lang="tr-TR" dirty="0" smtClean="0"/>
              <a:t> </a:t>
            </a:r>
            <a:r>
              <a:rPr lang="tr-TR" dirty="0" err="1" smtClean="0"/>
              <a:t>inflamatuar</a:t>
            </a:r>
            <a:r>
              <a:rPr lang="tr-TR" dirty="0" smtClean="0"/>
              <a:t> hastalık </a:t>
            </a:r>
            <a:r>
              <a:rPr lang="tr-TR" dirty="0" smtClean="0">
                <a:sym typeface="Wingdings" panose="05000000000000000000" pitchFamily="2" charset="2"/>
              </a:rPr>
              <a:t> Nadiren kanama şeklinde değişiklik ile başvuru</a:t>
            </a:r>
          </a:p>
          <a:p>
            <a:pPr lvl="1"/>
            <a:endParaRPr lang="tr-TR" dirty="0">
              <a:sym typeface="Wingdings" panose="05000000000000000000" pitchFamily="2" charset="2"/>
            </a:endParaRPr>
          </a:p>
          <a:p>
            <a:pPr lvl="1"/>
            <a:endParaRPr lang="tr-TR" dirty="0" smtClean="0">
              <a:sym typeface="Wingdings" panose="05000000000000000000" pitchFamily="2" charset="2"/>
            </a:endParaRPr>
          </a:p>
          <a:p>
            <a:pPr lvl="1"/>
            <a:endParaRPr lang="tr-TR" dirty="0">
              <a:sym typeface="Wingdings" panose="05000000000000000000" pitchFamily="2" charset="2"/>
            </a:endParaRPr>
          </a:p>
          <a:p>
            <a:pPr lvl="1"/>
            <a:endParaRPr lang="tr-TR" dirty="0" smtClean="0">
              <a:sym typeface="Wingdings" panose="05000000000000000000" pitchFamily="2" charset="2"/>
            </a:endParaRPr>
          </a:p>
          <a:p>
            <a:pPr lvl="1"/>
            <a:endParaRPr lang="tr-TR" dirty="0">
              <a:sym typeface="Wingdings" panose="05000000000000000000" pitchFamily="2" charset="2"/>
            </a:endParaRPr>
          </a:p>
          <a:p>
            <a:pPr lvl="1"/>
            <a:endParaRPr lang="tr-TR" dirty="0" smtClean="0">
              <a:sym typeface="Wingdings" panose="05000000000000000000" pitchFamily="2" charset="2"/>
            </a:endParaRPr>
          </a:p>
          <a:p>
            <a:pPr lvl="1"/>
            <a:endParaRPr lang="tr-TR" dirty="0">
              <a:sym typeface="Wingdings" panose="05000000000000000000" pitchFamily="2" charset="2"/>
            </a:endParaRPr>
          </a:p>
          <a:p>
            <a:pPr lvl="1"/>
            <a:endParaRPr lang="tr-TR" dirty="0" smtClean="0">
              <a:sym typeface="Wingdings" panose="05000000000000000000" pitchFamily="2" charset="2"/>
            </a:endParaRPr>
          </a:p>
          <a:p>
            <a:pPr lvl="1"/>
            <a:r>
              <a:rPr lang="tr-TR" dirty="0" err="1" smtClean="0"/>
              <a:t>Trichomonas</a:t>
            </a:r>
            <a:r>
              <a:rPr lang="tr-TR" dirty="0" smtClean="0"/>
              <a:t>, </a:t>
            </a:r>
            <a:r>
              <a:rPr lang="tr-TR" dirty="0" err="1" smtClean="0"/>
              <a:t>Gonore</a:t>
            </a:r>
            <a:r>
              <a:rPr lang="tr-TR" dirty="0" smtClean="0"/>
              <a:t>, </a:t>
            </a:r>
            <a:r>
              <a:rPr lang="tr-TR" dirty="0" err="1" smtClean="0"/>
              <a:t>Klamidyal</a:t>
            </a:r>
            <a:r>
              <a:rPr lang="tr-TR" dirty="0" smtClean="0"/>
              <a:t> </a:t>
            </a:r>
            <a:r>
              <a:rPr lang="tr-TR" dirty="0" err="1" smtClean="0"/>
              <a:t>servisit</a:t>
            </a:r>
            <a:r>
              <a:rPr lang="tr-TR" dirty="0" smtClean="0"/>
              <a:t> </a:t>
            </a:r>
            <a:r>
              <a:rPr lang="tr-TR" dirty="0" smtClean="0">
                <a:sym typeface="Wingdings" panose="05000000000000000000" pitchFamily="2" charset="2"/>
              </a:rPr>
              <a:t> </a:t>
            </a:r>
            <a:r>
              <a:rPr lang="tr-TR" dirty="0" err="1" smtClean="0">
                <a:sym typeface="Wingdings" panose="05000000000000000000" pitchFamily="2" charset="2"/>
              </a:rPr>
              <a:t>İntermenstüel</a:t>
            </a:r>
            <a:r>
              <a:rPr lang="tr-TR" dirty="0" smtClean="0">
                <a:sym typeface="Wingdings" panose="05000000000000000000" pitchFamily="2" charset="2"/>
              </a:rPr>
              <a:t> lekelenme, </a:t>
            </a:r>
            <a:r>
              <a:rPr lang="tr-TR" dirty="0" err="1" smtClean="0">
                <a:sym typeface="Wingdings" panose="05000000000000000000" pitchFamily="2" charset="2"/>
              </a:rPr>
              <a:t>postkoital</a:t>
            </a:r>
            <a:r>
              <a:rPr lang="tr-TR" dirty="0" smtClean="0">
                <a:sym typeface="Wingdings" panose="05000000000000000000" pitchFamily="2" charset="2"/>
              </a:rPr>
              <a:t> kanama</a:t>
            </a:r>
            <a:endParaRPr lang="tr-TR" dirty="0"/>
          </a:p>
        </p:txBody>
      </p:sp>
      <p:sp>
        <p:nvSpPr>
          <p:cNvPr id="4" name="Yuvarlatılmış Dikdörtgen 3"/>
          <p:cNvSpPr/>
          <p:nvPr/>
        </p:nvSpPr>
        <p:spPr>
          <a:xfrm>
            <a:off x="2151529" y="2779058"/>
            <a:ext cx="3361765" cy="218739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dirty="0" smtClean="0">
                <a:solidFill>
                  <a:schemeClr val="tx1"/>
                </a:solidFill>
                <a:sym typeface="Wingdings" panose="05000000000000000000" pitchFamily="2" charset="2"/>
              </a:rPr>
              <a:t>Yüksek riskli seksüel davranış</a:t>
            </a:r>
          </a:p>
          <a:p>
            <a:pPr marL="285750" indent="-285750">
              <a:lnSpc>
                <a:spcPct val="150000"/>
              </a:lnSpc>
              <a:buFont typeface="Arial" panose="020B0604020202020204" pitchFamily="34" charset="0"/>
              <a:buChar char="•"/>
            </a:pPr>
            <a:r>
              <a:rPr lang="tr-TR" dirty="0" smtClean="0">
                <a:solidFill>
                  <a:schemeClr val="tx1"/>
                </a:solidFill>
                <a:sym typeface="Wingdings" panose="05000000000000000000" pitchFamily="2" charset="2"/>
              </a:rPr>
              <a:t>Ateş</a:t>
            </a:r>
          </a:p>
          <a:p>
            <a:pPr marL="285750" indent="-285750">
              <a:lnSpc>
                <a:spcPct val="150000"/>
              </a:lnSpc>
              <a:buFont typeface="Arial" panose="020B0604020202020204" pitchFamily="34" charset="0"/>
              <a:buChar char="•"/>
            </a:pPr>
            <a:r>
              <a:rPr lang="tr-TR" dirty="0" err="1" smtClean="0">
                <a:solidFill>
                  <a:schemeClr val="tx1"/>
                </a:solidFill>
                <a:sym typeface="Wingdings" panose="05000000000000000000" pitchFamily="2" charset="2"/>
              </a:rPr>
              <a:t>Pelvik</a:t>
            </a:r>
            <a:r>
              <a:rPr lang="tr-TR" dirty="0" smtClean="0">
                <a:solidFill>
                  <a:schemeClr val="tx1"/>
                </a:solidFill>
                <a:sym typeface="Wingdings" panose="05000000000000000000" pitchFamily="2" charset="2"/>
              </a:rPr>
              <a:t> rahatsızlık</a:t>
            </a:r>
          </a:p>
          <a:p>
            <a:pPr marL="285750" indent="-285750">
              <a:lnSpc>
                <a:spcPct val="150000"/>
              </a:lnSpc>
              <a:buFont typeface="Arial" panose="020B0604020202020204" pitchFamily="34" charset="0"/>
              <a:buChar char="•"/>
            </a:pPr>
            <a:r>
              <a:rPr lang="tr-TR" dirty="0" err="1" smtClean="0">
                <a:solidFill>
                  <a:schemeClr val="tx1"/>
                </a:solidFill>
                <a:sym typeface="Wingdings" panose="05000000000000000000" pitchFamily="2" charset="2"/>
              </a:rPr>
              <a:t>Servikal</a:t>
            </a:r>
            <a:r>
              <a:rPr lang="tr-TR" dirty="0" smtClean="0">
                <a:solidFill>
                  <a:schemeClr val="tx1"/>
                </a:solidFill>
                <a:sym typeface="Wingdings" panose="05000000000000000000" pitchFamily="2" charset="2"/>
              </a:rPr>
              <a:t> hareket duyarlılığı</a:t>
            </a:r>
          </a:p>
          <a:p>
            <a:pPr marL="285750" indent="-285750">
              <a:lnSpc>
                <a:spcPct val="150000"/>
              </a:lnSpc>
              <a:buFont typeface="Arial" panose="020B0604020202020204" pitchFamily="34" charset="0"/>
              <a:buChar char="•"/>
            </a:pPr>
            <a:r>
              <a:rPr lang="tr-TR" dirty="0" err="1" smtClean="0">
                <a:solidFill>
                  <a:schemeClr val="tx1"/>
                </a:solidFill>
                <a:sym typeface="Wingdings" panose="05000000000000000000" pitchFamily="2" charset="2"/>
              </a:rPr>
              <a:t>Adneksiyel</a:t>
            </a:r>
            <a:r>
              <a:rPr lang="tr-TR" dirty="0" smtClean="0">
                <a:solidFill>
                  <a:schemeClr val="tx1"/>
                </a:solidFill>
                <a:sym typeface="Wingdings" panose="05000000000000000000" pitchFamily="2" charset="2"/>
              </a:rPr>
              <a:t> duyarlılık</a:t>
            </a:r>
            <a:endParaRPr lang="tr-TR" dirty="0">
              <a:solidFill>
                <a:schemeClr val="tx1"/>
              </a:solidFill>
            </a:endParaRPr>
          </a:p>
        </p:txBody>
      </p:sp>
    </p:spTree>
    <p:extLst>
      <p:ext uri="{BB962C8B-B14F-4D97-AF65-F5344CB8AC3E}">
        <p14:creationId xmlns:p14="http://schemas.microsoft.com/office/powerpoint/2010/main" val="1368846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Menstrual Siklus Fizyolojisi </a:t>
            </a:r>
            <a:endParaRPr lang="tr-TR" dirty="0"/>
          </a:p>
        </p:txBody>
      </p:sp>
      <p:sp>
        <p:nvSpPr>
          <p:cNvPr id="3" name="İçerik Yer Tutucusu 2"/>
          <p:cNvSpPr>
            <a:spLocks noGrp="1"/>
          </p:cNvSpPr>
          <p:nvPr>
            <p:ph idx="1"/>
          </p:nvPr>
        </p:nvSpPr>
        <p:spPr>
          <a:xfrm>
            <a:off x="838200" y="1690688"/>
            <a:ext cx="6597073" cy="4811712"/>
          </a:xfrm>
        </p:spPr>
        <p:txBody>
          <a:bodyPr>
            <a:normAutofit fontScale="92500" lnSpcReduction="20000"/>
          </a:bodyPr>
          <a:lstStyle/>
          <a:p>
            <a:pPr>
              <a:buFont typeface="Wingdings" panose="05000000000000000000" pitchFamily="2" charset="2"/>
              <a:buChar char="Ø"/>
            </a:pPr>
            <a:r>
              <a:rPr lang="tr-TR" dirty="0" err="1" smtClean="0"/>
              <a:t>Menstruasyon</a:t>
            </a:r>
            <a:r>
              <a:rPr lang="tr-TR" dirty="0" smtClean="0"/>
              <a:t> ile </a:t>
            </a:r>
            <a:r>
              <a:rPr lang="tr-TR" dirty="0" err="1" smtClean="0"/>
              <a:t>foliküler</a:t>
            </a:r>
            <a:r>
              <a:rPr lang="tr-TR" dirty="0" smtClean="0"/>
              <a:t> faz</a:t>
            </a:r>
          </a:p>
          <a:p>
            <a:pPr>
              <a:buFont typeface="Wingdings" panose="05000000000000000000" pitchFamily="2" charset="2"/>
              <a:buChar char="Ø"/>
            </a:pPr>
            <a:endParaRPr lang="tr-TR" dirty="0" smtClean="0"/>
          </a:p>
          <a:p>
            <a:pPr>
              <a:buFont typeface="Wingdings" panose="05000000000000000000" pitchFamily="2" charset="2"/>
              <a:buChar char="Ø"/>
            </a:pPr>
            <a:r>
              <a:rPr lang="tr-TR" dirty="0" err="1" smtClean="0"/>
              <a:t>Folikullerin</a:t>
            </a:r>
            <a:r>
              <a:rPr lang="tr-TR" dirty="0" smtClean="0"/>
              <a:t> gelişim basamakları:</a:t>
            </a:r>
          </a:p>
          <a:p>
            <a:pPr lvl="1"/>
            <a:r>
              <a:rPr lang="tr-TR" dirty="0" err="1" smtClean="0"/>
              <a:t>Primordial</a:t>
            </a:r>
            <a:r>
              <a:rPr lang="tr-TR" dirty="0" smtClean="0"/>
              <a:t> </a:t>
            </a:r>
            <a:r>
              <a:rPr lang="tr-TR" dirty="0" err="1" smtClean="0"/>
              <a:t>folikül</a:t>
            </a:r>
            <a:endParaRPr lang="tr-TR" dirty="0" smtClean="0"/>
          </a:p>
          <a:p>
            <a:pPr lvl="1"/>
            <a:r>
              <a:rPr lang="tr-TR" dirty="0" err="1" smtClean="0"/>
              <a:t>Preantral</a:t>
            </a:r>
            <a:r>
              <a:rPr lang="tr-TR" dirty="0" smtClean="0"/>
              <a:t> </a:t>
            </a:r>
            <a:r>
              <a:rPr lang="tr-TR" dirty="0" err="1" smtClean="0"/>
              <a:t>folikül</a:t>
            </a:r>
            <a:endParaRPr lang="tr-TR" dirty="0" smtClean="0"/>
          </a:p>
          <a:p>
            <a:pPr lvl="1"/>
            <a:r>
              <a:rPr lang="tr-TR" dirty="0" err="1" smtClean="0"/>
              <a:t>Antral</a:t>
            </a:r>
            <a:r>
              <a:rPr lang="tr-TR" dirty="0" smtClean="0"/>
              <a:t> </a:t>
            </a:r>
            <a:r>
              <a:rPr lang="tr-TR" dirty="0" err="1" smtClean="0"/>
              <a:t>folikül</a:t>
            </a:r>
            <a:endParaRPr lang="tr-TR" dirty="0" smtClean="0"/>
          </a:p>
          <a:p>
            <a:pPr lvl="1"/>
            <a:r>
              <a:rPr lang="tr-TR" dirty="0" err="1" smtClean="0"/>
              <a:t>Preovulatuar</a:t>
            </a:r>
            <a:r>
              <a:rPr lang="tr-TR" dirty="0" smtClean="0"/>
              <a:t> </a:t>
            </a:r>
            <a:r>
              <a:rPr lang="tr-TR" dirty="0" err="1" smtClean="0"/>
              <a:t>folikül</a:t>
            </a:r>
            <a:r>
              <a:rPr lang="tr-TR" dirty="0" smtClean="0"/>
              <a:t> </a:t>
            </a:r>
          </a:p>
          <a:p>
            <a:pPr>
              <a:buFont typeface="Wingdings" panose="05000000000000000000" pitchFamily="2" charset="2"/>
              <a:buChar char="Ø"/>
            </a:pPr>
            <a:endParaRPr lang="tr-TR" dirty="0" smtClean="0"/>
          </a:p>
          <a:p>
            <a:pPr>
              <a:buFont typeface="Wingdings" panose="05000000000000000000" pitchFamily="2" charset="2"/>
              <a:buChar char="Ø"/>
            </a:pPr>
            <a:r>
              <a:rPr lang="tr-TR" dirty="0" err="1" smtClean="0"/>
              <a:t>Foliküler</a:t>
            </a:r>
            <a:r>
              <a:rPr lang="tr-TR" dirty="0" smtClean="0"/>
              <a:t> fazda </a:t>
            </a:r>
            <a:r>
              <a:rPr lang="tr-TR" dirty="0" err="1" smtClean="0"/>
              <a:t>FSH’ın</a:t>
            </a:r>
            <a:r>
              <a:rPr lang="tr-TR" dirty="0" smtClean="0"/>
              <a:t> artışı ile baskın </a:t>
            </a:r>
            <a:r>
              <a:rPr lang="tr-TR" dirty="0" err="1" smtClean="0"/>
              <a:t>folikül</a:t>
            </a:r>
            <a:r>
              <a:rPr lang="tr-TR" dirty="0" smtClean="0"/>
              <a:t> </a:t>
            </a:r>
          </a:p>
          <a:p>
            <a:pPr marL="0" indent="0">
              <a:buNone/>
            </a:pPr>
            <a:r>
              <a:rPr lang="tr-TR" dirty="0" smtClean="0"/>
              <a:t>gelişimi ve östrojen salınımı</a:t>
            </a:r>
          </a:p>
          <a:p>
            <a:pPr marL="0" indent="0">
              <a:buNone/>
            </a:pPr>
            <a:endParaRPr lang="tr-TR" dirty="0" smtClean="0"/>
          </a:p>
          <a:p>
            <a:pPr>
              <a:buFont typeface="Wingdings" panose="05000000000000000000" pitchFamily="2" charset="2"/>
              <a:buChar char="Ø"/>
            </a:pPr>
            <a:r>
              <a:rPr lang="tr-TR" dirty="0" smtClean="0"/>
              <a:t>Östrojen belirgin bir noktaya ulaştığı zaman </a:t>
            </a:r>
            <a:r>
              <a:rPr lang="tr-TR" dirty="0" err="1" smtClean="0"/>
              <a:t>GnRH</a:t>
            </a:r>
            <a:r>
              <a:rPr lang="tr-TR" dirty="0" smtClean="0"/>
              <a:t> üzerinde uyarıcı etki ve LH salınımı ile birlikte </a:t>
            </a:r>
            <a:r>
              <a:rPr lang="tr-TR" dirty="0" err="1" smtClean="0"/>
              <a:t>ovülasyon</a:t>
            </a:r>
            <a:endParaRPr lang="tr-TR" dirty="0" smtClean="0"/>
          </a:p>
          <a:p>
            <a:pPr marL="0" indent="0">
              <a:buNone/>
            </a:pPr>
            <a:endParaRPr lang="tr-TR" dirty="0" smtClean="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4045" y="0"/>
            <a:ext cx="5110438" cy="6858000"/>
          </a:xfrm>
          <a:prstGeom prst="rect">
            <a:avLst/>
          </a:prstGeom>
        </p:spPr>
      </p:pic>
    </p:spTree>
    <p:extLst>
      <p:ext uri="{BB962C8B-B14F-4D97-AF65-F5344CB8AC3E}">
        <p14:creationId xmlns:p14="http://schemas.microsoft.com/office/powerpoint/2010/main" val="1955525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a:xfrm>
            <a:off x="838200" y="1690688"/>
            <a:ext cx="7278189" cy="4766764"/>
          </a:xfrm>
        </p:spPr>
        <p:txBody>
          <a:bodyPr>
            <a:normAutofit lnSpcReduction="10000"/>
          </a:bodyPr>
          <a:lstStyle/>
          <a:p>
            <a:pPr>
              <a:lnSpc>
                <a:spcPct val="150000"/>
              </a:lnSpc>
              <a:buFont typeface="Wingdings" panose="05000000000000000000" pitchFamily="2" charset="2"/>
              <a:buChar char="Ø"/>
            </a:pPr>
            <a:r>
              <a:rPr lang="tr-TR" dirty="0"/>
              <a:t>Endokrin </a:t>
            </a:r>
            <a:r>
              <a:rPr lang="tr-TR" dirty="0" smtClean="0"/>
              <a:t>bozukluklar </a:t>
            </a:r>
            <a:r>
              <a:rPr lang="tr-TR" dirty="0" smtClean="0">
                <a:sym typeface="Wingdings" panose="05000000000000000000" pitchFamily="2" charset="2"/>
              </a:rPr>
              <a:t> </a:t>
            </a:r>
            <a:r>
              <a:rPr lang="tr-TR" dirty="0" smtClean="0"/>
              <a:t>Hem </a:t>
            </a:r>
            <a:r>
              <a:rPr lang="tr-TR" dirty="0" err="1"/>
              <a:t>hipotiroidi</a:t>
            </a:r>
            <a:r>
              <a:rPr lang="tr-TR" dirty="0"/>
              <a:t> </a:t>
            </a:r>
            <a:r>
              <a:rPr lang="tr-TR" dirty="0" smtClean="0"/>
              <a:t>hem </a:t>
            </a:r>
            <a:r>
              <a:rPr lang="tr-TR" dirty="0" err="1"/>
              <a:t>hipertioidi</a:t>
            </a:r>
            <a:r>
              <a:rPr lang="tr-TR" dirty="0"/>
              <a:t> </a:t>
            </a:r>
            <a:r>
              <a:rPr lang="tr-TR" dirty="0" err="1"/>
              <a:t>menstural</a:t>
            </a:r>
            <a:r>
              <a:rPr lang="tr-TR" dirty="0"/>
              <a:t> </a:t>
            </a:r>
            <a:r>
              <a:rPr lang="tr-TR" dirty="0" err="1"/>
              <a:t>siklus</a:t>
            </a:r>
            <a:r>
              <a:rPr lang="tr-TR" dirty="0"/>
              <a:t> düzensizliklerine </a:t>
            </a:r>
            <a:r>
              <a:rPr lang="tr-TR" dirty="0" smtClean="0"/>
              <a:t>neden olabilmekte</a:t>
            </a:r>
            <a:endParaRPr lang="tr-TR" dirty="0"/>
          </a:p>
          <a:p>
            <a:pPr lvl="1">
              <a:lnSpc>
                <a:spcPct val="150000"/>
              </a:lnSpc>
            </a:pPr>
            <a:r>
              <a:rPr lang="tr-TR" dirty="0" err="1"/>
              <a:t>Hipotiroidide</a:t>
            </a:r>
            <a:r>
              <a:rPr lang="tr-TR" dirty="0"/>
              <a:t> </a:t>
            </a:r>
            <a:r>
              <a:rPr lang="tr-TR" dirty="0" err="1"/>
              <a:t>amenore</a:t>
            </a:r>
            <a:r>
              <a:rPr lang="tr-TR" dirty="0"/>
              <a:t>, </a:t>
            </a:r>
            <a:r>
              <a:rPr lang="tr-TR" dirty="0" err="1"/>
              <a:t>oligomenore</a:t>
            </a:r>
            <a:r>
              <a:rPr lang="tr-TR" dirty="0"/>
              <a:t>, </a:t>
            </a:r>
            <a:r>
              <a:rPr lang="tr-TR" dirty="0" err="1"/>
              <a:t>polimenore</a:t>
            </a:r>
            <a:r>
              <a:rPr lang="tr-TR" dirty="0"/>
              <a:t> veya </a:t>
            </a:r>
            <a:r>
              <a:rPr lang="tr-TR" dirty="0" err="1"/>
              <a:t>menoraji</a:t>
            </a:r>
            <a:r>
              <a:rPr lang="tr-TR" dirty="0"/>
              <a:t> gibi birçok düzensizlik </a:t>
            </a:r>
            <a:endParaRPr lang="tr-TR" dirty="0" smtClean="0"/>
          </a:p>
          <a:p>
            <a:pPr marL="457200" lvl="1" indent="0">
              <a:lnSpc>
                <a:spcPct val="150000"/>
              </a:lnSpc>
              <a:buNone/>
            </a:pPr>
            <a:endParaRPr lang="tr-TR" dirty="0"/>
          </a:p>
          <a:p>
            <a:pPr>
              <a:lnSpc>
                <a:spcPct val="150000"/>
              </a:lnSpc>
              <a:buFont typeface="Wingdings" panose="05000000000000000000" pitchFamily="2" charset="2"/>
              <a:buChar char="Ø"/>
            </a:pPr>
            <a:r>
              <a:rPr lang="tr-TR" dirty="0" err="1"/>
              <a:t>Koagülasyon</a:t>
            </a:r>
            <a:r>
              <a:rPr lang="tr-TR" dirty="0"/>
              <a:t> </a:t>
            </a:r>
            <a:r>
              <a:rPr lang="tr-TR" dirty="0" smtClean="0"/>
              <a:t>bozukluğu</a:t>
            </a:r>
            <a:r>
              <a:rPr lang="tr-TR" dirty="0" smtClean="0">
                <a:sym typeface="Wingdings" panose="05000000000000000000" pitchFamily="2" charset="2"/>
              </a:rPr>
              <a:t></a:t>
            </a:r>
            <a:r>
              <a:rPr lang="tr-TR" dirty="0" smtClean="0"/>
              <a:t> Ağır ve uzamış kanama</a:t>
            </a:r>
            <a:endParaRPr lang="tr-TR" dirty="0"/>
          </a:p>
          <a:p>
            <a:pPr lvl="1">
              <a:lnSpc>
                <a:spcPct val="150000"/>
              </a:lnSpc>
            </a:pPr>
            <a:r>
              <a:rPr lang="tr-TR" dirty="0"/>
              <a:t>En sık </a:t>
            </a:r>
            <a:r>
              <a:rPr lang="tr-TR" dirty="0" err="1" smtClean="0"/>
              <a:t>trombositopeni</a:t>
            </a:r>
            <a:r>
              <a:rPr lang="tr-TR" dirty="0" smtClean="0"/>
              <a:t> </a:t>
            </a:r>
            <a:r>
              <a:rPr lang="tr-TR" dirty="0"/>
              <a:t>ve </a:t>
            </a:r>
            <a:r>
              <a:rPr lang="tr-TR" dirty="0" err="1" smtClean="0"/>
              <a:t>Von</a:t>
            </a:r>
            <a:r>
              <a:rPr lang="tr-TR" dirty="0" smtClean="0"/>
              <a:t> </a:t>
            </a:r>
            <a:r>
              <a:rPr lang="tr-TR" dirty="0" err="1" smtClean="0"/>
              <a:t>Willebrand</a:t>
            </a:r>
            <a:r>
              <a:rPr lang="tr-TR" dirty="0" smtClean="0"/>
              <a:t> Hastalığı</a:t>
            </a:r>
          </a:p>
          <a:p>
            <a:pPr lvl="1">
              <a:lnSpc>
                <a:spcPct val="150000"/>
              </a:lnSpc>
            </a:pPr>
            <a:r>
              <a:rPr lang="tr-TR" dirty="0" smtClean="0"/>
              <a:t>Özellikle </a:t>
            </a:r>
            <a:r>
              <a:rPr lang="tr-TR" dirty="0" err="1"/>
              <a:t>menarşta</a:t>
            </a:r>
            <a:r>
              <a:rPr lang="tr-TR" dirty="0"/>
              <a:t> kanama daha </a:t>
            </a:r>
            <a:r>
              <a:rPr lang="tr-TR" dirty="0" smtClean="0"/>
              <a:t>şiddetli</a:t>
            </a:r>
            <a:endParaRPr lang="tr-TR" dirty="0"/>
          </a:p>
          <a:p>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530" y="3658530"/>
            <a:ext cx="2857500" cy="1885950"/>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8530" y="1054032"/>
            <a:ext cx="2878620" cy="1915591"/>
          </a:xfrm>
          <a:prstGeom prst="rect">
            <a:avLst/>
          </a:prstGeom>
        </p:spPr>
      </p:pic>
    </p:spTree>
    <p:extLst>
      <p:ext uri="{BB962C8B-B14F-4D97-AF65-F5344CB8AC3E}">
        <p14:creationId xmlns:p14="http://schemas.microsoft.com/office/powerpoint/2010/main" val="4283802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 </a:t>
            </a:r>
          </a:p>
        </p:txBody>
      </p:sp>
      <p:sp>
        <p:nvSpPr>
          <p:cNvPr id="6" name="İçerik Yer Tutucusu 5"/>
          <p:cNvSpPr>
            <a:spLocks noGrp="1"/>
          </p:cNvSpPr>
          <p:nvPr>
            <p:ph idx="1"/>
          </p:nvPr>
        </p:nvSpPr>
        <p:spPr/>
        <p:txBody>
          <a:bodyPr>
            <a:normAutofit/>
          </a:bodyPr>
          <a:lstStyle/>
          <a:p>
            <a:pPr>
              <a:buFont typeface="Wingdings" panose="05000000000000000000" pitchFamily="2" charset="2"/>
              <a:buChar char="Ø"/>
            </a:pPr>
            <a:r>
              <a:rPr lang="tr-TR" dirty="0" err="1"/>
              <a:t>Menarştan</a:t>
            </a:r>
            <a:r>
              <a:rPr lang="tr-TR" dirty="0"/>
              <a:t> beri devam eden </a:t>
            </a:r>
            <a:r>
              <a:rPr lang="tr-TR" dirty="0" smtClean="0"/>
              <a:t>aşırı </a:t>
            </a:r>
            <a:r>
              <a:rPr lang="tr-TR" dirty="0" err="1"/>
              <a:t>menstruel</a:t>
            </a:r>
            <a:r>
              <a:rPr lang="tr-TR" dirty="0"/>
              <a:t> </a:t>
            </a:r>
            <a:r>
              <a:rPr lang="tr-TR" dirty="0" smtClean="0"/>
              <a:t>kanama</a:t>
            </a:r>
            <a:endParaRPr lang="tr-TR" dirty="0"/>
          </a:p>
          <a:p>
            <a:pPr>
              <a:buFont typeface="Wingdings" panose="05000000000000000000" pitchFamily="2" charset="2"/>
              <a:buChar char="Ø"/>
            </a:pPr>
            <a:r>
              <a:rPr lang="tr-TR" dirty="0"/>
              <a:t>Aşağıdakilerden 1 </a:t>
            </a:r>
            <a:r>
              <a:rPr lang="tr-TR" dirty="0" smtClean="0"/>
              <a:t>tanesi</a:t>
            </a:r>
            <a:endParaRPr lang="tr-TR" dirty="0"/>
          </a:p>
          <a:p>
            <a:pPr lvl="1"/>
            <a:r>
              <a:rPr lang="tr-TR" dirty="0" err="1"/>
              <a:t>Postpartum</a:t>
            </a:r>
            <a:r>
              <a:rPr lang="tr-TR" dirty="0"/>
              <a:t> kanama</a:t>
            </a:r>
          </a:p>
          <a:p>
            <a:pPr lvl="1"/>
            <a:r>
              <a:rPr lang="tr-TR" dirty="0"/>
              <a:t>Cerrahi ile ilişkili kanama</a:t>
            </a:r>
          </a:p>
          <a:p>
            <a:pPr lvl="1"/>
            <a:r>
              <a:rPr lang="tr-TR" dirty="0"/>
              <a:t>Diş tedavisi ile ilişkili </a:t>
            </a:r>
            <a:r>
              <a:rPr lang="tr-TR" dirty="0" smtClean="0"/>
              <a:t>kanama</a:t>
            </a:r>
            <a:endParaRPr lang="tr-TR" dirty="0"/>
          </a:p>
          <a:p>
            <a:pPr>
              <a:buFont typeface="Wingdings" panose="05000000000000000000" pitchFamily="2" charset="2"/>
              <a:buChar char="Ø"/>
            </a:pPr>
            <a:r>
              <a:rPr lang="tr-TR" dirty="0"/>
              <a:t>Aşağıdakilerden 2 </a:t>
            </a:r>
            <a:r>
              <a:rPr lang="tr-TR" dirty="0" smtClean="0"/>
              <a:t>tanesi</a:t>
            </a:r>
            <a:endParaRPr lang="tr-TR" dirty="0"/>
          </a:p>
          <a:p>
            <a:pPr lvl="1"/>
            <a:r>
              <a:rPr lang="tr-TR" dirty="0"/>
              <a:t>Ayda 1-2 defa </a:t>
            </a:r>
            <a:r>
              <a:rPr lang="tr-TR" dirty="0" err="1"/>
              <a:t>epistaksis</a:t>
            </a:r>
            <a:r>
              <a:rPr lang="tr-TR" dirty="0"/>
              <a:t> </a:t>
            </a:r>
          </a:p>
          <a:p>
            <a:pPr lvl="1"/>
            <a:r>
              <a:rPr lang="tr-TR" dirty="0"/>
              <a:t>Ayda 1-2 kez morarma</a:t>
            </a:r>
          </a:p>
          <a:p>
            <a:pPr lvl="1"/>
            <a:r>
              <a:rPr lang="tr-TR" dirty="0"/>
              <a:t>Sık sık diş eti kanaması</a:t>
            </a:r>
          </a:p>
          <a:p>
            <a:pPr lvl="1"/>
            <a:r>
              <a:rPr lang="tr-TR" dirty="0"/>
              <a:t>Ailede kanama öyküsü</a:t>
            </a:r>
          </a:p>
          <a:p>
            <a:pPr marL="0" indent="0">
              <a:buNone/>
            </a:pPr>
            <a:endParaRPr lang="tr-TR"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2265" y="1106170"/>
            <a:ext cx="2861535" cy="2116001"/>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0110" y="3431178"/>
            <a:ext cx="2863690" cy="1968136"/>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0797" y="3431178"/>
            <a:ext cx="2624181" cy="1968136"/>
          </a:xfrm>
          <a:prstGeom prst="rect">
            <a:avLst/>
          </a:prstGeom>
        </p:spPr>
      </p:pic>
      <p:sp>
        <p:nvSpPr>
          <p:cNvPr id="8" name="Yuvarlatılmış Dikdörtgen 7"/>
          <p:cNvSpPr/>
          <p:nvPr/>
        </p:nvSpPr>
        <p:spPr>
          <a:xfrm>
            <a:off x="3483607" y="5832974"/>
            <a:ext cx="4214770" cy="809897"/>
          </a:xfrm>
          <a:prstGeom prst="roundRect">
            <a:avLst/>
          </a:prstGeom>
          <a:solidFill>
            <a:srgbClr val="F4DD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err="1" smtClean="0">
                <a:solidFill>
                  <a:schemeClr val="tx1"/>
                </a:solidFill>
              </a:rPr>
              <a:t>Koagülopati</a:t>
            </a:r>
            <a:r>
              <a:rPr lang="tr-TR" sz="3200" dirty="0" smtClean="0">
                <a:solidFill>
                  <a:schemeClr val="tx1"/>
                </a:solidFill>
              </a:rPr>
              <a:t> !!!</a:t>
            </a:r>
            <a:endParaRPr lang="tr-TR" sz="3200" dirty="0">
              <a:solidFill>
                <a:schemeClr val="tx1"/>
              </a:solidFill>
            </a:endParaRPr>
          </a:p>
        </p:txBody>
      </p:sp>
    </p:spTree>
    <p:extLst>
      <p:ext uri="{BB962C8B-B14F-4D97-AF65-F5344CB8AC3E}">
        <p14:creationId xmlns:p14="http://schemas.microsoft.com/office/powerpoint/2010/main" val="3791180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err="1" smtClean="0">
                <a:cs typeface="Times New Roman" panose="02020603050405020304" pitchFamily="18" charset="0"/>
              </a:rPr>
              <a:t>Endometriyal</a:t>
            </a:r>
            <a:r>
              <a:rPr lang="tr-TR" dirty="0" smtClean="0">
                <a:cs typeface="Times New Roman" panose="02020603050405020304" pitchFamily="18" charset="0"/>
              </a:rPr>
              <a:t> </a:t>
            </a:r>
            <a:r>
              <a:rPr lang="tr-TR" dirty="0" err="1" smtClean="0">
                <a:cs typeface="Times New Roman" panose="02020603050405020304" pitchFamily="18" charset="0"/>
              </a:rPr>
              <a:t>hiperplazi</a:t>
            </a:r>
            <a:endParaRPr lang="tr-TR" dirty="0">
              <a:cs typeface="Times New Roman" panose="02020603050405020304" pitchFamily="18" charset="0"/>
            </a:endParaRPr>
          </a:p>
          <a:p>
            <a:pPr lvl="1">
              <a:lnSpc>
                <a:spcPct val="150000"/>
              </a:lnSpc>
            </a:pPr>
            <a:r>
              <a:rPr lang="tr-TR" dirty="0" err="1" smtClean="0">
                <a:cs typeface="Times New Roman" panose="02020603050405020304" pitchFamily="18" charset="0"/>
              </a:rPr>
              <a:t>Endometriyum</a:t>
            </a:r>
            <a:r>
              <a:rPr lang="tr-TR" dirty="0" smtClean="0">
                <a:cs typeface="Times New Roman" panose="02020603050405020304" pitchFamily="18" charset="0"/>
              </a:rPr>
              <a:t> </a:t>
            </a:r>
            <a:r>
              <a:rPr lang="tr-TR" dirty="0" err="1" smtClean="0">
                <a:cs typeface="Times New Roman" panose="02020603050405020304" pitchFamily="18" charset="0"/>
              </a:rPr>
              <a:t>glandüler</a:t>
            </a:r>
            <a:r>
              <a:rPr lang="tr-TR" dirty="0" smtClean="0">
                <a:cs typeface="Times New Roman" panose="02020603050405020304" pitchFamily="18" charset="0"/>
              </a:rPr>
              <a:t> </a:t>
            </a:r>
            <a:r>
              <a:rPr lang="tr-TR" dirty="0" err="1">
                <a:cs typeface="Times New Roman" panose="02020603050405020304" pitchFamily="18" charset="0"/>
              </a:rPr>
              <a:t>epitelinin</a:t>
            </a:r>
            <a:r>
              <a:rPr lang="tr-TR" dirty="0">
                <a:cs typeface="Times New Roman" panose="02020603050405020304" pitchFamily="18" charset="0"/>
              </a:rPr>
              <a:t> aşırı </a:t>
            </a:r>
            <a:r>
              <a:rPr lang="tr-TR" dirty="0" smtClean="0">
                <a:cs typeface="Times New Roman" panose="02020603050405020304" pitchFamily="18" charset="0"/>
              </a:rPr>
              <a:t>çoğalması</a:t>
            </a:r>
          </a:p>
          <a:p>
            <a:pPr lvl="1">
              <a:lnSpc>
                <a:spcPct val="150000"/>
              </a:lnSpc>
            </a:pPr>
            <a:r>
              <a:rPr lang="tr-TR" dirty="0">
                <a:cs typeface="Times New Roman" panose="02020603050405020304" pitchFamily="18" charset="0"/>
              </a:rPr>
              <a:t>Genelde </a:t>
            </a:r>
            <a:r>
              <a:rPr lang="tr-TR" dirty="0" err="1">
                <a:cs typeface="Times New Roman" panose="02020603050405020304" pitchFamily="18" charset="0"/>
              </a:rPr>
              <a:t>anovülasyon</a:t>
            </a:r>
            <a:r>
              <a:rPr lang="tr-TR" dirty="0">
                <a:cs typeface="Times New Roman" panose="02020603050405020304" pitchFamily="18" charset="0"/>
              </a:rPr>
              <a:t> nedeniyle </a:t>
            </a:r>
            <a:r>
              <a:rPr lang="tr-TR" dirty="0" err="1" smtClean="0">
                <a:cs typeface="Times New Roman" panose="02020603050405020304" pitchFamily="18" charset="0"/>
              </a:rPr>
              <a:t>uterusun</a:t>
            </a:r>
            <a:r>
              <a:rPr lang="tr-TR" dirty="0" smtClean="0">
                <a:cs typeface="Times New Roman" panose="02020603050405020304" pitchFamily="18" charset="0"/>
              </a:rPr>
              <a:t> </a:t>
            </a:r>
            <a:r>
              <a:rPr lang="tr-TR" dirty="0">
                <a:cs typeface="Times New Roman" panose="02020603050405020304" pitchFamily="18" charset="0"/>
              </a:rPr>
              <a:t>östrojene </a:t>
            </a:r>
            <a:r>
              <a:rPr lang="tr-TR" dirty="0" err="1">
                <a:cs typeface="Times New Roman" panose="02020603050405020304" pitchFamily="18" charset="0"/>
              </a:rPr>
              <a:t>maruziyeti</a:t>
            </a:r>
            <a:r>
              <a:rPr lang="tr-TR" dirty="0">
                <a:cs typeface="Times New Roman" panose="02020603050405020304" pitchFamily="18" charset="0"/>
              </a:rPr>
              <a:t> sonucu </a:t>
            </a:r>
            <a:endParaRPr lang="tr-TR" dirty="0" smtClean="0">
              <a:cs typeface="Times New Roman" panose="02020603050405020304" pitchFamily="18" charset="0"/>
            </a:endParaRPr>
          </a:p>
          <a:p>
            <a:pPr lvl="1">
              <a:lnSpc>
                <a:spcPct val="150000"/>
              </a:lnSpc>
            </a:pPr>
            <a:r>
              <a:rPr lang="tr-TR" dirty="0" smtClean="0"/>
              <a:t>Ağır ve uzamış kanama veya </a:t>
            </a:r>
            <a:r>
              <a:rPr lang="tr-TR" dirty="0" err="1" smtClean="0"/>
              <a:t>intermenstrual</a:t>
            </a:r>
            <a:r>
              <a:rPr lang="tr-TR" dirty="0" smtClean="0"/>
              <a:t> kanama şeklinde</a:t>
            </a:r>
            <a:endParaRPr lang="tr-TR" dirty="0"/>
          </a:p>
        </p:txBody>
      </p:sp>
      <p:sp>
        <p:nvSpPr>
          <p:cNvPr id="4" name="Yuvarlatılmış Dikdörtgen 3"/>
          <p:cNvSpPr/>
          <p:nvPr/>
        </p:nvSpPr>
        <p:spPr>
          <a:xfrm>
            <a:off x="1515034" y="3972111"/>
            <a:ext cx="4939554" cy="233978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tr-TR" dirty="0" err="1" smtClean="0">
                <a:solidFill>
                  <a:schemeClr val="tx1"/>
                </a:solidFill>
              </a:rPr>
              <a:t>Neoplazi</a:t>
            </a:r>
            <a:r>
              <a:rPr lang="tr-TR" dirty="0" smtClean="0">
                <a:solidFill>
                  <a:schemeClr val="tx1"/>
                </a:solidFill>
              </a:rPr>
              <a:t> riski :</a:t>
            </a:r>
          </a:p>
          <a:p>
            <a:pPr marL="285750" indent="-285750">
              <a:lnSpc>
                <a:spcPct val="150000"/>
              </a:lnSpc>
              <a:buFont typeface="Arial" panose="020B0604020202020204" pitchFamily="34" charset="0"/>
              <a:buChar char="•"/>
            </a:pPr>
            <a:r>
              <a:rPr lang="tr-TR" dirty="0" smtClean="0">
                <a:solidFill>
                  <a:schemeClr val="tx1"/>
                </a:solidFill>
              </a:rPr>
              <a:t>Basit </a:t>
            </a:r>
            <a:r>
              <a:rPr lang="tr-TR" dirty="0" err="1" smtClean="0">
                <a:solidFill>
                  <a:schemeClr val="tx1"/>
                </a:solidFill>
              </a:rPr>
              <a:t>hiperplazi</a:t>
            </a:r>
            <a:r>
              <a:rPr lang="tr-TR" dirty="0" smtClean="0">
                <a:solidFill>
                  <a:schemeClr val="tx1"/>
                </a:solidFill>
              </a:rPr>
              <a:t> </a:t>
            </a:r>
            <a:r>
              <a:rPr lang="tr-TR" dirty="0" smtClean="0">
                <a:solidFill>
                  <a:schemeClr val="tx1"/>
                </a:solidFill>
                <a:sym typeface="Wingdings" panose="05000000000000000000" pitchFamily="2" charset="2"/>
              </a:rPr>
              <a:t> %1</a:t>
            </a:r>
          </a:p>
          <a:p>
            <a:pPr marL="285750" indent="-285750">
              <a:lnSpc>
                <a:spcPct val="150000"/>
              </a:lnSpc>
              <a:buFont typeface="Arial" panose="020B0604020202020204" pitchFamily="34" charset="0"/>
              <a:buChar char="•"/>
            </a:pPr>
            <a:r>
              <a:rPr lang="tr-TR" dirty="0" smtClean="0">
                <a:solidFill>
                  <a:schemeClr val="tx1"/>
                </a:solidFill>
                <a:sym typeface="Wingdings" panose="05000000000000000000" pitchFamily="2" charset="2"/>
              </a:rPr>
              <a:t>Kompleks </a:t>
            </a:r>
            <a:r>
              <a:rPr lang="tr-TR" dirty="0" err="1" smtClean="0">
                <a:solidFill>
                  <a:schemeClr val="tx1"/>
                </a:solidFill>
                <a:sym typeface="Wingdings" panose="05000000000000000000" pitchFamily="2" charset="2"/>
              </a:rPr>
              <a:t>hiperplazide</a:t>
            </a:r>
            <a:r>
              <a:rPr lang="tr-TR" dirty="0" smtClean="0">
                <a:solidFill>
                  <a:schemeClr val="tx1"/>
                </a:solidFill>
                <a:sym typeface="Wingdings" panose="05000000000000000000" pitchFamily="2" charset="2"/>
              </a:rPr>
              <a:t> daha yüksek</a:t>
            </a:r>
          </a:p>
          <a:p>
            <a:pPr marL="285750" indent="-285750">
              <a:lnSpc>
                <a:spcPct val="150000"/>
              </a:lnSpc>
              <a:buFont typeface="Arial" panose="020B0604020202020204" pitchFamily="34" charset="0"/>
              <a:buChar char="•"/>
            </a:pPr>
            <a:r>
              <a:rPr lang="tr-TR" dirty="0" err="1" smtClean="0">
                <a:solidFill>
                  <a:schemeClr val="tx1"/>
                </a:solidFill>
                <a:sym typeface="Wingdings" panose="05000000000000000000" pitchFamily="2" charset="2"/>
              </a:rPr>
              <a:t>Atipi</a:t>
            </a:r>
            <a:r>
              <a:rPr lang="tr-TR" dirty="0" smtClean="0">
                <a:solidFill>
                  <a:schemeClr val="tx1"/>
                </a:solidFill>
                <a:sym typeface="Wingdings" panose="05000000000000000000" pitchFamily="2" charset="2"/>
              </a:rPr>
              <a:t> varlığında  %30 </a:t>
            </a:r>
            <a:endParaRPr lang="tr-TR" dirty="0">
              <a:solidFill>
                <a:schemeClr val="tx1"/>
              </a:solidFill>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862" y="3729318"/>
            <a:ext cx="5137636" cy="2985247"/>
          </a:xfrm>
          <a:prstGeom prst="rect">
            <a:avLst/>
          </a:prstGeom>
        </p:spPr>
      </p:pic>
    </p:spTree>
    <p:extLst>
      <p:ext uri="{BB962C8B-B14F-4D97-AF65-F5344CB8AC3E}">
        <p14:creationId xmlns:p14="http://schemas.microsoft.com/office/powerpoint/2010/main" val="2519516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Anormal </a:t>
            </a:r>
            <a:r>
              <a:rPr lang="tr-TR" dirty="0" err="1"/>
              <a:t>Uterin</a:t>
            </a:r>
            <a:r>
              <a:rPr lang="tr-TR" dirty="0"/>
              <a:t> Kanamalara Yaklaşım</a:t>
            </a:r>
          </a:p>
        </p:txBody>
      </p:sp>
      <p:sp>
        <p:nvSpPr>
          <p:cNvPr id="9" name="İçerik Yer Tutucusu 8"/>
          <p:cNvSpPr>
            <a:spLocks noGrp="1"/>
          </p:cNvSpPr>
          <p:nvPr>
            <p:ph idx="1"/>
          </p:nvPr>
        </p:nvSpPr>
        <p:spPr/>
        <p:txBody>
          <a:bodyPr>
            <a:normAutofit fontScale="92500" lnSpcReduction="10000"/>
          </a:bodyPr>
          <a:lstStyle/>
          <a:p>
            <a:pPr>
              <a:buFont typeface="Wingdings" panose="05000000000000000000" pitchFamily="2" charset="2"/>
              <a:buChar char="Ø"/>
            </a:pPr>
            <a:r>
              <a:rPr lang="tr-TR" dirty="0" err="1" smtClean="0"/>
              <a:t>Endometriyal</a:t>
            </a:r>
            <a:r>
              <a:rPr lang="tr-TR" dirty="0" smtClean="0"/>
              <a:t> </a:t>
            </a:r>
            <a:r>
              <a:rPr lang="tr-TR" dirty="0" err="1" smtClean="0"/>
              <a:t>neoplazi</a:t>
            </a:r>
            <a:r>
              <a:rPr lang="tr-TR" dirty="0" smtClean="0"/>
              <a:t> </a:t>
            </a:r>
          </a:p>
          <a:p>
            <a:pPr lvl="1">
              <a:lnSpc>
                <a:spcPct val="150000"/>
              </a:lnSpc>
            </a:pPr>
            <a:r>
              <a:rPr lang="tr-TR" dirty="0" err="1" smtClean="0"/>
              <a:t>Uterus</a:t>
            </a:r>
            <a:r>
              <a:rPr lang="tr-TR" dirty="0" smtClean="0"/>
              <a:t> kanserleri kadınlarda en sık 4. </a:t>
            </a:r>
            <a:r>
              <a:rPr lang="tr-TR" dirty="0" err="1" smtClean="0"/>
              <a:t>malignite</a:t>
            </a:r>
            <a:endParaRPr lang="tr-TR" dirty="0" smtClean="0"/>
          </a:p>
          <a:p>
            <a:pPr lvl="1">
              <a:lnSpc>
                <a:spcPct val="150000"/>
              </a:lnSpc>
            </a:pPr>
            <a:r>
              <a:rPr lang="tr-TR" dirty="0" err="1" smtClean="0"/>
              <a:t>Postmenopozal</a:t>
            </a:r>
            <a:r>
              <a:rPr lang="tr-TR" dirty="0" smtClean="0"/>
              <a:t> dönem kanamalı </a:t>
            </a:r>
          </a:p>
          <a:p>
            <a:pPr marL="457200" lvl="1" indent="0">
              <a:lnSpc>
                <a:spcPct val="150000"/>
              </a:lnSpc>
              <a:buNone/>
            </a:pPr>
            <a:r>
              <a:rPr lang="tr-TR" dirty="0" smtClean="0"/>
              <a:t>hastaların </a:t>
            </a:r>
            <a:r>
              <a:rPr lang="tr-TR" dirty="0" smtClean="0">
                <a:sym typeface="Wingdings" panose="05000000000000000000" pitchFamily="2" charset="2"/>
              </a:rPr>
              <a:t> %10’unda </a:t>
            </a:r>
            <a:r>
              <a:rPr lang="tr-TR" dirty="0" err="1" smtClean="0">
                <a:sym typeface="Wingdings" panose="05000000000000000000" pitchFamily="2" charset="2"/>
              </a:rPr>
              <a:t>endometrial</a:t>
            </a:r>
            <a:r>
              <a:rPr lang="tr-TR" dirty="0" smtClean="0">
                <a:sym typeface="Wingdings" panose="05000000000000000000" pitchFamily="2" charset="2"/>
              </a:rPr>
              <a:t> </a:t>
            </a:r>
            <a:r>
              <a:rPr lang="tr-TR" dirty="0" err="1" smtClean="0">
                <a:sym typeface="Wingdings" panose="05000000000000000000" pitchFamily="2" charset="2"/>
              </a:rPr>
              <a:t>neoplazi</a:t>
            </a:r>
            <a:endParaRPr lang="tr-TR" dirty="0" smtClean="0">
              <a:sym typeface="Wingdings" panose="05000000000000000000" pitchFamily="2" charset="2"/>
            </a:endParaRPr>
          </a:p>
          <a:p>
            <a:pPr lvl="1">
              <a:lnSpc>
                <a:spcPct val="150000"/>
              </a:lnSpc>
            </a:pPr>
            <a:r>
              <a:rPr lang="tr-TR" dirty="0" smtClean="0">
                <a:sym typeface="Wingdings" panose="05000000000000000000" pitchFamily="2" charset="2"/>
              </a:rPr>
              <a:t>Ağır, uzun kanama, </a:t>
            </a:r>
            <a:r>
              <a:rPr lang="tr-TR" dirty="0" err="1" smtClean="0">
                <a:sym typeface="Wingdings" panose="05000000000000000000" pitchFamily="2" charset="2"/>
              </a:rPr>
              <a:t>intermenstrual</a:t>
            </a:r>
            <a:r>
              <a:rPr lang="tr-TR" dirty="0" smtClean="0">
                <a:sym typeface="Wingdings" panose="05000000000000000000" pitchFamily="2" charset="2"/>
              </a:rPr>
              <a:t> kanama</a:t>
            </a:r>
          </a:p>
          <a:p>
            <a:pPr>
              <a:lnSpc>
                <a:spcPct val="150000"/>
              </a:lnSpc>
              <a:buFont typeface="Wingdings" panose="05000000000000000000" pitchFamily="2" charset="2"/>
              <a:buChar char="Ø"/>
            </a:pPr>
            <a:r>
              <a:rPr lang="tr-TR" dirty="0" err="1" smtClean="0">
                <a:sym typeface="Wingdings" panose="05000000000000000000" pitchFamily="2" charset="2"/>
              </a:rPr>
              <a:t>Servikal</a:t>
            </a:r>
            <a:r>
              <a:rPr lang="tr-TR" dirty="0" smtClean="0">
                <a:sym typeface="Wingdings" panose="05000000000000000000" pitchFamily="2" charset="2"/>
              </a:rPr>
              <a:t> </a:t>
            </a:r>
            <a:r>
              <a:rPr lang="tr-TR" dirty="0" err="1" smtClean="0">
                <a:sym typeface="Wingdings" panose="05000000000000000000" pitchFamily="2" charset="2"/>
              </a:rPr>
              <a:t>neoplazi</a:t>
            </a:r>
            <a:endParaRPr lang="tr-TR" dirty="0" smtClean="0">
              <a:sym typeface="Wingdings" panose="05000000000000000000" pitchFamily="2" charset="2"/>
            </a:endParaRPr>
          </a:p>
          <a:p>
            <a:pPr lvl="1">
              <a:lnSpc>
                <a:spcPct val="150000"/>
              </a:lnSpc>
            </a:pPr>
            <a:r>
              <a:rPr lang="tr-TR" dirty="0" smtClean="0">
                <a:sym typeface="Wingdings" panose="05000000000000000000" pitchFamily="2" charset="2"/>
              </a:rPr>
              <a:t>Genelde </a:t>
            </a:r>
            <a:r>
              <a:rPr lang="tr-TR" dirty="0" err="1" smtClean="0">
                <a:sym typeface="Wingdings" panose="05000000000000000000" pitchFamily="2" charset="2"/>
              </a:rPr>
              <a:t>asemptomatik</a:t>
            </a:r>
            <a:endParaRPr lang="tr-TR" dirty="0">
              <a:sym typeface="Wingdings" panose="05000000000000000000" pitchFamily="2" charset="2"/>
            </a:endParaRPr>
          </a:p>
          <a:p>
            <a:pPr lvl="1">
              <a:lnSpc>
                <a:spcPct val="150000"/>
              </a:lnSpc>
            </a:pPr>
            <a:r>
              <a:rPr lang="tr-TR" dirty="0" smtClean="0">
                <a:sym typeface="Wingdings" panose="05000000000000000000" pitchFamily="2" charset="2"/>
              </a:rPr>
              <a:t>En sık semptom vajinal kanama</a:t>
            </a:r>
          </a:p>
          <a:p>
            <a:pPr lvl="1">
              <a:lnSpc>
                <a:spcPct val="150000"/>
              </a:lnSpc>
            </a:pPr>
            <a:r>
              <a:rPr lang="tr-TR" dirty="0" smtClean="0">
                <a:sym typeface="Wingdings" panose="05000000000000000000" pitchFamily="2" charset="2"/>
              </a:rPr>
              <a:t>Düzensiz lekelenme, </a:t>
            </a:r>
            <a:r>
              <a:rPr lang="tr-TR" dirty="0" err="1" smtClean="0">
                <a:sym typeface="Wingdings" panose="05000000000000000000" pitchFamily="2" charset="2"/>
              </a:rPr>
              <a:t>postkoital</a:t>
            </a:r>
            <a:r>
              <a:rPr lang="tr-TR" dirty="0" smtClean="0">
                <a:sym typeface="Wingdings" panose="05000000000000000000" pitchFamily="2" charset="2"/>
              </a:rPr>
              <a:t> kanama</a:t>
            </a:r>
          </a:p>
        </p:txBody>
      </p:sp>
      <p:pic>
        <p:nvPicPr>
          <p:cNvPr id="4" name="Picture 2"/>
          <p:cNvPicPr>
            <a:picLocks noChangeAspect="1"/>
          </p:cNvPicPr>
          <p:nvPr/>
        </p:nvPicPr>
        <p:blipFill rotWithShape="1">
          <a:blip r:embed="rId3"/>
          <a:srcRect r="1724" b="35294"/>
          <a:stretch/>
        </p:blipFill>
        <p:spPr>
          <a:xfrm>
            <a:off x="6741460" y="1469862"/>
            <a:ext cx="5091954" cy="4913289"/>
          </a:xfrm>
          <a:prstGeom prst="rect">
            <a:avLst/>
          </a:prstGeom>
        </p:spPr>
      </p:pic>
      <p:pic>
        <p:nvPicPr>
          <p:cNvPr id="3" name="Resim 2"/>
          <p:cNvPicPr>
            <a:picLocks noChangeAspect="1"/>
          </p:cNvPicPr>
          <p:nvPr/>
        </p:nvPicPr>
        <p:blipFill rotWithShape="1">
          <a:blip r:embed="rId4">
            <a:extLst>
              <a:ext uri="{28A0092B-C50C-407E-A947-70E740481C1C}">
                <a14:useLocalDpi xmlns:a14="http://schemas.microsoft.com/office/drawing/2010/main" val="0"/>
              </a:ext>
            </a:extLst>
          </a:blip>
          <a:srcRect l="13235" r="13823" b="1764"/>
          <a:stretch/>
        </p:blipFill>
        <p:spPr>
          <a:xfrm>
            <a:off x="10192874" y="101079"/>
            <a:ext cx="1640540" cy="1657078"/>
          </a:xfrm>
          <a:prstGeom prst="rect">
            <a:avLst/>
          </a:prstGeom>
        </p:spPr>
      </p:pic>
    </p:spTree>
    <p:extLst>
      <p:ext uri="{BB962C8B-B14F-4D97-AF65-F5344CB8AC3E}">
        <p14:creationId xmlns:p14="http://schemas.microsoft.com/office/powerpoint/2010/main" val="3051882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t>Anormal </a:t>
            </a:r>
            <a:r>
              <a:rPr lang="tr-TR" dirty="0" err="1"/>
              <a:t>Uterin</a:t>
            </a:r>
            <a:r>
              <a:rPr lang="tr-TR" dirty="0"/>
              <a:t> Kanamalara Yaklaşım</a:t>
            </a:r>
          </a:p>
        </p:txBody>
      </p:sp>
      <p:pic>
        <p:nvPicPr>
          <p:cNvPr id="4" name="Picture 2"/>
          <p:cNvPicPr>
            <a:picLocks noGrp="1" noChangeAspect="1"/>
          </p:cNvPicPr>
          <p:nvPr>
            <p:ph idx="1"/>
          </p:nvPr>
        </p:nvPicPr>
        <p:blipFill rotWithShape="1">
          <a:blip r:embed="rId2"/>
          <a:srcRect r="3226" b="53027"/>
          <a:stretch/>
        </p:blipFill>
        <p:spPr>
          <a:xfrm>
            <a:off x="2527300" y="1335087"/>
            <a:ext cx="7137400" cy="5103453"/>
          </a:xfrm>
          <a:prstGeom prst="rect">
            <a:avLst/>
          </a:prstGeom>
        </p:spPr>
      </p:pic>
    </p:spTree>
    <p:extLst>
      <p:ext uri="{BB962C8B-B14F-4D97-AF65-F5344CB8AC3E}">
        <p14:creationId xmlns:p14="http://schemas.microsoft.com/office/powerpoint/2010/main" val="1665603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60120" y="119190"/>
            <a:ext cx="10307320" cy="634047"/>
          </a:xfrm>
        </p:spPr>
        <p:txBody>
          <a:bodyPr/>
          <a:lstStyle/>
          <a:p>
            <a:pPr algn="ctr"/>
            <a:r>
              <a:rPr lang="tr-TR" dirty="0"/>
              <a:t>Anormal </a:t>
            </a:r>
            <a:r>
              <a:rPr lang="tr-TR" dirty="0" err="1"/>
              <a:t>Uterin</a:t>
            </a:r>
            <a:r>
              <a:rPr lang="tr-TR" dirty="0"/>
              <a:t> Kanamalara Yaklaşım</a:t>
            </a:r>
          </a:p>
        </p:txBody>
      </p:sp>
      <p:pic>
        <p:nvPicPr>
          <p:cNvPr id="4" name="Picture 2"/>
          <p:cNvPicPr>
            <a:picLocks noGrp="1" noChangeAspect="1"/>
          </p:cNvPicPr>
          <p:nvPr>
            <p:ph idx="1"/>
          </p:nvPr>
        </p:nvPicPr>
        <p:blipFill rotWithShape="1">
          <a:blip r:embed="rId2"/>
          <a:srcRect r="919" b="90593"/>
          <a:stretch/>
        </p:blipFill>
        <p:spPr>
          <a:xfrm>
            <a:off x="2721610" y="844905"/>
            <a:ext cx="7033261" cy="983667"/>
          </a:xfrm>
          <a:prstGeom prst="rect">
            <a:avLst/>
          </a:prstGeom>
        </p:spPr>
      </p:pic>
      <p:pic>
        <p:nvPicPr>
          <p:cNvPr id="5" name="Picture 2"/>
          <p:cNvPicPr>
            <a:picLocks noChangeAspect="1"/>
          </p:cNvPicPr>
          <p:nvPr/>
        </p:nvPicPr>
        <p:blipFill rotWithShape="1">
          <a:blip r:embed="rId2"/>
          <a:srcRect l="2475" t="46634" r="1562" b="5793"/>
          <a:stretch/>
        </p:blipFill>
        <p:spPr>
          <a:xfrm>
            <a:off x="2867949" y="1828572"/>
            <a:ext cx="6886922" cy="5029428"/>
          </a:xfrm>
          <a:prstGeom prst="rect">
            <a:avLst/>
          </a:prstGeom>
        </p:spPr>
      </p:pic>
    </p:spTree>
    <p:extLst>
      <p:ext uri="{BB962C8B-B14F-4D97-AF65-F5344CB8AC3E}">
        <p14:creationId xmlns:p14="http://schemas.microsoft.com/office/powerpoint/2010/main" val="4061643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Tedavi </a:t>
            </a:r>
            <a:endParaRPr lang="tr-TR" dirty="0"/>
          </a:p>
        </p:txBody>
      </p:sp>
      <p:sp>
        <p:nvSpPr>
          <p:cNvPr id="3" name="İçerik Yer Tutucusu 2"/>
          <p:cNvSpPr>
            <a:spLocks noGrp="1"/>
          </p:cNvSpPr>
          <p:nvPr>
            <p:ph idx="1"/>
          </p:nvPr>
        </p:nvSpPr>
        <p:spPr/>
        <p:txBody>
          <a:bodyPr/>
          <a:lstStyle/>
          <a:p>
            <a:pPr>
              <a:buFont typeface="Wingdings" panose="05000000000000000000" pitchFamily="2" charset="2"/>
              <a:buChar char="Ø"/>
            </a:pPr>
            <a:r>
              <a:rPr lang="tr-TR" dirty="0" smtClean="0"/>
              <a:t>Tedavi altta yatan nedene yönelik</a:t>
            </a:r>
          </a:p>
          <a:p>
            <a:pPr>
              <a:buFont typeface="Wingdings" panose="05000000000000000000" pitchFamily="2" charset="2"/>
              <a:buChar char="Ø"/>
            </a:pPr>
            <a:r>
              <a:rPr lang="tr-TR" dirty="0" smtClean="0"/>
              <a:t>Birçok faktör tedavi kararını etkilemekte: </a:t>
            </a:r>
            <a:endParaRPr lang="tr-TR" dirty="0"/>
          </a:p>
        </p:txBody>
      </p:sp>
      <p:sp>
        <p:nvSpPr>
          <p:cNvPr id="4" name="Yuvarlatılmış Dikdörtgen 3"/>
          <p:cNvSpPr/>
          <p:nvPr/>
        </p:nvSpPr>
        <p:spPr>
          <a:xfrm>
            <a:off x="2049517" y="2971307"/>
            <a:ext cx="7851227" cy="320565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tr-TR" sz="2400" dirty="0" smtClean="0">
                <a:solidFill>
                  <a:schemeClr val="tx1"/>
                </a:solidFill>
              </a:rPr>
              <a:t>Kanamanın nedeni ve şiddeti</a:t>
            </a:r>
          </a:p>
          <a:p>
            <a:pPr marL="285750" indent="-285750">
              <a:lnSpc>
                <a:spcPct val="150000"/>
              </a:lnSpc>
              <a:buFont typeface="Arial" panose="020B0604020202020204" pitchFamily="34" charset="0"/>
              <a:buChar char="•"/>
            </a:pPr>
            <a:r>
              <a:rPr lang="tr-TR" sz="2400" dirty="0" smtClean="0">
                <a:solidFill>
                  <a:schemeClr val="tx1"/>
                </a:solidFill>
              </a:rPr>
              <a:t>Doğurganlık ve </a:t>
            </a:r>
            <a:r>
              <a:rPr lang="tr-TR" sz="2400" dirty="0" err="1" smtClean="0">
                <a:solidFill>
                  <a:schemeClr val="tx1"/>
                </a:solidFill>
              </a:rPr>
              <a:t>kontraseptif</a:t>
            </a:r>
            <a:r>
              <a:rPr lang="tr-TR" sz="2400" dirty="0" smtClean="0">
                <a:solidFill>
                  <a:schemeClr val="tx1"/>
                </a:solidFill>
              </a:rPr>
              <a:t> tercihleri</a:t>
            </a:r>
          </a:p>
          <a:p>
            <a:pPr marL="285750" indent="-285750">
              <a:lnSpc>
                <a:spcPct val="150000"/>
              </a:lnSpc>
              <a:buFont typeface="Arial" panose="020B0604020202020204" pitchFamily="34" charset="0"/>
              <a:buChar char="•"/>
            </a:pPr>
            <a:r>
              <a:rPr lang="tr-TR" sz="2400" dirty="0" smtClean="0">
                <a:solidFill>
                  <a:schemeClr val="tx1"/>
                </a:solidFill>
              </a:rPr>
              <a:t>Tıbbi </a:t>
            </a:r>
            <a:r>
              <a:rPr lang="tr-TR" sz="2400" dirty="0" err="1" smtClean="0">
                <a:solidFill>
                  <a:schemeClr val="tx1"/>
                </a:solidFill>
              </a:rPr>
              <a:t>komorbiditeler</a:t>
            </a:r>
            <a:endParaRPr lang="tr-TR" sz="2400" dirty="0" smtClean="0">
              <a:solidFill>
                <a:schemeClr val="tx1"/>
              </a:solidFill>
            </a:endParaRPr>
          </a:p>
          <a:p>
            <a:pPr marL="285750" indent="-285750">
              <a:lnSpc>
                <a:spcPct val="150000"/>
              </a:lnSpc>
              <a:buFont typeface="Arial" panose="020B0604020202020204" pitchFamily="34" charset="0"/>
              <a:buChar char="•"/>
            </a:pPr>
            <a:r>
              <a:rPr lang="tr-TR" sz="2400" dirty="0" smtClean="0">
                <a:solidFill>
                  <a:schemeClr val="tx1"/>
                </a:solidFill>
              </a:rPr>
              <a:t>Yan etkiler</a:t>
            </a:r>
          </a:p>
          <a:p>
            <a:pPr marL="285750" indent="-285750">
              <a:lnSpc>
                <a:spcPct val="150000"/>
              </a:lnSpc>
              <a:buFont typeface="Arial" panose="020B0604020202020204" pitchFamily="34" charset="0"/>
              <a:buChar char="•"/>
            </a:pPr>
            <a:r>
              <a:rPr lang="tr-TR" sz="2400" dirty="0" smtClean="0">
                <a:solidFill>
                  <a:schemeClr val="tx1"/>
                </a:solidFill>
              </a:rPr>
              <a:t>Maliyet ve göreceli etkinlik</a:t>
            </a:r>
            <a:endParaRPr lang="tr-TR" sz="2400" dirty="0">
              <a:solidFill>
                <a:schemeClr val="tx1"/>
              </a:solidFill>
            </a:endParaRPr>
          </a:p>
        </p:txBody>
      </p:sp>
    </p:spTree>
    <p:extLst>
      <p:ext uri="{BB962C8B-B14F-4D97-AF65-F5344CB8AC3E}">
        <p14:creationId xmlns:p14="http://schemas.microsoft.com/office/powerpoint/2010/main" val="3803150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Tedavi </a:t>
            </a:r>
            <a:endParaRPr lang="tr-TR" dirty="0"/>
          </a:p>
        </p:txBody>
      </p:sp>
      <p:sp>
        <p:nvSpPr>
          <p:cNvPr id="3" name="İçerik Yer Tutucusu 2"/>
          <p:cNvSpPr>
            <a:spLocks noGrp="1"/>
          </p:cNvSpPr>
          <p:nvPr>
            <p:ph idx="1"/>
          </p:nvPr>
        </p:nvSpPr>
        <p:spPr>
          <a:xfrm>
            <a:off x="1058917" y="1783584"/>
            <a:ext cx="10515600" cy="4351338"/>
          </a:xfrm>
        </p:spPr>
        <p:txBody>
          <a:bodyPr/>
          <a:lstStyle/>
          <a:p>
            <a:pPr marL="0" indent="0">
              <a:buNone/>
            </a:pPr>
            <a:r>
              <a:rPr lang="tr-TR" b="1" i="1" dirty="0" smtClean="0"/>
              <a:t>Acil tedavi </a:t>
            </a:r>
          </a:p>
          <a:p>
            <a:pPr>
              <a:buFont typeface="Wingdings" panose="05000000000000000000" pitchFamily="2" charset="2"/>
              <a:buChar char="Ø"/>
            </a:pPr>
            <a:r>
              <a:rPr lang="tr-TR" dirty="0" smtClean="0"/>
              <a:t>Nadiren acil müdahale gerektiren AUK</a:t>
            </a:r>
          </a:p>
          <a:p>
            <a:pPr>
              <a:buFont typeface="Wingdings" panose="05000000000000000000" pitchFamily="2" charset="2"/>
              <a:buChar char="Ø"/>
            </a:pPr>
            <a:r>
              <a:rPr lang="tr-TR" dirty="0" err="1" smtClean="0"/>
              <a:t>Hemodinamik</a:t>
            </a:r>
            <a:r>
              <a:rPr lang="tr-TR" dirty="0" smtClean="0"/>
              <a:t> </a:t>
            </a:r>
            <a:r>
              <a:rPr lang="tr-TR" dirty="0"/>
              <a:t>olarak stabil olmayan </a:t>
            </a:r>
            <a:r>
              <a:rPr lang="tr-TR" dirty="0" smtClean="0"/>
              <a:t>hastalarda</a:t>
            </a:r>
            <a:endParaRPr lang="tr-TR" dirty="0"/>
          </a:p>
        </p:txBody>
      </p:sp>
      <p:sp>
        <p:nvSpPr>
          <p:cNvPr id="4" name="Yuvarlatılmış Dikdörtgen 3"/>
          <p:cNvSpPr/>
          <p:nvPr/>
        </p:nvSpPr>
        <p:spPr>
          <a:xfrm>
            <a:off x="2060027" y="3363310"/>
            <a:ext cx="5465379" cy="258242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tr-TR" sz="2000" dirty="0" err="1">
                <a:solidFill>
                  <a:schemeClr val="tx1"/>
                </a:solidFill>
              </a:rPr>
              <a:t>Foley</a:t>
            </a:r>
            <a:r>
              <a:rPr lang="tr-TR" sz="2000" dirty="0">
                <a:solidFill>
                  <a:schemeClr val="tx1"/>
                </a:solidFill>
              </a:rPr>
              <a:t> </a:t>
            </a:r>
            <a:r>
              <a:rPr lang="tr-TR" sz="2000" dirty="0" err="1">
                <a:solidFill>
                  <a:schemeClr val="tx1"/>
                </a:solidFill>
              </a:rPr>
              <a:t>kateteri</a:t>
            </a:r>
            <a:r>
              <a:rPr lang="tr-TR" sz="2000" dirty="0">
                <a:solidFill>
                  <a:schemeClr val="tx1"/>
                </a:solidFill>
              </a:rPr>
              <a:t> veya gazlı bez </a:t>
            </a:r>
            <a:r>
              <a:rPr lang="tr-TR" sz="2000" dirty="0" smtClean="0">
                <a:solidFill>
                  <a:schemeClr val="tx1"/>
                </a:solidFill>
              </a:rPr>
              <a:t>ile </a:t>
            </a:r>
            <a:r>
              <a:rPr lang="tr-TR" sz="2000" dirty="0" err="1">
                <a:solidFill>
                  <a:schemeClr val="tx1"/>
                </a:solidFill>
              </a:rPr>
              <a:t>uterin</a:t>
            </a:r>
            <a:r>
              <a:rPr lang="tr-TR" sz="2000" dirty="0">
                <a:solidFill>
                  <a:schemeClr val="tx1"/>
                </a:solidFill>
              </a:rPr>
              <a:t> </a:t>
            </a:r>
            <a:r>
              <a:rPr lang="tr-TR" sz="2000" dirty="0" err="1" smtClean="0">
                <a:solidFill>
                  <a:schemeClr val="tx1"/>
                </a:solidFill>
              </a:rPr>
              <a:t>tamponad</a:t>
            </a:r>
            <a:endParaRPr lang="tr-TR" sz="2000" dirty="0" smtClean="0">
              <a:solidFill>
                <a:schemeClr val="tx1"/>
              </a:solidFill>
            </a:endParaRPr>
          </a:p>
          <a:p>
            <a:pPr marL="342900" indent="-342900">
              <a:lnSpc>
                <a:spcPct val="150000"/>
              </a:lnSpc>
              <a:buFont typeface="Arial" panose="020B0604020202020204" pitchFamily="34" charset="0"/>
              <a:buChar char="•"/>
            </a:pPr>
            <a:r>
              <a:rPr lang="tr-TR" sz="2000" dirty="0" err="1" smtClean="0">
                <a:solidFill>
                  <a:schemeClr val="tx1"/>
                </a:solidFill>
              </a:rPr>
              <a:t>İntravenöz</a:t>
            </a:r>
            <a:r>
              <a:rPr lang="tr-TR" sz="2000" dirty="0" smtClean="0">
                <a:solidFill>
                  <a:schemeClr val="tx1"/>
                </a:solidFill>
              </a:rPr>
              <a:t> östrojen</a:t>
            </a:r>
          </a:p>
          <a:p>
            <a:pPr marL="342900" indent="-342900">
              <a:lnSpc>
                <a:spcPct val="150000"/>
              </a:lnSpc>
              <a:buFont typeface="Arial" panose="020B0604020202020204" pitchFamily="34" charset="0"/>
              <a:buChar char="•"/>
            </a:pPr>
            <a:r>
              <a:rPr lang="tr-TR" sz="2000" dirty="0" err="1" smtClean="0">
                <a:solidFill>
                  <a:schemeClr val="tx1"/>
                </a:solidFill>
              </a:rPr>
              <a:t>Dilatasyon</a:t>
            </a:r>
            <a:r>
              <a:rPr lang="tr-TR" sz="2000" dirty="0" smtClean="0">
                <a:solidFill>
                  <a:schemeClr val="tx1"/>
                </a:solidFill>
              </a:rPr>
              <a:t>/ </a:t>
            </a:r>
            <a:r>
              <a:rPr lang="tr-TR" sz="2000" dirty="0" err="1" smtClean="0">
                <a:solidFill>
                  <a:schemeClr val="tx1"/>
                </a:solidFill>
              </a:rPr>
              <a:t>küretaj</a:t>
            </a:r>
            <a:endParaRPr lang="tr-TR" sz="2000" dirty="0" smtClean="0">
              <a:solidFill>
                <a:schemeClr val="tx1"/>
              </a:solidFill>
            </a:endParaRPr>
          </a:p>
          <a:p>
            <a:pPr marL="342900" indent="-342900">
              <a:lnSpc>
                <a:spcPct val="150000"/>
              </a:lnSpc>
              <a:buFont typeface="Arial" panose="020B0604020202020204" pitchFamily="34" charset="0"/>
              <a:buChar char="•"/>
            </a:pPr>
            <a:r>
              <a:rPr lang="tr-TR" sz="2000" dirty="0" smtClean="0">
                <a:solidFill>
                  <a:schemeClr val="tx1"/>
                </a:solidFill>
              </a:rPr>
              <a:t>Nadiren </a:t>
            </a:r>
            <a:r>
              <a:rPr lang="tr-TR" sz="2000" dirty="0" err="1" smtClean="0">
                <a:solidFill>
                  <a:schemeClr val="tx1"/>
                </a:solidFill>
              </a:rPr>
              <a:t>histerektomi</a:t>
            </a:r>
            <a:endParaRPr lang="tr-TR" sz="2000" dirty="0">
              <a:solidFill>
                <a:schemeClr val="tx1"/>
              </a:solidFill>
            </a:endParaRPr>
          </a:p>
        </p:txBody>
      </p:sp>
    </p:spTree>
    <p:extLst>
      <p:ext uri="{BB962C8B-B14F-4D97-AF65-F5344CB8AC3E}">
        <p14:creationId xmlns:p14="http://schemas.microsoft.com/office/powerpoint/2010/main" val="30341442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522780"/>
            <a:ext cx="10515600" cy="675399"/>
          </a:xfrm>
        </p:spPr>
        <p:txBody>
          <a:bodyPr/>
          <a:lstStyle/>
          <a:p>
            <a:r>
              <a:rPr lang="tr-TR" dirty="0" smtClean="0"/>
              <a:t>Tedavi </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95" y="1528694"/>
            <a:ext cx="10139409" cy="4241486"/>
          </a:xfrm>
          <a:prstGeom prst="rect">
            <a:avLst/>
          </a:prstGeom>
        </p:spPr>
      </p:pic>
      <p:sp>
        <p:nvSpPr>
          <p:cNvPr id="5" name="Altbilgi Yer Tutucusu 5"/>
          <p:cNvSpPr>
            <a:spLocks noGrp="1"/>
          </p:cNvSpPr>
          <p:nvPr>
            <p:ph type="ftr" sz="quarter" idx="11"/>
          </p:nvPr>
        </p:nvSpPr>
        <p:spPr>
          <a:xfrm>
            <a:off x="2829909" y="6414157"/>
            <a:ext cx="6776546" cy="349250"/>
          </a:xfrm>
        </p:spPr>
        <p:txBody>
          <a:bodyPr/>
          <a:lstStyle/>
          <a:p>
            <a:r>
              <a:rPr lang="en-US" dirty="0" smtClean="0"/>
              <a:t>Wouk N, Helton M, Abnormal Uterine Bleeding in </a:t>
            </a:r>
            <a:r>
              <a:rPr lang="en-US" dirty="0" err="1" smtClean="0"/>
              <a:t>Premenopousal</a:t>
            </a:r>
            <a:r>
              <a:rPr lang="en-US" dirty="0" smtClean="0"/>
              <a:t> Women, American Academy of Family Physicians, 2019; 99, Number 7.</a:t>
            </a:r>
            <a:endParaRPr lang="tr-TR" dirty="0"/>
          </a:p>
        </p:txBody>
      </p:sp>
    </p:spTree>
    <p:extLst>
      <p:ext uri="{BB962C8B-B14F-4D97-AF65-F5344CB8AC3E}">
        <p14:creationId xmlns:p14="http://schemas.microsoft.com/office/powerpoint/2010/main" val="3237450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Tedavi </a:t>
            </a:r>
            <a:endParaRPr lang="tr-TR" dirty="0"/>
          </a:p>
        </p:txBody>
      </p:sp>
      <p:sp>
        <p:nvSpPr>
          <p:cNvPr id="3" name="İçerik Yer Tutucusu 2"/>
          <p:cNvSpPr>
            <a:spLocks noGrp="1"/>
          </p:cNvSpPr>
          <p:nvPr>
            <p:ph idx="1"/>
          </p:nvPr>
        </p:nvSpPr>
        <p:spPr>
          <a:xfrm>
            <a:off x="838200" y="1459461"/>
            <a:ext cx="10702159" cy="4962360"/>
          </a:xfrm>
        </p:spPr>
        <p:txBody>
          <a:bodyPr>
            <a:normAutofit lnSpcReduction="10000"/>
          </a:bodyPr>
          <a:lstStyle/>
          <a:p>
            <a:pPr marL="0" indent="0">
              <a:buNone/>
            </a:pPr>
            <a:r>
              <a:rPr lang="tr-TR" b="1" i="1" dirty="0" smtClean="0"/>
              <a:t>Acil olmayan tedavi</a:t>
            </a:r>
          </a:p>
          <a:p>
            <a:pPr marL="0" indent="0">
              <a:buNone/>
            </a:pPr>
            <a:r>
              <a:rPr lang="tr-TR" dirty="0" smtClean="0"/>
              <a:t>Cerrahi </a:t>
            </a:r>
            <a:r>
              <a:rPr lang="tr-TR" dirty="0"/>
              <a:t>risklerden kaçınmak ve doğurganlığı korumak için, çoğu hasta için tıbbi tedavi birinci basamak </a:t>
            </a:r>
            <a:r>
              <a:rPr lang="tr-TR" dirty="0" smtClean="0"/>
              <a:t>yaklaşım</a:t>
            </a:r>
          </a:p>
          <a:p>
            <a:pPr>
              <a:buFont typeface="Wingdings" panose="05000000000000000000" pitchFamily="2" charset="2"/>
              <a:buChar char="Ø"/>
            </a:pPr>
            <a:r>
              <a:rPr lang="tr-TR" dirty="0" smtClean="0"/>
              <a:t>20 </a:t>
            </a:r>
            <a:r>
              <a:rPr lang="tr-TR" dirty="0" err="1" smtClean="0"/>
              <a:t>mcg</a:t>
            </a:r>
            <a:r>
              <a:rPr lang="tr-TR" dirty="0" smtClean="0"/>
              <a:t> </a:t>
            </a:r>
            <a:r>
              <a:rPr lang="tr-TR" dirty="0" err="1"/>
              <a:t>Levonorgestrel</a:t>
            </a:r>
            <a:r>
              <a:rPr lang="tr-TR" dirty="0"/>
              <a:t> salan </a:t>
            </a:r>
            <a:r>
              <a:rPr lang="tr-TR" dirty="0" smtClean="0"/>
              <a:t>RİA </a:t>
            </a:r>
            <a:r>
              <a:rPr lang="tr-TR" dirty="0"/>
              <a:t>(</a:t>
            </a:r>
            <a:r>
              <a:rPr lang="tr-TR" dirty="0" err="1"/>
              <a:t>Mirena</a:t>
            </a:r>
            <a:r>
              <a:rPr lang="tr-TR" dirty="0"/>
              <a:t>) (kan kaybında %71 ila %95 azalma) </a:t>
            </a:r>
            <a:endParaRPr lang="tr-TR" dirty="0" smtClean="0"/>
          </a:p>
          <a:p>
            <a:pPr lvl="1"/>
            <a:r>
              <a:rPr lang="tr-TR" dirty="0" smtClean="0"/>
              <a:t>Ağır </a:t>
            </a:r>
            <a:r>
              <a:rPr lang="tr-TR" dirty="0"/>
              <a:t>adet kanamasını azaltmak için en </a:t>
            </a:r>
            <a:r>
              <a:rPr lang="tr-TR" dirty="0" smtClean="0"/>
              <a:t>etkili </a:t>
            </a:r>
          </a:p>
          <a:p>
            <a:pPr lvl="1"/>
            <a:r>
              <a:rPr lang="tr-TR" dirty="0" err="1"/>
              <a:t>H</a:t>
            </a:r>
            <a:r>
              <a:rPr lang="tr-TR" dirty="0" err="1" smtClean="0"/>
              <a:t>isterektomi</a:t>
            </a:r>
            <a:r>
              <a:rPr lang="tr-TR" dirty="0" smtClean="0"/>
              <a:t> </a:t>
            </a:r>
            <a:r>
              <a:rPr lang="tr-TR" dirty="0"/>
              <a:t>kadar </a:t>
            </a:r>
            <a:r>
              <a:rPr lang="tr-TR" dirty="0" smtClean="0"/>
              <a:t>etkili</a:t>
            </a:r>
          </a:p>
          <a:p>
            <a:pPr>
              <a:buFont typeface="Wingdings" panose="05000000000000000000" pitchFamily="2" charset="2"/>
              <a:buChar char="Ø"/>
            </a:pPr>
            <a:r>
              <a:rPr lang="tr-TR" dirty="0" err="1" smtClean="0"/>
              <a:t>Progestin</a:t>
            </a:r>
            <a:r>
              <a:rPr lang="tr-TR" dirty="0" smtClean="0"/>
              <a:t> </a:t>
            </a:r>
            <a:r>
              <a:rPr lang="tr-TR" dirty="0"/>
              <a:t>oral </a:t>
            </a:r>
            <a:r>
              <a:rPr lang="tr-TR" dirty="0" err="1" smtClean="0"/>
              <a:t>kontraseptifler</a:t>
            </a:r>
            <a:r>
              <a:rPr lang="tr-TR" dirty="0" smtClean="0"/>
              <a:t> </a:t>
            </a:r>
            <a:r>
              <a:rPr lang="tr-TR" dirty="0"/>
              <a:t>(%35 ila %69 </a:t>
            </a:r>
            <a:r>
              <a:rPr lang="tr-TR" dirty="0" smtClean="0"/>
              <a:t>azalma)</a:t>
            </a:r>
          </a:p>
          <a:p>
            <a:pPr>
              <a:buFont typeface="Wingdings" panose="05000000000000000000" pitchFamily="2" charset="2"/>
              <a:buChar char="Ø"/>
            </a:pPr>
            <a:r>
              <a:rPr lang="tr-TR" dirty="0" smtClean="0"/>
              <a:t>Oral </a:t>
            </a:r>
            <a:r>
              <a:rPr lang="tr-TR" dirty="0" err="1"/>
              <a:t>progestinlerin</a:t>
            </a:r>
            <a:r>
              <a:rPr lang="tr-TR" dirty="0"/>
              <a:t> sürekli </a:t>
            </a:r>
            <a:r>
              <a:rPr lang="tr-TR" dirty="0" err="1"/>
              <a:t>dozlanması</a:t>
            </a:r>
            <a:r>
              <a:rPr lang="tr-TR" dirty="0"/>
              <a:t> başka bir etkili </a:t>
            </a:r>
            <a:r>
              <a:rPr lang="tr-TR" dirty="0" err="1"/>
              <a:t>hormonal</a:t>
            </a:r>
            <a:r>
              <a:rPr lang="tr-TR" dirty="0"/>
              <a:t> tedavi seçeneğidir (%87 </a:t>
            </a:r>
            <a:r>
              <a:rPr lang="tr-TR" dirty="0" smtClean="0"/>
              <a:t>azalma) </a:t>
            </a:r>
          </a:p>
          <a:p>
            <a:pPr>
              <a:buFont typeface="Wingdings" panose="05000000000000000000" pitchFamily="2" charset="2"/>
              <a:buChar char="Ø"/>
            </a:pPr>
            <a:r>
              <a:rPr lang="tr-TR" dirty="0" smtClean="0"/>
              <a:t>Oral </a:t>
            </a:r>
            <a:r>
              <a:rPr lang="tr-TR" dirty="0" err="1"/>
              <a:t>traneksamik</a:t>
            </a:r>
            <a:r>
              <a:rPr lang="tr-TR" dirty="0"/>
              <a:t> asit (</a:t>
            </a:r>
            <a:r>
              <a:rPr lang="tr-TR" dirty="0" err="1"/>
              <a:t>Lysteda</a:t>
            </a:r>
            <a:r>
              <a:rPr lang="tr-TR" dirty="0"/>
              <a:t>; %26 ila %54 azalma) ve </a:t>
            </a:r>
            <a:r>
              <a:rPr lang="tr-TR" dirty="0" smtClean="0"/>
              <a:t>NSAİİ (%</a:t>
            </a:r>
            <a:r>
              <a:rPr lang="tr-TR" dirty="0"/>
              <a:t>10 ila %52 </a:t>
            </a:r>
            <a:r>
              <a:rPr lang="tr-TR" dirty="0" smtClean="0"/>
              <a:t>azalma)</a:t>
            </a:r>
          </a:p>
          <a:p>
            <a:pPr lvl="1"/>
            <a:r>
              <a:rPr lang="tr-TR" dirty="0" smtClean="0">
                <a:sym typeface="Wingdings" panose="05000000000000000000" pitchFamily="2" charset="2"/>
              </a:rPr>
              <a:t>Etkili, </a:t>
            </a:r>
            <a:r>
              <a:rPr lang="tr-TR" dirty="0" err="1" smtClean="0">
                <a:sym typeface="Wingdings" panose="05000000000000000000" pitchFamily="2" charset="2"/>
              </a:rPr>
              <a:t>tolerabl</a:t>
            </a:r>
            <a:r>
              <a:rPr lang="tr-TR" dirty="0" smtClean="0">
                <a:sym typeface="Wingdings" panose="05000000000000000000" pitchFamily="2" charset="2"/>
              </a:rPr>
              <a:t> </a:t>
            </a:r>
          </a:p>
          <a:p>
            <a:pPr lvl="1"/>
            <a:r>
              <a:rPr lang="tr-TR" dirty="0" smtClean="0"/>
              <a:t>Yalnızca kanama </a:t>
            </a:r>
            <a:r>
              <a:rPr lang="tr-TR" dirty="0" smtClean="0"/>
              <a:t>olduğunda</a:t>
            </a:r>
          </a:p>
          <a:p>
            <a:pPr>
              <a:buFont typeface="Wingdings" panose="05000000000000000000" pitchFamily="2" charset="2"/>
              <a:buChar char="Ø"/>
            </a:pPr>
            <a:r>
              <a:rPr lang="tr-TR" dirty="0" smtClean="0"/>
              <a:t>NSAİİ</a:t>
            </a:r>
            <a:endParaRPr lang="tr-TR" dirty="0"/>
          </a:p>
        </p:txBody>
      </p:sp>
    </p:spTree>
    <p:extLst>
      <p:ext uri="{BB962C8B-B14F-4D97-AF65-F5344CB8AC3E}">
        <p14:creationId xmlns:p14="http://schemas.microsoft.com/office/powerpoint/2010/main" val="427424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Menstrual Siklus Fizyolojisi </a:t>
            </a:r>
            <a:endParaRPr lang="tr-TR" dirty="0"/>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951" t="11617" r="-32" b="-127"/>
          <a:stretch/>
        </p:blipFill>
        <p:spPr>
          <a:xfrm>
            <a:off x="838200" y="1524000"/>
            <a:ext cx="9966036" cy="4932219"/>
          </a:xfrm>
          <a:prstGeom prst="rect">
            <a:avLst/>
          </a:prstGeom>
        </p:spPr>
      </p:pic>
    </p:spTree>
    <p:extLst>
      <p:ext uri="{BB962C8B-B14F-4D97-AF65-F5344CB8AC3E}">
        <p14:creationId xmlns:p14="http://schemas.microsoft.com/office/powerpoint/2010/main" val="171091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Tedavi </a:t>
            </a:r>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707" y="1690688"/>
            <a:ext cx="9068586" cy="4130398"/>
          </a:xfrm>
          <a:prstGeom prst="rect">
            <a:avLst/>
          </a:prstGeom>
        </p:spPr>
      </p:pic>
      <p:sp>
        <p:nvSpPr>
          <p:cNvPr id="5" name="Altbilgi Yer Tutucusu 5"/>
          <p:cNvSpPr>
            <a:spLocks noGrp="1"/>
          </p:cNvSpPr>
          <p:nvPr>
            <p:ph type="ftr" sz="quarter" idx="11"/>
          </p:nvPr>
        </p:nvSpPr>
        <p:spPr>
          <a:xfrm>
            <a:off x="2707727" y="6361605"/>
            <a:ext cx="6776546" cy="349250"/>
          </a:xfrm>
        </p:spPr>
        <p:txBody>
          <a:bodyPr/>
          <a:lstStyle/>
          <a:p>
            <a:r>
              <a:rPr lang="en-US" dirty="0" smtClean="0"/>
              <a:t>Wouk N, Helton M, Abnormal Uterine Bleeding in </a:t>
            </a:r>
            <a:r>
              <a:rPr lang="en-US" dirty="0" err="1" smtClean="0"/>
              <a:t>Premenopousal</a:t>
            </a:r>
            <a:r>
              <a:rPr lang="en-US" dirty="0" smtClean="0"/>
              <a:t> Women, American Academy of Family Physicians, 2019; 99, Number 7.</a:t>
            </a:r>
            <a:endParaRPr lang="tr-TR" dirty="0"/>
          </a:p>
        </p:txBody>
      </p:sp>
    </p:spTree>
    <p:extLst>
      <p:ext uri="{BB962C8B-B14F-4D97-AF65-F5344CB8AC3E}">
        <p14:creationId xmlns:p14="http://schemas.microsoft.com/office/powerpoint/2010/main" val="8435699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07" y="178532"/>
            <a:ext cx="7445385" cy="6332769"/>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092" y="697684"/>
            <a:ext cx="3863675" cy="4663844"/>
          </a:xfrm>
          <a:prstGeom prst="rect">
            <a:avLst/>
          </a:prstGeom>
        </p:spPr>
      </p:pic>
      <p:sp>
        <p:nvSpPr>
          <p:cNvPr id="6" name="Altbilgi Yer Tutucusu 5"/>
          <p:cNvSpPr>
            <a:spLocks noGrp="1"/>
          </p:cNvSpPr>
          <p:nvPr>
            <p:ph type="ftr" sz="quarter" idx="11"/>
          </p:nvPr>
        </p:nvSpPr>
        <p:spPr>
          <a:xfrm>
            <a:off x="2840383" y="6508750"/>
            <a:ext cx="6776546" cy="349250"/>
          </a:xfrm>
        </p:spPr>
        <p:txBody>
          <a:bodyPr/>
          <a:lstStyle/>
          <a:p>
            <a:r>
              <a:rPr lang="en-US" dirty="0" smtClean="0"/>
              <a:t>Wouk N, Helton M, Abnormal Uterine Bleeding in </a:t>
            </a:r>
            <a:r>
              <a:rPr lang="en-US" dirty="0" err="1" smtClean="0"/>
              <a:t>Premenopousal</a:t>
            </a:r>
            <a:r>
              <a:rPr lang="en-US" dirty="0" smtClean="0"/>
              <a:t> Women, American Academy of Family Physicians, 2019; 99, Number 7.</a:t>
            </a:r>
            <a:endParaRPr lang="tr-TR" dirty="0"/>
          </a:p>
        </p:txBody>
      </p:sp>
    </p:spTree>
    <p:extLst>
      <p:ext uri="{BB962C8B-B14F-4D97-AF65-F5344CB8AC3E}">
        <p14:creationId xmlns:p14="http://schemas.microsoft.com/office/powerpoint/2010/main" val="2373964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813619" y="422266"/>
            <a:ext cx="6081287" cy="5761219"/>
          </a:xfrm>
          <a:prstGeom prst="rect">
            <a:avLst/>
          </a:prstGeom>
        </p:spPr>
      </p:pic>
      <p:sp>
        <p:nvSpPr>
          <p:cNvPr id="5" name="Altbilgi Yer Tutucusu 5"/>
          <p:cNvSpPr>
            <a:spLocks noGrp="1"/>
          </p:cNvSpPr>
          <p:nvPr>
            <p:ph type="ftr" sz="quarter" idx="11"/>
          </p:nvPr>
        </p:nvSpPr>
        <p:spPr>
          <a:xfrm>
            <a:off x="2465989" y="6393136"/>
            <a:ext cx="6776546" cy="349250"/>
          </a:xfrm>
        </p:spPr>
        <p:txBody>
          <a:bodyPr/>
          <a:lstStyle/>
          <a:p>
            <a:r>
              <a:rPr lang="en-US" dirty="0" smtClean="0"/>
              <a:t>Wouk N, Helton M, Abnormal Uterine Bleeding in </a:t>
            </a:r>
            <a:r>
              <a:rPr lang="en-US" dirty="0" err="1" smtClean="0"/>
              <a:t>Premenopousal</a:t>
            </a:r>
            <a:r>
              <a:rPr lang="en-US" dirty="0" smtClean="0"/>
              <a:t> Women, American Academy of Family Physicians, 2019; 99, Number 7.</a:t>
            </a:r>
            <a:endParaRPr lang="tr-TR" dirty="0"/>
          </a:p>
        </p:txBody>
      </p:sp>
    </p:spTree>
    <p:extLst>
      <p:ext uri="{BB962C8B-B14F-4D97-AF65-F5344CB8AC3E}">
        <p14:creationId xmlns:p14="http://schemas.microsoft.com/office/powerpoint/2010/main" val="2838300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Kaynaklar </a:t>
            </a:r>
            <a:endParaRPr lang="tr-TR" dirty="0"/>
          </a:p>
        </p:txBody>
      </p:sp>
      <p:sp>
        <p:nvSpPr>
          <p:cNvPr id="3" name="İçerik Yer Tutucusu 2"/>
          <p:cNvSpPr>
            <a:spLocks noGrp="1"/>
          </p:cNvSpPr>
          <p:nvPr>
            <p:ph idx="1"/>
          </p:nvPr>
        </p:nvSpPr>
        <p:spPr>
          <a:xfrm>
            <a:off x="838200" y="1778000"/>
            <a:ext cx="10652760" cy="4398963"/>
          </a:xfrm>
        </p:spPr>
        <p:txBody>
          <a:bodyPr>
            <a:normAutofit fontScale="70000" lnSpcReduction="20000"/>
          </a:bodyPr>
          <a:lstStyle/>
          <a:p>
            <a:pPr>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J</a:t>
            </a:r>
            <a:r>
              <a:rPr lang="tr-TR" dirty="0">
                <a:latin typeface="Times New Roman" panose="02020603050405020304" pitchFamily="18" charset="0"/>
                <a:cs typeface="Times New Roman" panose="02020603050405020304" pitchFamily="18" charset="0"/>
              </a:rPr>
              <a:t>. E. South-Paul, S. C. </a:t>
            </a:r>
            <a:r>
              <a:rPr lang="tr-TR" dirty="0" err="1">
                <a:latin typeface="Times New Roman" panose="02020603050405020304" pitchFamily="18" charset="0"/>
                <a:cs typeface="Times New Roman" panose="02020603050405020304" pitchFamily="18" charset="0"/>
              </a:rPr>
              <a:t>Matheny</a:t>
            </a:r>
            <a:r>
              <a:rPr lang="tr-TR" dirty="0">
                <a:latin typeface="Times New Roman" panose="02020603050405020304" pitchFamily="18" charset="0"/>
                <a:cs typeface="Times New Roman" panose="02020603050405020304" pitchFamily="18" charset="0"/>
              </a:rPr>
              <a:t>, ve E. L. </a:t>
            </a:r>
            <a:r>
              <a:rPr lang="tr-TR" dirty="0" err="1">
                <a:latin typeface="Times New Roman" panose="02020603050405020304" pitchFamily="18" charset="0"/>
                <a:cs typeface="Times New Roman" panose="02020603050405020304" pitchFamily="18" charset="0"/>
              </a:rPr>
              <a:t>Lewis</a:t>
            </a:r>
            <a:r>
              <a:rPr lang="tr-TR" dirty="0">
                <a:latin typeface="Times New Roman" panose="02020603050405020304" pitchFamily="18" charset="0"/>
                <a:cs typeface="Times New Roman" panose="02020603050405020304" pitchFamily="18" charset="0"/>
              </a:rPr>
              <a:t>, Aile Hekimliği Tanı ve Tedavi. 2019. 5. Baskı, Güneş Tıp Kitabevleri</a:t>
            </a:r>
            <a:r>
              <a:rPr lang="tr-TR" dirty="0" smtClean="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D.P. </a:t>
            </a:r>
            <a:r>
              <a:rPr lang="tr-TR" dirty="0" err="1" smtClean="0">
                <a:latin typeface="Times New Roman" panose="02020603050405020304" pitchFamily="18" charset="0"/>
                <a:cs typeface="Times New Roman" panose="02020603050405020304" pitchFamily="18" charset="0"/>
              </a:rPr>
              <a:t>Rakel</a:t>
            </a:r>
            <a:r>
              <a:rPr lang="tr-TR" dirty="0" smtClean="0">
                <a:latin typeface="Times New Roman" panose="02020603050405020304" pitchFamily="18" charset="0"/>
                <a:cs typeface="Times New Roman" panose="02020603050405020304" pitchFamily="18" charset="0"/>
              </a:rPr>
              <a:t>, R.E. </a:t>
            </a:r>
            <a:r>
              <a:rPr lang="tr-TR" dirty="0" err="1" smtClean="0">
                <a:latin typeface="Times New Roman" panose="02020603050405020304" pitchFamily="18" charset="0"/>
                <a:cs typeface="Times New Roman" panose="02020603050405020304" pitchFamily="18" charset="0"/>
              </a:rPr>
              <a:t>Rakel</a:t>
            </a:r>
            <a:r>
              <a:rPr lang="tr-TR" dirty="0" smtClean="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Aile </a:t>
            </a:r>
            <a:r>
              <a:rPr lang="tr-TR" dirty="0" smtClean="0">
                <a:latin typeface="Times New Roman" panose="02020603050405020304" pitchFamily="18" charset="0"/>
                <a:cs typeface="Times New Roman" panose="02020603050405020304" pitchFamily="18" charset="0"/>
              </a:rPr>
              <a:t>Hekimliği, 2019</a:t>
            </a:r>
            <a:r>
              <a:rPr lang="tr-TR" dirty="0">
                <a:latin typeface="Times New Roman" panose="02020603050405020304" pitchFamily="18" charset="0"/>
                <a:cs typeface="Times New Roman" panose="02020603050405020304" pitchFamily="18" charset="0"/>
              </a:rPr>
              <a:t>.</a:t>
            </a:r>
            <a:endParaRPr lang="tr-TR" dirty="0" smtClean="0">
              <a:hlinkClick r:id="rId2"/>
            </a:endParaRPr>
          </a:p>
          <a:p>
            <a:pPr>
              <a:buFont typeface="Wingdings" panose="05000000000000000000" pitchFamily="2" charset="2"/>
              <a:buChar char="Ø"/>
            </a:pPr>
            <a:r>
              <a:rPr lang="tr-TR" dirty="0" smtClean="0">
                <a:hlinkClick r:id="rId2"/>
              </a:rPr>
              <a:t>https://www.uptodate.com/contents/normal-puberty?search=ilk%20menar%C5%9F&amp;source=search_result&amp;selectedTitle=1~150&amp;usage_type=default&amp;display_rank=1</a:t>
            </a:r>
            <a:r>
              <a:rPr lang="tr-TR" dirty="0" smtClean="0"/>
              <a:t> Erişim Tarihi: 21/01/2022</a:t>
            </a:r>
          </a:p>
          <a:p>
            <a:pPr>
              <a:buFont typeface="Wingdings" panose="05000000000000000000" pitchFamily="2" charset="2"/>
              <a:buChar char="Ø"/>
            </a:pPr>
            <a:r>
              <a:rPr lang="tr-TR" dirty="0" smtClean="0">
                <a:hlinkClick r:id="rId3"/>
              </a:rPr>
              <a:t>https://www.uptodate.com/contents/physiology-of-the-normal-menstrual-cycle?search=ilk%20menar%C5%9F&amp;topicRef=5849&amp;source=see_link</a:t>
            </a:r>
            <a:r>
              <a:rPr lang="tr-TR" dirty="0" smtClean="0"/>
              <a:t> Erişim Tarihi:21/01/2022</a:t>
            </a:r>
          </a:p>
          <a:p>
            <a:pPr>
              <a:buFont typeface="Wingdings" panose="05000000000000000000" pitchFamily="2" charset="2"/>
              <a:buChar char="Ø"/>
            </a:pPr>
            <a:r>
              <a:rPr lang="tr-TR" dirty="0" err="1" smtClean="0"/>
              <a:t>Munro</a:t>
            </a:r>
            <a:r>
              <a:rPr lang="tr-TR" dirty="0" smtClean="0"/>
              <a:t> M.G, </a:t>
            </a:r>
            <a:r>
              <a:rPr lang="tr-TR" dirty="0" err="1" smtClean="0"/>
              <a:t>Critchley</a:t>
            </a:r>
            <a:r>
              <a:rPr lang="tr-TR" dirty="0" smtClean="0"/>
              <a:t> H.O.D, </a:t>
            </a:r>
            <a:r>
              <a:rPr lang="tr-TR" dirty="0" err="1" smtClean="0"/>
              <a:t>Fraser</a:t>
            </a:r>
            <a:r>
              <a:rPr lang="tr-TR" dirty="0" smtClean="0"/>
              <a:t> I.S, </a:t>
            </a:r>
            <a:r>
              <a:rPr lang="en-US" dirty="0" smtClean="0"/>
              <a:t>The Two FIGO Systems For Normal And Abnormal Uterine</a:t>
            </a:r>
            <a:r>
              <a:rPr lang="tr-TR" dirty="0" smtClean="0"/>
              <a:t> </a:t>
            </a:r>
            <a:r>
              <a:rPr lang="en-US" dirty="0" smtClean="0"/>
              <a:t>Bleeding Symptoms And Classification Of Causes Of Abnormal</a:t>
            </a:r>
            <a:r>
              <a:rPr lang="tr-TR" dirty="0" smtClean="0"/>
              <a:t> </a:t>
            </a:r>
            <a:r>
              <a:rPr lang="en-US" dirty="0" smtClean="0"/>
              <a:t>Uterine Bleeding In The Reproductive Years: 2018 Revisions</a:t>
            </a:r>
            <a:r>
              <a:rPr lang="tr-TR" dirty="0" smtClean="0"/>
              <a:t>, </a:t>
            </a:r>
            <a:r>
              <a:rPr lang="tr-TR" i="1" dirty="0" err="1"/>
              <a:t>Int</a:t>
            </a:r>
            <a:r>
              <a:rPr lang="tr-TR" i="1" dirty="0"/>
              <a:t> J </a:t>
            </a:r>
            <a:r>
              <a:rPr lang="tr-TR" i="1" dirty="0" err="1"/>
              <a:t>Gynecol</a:t>
            </a:r>
            <a:r>
              <a:rPr lang="tr-TR" i="1" dirty="0"/>
              <a:t> </a:t>
            </a:r>
            <a:r>
              <a:rPr lang="tr-TR" i="1" dirty="0" err="1"/>
              <a:t>Obstet</a:t>
            </a:r>
            <a:r>
              <a:rPr lang="tr-TR" i="1" dirty="0"/>
              <a:t> </a:t>
            </a:r>
            <a:r>
              <a:rPr lang="tr-TR" dirty="0"/>
              <a:t>2018; 143: 393–408</a:t>
            </a:r>
            <a:r>
              <a:rPr lang="tr-TR" dirty="0" smtClean="0"/>
              <a:t> </a:t>
            </a:r>
          </a:p>
          <a:p>
            <a:pPr>
              <a:buFont typeface="Wingdings" panose="05000000000000000000" pitchFamily="2" charset="2"/>
              <a:buChar char="Ø"/>
            </a:pPr>
            <a:r>
              <a:rPr lang="tr-TR" dirty="0"/>
              <a:t>Tuzcular Vural EZ., Gönenç I. Birinci basamakta menstrüel düzensizliklere </a:t>
            </a:r>
            <a:r>
              <a:rPr lang="tr-TR" dirty="0" smtClean="0"/>
              <a:t>yaklaşım</a:t>
            </a:r>
            <a:r>
              <a:rPr lang="tr-TR" i="1" dirty="0" smtClean="0"/>
              <a:t>. Jour </a:t>
            </a:r>
            <a:r>
              <a:rPr lang="tr-TR" i="1" dirty="0"/>
              <a:t>Turk Fam Phy</a:t>
            </a:r>
            <a:r>
              <a:rPr lang="tr-TR" dirty="0"/>
              <a:t> 2020; 11 (1): </a:t>
            </a:r>
            <a:r>
              <a:rPr lang="tr-TR" dirty="0" smtClean="0"/>
              <a:t>21-28</a:t>
            </a:r>
          </a:p>
          <a:p>
            <a:pPr>
              <a:buFont typeface="Wingdings" panose="05000000000000000000" pitchFamily="2" charset="2"/>
              <a:buChar char="Ø"/>
            </a:pPr>
            <a:r>
              <a:rPr lang="tr-TR" dirty="0" err="1" smtClean="0"/>
              <a:t>Wouk</a:t>
            </a:r>
            <a:r>
              <a:rPr lang="tr-TR" dirty="0" smtClean="0"/>
              <a:t> N, </a:t>
            </a:r>
            <a:r>
              <a:rPr lang="tr-TR" dirty="0" err="1" smtClean="0"/>
              <a:t>Helton</a:t>
            </a:r>
            <a:r>
              <a:rPr lang="tr-TR" dirty="0" smtClean="0"/>
              <a:t> M, </a:t>
            </a:r>
            <a:r>
              <a:rPr lang="tr-TR" dirty="0" err="1" smtClean="0"/>
              <a:t>Abnormal</a:t>
            </a:r>
            <a:r>
              <a:rPr lang="tr-TR" dirty="0" smtClean="0"/>
              <a:t> </a:t>
            </a:r>
            <a:r>
              <a:rPr lang="tr-TR" dirty="0" err="1" smtClean="0"/>
              <a:t>Uterine</a:t>
            </a:r>
            <a:r>
              <a:rPr lang="tr-TR" dirty="0" smtClean="0"/>
              <a:t> </a:t>
            </a:r>
            <a:r>
              <a:rPr lang="tr-TR" dirty="0" err="1" smtClean="0"/>
              <a:t>Bleeding</a:t>
            </a:r>
            <a:r>
              <a:rPr lang="tr-TR" dirty="0" smtClean="0"/>
              <a:t> in </a:t>
            </a:r>
            <a:r>
              <a:rPr lang="tr-TR" dirty="0" err="1" smtClean="0"/>
              <a:t>Premenopousal</a:t>
            </a:r>
            <a:r>
              <a:rPr lang="tr-TR" dirty="0" smtClean="0"/>
              <a:t> </a:t>
            </a:r>
            <a:r>
              <a:rPr lang="tr-TR" dirty="0" err="1" smtClean="0"/>
              <a:t>Women</a:t>
            </a:r>
            <a:r>
              <a:rPr lang="tr-TR" dirty="0"/>
              <a:t>, </a:t>
            </a:r>
            <a:r>
              <a:rPr lang="tr-TR" i="1" dirty="0" err="1"/>
              <a:t>American</a:t>
            </a:r>
            <a:r>
              <a:rPr lang="tr-TR" i="1" dirty="0"/>
              <a:t> </a:t>
            </a:r>
            <a:r>
              <a:rPr lang="tr-TR" i="1" dirty="0" err="1"/>
              <a:t>Family</a:t>
            </a:r>
            <a:r>
              <a:rPr lang="tr-TR" i="1" dirty="0"/>
              <a:t> </a:t>
            </a:r>
            <a:r>
              <a:rPr lang="tr-TR" i="1" dirty="0" err="1" smtClean="0"/>
              <a:t>Physician</a:t>
            </a:r>
            <a:r>
              <a:rPr lang="tr-TR" dirty="0" smtClean="0"/>
              <a:t>, </a:t>
            </a:r>
            <a:r>
              <a:rPr lang="en-US" dirty="0" smtClean="0"/>
              <a:t>2019</a:t>
            </a:r>
            <a:r>
              <a:rPr lang="tr-TR" dirty="0" smtClean="0"/>
              <a:t>;</a:t>
            </a:r>
            <a:r>
              <a:rPr lang="en-US" dirty="0" smtClean="0"/>
              <a:t> </a:t>
            </a:r>
            <a:r>
              <a:rPr lang="en-US" dirty="0"/>
              <a:t>99, Number </a:t>
            </a:r>
            <a:r>
              <a:rPr lang="en-US" dirty="0" smtClean="0"/>
              <a:t>7</a:t>
            </a:r>
            <a:r>
              <a:rPr lang="tr-TR" dirty="0" smtClean="0"/>
              <a:t>.</a:t>
            </a:r>
          </a:p>
          <a:p>
            <a:pPr>
              <a:buFont typeface="Wingdings" panose="05000000000000000000" pitchFamily="2" charset="2"/>
              <a:buChar char="Ø"/>
            </a:pPr>
            <a:r>
              <a:rPr lang="tr-TR" dirty="0" err="1" smtClean="0"/>
              <a:t>Klein</a:t>
            </a:r>
            <a:r>
              <a:rPr lang="tr-TR" dirty="0" smtClean="0"/>
              <a:t> D.A, </a:t>
            </a:r>
            <a:r>
              <a:rPr lang="tr-TR" dirty="0" err="1" smtClean="0"/>
              <a:t>Paradise</a:t>
            </a:r>
            <a:r>
              <a:rPr lang="tr-TR" dirty="0" smtClean="0"/>
              <a:t> S.L, </a:t>
            </a:r>
            <a:r>
              <a:rPr lang="tr-TR" dirty="0" err="1" smtClean="0"/>
              <a:t>Reeder</a:t>
            </a:r>
            <a:r>
              <a:rPr lang="tr-TR" dirty="0" smtClean="0"/>
              <a:t> R.M, </a:t>
            </a:r>
            <a:r>
              <a:rPr lang="en-US" dirty="0"/>
              <a:t>Amenorrhea: A Systematic Approach to Diagnosis and </a:t>
            </a:r>
            <a:r>
              <a:rPr lang="en-US" dirty="0" smtClean="0"/>
              <a:t>Management</a:t>
            </a:r>
            <a:r>
              <a:rPr lang="tr-TR" dirty="0"/>
              <a:t>, </a:t>
            </a:r>
            <a:r>
              <a:rPr lang="tr-TR" i="1" dirty="0" err="1"/>
              <a:t>American</a:t>
            </a:r>
            <a:r>
              <a:rPr lang="tr-TR" i="1" dirty="0"/>
              <a:t> </a:t>
            </a:r>
            <a:r>
              <a:rPr lang="tr-TR" i="1" dirty="0" err="1"/>
              <a:t>Family</a:t>
            </a:r>
            <a:r>
              <a:rPr lang="tr-TR" i="1" dirty="0"/>
              <a:t> </a:t>
            </a:r>
            <a:r>
              <a:rPr lang="tr-TR" i="1" dirty="0" err="1" smtClean="0"/>
              <a:t>Physician</a:t>
            </a:r>
            <a:r>
              <a:rPr lang="tr-TR" i="1" dirty="0" smtClean="0"/>
              <a:t>, </a:t>
            </a:r>
            <a:r>
              <a:rPr lang="en-US" i="1" dirty="0" smtClean="0"/>
              <a:t>2019</a:t>
            </a:r>
            <a:r>
              <a:rPr lang="tr-TR" i="1" dirty="0" smtClean="0"/>
              <a:t>;</a:t>
            </a:r>
            <a:r>
              <a:rPr lang="en-US" i="1" dirty="0" smtClean="0"/>
              <a:t> </a:t>
            </a:r>
            <a:r>
              <a:rPr lang="en-US" i="1" dirty="0"/>
              <a:t>Volume 100, Number 1 </a:t>
            </a:r>
            <a:endParaRPr lang="tr-TR" i="1" dirty="0" smtClean="0"/>
          </a:p>
          <a:p>
            <a:endParaRPr lang="tr-TR" dirty="0"/>
          </a:p>
        </p:txBody>
      </p:sp>
    </p:spTree>
    <p:extLst>
      <p:ext uri="{BB962C8B-B14F-4D97-AF65-F5344CB8AC3E}">
        <p14:creationId xmlns:p14="http://schemas.microsoft.com/office/powerpoint/2010/main" val="2866507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53814" y="5682921"/>
            <a:ext cx="7412421" cy="539203"/>
          </a:xfrm>
        </p:spPr>
        <p:txBody>
          <a:bodyPr/>
          <a:lstStyle/>
          <a:p>
            <a:pPr marL="0" indent="0">
              <a:buNone/>
            </a:pPr>
            <a:r>
              <a:rPr lang="tr-TR" dirty="0" smtClean="0"/>
              <a:t>Dinlediğiniz için teşekkürler…</a:t>
            </a:r>
            <a:endParaRPr lang="tr-TR" dirty="0"/>
          </a:p>
        </p:txBody>
      </p:sp>
    </p:spTree>
    <p:extLst>
      <p:ext uri="{BB962C8B-B14F-4D97-AF65-F5344CB8AC3E}">
        <p14:creationId xmlns:p14="http://schemas.microsoft.com/office/powerpoint/2010/main" val="1715396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Menstrual Siklus Fizyolojisi </a:t>
            </a:r>
            <a:endParaRPr lang="tr-TR" dirty="0"/>
          </a:p>
        </p:txBody>
      </p:sp>
      <p:sp>
        <p:nvSpPr>
          <p:cNvPr id="3" name="İçerik Yer Tutucusu 2"/>
          <p:cNvSpPr>
            <a:spLocks noGrp="1"/>
          </p:cNvSpPr>
          <p:nvPr>
            <p:ph idx="1"/>
          </p:nvPr>
        </p:nvSpPr>
        <p:spPr>
          <a:xfrm>
            <a:off x="838200" y="1690688"/>
            <a:ext cx="10755745" cy="4811712"/>
          </a:xfrm>
        </p:spPr>
        <p:txBody>
          <a:bodyPr>
            <a:normAutofit/>
          </a:bodyPr>
          <a:lstStyle/>
          <a:p>
            <a:pPr algn="just">
              <a:lnSpc>
                <a:spcPct val="150000"/>
              </a:lnSpc>
              <a:buFont typeface="Wingdings" panose="05000000000000000000" pitchFamily="2" charset="2"/>
              <a:buChar char="Ø"/>
            </a:pPr>
            <a:r>
              <a:rPr lang="tr-TR" dirty="0" err="1" smtClean="0">
                <a:cs typeface="Times New Roman" panose="02020603050405020304" pitchFamily="18" charset="0"/>
              </a:rPr>
              <a:t>Menstruel</a:t>
            </a:r>
            <a:r>
              <a:rPr lang="tr-TR" dirty="0" smtClean="0">
                <a:cs typeface="Times New Roman" panose="02020603050405020304" pitchFamily="18" charset="0"/>
              </a:rPr>
              <a:t> </a:t>
            </a:r>
            <a:r>
              <a:rPr lang="tr-TR" dirty="0" err="1" smtClean="0">
                <a:cs typeface="Times New Roman" panose="02020603050405020304" pitchFamily="18" charset="0"/>
              </a:rPr>
              <a:t>siklus</a:t>
            </a:r>
            <a:r>
              <a:rPr lang="tr-TR" dirty="0" smtClean="0">
                <a:cs typeface="Times New Roman" panose="02020603050405020304" pitchFamily="18" charset="0"/>
              </a:rPr>
              <a:t> ortalama 24-38 gün</a:t>
            </a:r>
          </a:p>
          <a:p>
            <a:pPr lvl="1" algn="just">
              <a:lnSpc>
                <a:spcPct val="150000"/>
              </a:lnSpc>
            </a:pPr>
            <a:r>
              <a:rPr lang="tr-TR" dirty="0" err="1" smtClean="0">
                <a:cs typeface="Times New Roman" panose="02020603050405020304" pitchFamily="18" charset="0"/>
              </a:rPr>
              <a:t>Foliküler</a:t>
            </a:r>
            <a:r>
              <a:rPr lang="tr-TR" dirty="0" smtClean="0">
                <a:cs typeface="Times New Roman" panose="02020603050405020304" pitchFamily="18" charset="0"/>
              </a:rPr>
              <a:t> faz </a:t>
            </a:r>
            <a:r>
              <a:rPr lang="tr-TR" dirty="0" smtClean="0">
                <a:cs typeface="Times New Roman" panose="02020603050405020304" pitchFamily="18" charset="0"/>
                <a:sym typeface="Wingdings" panose="05000000000000000000" pitchFamily="2" charset="2"/>
              </a:rPr>
              <a:t> değişken</a:t>
            </a:r>
          </a:p>
          <a:p>
            <a:pPr lvl="1" algn="just">
              <a:lnSpc>
                <a:spcPct val="150000"/>
              </a:lnSpc>
            </a:pPr>
            <a:r>
              <a:rPr lang="tr-TR" dirty="0" err="1" smtClean="0">
                <a:cs typeface="Times New Roman" panose="02020603050405020304" pitchFamily="18" charset="0"/>
                <a:sym typeface="Wingdings" panose="05000000000000000000" pitchFamily="2" charset="2"/>
              </a:rPr>
              <a:t>Luteal</a:t>
            </a:r>
            <a:r>
              <a:rPr lang="tr-TR" dirty="0" smtClean="0">
                <a:cs typeface="Times New Roman" panose="02020603050405020304" pitchFamily="18" charset="0"/>
                <a:sym typeface="Wingdings" panose="05000000000000000000" pitchFamily="2" charset="2"/>
              </a:rPr>
              <a:t> faz  14 gün</a:t>
            </a:r>
          </a:p>
          <a:p>
            <a:pPr lvl="1" algn="just">
              <a:lnSpc>
                <a:spcPct val="150000"/>
              </a:lnSpc>
            </a:pPr>
            <a:r>
              <a:rPr lang="tr-TR" dirty="0"/>
              <a:t>30-80 </a:t>
            </a:r>
            <a:r>
              <a:rPr lang="tr-TR" dirty="0" smtClean="0"/>
              <a:t>ml kanama</a:t>
            </a:r>
          </a:p>
          <a:p>
            <a:pPr lvl="1" algn="just">
              <a:lnSpc>
                <a:spcPct val="150000"/>
              </a:lnSpc>
            </a:pPr>
            <a:r>
              <a:rPr lang="tr-TR" dirty="0" smtClean="0">
                <a:cs typeface="Times New Roman" panose="02020603050405020304" pitchFamily="18" charset="0"/>
                <a:sym typeface="Wingdings" panose="05000000000000000000" pitchFamily="2" charset="2"/>
              </a:rPr>
              <a:t>2-8 gün </a:t>
            </a:r>
            <a:r>
              <a:rPr lang="tr-TR" dirty="0" err="1" smtClean="0">
                <a:cs typeface="Times New Roman" panose="02020603050405020304" pitchFamily="18" charset="0"/>
                <a:sym typeface="Wingdings" panose="05000000000000000000" pitchFamily="2" charset="2"/>
              </a:rPr>
              <a:t>menstruasyon</a:t>
            </a:r>
            <a:endParaRPr lang="tr-TR" dirty="0" smtClean="0">
              <a:cs typeface="Times New Roman" panose="02020603050405020304" pitchFamily="18" charset="0"/>
              <a:sym typeface="Wingdings" panose="05000000000000000000" pitchFamily="2" charset="2"/>
            </a:endParaRPr>
          </a:p>
          <a:p>
            <a:pPr algn="just">
              <a:buFont typeface="Wingdings" panose="05000000000000000000" pitchFamily="2" charset="2"/>
              <a:buChar char="Ø"/>
            </a:pPr>
            <a:r>
              <a:rPr lang="tr-TR" dirty="0" smtClean="0">
                <a:cs typeface="Times New Roman" panose="02020603050405020304" pitchFamily="18" charset="0"/>
              </a:rPr>
              <a:t>Siklus süresi farklı yaş gruplarında </a:t>
            </a:r>
          </a:p>
          <a:p>
            <a:pPr marL="0" indent="0" algn="just">
              <a:buNone/>
            </a:pPr>
            <a:r>
              <a:rPr lang="tr-TR" dirty="0" smtClean="0">
                <a:cs typeface="Times New Roman" panose="02020603050405020304" pitchFamily="18" charset="0"/>
              </a:rPr>
              <a:t>değişken </a:t>
            </a:r>
            <a:endParaRPr lang="tr-TR" dirty="0">
              <a:cs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353" y="1351178"/>
            <a:ext cx="6399647" cy="3890534"/>
          </a:xfrm>
          <a:prstGeom prst="rect">
            <a:avLst/>
          </a:prstGeom>
        </p:spPr>
      </p:pic>
    </p:spTree>
    <p:extLst>
      <p:ext uri="{BB962C8B-B14F-4D97-AF65-F5344CB8AC3E}">
        <p14:creationId xmlns:p14="http://schemas.microsoft.com/office/powerpoint/2010/main" val="1585385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Menstrual Siklus Fizyolojisi </a:t>
            </a:r>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0815" y="1690688"/>
            <a:ext cx="10370369" cy="4351338"/>
          </a:xfrm>
        </p:spPr>
      </p:pic>
    </p:spTree>
    <p:extLst>
      <p:ext uri="{BB962C8B-B14F-4D97-AF65-F5344CB8AC3E}">
        <p14:creationId xmlns:p14="http://schemas.microsoft.com/office/powerpoint/2010/main" val="475832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Adet Düzensizliklerinde Terminoloji</a:t>
            </a:r>
            <a:endParaRPr lang="tr-TR" dirty="0"/>
          </a:p>
        </p:txBody>
      </p:sp>
      <p:sp>
        <p:nvSpPr>
          <p:cNvPr id="3" name="İçerik Yer Tutucusu 2"/>
          <p:cNvSpPr>
            <a:spLocks noGrp="1"/>
          </p:cNvSpPr>
          <p:nvPr>
            <p:ph idx="1"/>
          </p:nvPr>
        </p:nvSpPr>
        <p:spPr>
          <a:xfrm>
            <a:off x="838200" y="1690688"/>
            <a:ext cx="7825508" cy="4377603"/>
          </a:xfrm>
        </p:spPr>
        <p:txBody>
          <a:bodyPr>
            <a:normAutofit/>
          </a:bodyPr>
          <a:lstStyle/>
          <a:p>
            <a:pPr>
              <a:lnSpc>
                <a:spcPct val="150000"/>
              </a:lnSpc>
              <a:buFont typeface="Wingdings" panose="05000000000000000000" pitchFamily="2" charset="2"/>
              <a:buChar char="Ø"/>
            </a:pPr>
            <a:r>
              <a:rPr lang="tr-TR" dirty="0" err="1" smtClean="0"/>
              <a:t>Menstural</a:t>
            </a:r>
            <a:r>
              <a:rPr lang="tr-TR" dirty="0" smtClean="0"/>
              <a:t> </a:t>
            </a:r>
            <a:r>
              <a:rPr lang="tr-TR" dirty="0" err="1" smtClean="0"/>
              <a:t>siklusun</a:t>
            </a:r>
            <a:r>
              <a:rPr lang="tr-TR" dirty="0" smtClean="0"/>
              <a:t> normal </a:t>
            </a:r>
            <a:r>
              <a:rPr lang="tr-TR" dirty="0" err="1" smtClean="0"/>
              <a:t>paterninin</a:t>
            </a:r>
            <a:r>
              <a:rPr lang="tr-TR" dirty="0" smtClean="0"/>
              <a:t> dışındaki durumları tanımlamak için </a:t>
            </a:r>
          </a:p>
          <a:p>
            <a:pPr lvl="1">
              <a:lnSpc>
                <a:spcPct val="150000"/>
              </a:lnSpc>
            </a:pPr>
            <a:r>
              <a:rPr lang="tr-TR" dirty="0" smtClean="0"/>
              <a:t>Menoraji</a:t>
            </a:r>
          </a:p>
          <a:p>
            <a:pPr lvl="1">
              <a:lnSpc>
                <a:spcPct val="150000"/>
              </a:lnSpc>
            </a:pPr>
            <a:r>
              <a:rPr lang="tr-TR" dirty="0" smtClean="0"/>
              <a:t>Metroraji</a:t>
            </a:r>
          </a:p>
          <a:p>
            <a:pPr lvl="1">
              <a:lnSpc>
                <a:spcPct val="150000"/>
              </a:lnSpc>
            </a:pPr>
            <a:r>
              <a:rPr lang="tr-TR" dirty="0" err="1" smtClean="0"/>
              <a:t>Polimenore</a:t>
            </a:r>
            <a:endParaRPr lang="tr-TR" dirty="0" smtClean="0"/>
          </a:p>
          <a:p>
            <a:pPr lvl="1">
              <a:lnSpc>
                <a:spcPct val="150000"/>
              </a:lnSpc>
            </a:pPr>
            <a:r>
              <a:rPr lang="tr-TR" dirty="0" err="1" smtClean="0"/>
              <a:t>Oligomenore</a:t>
            </a:r>
            <a:endParaRPr lang="tr-TR" dirty="0" smtClean="0"/>
          </a:p>
          <a:p>
            <a:pPr lvl="1">
              <a:lnSpc>
                <a:spcPct val="150000"/>
              </a:lnSpc>
            </a:pPr>
            <a:r>
              <a:rPr lang="tr-TR" dirty="0" err="1" smtClean="0"/>
              <a:t>Hipomenore</a:t>
            </a:r>
            <a:endParaRPr lang="tr-TR" dirty="0" smtClean="0"/>
          </a:p>
          <a:p>
            <a:pPr lvl="1">
              <a:lnSpc>
                <a:spcPct val="150000"/>
              </a:lnSpc>
            </a:pPr>
            <a:r>
              <a:rPr lang="tr-TR" dirty="0" err="1" smtClean="0"/>
              <a:t>Hipermenore</a:t>
            </a:r>
            <a:r>
              <a:rPr lang="tr-TR" dirty="0" smtClean="0"/>
              <a:t>  vb. terimler kullanılmakta</a:t>
            </a:r>
          </a:p>
          <a:p>
            <a:pPr marL="0" indent="0">
              <a:buNone/>
            </a:pPr>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854" y="2325831"/>
            <a:ext cx="4989946" cy="3742460"/>
          </a:xfrm>
          <a:prstGeom prst="rect">
            <a:avLst/>
          </a:prstGeom>
        </p:spPr>
      </p:pic>
    </p:spTree>
    <p:extLst>
      <p:ext uri="{BB962C8B-B14F-4D97-AF65-F5344CB8AC3E}">
        <p14:creationId xmlns:p14="http://schemas.microsoft.com/office/powerpoint/2010/main" val="317726137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Özel Tasarı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3595</TotalTime>
  <Words>3003</Words>
  <Application>Microsoft Office PowerPoint</Application>
  <PresentationFormat>Geniş ekran</PresentationFormat>
  <Paragraphs>607</Paragraphs>
  <Slides>64</Slides>
  <Notes>18</Notes>
  <HiddenSlides>0</HiddenSlides>
  <MMClips>0</MMClips>
  <ScaleCrop>false</ScaleCrop>
  <HeadingPairs>
    <vt:vector size="6" baseType="variant">
      <vt:variant>
        <vt:lpstr>Kullanılan Yazı Tipleri</vt:lpstr>
      </vt:variant>
      <vt:variant>
        <vt:i4>5</vt:i4>
      </vt:variant>
      <vt:variant>
        <vt:lpstr>Tema</vt:lpstr>
      </vt:variant>
      <vt:variant>
        <vt:i4>3</vt:i4>
      </vt:variant>
      <vt:variant>
        <vt:lpstr>Slayt Başlıkları</vt:lpstr>
      </vt:variant>
      <vt:variant>
        <vt:i4>64</vt:i4>
      </vt:variant>
    </vt:vector>
  </HeadingPairs>
  <TitlesOfParts>
    <vt:vector size="72" baseType="lpstr">
      <vt:lpstr>Arial</vt:lpstr>
      <vt:lpstr>Calibri</vt:lpstr>
      <vt:lpstr>Calibri Light</vt:lpstr>
      <vt:lpstr>Times New Roman</vt:lpstr>
      <vt:lpstr>Wingdings</vt:lpstr>
      <vt:lpstr>Office Teması</vt:lpstr>
      <vt:lpstr>1_Özel Tasarım</vt:lpstr>
      <vt:lpstr>Özel Tasarım</vt:lpstr>
      <vt:lpstr>Adet Düzensizlikleri ve Vajinal Kanamaya Yaklaşım</vt:lpstr>
      <vt:lpstr>Sunum planı </vt:lpstr>
      <vt:lpstr>Amaç </vt:lpstr>
      <vt:lpstr>Menstrual Siklus Fizyolojisi </vt:lpstr>
      <vt:lpstr>Menstrual Siklus Fizyolojisi </vt:lpstr>
      <vt:lpstr>Menstrual Siklus Fizyolojisi </vt:lpstr>
      <vt:lpstr>Menstrual Siklus Fizyolojisi </vt:lpstr>
      <vt:lpstr>Menstrual Siklus Fizyolojisi </vt:lpstr>
      <vt:lpstr>Adet Düzensizliklerinde Terminoloji</vt:lpstr>
      <vt:lpstr>Adet Düzensizliklerinde Terminoloji</vt:lpstr>
      <vt:lpstr>Adet Düzensizliklerinde Terminoloji</vt:lpstr>
      <vt:lpstr>Adet Düzensizliklerinde Terminoloji</vt:lpstr>
      <vt:lpstr>Adet Düzensizlikleri Terminolojisi </vt:lpstr>
      <vt:lpstr>Anormal Uterin Kanamalar</vt:lpstr>
      <vt:lpstr>Anormal Uterin Kanamalar</vt:lpstr>
      <vt:lpstr>Anormal Uterin Kanamalar </vt:lpstr>
      <vt:lpstr>Anormal Uterin Kanamalar </vt:lpstr>
      <vt:lpstr>Anormal Uterin Kanamalar </vt:lpstr>
      <vt:lpstr>Anormal Uterin Kanamalar </vt:lpstr>
      <vt:lpstr>Anormal Uterin Kanamalar </vt:lpstr>
      <vt:lpstr>Anormal Uterin Kanamalar </vt:lpstr>
      <vt:lpstr>Anormal Uterin Kanamalar </vt:lpstr>
      <vt:lpstr>Anormal Uterin Kanamalar</vt:lpstr>
      <vt:lpstr>Anormal Uterin Kanamalar</vt:lpstr>
      <vt:lpstr>Anormal Uterin Kanamalar</vt:lpstr>
      <vt:lpstr>Anormal Uterin Kanamalar</vt:lpstr>
      <vt:lpstr>Anormal Uterin Kanamalar</vt:lpstr>
      <vt:lpstr>Anormal Uterin Kanamalar</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Kanamalara Yaklaşım</vt:lpstr>
      <vt:lpstr>Anormal Uterin Kanama </vt:lpstr>
      <vt:lpstr>Anormal Uterin Kanamalara Yaklaşım</vt:lpstr>
      <vt:lpstr>Anormal Uterin Kanamalara Yaklaşım</vt:lpstr>
      <vt:lpstr>Anormal Uterin Kanamalara Yaklaşım</vt:lpstr>
      <vt:lpstr>Anormal Uterin Kanamalara Yaklaşım</vt:lpstr>
      <vt:lpstr>Tedavi </vt:lpstr>
      <vt:lpstr>Tedavi </vt:lpstr>
      <vt:lpstr>Tedavi </vt:lpstr>
      <vt:lpstr>Tedavi </vt:lpstr>
      <vt:lpstr>Tedavi </vt:lpstr>
      <vt:lpstr>PowerPoint Sunusu</vt:lpstr>
      <vt:lpstr>PowerPoint Sunusu</vt:lpstr>
      <vt:lpstr>Kaynaklar </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Adet Düzensizlikleri ve Vajinal Kanamaya Yaklaşım</dc:title>
  <dc:creator>SEVGİ</dc:creator>
  <cp:lastModifiedBy>SEVGİ</cp:lastModifiedBy>
  <cp:revision>237</cp:revision>
  <dcterms:created xsi:type="dcterms:W3CDTF">2022-01-21T20:54:45Z</dcterms:created>
  <dcterms:modified xsi:type="dcterms:W3CDTF">2022-02-15T09:48:36Z</dcterms:modified>
</cp:coreProperties>
</file>