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0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8" r:id="rId54"/>
    <p:sldId id="309" r:id="rId55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574" autoAdjust="0"/>
    <p:restoredTop sz="83859" autoAdjust="0"/>
  </p:normalViewPr>
  <p:slideViewPr>
    <p:cSldViewPr snapToGrid="0">
      <p:cViewPr varScale="1">
        <p:scale>
          <a:sx n="64" d="100"/>
          <a:sy n="64" d="100"/>
        </p:scale>
        <p:origin x="90" y="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4E00F8-EA66-4E01-9B6F-87A2D0831A16}" type="datetimeFigureOut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E9B994-9E39-4D89-9CC4-41D593DE7A6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531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C6D6-5CBF-4C0A-9A26-6BEF0638CDCA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ED2B-E2FD-495B-84E6-1CBF8996DD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CBE2-3CF3-47AB-A45B-322E8A0AC753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5EBA4-9575-4CA6-A4FC-0C49F56C8F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9850D-8D90-4EC9-A1E2-325CED628167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DDAE7-A3A1-4EB1-A6C1-1AE2B2248C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6026-2CDF-4E71-975A-2F6CEF5608A8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3E75-804C-4FE2-A2DC-3AE302FFFE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070E-6200-47DA-ADD2-E9BDAF3A5214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18E1F-19AE-47C6-87E0-3012A81EAF3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1E94-10ED-41A2-AB62-DDE2706D5634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24789-7D88-4FF7-B97E-270DE179CB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4712-A046-444E-9D68-3B48EA03B809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ED2C-E855-4139-B791-B4C3E8D8F9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A8643-C89D-4D23-B882-85C3CA4C736F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6FC6B-8DAE-4722-A801-05909CE1D8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0199915-0C5E-4352-BA41-9D776872318C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3212FA-68D9-4DB1-A65A-BD4A60E362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simgeye tıklayın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C2C0-D53D-4D2E-A28D-E7D18D296DB3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0757-41B0-4871-9C6A-2C01D58AA1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CEA9-D4B2-44B6-8719-BCAD9F5EC304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D6020-AE12-47E1-A5F6-DE7A3723BDA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0DC28CA-5CC9-47B8-B86B-6A82C5570CC6}" type="datetime1">
              <a:rPr lang="tr-TR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C407A21-7FB0-4570-A6B2-AEE1A8CC2AB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7" r:id="rId3"/>
    <p:sldLayoutId id="2147483668" r:id="rId4"/>
    <p:sldLayoutId id="2147483669" r:id="rId5"/>
    <p:sldLayoutId id="2147483673" r:id="rId6"/>
    <p:sldLayoutId id="2147483674" r:id="rId7"/>
    <p:sldLayoutId id="2147483675" r:id="rId8"/>
    <p:sldLayoutId id="2147483670" r:id="rId9"/>
    <p:sldLayoutId id="2147483676" r:id="rId10"/>
    <p:sldLayoutId id="2147483671" r:id="rId11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Başlık"/>
          <p:cNvSpPr>
            <a:spLocks noGrp="1"/>
          </p:cNvSpPr>
          <p:nvPr>
            <p:ph type="ctrTitle" idx="4294967295"/>
          </p:nvPr>
        </p:nvSpPr>
        <p:spPr bwMode="auto">
          <a:xfrm>
            <a:off x="914400" y="2130425"/>
            <a:ext cx="10363200" cy="1470025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b="1" smtClean="0"/>
              <a:t>İRRİTABL BAĞIRSAK HASTALIĞI</a:t>
            </a:r>
          </a:p>
        </p:txBody>
      </p:sp>
      <p:sp>
        <p:nvSpPr>
          <p:cNvPr id="14338" name="2 Alt Başlık"/>
          <p:cNvSpPr>
            <a:spLocks noGrp="1"/>
          </p:cNvSpPr>
          <p:nvPr>
            <p:ph type="subTitle" idx="4294967295"/>
          </p:nvPr>
        </p:nvSpPr>
        <p:spPr>
          <a:xfrm>
            <a:off x="5143500" y="4000500"/>
            <a:ext cx="6572250" cy="1638300"/>
          </a:xfrm>
        </p:spPr>
        <p:txBody>
          <a:bodyPr lIns="91440" rIns="91440"/>
          <a:lstStyle/>
          <a:p>
            <a:pPr marL="0" indent="0" algn="ctr" eaLnBrk="1" hangingPunct="1">
              <a:buFont typeface="Calibri" pitchFamily="34" charset="0"/>
              <a:buNone/>
            </a:pPr>
            <a:r>
              <a:rPr lang="tr-TR" b="1" dirty="0" smtClean="0"/>
              <a:t>Dr. Önder Yılmaz</a:t>
            </a:r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tr-TR" b="1" dirty="0" smtClean="0"/>
              <a:t>KTÜ AİLE HEKİMLİĞİ ANA BİLİM DALI</a:t>
            </a:r>
          </a:p>
          <a:p>
            <a:pPr marL="0" indent="0" algn="ctr" eaLnBrk="1" hangingPunct="1">
              <a:buFont typeface="Calibri" pitchFamily="34" charset="0"/>
              <a:buNone/>
            </a:pPr>
            <a:r>
              <a:rPr lang="tr-TR" smtClean="0"/>
              <a:t>28.05.2019</a:t>
            </a:r>
            <a:endParaRPr lang="tr-TR" smtClean="0"/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tr-TR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Prevalans</a:t>
            </a:r>
          </a:p>
        </p:txBody>
      </p:sp>
      <p:sp>
        <p:nvSpPr>
          <p:cNvPr id="23554" name="2 İçerik Yer Tutucusu"/>
          <p:cNvSpPr>
            <a:spLocks noGrp="1"/>
          </p:cNvSpPr>
          <p:nvPr>
            <p:ph idx="4294967295"/>
          </p:nvPr>
        </p:nvSpPr>
        <p:spPr>
          <a:xfrm>
            <a:off x="1019175" y="2295525"/>
            <a:ext cx="6900863" cy="3725863"/>
          </a:xfrm>
        </p:spPr>
        <p:txBody>
          <a:bodyPr lIns="91440" rIns="91440"/>
          <a:lstStyle/>
          <a:p>
            <a:pPr eaLnBrk="1" hangingPunct="1"/>
            <a:r>
              <a:rPr lang="tr-TR" sz="2800" dirty="0" smtClean="0"/>
              <a:t>Kültürel ve sosyal faktörler hastalığın ortaya çıkışını etkiler</a:t>
            </a:r>
          </a:p>
          <a:p>
            <a:pPr eaLnBrk="1" hangingPunct="1"/>
            <a:r>
              <a:rPr lang="tr-TR" sz="2800" dirty="0" smtClean="0"/>
              <a:t>Batıda erişkinlerde </a:t>
            </a:r>
            <a:r>
              <a:rPr lang="tr-TR" sz="2800" dirty="0" err="1" smtClean="0"/>
              <a:t>prevalansı</a:t>
            </a:r>
            <a:r>
              <a:rPr lang="tr-TR" sz="2800" dirty="0" smtClean="0"/>
              <a:t> %3-20</a:t>
            </a:r>
          </a:p>
          <a:p>
            <a:pPr eaLnBrk="1" hangingPunct="1"/>
            <a:r>
              <a:rPr lang="tr-TR" sz="2800" dirty="0" smtClean="0"/>
              <a:t>Batıda kadınlarda ;Hindistan ve Sri Lanka’da erkeklerde daha çok görülür</a:t>
            </a:r>
          </a:p>
          <a:p>
            <a:pPr eaLnBrk="1" hangingPunct="1"/>
            <a:r>
              <a:rPr lang="tr-TR" sz="2800" dirty="0" smtClean="0"/>
              <a:t>ABD’de beyazlar ve zencilerde benzer sıklıkta görülür</a:t>
            </a:r>
          </a:p>
        </p:txBody>
      </p:sp>
      <p:pic>
        <p:nvPicPr>
          <p:cNvPr id="23555" name="Picture 4" descr="karın ağrısı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7950" y="2276475"/>
            <a:ext cx="446405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2 İçerik Yer Tutucusu"/>
          <p:cNvSpPr>
            <a:spLocks noGrp="1"/>
          </p:cNvSpPr>
          <p:nvPr>
            <p:ph idx="4294967295"/>
          </p:nvPr>
        </p:nvSpPr>
        <p:spPr>
          <a:xfrm>
            <a:off x="766763" y="2162175"/>
            <a:ext cx="10326687" cy="4124325"/>
          </a:xfrm>
        </p:spPr>
        <p:txBody>
          <a:bodyPr lIns="91440" rIns="91440"/>
          <a:lstStyle/>
          <a:p>
            <a:pPr eaLnBrk="1" hangingPunct="1"/>
            <a:r>
              <a:rPr lang="tr-TR" sz="2800" dirty="0" smtClean="0"/>
              <a:t>Türkiye’de sıklığı  %3-19</a:t>
            </a:r>
          </a:p>
          <a:p>
            <a:pPr eaLnBrk="1" hangingPunct="1"/>
            <a:endParaRPr lang="tr-TR" sz="2800" dirty="0" smtClean="0"/>
          </a:p>
          <a:p>
            <a:pPr marL="0" indent="0" eaLnBrk="1" hangingPunct="1">
              <a:buNone/>
            </a:pPr>
            <a:r>
              <a:rPr lang="tr-TR" sz="2800" dirty="0" smtClean="0"/>
              <a:t> Hastaların ancak %15-25’i tıbbi yardım için başvurmakta;bu hastaların da ancak % 3-5’i uzman doktor tarafından görülmekte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GİS semptomları ile başvuran hastaların %41’ine, GİS dışı semptomlarla başvuran hastaların %19’una İBS teşhisi konulmuştur</a:t>
            </a:r>
          </a:p>
          <a:p>
            <a:pPr eaLnBrk="1" hangingPunct="1"/>
            <a:endParaRPr lang="tr-TR" sz="2800" dirty="0" smtClean="0"/>
          </a:p>
        </p:txBody>
      </p:sp>
      <p:sp>
        <p:nvSpPr>
          <p:cNvPr id="24578" name="1 Başlık"/>
          <p:cNvSpPr>
            <a:spLocks/>
          </p:cNvSpPr>
          <p:nvPr/>
        </p:nvSpPr>
        <p:spPr bwMode="auto">
          <a:xfrm>
            <a:off x="1096963" y="287338"/>
            <a:ext cx="10058400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lnSpc>
                <a:spcPct val="85000"/>
              </a:lnSpc>
            </a:pPr>
            <a:r>
              <a:rPr lang="tr-TR" sz="4800" b="1">
                <a:solidFill>
                  <a:srgbClr val="404040"/>
                </a:solidFill>
                <a:latin typeface="Calibri Light"/>
              </a:rPr>
              <a:t>Prevalans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5602" name="2 İçerik Yer Tutucusu"/>
          <p:cNvSpPr>
            <a:spLocks noGrp="1"/>
          </p:cNvSpPr>
          <p:nvPr>
            <p:ph idx="4294967295"/>
          </p:nvPr>
        </p:nvSpPr>
        <p:spPr>
          <a:xfrm>
            <a:off x="1096963" y="2138363"/>
            <a:ext cx="6205537" cy="3730625"/>
          </a:xfrm>
        </p:spPr>
        <p:txBody>
          <a:bodyPr lIns="91440" rIns="91440"/>
          <a:lstStyle/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Hastaların %70’i hafif seyirli olup doktora başvurmamakta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Yaklaşık %30’u orta- ağır şiddette olup  büyük çoğunluğu birinci basamakta tedavi olmakta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%1-5 vaka şiddetli veya dirençli olup uzman hekime görünmektedir</a:t>
            </a:r>
          </a:p>
          <a:p>
            <a:pPr eaLnBrk="1" hangingPunct="1"/>
            <a:endParaRPr lang="tr-TR" sz="2800" dirty="0" smtClean="0"/>
          </a:p>
        </p:txBody>
      </p:sp>
      <p:pic>
        <p:nvPicPr>
          <p:cNvPr id="25603" name="Picture 4" descr="karın ağrısı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5363" y="2205038"/>
            <a:ext cx="4846637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Patofizyoloji</a:t>
            </a:r>
          </a:p>
        </p:txBody>
      </p:sp>
      <p:sp>
        <p:nvSpPr>
          <p:cNvPr id="26626" name="2 İçerik Yer Tutucusu"/>
          <p:cNvSpPr>
            <a:spLocks noGrp="1"/>
          </p:cNvSpPr>
          <p:nvPr>
            <p:ph idx="4294967295"/>
          </p:nvPr>
        </p:nvSpPr>
        <p:spPr>
          <a:xfrm>
            <a:off x="1096963" y="2020888"/>
            <a:ext cx="10058400" cy="3848100"/>
          </a:xfrm>
        </p:spPr>
        <p:txBody>
          <a:bodyPr lIns="91440" rIns="91440"/>
          <a:lstStyle/>
          <a:p>
            <a:pPr eaLnBrk="1" hangingPunct="1"/>
            <a:r>
              <a:rPr lang="tr-TR" sz="2800" smtClean="0"/>
              <a:t>Psikolojik faktörler</a:t>
            </a:r>
          </a:p>
          <a:p>
            <a:pPr eaLnBrk="1" hangingPunct="1"/>
            <a:r>
              <a:rPr lang="tr-TR" sz="2800" smtClean="0"/>
              <a:t>GİS motilite değişiklikleri</a:t>
            </a:r>
          </a:p>
          <a:p>
            <a:pPr eaLnBrk="1" hangingPunct="1"/>
            <a:r>
              <a:rPr lang="tr-TR" sz="2800" smtClean="0"/>
              <a:t>Beyin-GİS etkileşiminin bozulması</a:t>
            </a:r>
          </a:p>
          <a:p>
            <a:pPr eaLnBrk="1" hangingPunct="1"/>
            <a:r>
              <a:rPr lang="tr-TR" sz="2800" smtClean="0"/>
              <a:t>GİS motilite bozuklukları</a:t>
            </a:r>
          </a:p>
          <a:p>
            <a:pPr eaLnBrk="1" hangingPunct="1"/>
            <a:r>
              <a:rPr lang="tr-TR" sz="2800" smtClean="0"/>
              <a:t>Mukozal bariyer parçalanması</a:t>
            </a:r>
          </a:p>
          <a:p>
            <a:pPr eaLnBrk="1" hangingPunct="1"/>
            <a:r>
              <a:rPr lang="tr-TR" sz="2800" smtClean="0"/>
              <a:t>İç organ aşırı hassasiyeti</a:t>
            </a:r>
          </a:p>
          <a:p>
            <a:pPr eaLnBrk="1" hangingPunct="1"/>
            <a:r>
              <a:rPr lang="tr-TR" sz="2800" smtClean="0"/>
              <a:t>Genetik faktörler</a:t>
            </a:r>
          </a:p>
          <a:p>
            <a:pPr eaLnBrk="1" hangingPunct="1"/>
            <a:endParaRPr lang="tr-TR" sz="2800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2 İçerik Yer Tutucusu"/>
          <p:cNvSpPr>
            <a:spLocks noGrp="1"/>
          </p:cNvSpPr>
          <p:nvPr>
            <p:ph idx="4294967295"/>
          </p:nvPr>
        </p:nvSpPr>
        <p:spPr>
          <a:xfrm>
            <a:off x="1000125" y="1947863"/>
            <a:ext cx="10234613" cy="4195762"/>
          </a:xfrm>
        </p:spPr>
        <p:txBody>
          <a:bodyPr lIns="91440" rIns="91440"/>
          <a:lstStyle/>
          <a:p>
            <a:pPr eaLnBrk="1" hangingPunct="1"/>
            <a:r>
              <a:rPr lang="tr-TR" sz="2800" dirty="0" err="1" smtClean="0"/>
              <a:t>İBS’nin</a:t>
            </a:r>
            <a:r>
              <a:rPr lang="tr-TR" sz="2800" dirty="0" smtClean="0"/>
              <a:t>  psikolojik ,biyolojik ,genetik, </a:t>
            </a:r>
            <a:r>
              <a:rPr lang="tr-TR" sz="2800" dirty="0" err="1" smtClean="0"/>
              <a:t>kognitif</a:t>
            </a:r>
            <a:r>
              <a:rPr lang="tr-TR" sz="2800" dirty="0" smtClean="0"/>
              <a:t>,çevresel faktörlerin etkileşimi sonucu oluşan </a:t>
            </a:r>
            <a:r>
              <a:rPr lang="tr-TR" sz="2800" dirty="0" err="1" smtClean="0"/>
              <a:t>biyopsikososyal</a:t>
            </a:r>
            <a:r>
              <a:rPr lang="tr-TR" sz="2800" dirty="0" smtClean="0"/>
              <a:t> bir  durum olduğu kabul görmektedir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 Yakın aile üyelerinde İBS olan kişilerde risk 3 kat artar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İBS hastalarının 2/3’sinde psikolojik bir bozukluk saptanmıştır</a:t>
            </a:r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2 İçerik Yer Tutucusu"/>
          <p:cNvSpPr>
            <a:spLocks noGrp="1"/>
          </p:cNvSpPr>
          <p:nvPr>
            <p:ph idx="4294967295"/>
          </p:nvPr>
        </p:nvSpPr>
        <p:spPr>
          <a:xfrm>
            <a:off x="901700" y="1973263"/>
            <a:ext cx="10680700" cy="4152900"/>
          </a:xfrm>
        </p:spPr>
        <p:txBody>
          <a:bodyPr lIns="91440" rIns="91440"/>
          <a:lstStyle/>
          <a:p>
            <a:pPr eaLnBrk="1" hangingPunct="1"/>
            <a:r>
              <a:rPr lang="tr-TR" sz="2800" dirty="0" smtClean="0"/>
              <a:t>Fiziksel ve cinsel istismar şiddetli İBS ile ilişkili olabilir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Şiddetli </a:t>
            </a:r>
            <a:r>
              <a:rPr lang="tr-TR" sz="2800" dirty="0" err="1" smtClean="0"/>
              <a:t>İBS’li</a:t>
            </a:r>
            <a:r>
              <a:rPr lang="tr-TR" sz="2800" dirty="0" smtClean="0"/>
              <a:t> 257 kişiyle yapılan bir çalışmada %12’si tecavüz  öyküsü bildirmiş,bu hastaların şikayetleri psikolojik tedavi sonrası önemli ölçüde azalmıştır</a:t>
            </a:r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/>
            <a:r>
              <a:rPr lang="tr-TR" sz="2800" dirty="0" err="1" smtClean="0"/>
              <a:t>Enfeksiyöz</a:t>
            </a:r>
            <a:r>
              <a:rPr lang="tr-TR" sz="2800" dirty="0" smtClean="0"/>
              <a:t> </a:t>
            </a:r>
            <a:r>
              <a:rPr lang="tr-TR" sz="2800" dirty="0" err="1" smtClean="0"/>
              <a:t>gastroenterit</a:t>
            </a:r>
            <a:r>
              <a:rPr lang="tr-TR" sz="2800" dirty="0" smtClean="0"/>
              <a:t> sonrası İBS gelişme riskinin arttığı görülmüştür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İntestinal Motilitede Değişiklik</a:t>
            </a:r>
          </a:p>
        </p:txBody>
      </p:sp>
      <p:sp>
        <p:nvSpPr>
          <p:cNvPr id="29698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err="1" smtClean="0"/>
              <a:t>İntestinal</a:t>
            </a:r>
            <a:r>
              <a:rPr lang="tr-TR" sz="2800" dirty="0" smtClean="0"/>
              <a:t> </a:t>
            </a:r>
            <a:r>
              <a:rPr lang="tr-TR" sz="2800" dirty="0" err="1" smtClean="0"/>
              <a:t>motilitede</a:t>
            </a:r>
            <a:r>
              <a:rPr lang="tr-TR" sz="2800" dirty="0" smtClean="0"/>
              <a:t> değişiklik İBS  gelişiminde önemli bir rol oynamakta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/>
              <a:t>Serotonin</a:t>
            </a:r>
            <a:r>
              <a:rPr lang="tr-TR" sz="2800" dirty="0" smtClean="0"/>
              <a:t>  </a:t>
            </a:r>
            <a:r>
              <a:rPr lang="tr-TR" sz="2800" dirty="0" err="1" smtClean="0"/>
              <a:t>intestinal</a:t>
            </a:r>
            <a:r>
              <a:rPr lang="tr-TR" sz="2800" dirty="0" smtClean="0"/>
              <a:t> fonksiyonlarda önemli bir rol oynamakta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Azalmış </a:t>
            </a:r>
            <a:r>
              <a:rPr lang="tr-TR" sz="2800" dirty="0" err="1" smtClean="0"/>
              <a:t>serotonin</a:t>
            </a:r>
            <a:r>
              <a:rPr lang="tr-TR" sz="2800" dirty="0" smtClean="0"/>
              <a:t> </a:t>
            </a:r>
            <a:r>
              <a:rPr lang="tr-TR" sz="2800" dirty="0" err="1" smtClean="0"/>
              <a:t>salınımı</a:t>
            </a:r>
            <a:r>
              <a:rPr lang="tr-TR" sz="2800" dirty="0" smtClean="0"/>
              <a:t> kabızlık baskın İBS ; azalmış  </a:t>
            </a:r>
            <a:r>
              <a:rPr lang="tr-TR" sz="2800" dirty="0" err="1" smtClean="0"/>
              <a:t>serotonin</a:t>
            </a:r>
            <a:r>
              <a:rPr lang="tr-TR" sz="2800" dirty="0" smtClean="0"/>
              <a:t> geri alımı ve </a:t>
            </a:r>
            <a:r>
              <a:rPr lang="tr-TR" sz="2800" dirty="0" err="1" smtClean="0"/>
              <a:t>inaktivasyonu</a:t>
            </a:r>
            <a:r>
              <a:rPr lang="tr-TR" sz="2800" dirty="0" smtClean="0"/>
              <a:t> ishal ağırlıklı </a:t>
            </a:r>
            <a:r>
              <a:rPr lang="tr-TR" sz="2800" dirty="0" err="1" smtClean="0"/>
              <a:t>İBS’ye</a:t>
            </a:r>
            <a:r>
              <a:rPr lang="tr-TR" sz="2800" dirty="0" smtClean="0"/>
              <a:t>  neden olmakta</a:t>
            </a:r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İntestinal Motilitede Değişiklik</a:t>
            </a:r>
          </a:p>
        </p:txBody>
      </p:sp>
      <p:sp>
        <p:nvSpPr>
          <p:cNvPr id="30722" name="2 İçerik Yer Tutucusu"/>
          <p:cNvSpPr>
            <a:spLocks noGrp="1"/>
          </p:cNvSpPr>
          <p:nvPr>
            <p:ph idx="4294967295"/>
          </p:nvPr>
        </p:nvSpPr>
        <p:spPr>
          <a:xfrm>
            <a:off x="942975" y="1836738"/>
            <a:ext cx="10639425" cy="4289425"/>
          </a:xfrm>
        </p:spPr>
        <p:txBody>
          <a:bodyPr lIns="91440" rIns="91440"/>
          <a:lstStyle/>
          <a:p>
            <a:pPr eaLnBrk="1" hangingPunct="1"/>
            <a:r>
              <a:rPr lang="tr-TR" sz="2800" dirty="0" smtClean="0"/>
              <a:t>Hem ince bağırsak  hem kolon hareketi bozulabilir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/>
              <a:t>İleal</a:t>
            </a:r>
            <a:r>
              <a:rPr lang="tr-TR" sz="2800" dirty="0" smtClean="0"/>
              <a:t> itici dalgalar ağrıya sebep olur</a:t>
            </a:r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/>
            <a:r>
              <a:rPr lang="tr-TR" sz="2800" dirty="0" smtClean="0"/>
              <a:t>Duyusal algılamadaki anormallikler lokal nörolojik reflekste değişikliğe rol açarak hareket değişikliği yapar</a:t>
            </a:r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İntestinal Motilitede Değişiklik</a:t>
            </a:r>
          </a:p>
        </p:txBody>
      </p:sp>
      <p:sp>
        <p:nvSpPr>
          <p:cNvPr id="31746" name="2 İçerik Yer Tutucusu"/>
          <p:cNvSpPr>
            <a:spLocks noGrp="1"/>
          </p:cNvSpPr>
          <p:nvPr>
            <p:ph idx="4294967295"/>
          </p:nvPr>
        </p:nvSpPr>
        <p:spPr>
          <a:xfrm>
            <a:off x="1233488" y="1846263"/>
            <a:ext cx="10058400" cy="4022725"/>
          </a:xfrm>
        </p:spPr>
        <p:txBody>
          <a:bodyPr lIns="91440" rIns="91440"/>
          <a:lstStyle/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Mesane,akciğer ve safra kesesinde de hareket değişiklikleri gözlenmiştir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Bu durum düz kaslarda ve sinir sisteminde genel bir bozukluğu düşündürür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Visseral Hipersensitivite</a:t>
            </a:r>
          </a:p>
        </p:txBody>
      </p:sp>
      <p:sp>
        <p:nvSpPr>
          <p:cNvPr id="32770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>
              <a:lnSpc>
                <a:spcPct val="110000"/>
              </a:lnSpc>
            </a:pPr>
            <a:r>
              <a:rPr lang="tr-TR" sz="2800" dirty="0" err="1" smtClean="0"/>
              <a:t>İBS’li</a:t>
            </a:r>
            <a:r>
              <a:rPr lang="tr-TR" sz="2800" dirty="0" smtClean="0"/>
              <a:t> hastaların bağırsakları sağlıklı kişilere göre gerilmeye daha hassastır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Hastaların çoğunda balonla genişletmeye karşın artmış rektum duyarlığı bulunmuştur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Rektumun aşırı duyarlığı </a:t>
            </a:r>
            <a:r>
              <a:rPr lang="tr-TR" sz="2800" dirty="0" err="1" smtClean="0"/>
              <a:t>sigmoid</a:t>
            </a:r>
            <a:r>
              <a:rPr lang="tr-TR" sz="2800" dirty="0" smtClean="0"/>
              <a:t> kolonda  tekrarlayan yüksek basınçlı gerilime yol açar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Artmış bağırsak duyarlığı bir son organ anormalliğidir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b="1" smtClean="0"/>
              <a:t>Vaka</a:t>
            </a:r>
          </a:p>
        </p:txBody>
      </p:sp>
      <p:sp>
        <p:nvSpPr>
          <p:cNvPr id="15362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smtClean="0"/>
              <a:t>40 yaşında erkek hasta</a:t>
            </a:r>
          </a:p>
          <a:p>
            <a:pPr eaLnBrk="1" hangingPunct="1"/>
            <a:r>
              <a:rPr lang="tr-TR" sz="2800" smtClean="0"/>
              <a:t>Karın ağrısı,şişkinlik </a:t>
            </a:r>
          </a:p>
          <a:p>
            <a:pPr eaLnBrk="1" hangingPunct="1"/>
            <a:r>
              <a:rPr lang="tr-TR" sz="2800" smtClean="0"/>
              <a:t>Bol miktarda,kansız,mukussuz ishal</a:t>
            </a:r>
          </a:p>
          <a:p>
            <a:pPr eaLnBrk="1" hangingPunct="1"/>
            <a:r>
              <a:rPr lang="tr-TR" sz="2800" smtClean="0"/>
              <a:t>Tetkikleri normal</a:t>
            </a:r>
          </a:p>
          <a:p>
            <a:pPr eaLnBrk="1" hangingPunct="1"/>
            <a:r>
              <a:rPr lang="tr-TR" sz="2800" smtClean="0"/>
              <a:t>İnflamatuar bağırsak hastalığı düşünülerek meselamin ve ornidazol verilmiş</a:t>
            </a:r>
          </a:p>
          <a:p>
            <a:pPr eaLnBrk="1" hangingPunct="1">
              <a:buFont typeface="Calibri" pitchFamily="34" charset="0"/>
              <a:buNone/>
            </a:pPr>
            <a:endParaRPr 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İnfeksiyöz Nedenler</a:t>
            </a:r>
          </a:p>
        </p:txBody>
      </p:sp>
      <p:sp>
        <p:nvSpPr>
          <p:cNvPr id="33794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>
              <a:lnSpc>
                <a:spcPct val="100000"/>
              </a:lnSpc>
            </a:pPr>
            <a:r>
              <a:rPr lang="tr-TR" sz="2800" dirty="0" err="1" smtClean="0"/>
              <a:t>Gastroenterit</a:t>
            </a:r>
            <a:r>
              <a:rPr lang="tr-TR" sz="2800" dirty="0" smtClean="0"/>
              <a:t> atağı ile İBS  arasında ilişki vardır</a:t>
            </a:r>
          </a:p>
          <a:p>
            <a:pPr eaLnBrk="1" hangingPunct="1">
              <a:lnSpc>
                <a:spcPct val="100000"/>
              </a:lnSpc>
            </a:pPr>
            <a:endParaRPr lang="tr-TR" sz="2800" dirty="0" smtClean="0"/>
          </a:p>
          <a:p>
            <a:pPr eaLnBrk="1" hangingPunct="1">
              <a:lnSpc>
                <a:spcPct val="100000"/>
              </a:lnSpc>
            </a:pPr>
            <a:r>
              <a:rPr lang="tr-TR" sz="2800" dirty="0" smtClean="0"/>
              <a:t>İBS hastalarının küçük bir kısmında hastalığın başlangıcında </a:t>
            </a:r>
            <a:r>
              <a:rPr lang="tr-TR" sz="2800" dirty="0" err="1" smtClean="0"/>
              <a:t>infeksiyöz</a:t>
            </a:r>
            <a:r>
              <a:rPr lang="tr-TR" sz="2800" dirty="0" smtClean="0"/>
              <a:t> bir ishal vardır</a:t>
            </a:r>
          </a:p>
          <a:p>
            <a:pPr eaLnBrk="1" hangingPunct="1">
              <a:lnSpc>
                <a:spcPct val="100000"/>
              </a:lnSpc>
            </a:pPr>
            <a:endParaRPr lang="tr-TR" sz="2800" dirty="0" smtClean="0"/>
          </a:p>
          <a:p>
            <a:pPr eaLnBrk="1" hangingPunct="1">
              <a:lnSpc>
                <a:spcPct val="100000"/>
              </a:lnSpc>
            </a:pPr>
            <a:r>
              <a:rPr lang="tr-TR" sz="2800" dirty="0" smtClean="0"/>
              <a:t>Akut iltihabi olayın bağırsaktaki </a:t>
            </a:r>
            <a:r>
              <a:rPr lang="tr-TR" sz="2800" dirty="0" err="1" smtClean="0"/>
              <a:t>afferent</a:t>
            </a:r>
            <a:r>
              <a:rPr lang="tr-TR" sz="2800" dirty="0" smtClean="0"/>
              <a:t> reseptörleri duyarlı hale getirerek </a:t>
            </a:r>
            <a:r>
              <a:rPr lang="tr-TR" sz="2800" dirty="0" err="1" smtClean="0"/>
              <a:t>İBS’ye</a:t>
            </a:r>
            <a:r>
              <a:rPr lang="tr-TR" sz="2800" dirty="0" smtClean="0"/>
              <a:t> yatkın kişilerde devamlı belirtiler  oluşturduğu ileri sürülmektedir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İnfeksiyöz Nedenler</a:t>
            </a:r>
          </a:p>
        </p:txBody>
      </p:sp>
      <p:sp>
        <p:nvSpPr>
          <p:cNvPr id="34818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err="1" smtClean="0"/>
              <a:t>İntestinal</a:t>
            </a:r>
            <a:r>
              <a:rPr lang="tr-TR" sz="2800" dirty="0" smtClean="0"/>
              <a:t> bakteriyel aşırı çoğalma ile İBS arasındaki bağlantı çok net değildir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/>
              <a:t>Fekal</a:t>
            </a:r>
            <a:r>
              <a:rPr lang="tr-TR" sz="2800" dirty="0" smtClean="0"/>
              <a:t> mikrobiyolojik inceleme normal hastalara göre değişiklik göstermektedir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/>
              <a:t>İntestinal</a:t>
            </a:r>
            <a:r>
              <a:rPr lang="tr-TR" sz="2800" dirty="0" smtClean="0"/>
              <a:t> flora beyin –bağırsak etkileşimini etkilemekte,beyin fonksiyonlarını değiştirmektedir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Klinik</a:t>
            </a:r>
          </a:p>
        </p:txBody>
      </p:sp>
      <p:sp>
        <p:nvSpPr>
          <p:cNvPr id="35842" name="2 İçerik Yer Tutucusu"/>
          <p:cNvSpPr>
            <a:spLocks noGrp="1"/>
          </p:cNvSpPr>
          <p:nvPr>
            <p:ph idx="4294967295"/>
          </p:nvPr>
        </p:nvSpPr>
        <p:spPr>
          <a:xfrm>
            <a:off x="868363" y="1824038"/>
            <a:ext cx="10656887" cy="4302125"/>
          </a:xfrm>
        </p:spPr>
        <p:txBody>
          <a:bodyPr lIns="91440" rIns="91440"/>
          <a:lstStyle/>
          <a:p>
            <a:pPr eaLnBrk="1" hangingPunct="1"/>
            <a:r>
              <a:rPr lang="tr-TR" sz="2800" dirty="0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Tekrarlayan veya </a:t>
            </a:r>
            <a:r>
              <a:rPr lang="tr-TR" sz="2800" dirty="0" err="1" smtClean="0"/>
              <a:t>epizodik</a:t>
            </a:r>
            <a:r>
              <a:rPr lang="tr-TR" sz="2800" dirty="0" smtClean="0"/>
              <a:t> karın ağrısı,değişen bağırsak alışkanlıkları (kabızlık, ishal veya her ikisi)  olur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Karın ağrısı en sık görülen semptomdur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Sıklıkla şiddetli bir kramp olur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Stres ve yemek ağrıyı kötüleştirir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dirty="0" smtClean="0"/>
              <a:t>Dışkılama ağrıyı hafifletir</a:t>
            </a:r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Klinik</a:t>
            </a:r>
          </a:p>
        </p:txBody>
      </p:sp>
      <p:sp>
        <p:nvSpPr>
          <p:cNvPr id="36866" name="2 İçerik Yer Tutucusu"/>
          <p:cNvSpPr>
            <a:spLocks noGrp="1"/>
          </p:cNvSpPr>
          <p:nvPr>
            <p:ph idx="4294967295"/>
          </p:nvPr>
        </p:nvSpPr>
        <p:spPr>
          <a:xfrm>
            <a:off x="1041400" y="1881188"/>
            <a:ext cx="10483850" cy="4244975"/>
          </a:xfrm>
        </p:spPr>
        <p:txBody>
          <a:bodyPr lIns="91440" rIns="91440"/>
          <a:lstStyle/>
          <a:p>
            <a:pPr eaLnBrk="1" hangingPunct="1"/>
            <a:endParaRPr lang="tr-TR" dirty="0" smtClean="0"/>
          </a:p>
          <a:p>
            <a:pPr eaLnBrk="1" hangingPunct="1">
              <a:lnSpc>
                <a:spcPct val="150000"/>
              </a:lnSpc>
            </a:pPr>
            <a:r>
              <a:rPr lang="tr-TR" sz="2800" dirty="0" smtClean="0"/>
              <a:t>İshalli hastalar dışkıdan sonra  eksik rahatlama hissine sahip olabilir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/>
              <a:t>Dışkıda mukus olabilir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/>
              <a:t>Büyük hacimli,kanlı ishal ve gece ishali görülmez</a:t>
            </a:r>
          </a:p>
          <a:p>
            <a:pPr eaLnBrk="1" hangingPunct="1">
              <a:lnSpc>
                <a:spcPct val="150000"/>
              </a:lnSpc>
            </a:pPr>
            <a:r>
              <a:rPr lang="tr-TR" sz="2800" dirty="0" smtClean="0"/>
              <a:t>Kabızlık olursa günlerce sürebilir</a:t>
            </a:r>
          </a:p>
          <a:p>
            <a:pPr eaLnBrk="1" hangingPunct="1">
              <a:lnSpc>
                <a:spcPct val="150000"/>
              </a:lnSpc>
              <a:buFont typeface="Calibri" pitchFamily="34" charset="0"/>
              <a:buNone/>
            </a:pPr>
            <a:endParaRPr lang="tr-TR" sz="2800" dirty="0" smtClean="0"/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/>
            <a:endParaRPr lang="tr-TR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9850D-8D90-4EC9-A1E2-325CED628167}" type="datetime1">
              <a:rPr lang="tr-TR" smtClean="0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DDAE7-A3A1-4EB1-A6C1-1AE2B2248C02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pic>
        <p:nvPicPr>
          <p:cNvPr id="4" name="Picture 4" descr="ibssympt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297" y="508978"/>
            <a:ext cx="9961608" cy="573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Ek Belirtiler</a:t>
            </a:r>
          </a:p>
        </p:txBody>
      </p:sp>
      <p:sp>
        <p:nvSpPr>
          <p:cNvPr id="37890" name="2 İçerik Yer Tutucusu"/>
          <p:cNvSpPr>
            <a:spLocks noGrp="1"/>
          </p:cNvSpPr>
          <p:nvPr>
            <p:ph idx="4294967295"/>
          </p:nvPr>
        </p:nvSpPr>
        <p:spPr>
          <a:xfrm>
            <a:off x="1076325" y="1903413"/>
            <a:ext cx="4221163" cy="4022725"/>
          </a:xfrm>
        </p:spPr>
        <p:txBody>
          <a:bodyPr lIns="91440" rIns="91440"/>
          <a:lstStyle/>
          <a:p>
            <a:pPr eaLnBrk="1" hangingPunct="1">
              <a:lnSpc>
                <a:spcPct val="120000"/>
              </a:lnSpc>
            </a:pPr>
            <a:r>
              <a:rPr lang="tr-TR" sz="2800" dirty="0" smtClean="0"/>
              <a:t>Boğazda yumru hissi</a:t>
            </a:r>
          </a:p>
          <a:p>
            <a:pPr eaLnBrk="1" hangingPunct="1">
              <a:lnSpc>
                <a:spcPct val="120000"/>
              </a:lnSpc>
            </a:pPr>
            <a:r>
              <a:rPr lang="tr-TR" sz="2800" dirty="0" err="1" smtClean="0"/>
              <a:t>Reflu</a:t>
            </a:r>
            <a:endParaRPr lang="tr-TR" sz="2800" dirty="0" smtClean="0"/>
          </a:p>
          <a:p>
            <a:pPr eaLnBrk="1" hangingPunct="1">
              <a:lnSpc>
                <a:spcPct val="120000"/>
              </a:lnSpc>
            </a:pPr>
            <a:r>
              <a:rPr lang="tr-TR" sz="2800" dirty="0" smtClean="0"/>
              <a:t>Geğirme</a:t>
            </a:r>
          </a:p>
          <a:p>
            <a:pPr eaLnBrk="1" hangingPunct="1">
              <a:lnSpc>
                <a:spcPct val="120000"/>
              </a:lnSpc>
            </a:pPr>
            <a:r>
              <a:rPr lang="tr-TR" sz="2800" dirty="0" err="1" smtClean="0"/>
              <a:t>Dispepsi</a:t>
            </a:r>
            <a:endParaRPr lang="tr-TR" sz="2800" dirty="0" smtClean="0"/>
          </a:p>
          <a:p>
            <a:pPr eaLnBrk="1" hangingPunct="1">
              <a:lnSpc>
                <a:spcPct val="120000"/>
              </a:lnSpc>
            </a:pPr>
            <a:r>
              <a:rPr lang="tr-TR" sz="2800" dirty="0" smtClean="0"/>
              <a:t>Bulantı</a:t>
            </a:r>
          </a:p>
          <a:p>
            <a:pPr eaLnBrk="1" hangingPunct="1">
              <a:lnSpc>
                <a:spcPct val="120000"/>
              </a:lnSpc>
            </a:pPr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8914" name="2 İçerik Yer Tutucusu"/>
          <p:cNvSpPr>
            <a:spLocks noGrp="1"/>
          </p:cNvSpPr>
          <p:nvPr>
            <p:ph idx="4294967295"/>
          </p:nvPr>
        </p:nvSpPr>
        <p:spPr>
          <a:xfrm>
            <a:off x="979488" y="1943100"/>
            <a:ext cx="4086225" cy="4022725"/>
          </a:xfrm>
        </p:spPr>
        <p:txBody>
          <a:bodyPr lIns="91440" rIns="91440"/>
          <a:lstStyle/>
          <a:p>
            <a:pPr eaLnBrk="1" hangingPunct="1">
              <a:lnSpc>
                <a:spcPct val="80000"/>
              </a:lnSpc>
            </a:pPr>
            <a:endParaRPr lang="tr-TR" sz="1700" smtClean="0"/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Fibromyalj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Pollaküri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Acil idrar yapma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Noktüri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Dismenore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Disparoni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39938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Bütün yakınmalara rağmen hastaların genel durumları ve görünümleri kötü değildir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Bulgular ilerleyici değildir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smtClean="0"/>
              <a:t>Bristol Dışkı Ölçeği kabızlığı ishalden ayırmak ve tedavi yanıtını izlemek için kullanılabilir</a:t>
            </a:r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-Tip 1ve 2 kabızlık</a:t>
            </a:r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- Tip 3,4,5 karışık tip</a:t>
            </a:r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- Tip 6-7 ishal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Bristol Dışkı Skalası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09750"/>
            <a:ext cx="89916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6386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smtClean="0"/>
              <a:t>Hikayesi derinleştirildiğinde günde 5-6 kez kansız,mukussuz ishal</a:t>
            </a:r>
          </a:p>
          <a:p>
            <a:pPr eaLnBrk="1" hangingPunct="1"/>
            <a:r>
              <a:rPr lang="tr-TR" sz="2800" smtClean="0"/>
              <a:t>İshalle birlikte karın ağrısı</a:t>
            </a:r>
          </a:p>
          <a:p>
            <a:pPr eaLnBrk="1" hangingPunct="1"/>
            <a:r>
              <a:rPr lang="tr-TR" sz="2800" smtClean="0"/>
              <a:t>Yemekten sonra aniden tuvalete gitme ihtiyacı</a:t>
            </a:r>
          </a:p>
          <a:p>
            <a:pPr eaLnBrk="1" hangingPunct="1"/>
            <a:r>
              <a:rPr lang="tr-TR" sz="2800" smtClean="0"/>
              <a:t>Tuvaletten sonra karın ağrısı düzeliyormuş.</a:t>
            </a:r>
          </a:p>
          <a:p>
            <a:pPr eaLnBrk="1" hangingPunct="1"/>
            <a:r>
              <a:rPr lang="tr-TR" sz="2800" smtClean="0"/>
              <a:t>Gece ishali yok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2 İçerik Yer Tutucusu"/>
          <p:cNvSpPr>
            <a:spLocks noGrp="1"/>
          </p:cNvSpPr>
          <p:nvPr>
            <p:ph idx="4294967295"/>
          </p:nvPr>
        </p:nvSpPr>
        <p:spPr>
          <a:xfrm>
            <a:off x="381000" y="714375"/>
            <a:ext cx="11201400" cy="5411788"/>
          </a:xfrm>
        </p:spPr>
        <p:txBody>
          <a:bodyPr lIns="91440" rIns="91440"/>
          <a:lstStyle/>
          <a:p>
            <a:pPr eaLnBrk="1" hangingPunct="1"/>
            <a:endParaRPr lang="tr-TR" smtClean="0"/>
          </a:p>
          <a:p>
            <a:pPr eaLnBrk="1" hangingPunct="1">
              <a:buFont typeface="Calibri" pitchFamily="34" charset="0"/>
              <a:buNone/>
            </a:pPr>
            <a:endParaRPr lang="tr-TR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4369"/>
          <a:stretch>
            <a:fillRect/>
          </a:stretch>
        </p:blipFill>
        <p:spPr bwMode="auto">
          <a:xfrm>
            <a:off x="527050" y="1792288"/>
            <a:ext cx="11296650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Tanı</a:t>
            </a:r>
          </a:p>
        </p:txBody>
      </p:sp>
      <p:sp>
        <p:nvSpPr>
          <p:cNvPr id="44034" name="2 İçerik Yer Tutucusu"/>
          <p:cNvSpPr>
            <a:spLocks noGrp="1"/>
          </p:cNvSpPr>
          <p:nvPr>
            <p:ph idx="4294967295"/>
          </p:nvPr>
        </p:nvSpPr>
        <p:spPr>
          <a:xfrm>
            <a:off x="1038225" y="1924050"/>
            <a:ext cx="10058400" cy="4022725"/>
          </a:xfrm>
        </p:spPr>
        <p:txBody>
          <a:bodyPr lIns="91440" rIns="91440"/>
          <a:lstStyle/>
          <a:p>
            <a:pPr eaLnBrk="1" hangingPunct="1"/>
            <a:r>
              <a:rPr lang="tr-TR" sz="2800" dirty="0" smtClean="0"/>
              <a:t>En iyi tanı </a:t>
            </a:r>
            <a:r>
              <a:rPr lang="tr-TR" sz="2800" dirty="0" err="1" smtClean="0"/>
              <a:t>anamnez</a:t>
            </a:r>
            <a:r>
              <a:rPr lang="tr-TR" sz="2800" dirty="0" smtClean="0"/>
              <a:t> ve fizik muayenedir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Alarm semptomları,kullanılan ilaçlar,stres durumu,beslenme,özgeçmiş ve </a:t>
            </a:r>
            <a:r>
              <a:rPr lang="tr-TR" sz="2800" dirty="0" err="1" smtClean="0"/>
              <a:t>soygeçmiş</a:t>
            </a:r>
            <a:r>
              <a:rPr lang="tr-TR" sz="2800" dirty="0" smtClean="0"/>
              <a:t> sorgulanmalıdır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Roma III kriterleri kullanılır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2 İçerik Yer Tutucusu"/>
          <p:cNvSpPr>
            <a:spLocks noGrp="1"/>
          </p:cNvSpPr>
          <p:nvPr>
            <p:ph idx="4294967295"/>
          </p:nvPr>
        </p:nvSpPr>
        <p:spPr>
          <a:xfrm>
            <a:off x="708025" y="1876425"/>
            <a:ext cx="11129963" cy="4408488"/>
          </a:xfrm>
        </p:spPr>
        <p:txBody>
          <a:bodyPr lIns="91440" rIns="91440"/>
          <a:lstStyle/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Spesifik bir test gerektirmez  CRP veya ESR  bakılabilir</a:t>
            </a:r>
          </a:p>
          <a:p>
            <a:pPr eaLnBrk="1" hangingPunct="1">
              <a:lnSpc>
                <a:spcPct val="80000"/>
              </a:lnSpc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Kolon kanseri açısından tarama kriterlerini karşılayan hastalara(50  yaş üstü veya ailesinde kolon kanseri olanlara) </a:t>
            </a:r>
            <a:r>
              <a:rPr lang="tr-TR" sz="2800" dirty="0" err="1" smtClean="0"/>
              <a:t>sigmoidoskopi</a:t>
            </a:r>
            <a:r>
              <a:rPr lang="tr-TR" sz="2800" dirty="0" smtClean="0"/>
              <a:t> veya </a:t>
            </a:r>
            <a:r>
              <a:rPr lang="tr-TR" sz="2800" dirty="0" err="1" smtClean="0"/>
              <a:t>kolonoskopi</a:t>
            </a:r>
            <a:r>
              <a:rPr lang="tr-TR" sz="2800" dirty="0" smtClean="0"/>
              <a:t> yapılmalıdır</a:t>
            </a:r>
          </a:p>
          <a:p>
            <a:pPr eaLnBrk="1" hangingPunct="1">
              <a:lnSpc>
                <a:spcPct val="80000"/>
              </a:lnSpc>
              <a:buFont typeface="Calibri" pitchFamily="34" charset="0"/>
              <a:buNone/>
            </a:pPr>
            <a:endParaRPr lang="tr-TR" sz="2800" dirty="0" smtClean="0"/>
          </a:p>
          <a:p>
            <a:pPr eaLnBrk="1" hangingPunct="1">
              <a:lnSpc>
                <a:spcPct val="80000"/>
              </a:lnSpc>
            </a:pPr>
            <a:r>
              <a:rPr lang="tr-TR" sz="2800" dirty="0" smtClean="0"/>
              <a:t>Hasta laktoz </a:t>
            </a:r>
            <a:r>
              <a:rPr lang="tr-TR" sz="2800" dirty="0" err="1" smtClean="0"/>
              <a:t>intoleransı</a:t>
            </a:r>
            <a:r>
              <a:rPr lang="tr-TR" sz="2800" dirty="0" smtClean="0"/>
              <a:t> ve </a:t>
            </a:r>
            <a:r>
              <a:rPr lang="tr-TR" sz="2800" dirty="0" err="1" smtClean="0"/>
              <a:t>çölyak</a:t>
            </a:r>
            <a:r>
              <a:rPr lang="tr-TR" sz="2800" dirty="0" smtClean="0"/>
              <a:t> açısından değerlendirilmelidir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endParaRPr lang="tr-TR" smtClean="0"/>
          </a:p>
        </p:txBody>
      </p:sp>
      <p:sp>
        <p:nvSpPr>
          <p:cNvPr id="46082" name="İçerik Yer Tutucusu 2"/>
          <p:cNvSpPr txBox="1">
            <a:spLocks/>
          </p:cNvSpPr>
          <p:nvPr/>
        </p:nvSpPr>
        <p:spPr bwMode="auto">
          <a:xfrm>
            <a:off x="609600" y="1090613"/>
            <a:ext cx="109728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1800"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tr-TR" sz="1800">
                <a:latin typeface="Times New Roman" pitchFamily="18" charset="0"/>
                <a:cs typeface="Times New Roman" pitchFamily="18" charset="0"/>
              </a:rPr>
              <a:t>Destekleyici bulgular olarak gösterilen acil defekasyon, ıkınma, yetersiz boşalma, mukuslu dışkılama ve şişkinlik, karında gerginlik hissi ROME-III’de kaldırılmıştır.</a:t>
            </a:r>
          </a:p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r>
              <a:rPr lang="tr-TR" sz="1800">
                <a:latin typeface="Times New Roman" pitchFamily="18" charset="0"/>
                <a:cs typeface="Times New Roman" pitchFamily="18" charset="0"/>
              </a:rPr>
              <a:t>Yine de tanıya yardımcı olması açısından sorgulanabilir.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 r="32277"/>
          <a:stretch>
            <a:fillRect/>
          </a:stretch>
        </p:blipFill>
        <p:spPr bwMode="auto">
          <a:xfrm>
            <a:off x="392113" y="1368425"/>
            <a:ext cx="109537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endParaRPr lang="tr-TR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820738"/>
            <a:ext cx="10791825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3600" b="1" smtClean="0"/>
              <a:t>İ</a:t>
            </a:r>
            <a:r>
              <a:rPr lang="tr-TR" sz="3600" b="1" smtClean="0"/>
              <a:t>BS</a:t>
            </a:r>
            <a:r>
              <a:rPr lang="en-US" sz="3600" b="1" smtClean="0"/>
              <a:t> </a:t>
            </a:r>
            <a:r>
              <a:rPr lang="tr-TR" sz="3600" b="1" smtClean="0"/>
              <a:t>Ş</a:t>
            </a:r>
            <a:r>
              <a:rPr lang="en-US" sz="3600" b="1" smtClean="0"/>
              <a:t>iddet </a:t>
            </a:r>
            <a:r>
              <a:rPr lang="tr-TR" sz="3600" b="1" smtClean="0"/>
              <a:t>S</a:t>
            </a:r>
            <a:r>
              <a:rPr lang="en-US" sz="3600" b="1" smtClean="0"/>
              <a:t>korlaması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4294967295"/>
          </p:nvPr>
        </p:nvSpPr>
        <p:spPr>
          <a:xfrm>
            <a:off x="1181100" y="1957388"/>
            <a:ext cx="11010900" cy="4405312"/>
          </a:xfrm>
        </p:spPr>
        <p:txBody>
          <a:bodyPr lIns="91440" rIns="91440"/>
          <a:lstStyle/>
          <a:p>
            <a:pPr eaLnBrk="1" hangingPunct="1">
              <a:lnSpc>
                <a:spcPct val="30000"/>
              </a:lnSpc>
            </a:pPr>
            <a:endParaRPr lang="tr-TR" sz="1800" smtClean="0">
              <a:latin typeface="Times New Roman" pitchFamily="18" charset="0"/>
            </a:endParaRPr>
          </a:p>
          <a:p>
            <a:pPr eaLnBrk="1" hangingPunct="1">
              <a:lnSpc>
                <a:spcPct val="30000"/>
              </a:lnSpc>
            </a:pPr>
            <a:r>
              <a:rPr lang="en-US" sz="1800" smtClean="0">
                <a:latin typeface="Times New Roman" pitchFamily="18" charset="0"/>
              </a:rPr>
              <a:t>Semptomların yoğunluğunu doğru olarak belirlemek için 0 ile 100 arasındaki çizgi üzerine X koyunuz.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b="1" smtClean="0">
                <a:latin typeface="Times New Roman" pitchFamily="18" charset="0"/>
              </a:rPr>
              <a:t>Ağrınızın şiddeti nasıl?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smtClean="0">
                <a:latin typeface="Times New Roman" pitchFamily="18" charset="0"/>
              </a:rPr>
              <a:t>0-----------------------25-----------------------50-----------------------75----------------------100</a:t>
            </a:r>
          </a:p>
          <a:p>
            <a:pPr eaLnBrk="1" hangingPunct="1">
              <a:lnSpc>
                <a:spcPct val="30000"/>
              </a:lnSpc>
              <a:buFont typeface="Calibri" pitchFamily="34" charset="0"/>
              <a:buNone/>
            </a:pPr>
            <a:r>
              <a:rPr lang="tr-TR" sz="1800" smtClean="0">
                <a:latin typeface="Times New Roman" pitchFamily="18" charset="0"/>
              </a:rPr>
              <a:t>   </a:t>
            </a:r>
            <a:r>
              <a:rPr lang="en-US" sz="1800" smtClean="0">
                <a:latin typeface="Times New Roman" pitchFamily="18" charset="0"/>
              </a:rPr>
              <a:t>Yok         </a:t>
            </a:r>
            <a:r>
              <a:rPr lang="tr-TR" sz="1800" smtClean="0">
                <a:latin typeface="Times New Roman" pitchFamily="18" charset="0"/>
              </a:rPr>
              <a:t>       </a:t>
            </a:r>
            <a:r>
              <a:rPr lang="en-US" sz="1800" smtClean="0">
                <a:latin typeface="Times New Roman" pitchFamily="18" charset="0"/>
              </a:rPr>
              <a:t>fazla şiddetli değil     oldukça  şiddetl</a:t>
            </a:r>
            <a:r>
              <a:rPr lang="tr-TR" sz="1800" smtClean="0">
                <a:latin typeface="Times New Roman" pitchFamily="18" charset="0"/>
              </a:rPr>
              <a:t>i</a:t>
            </a:r>
            <a:r>
              <a:rPr lang="en-US" sz="1800" smtClean="0">
                <a:latin typeface="Times New Roman" pitchFamily="18" charset="0"/>
              </a:rPr>
              <a:t>       </a:t>
            </a:r>
            <a:r>
              <a:rPr lang="tr-TR" sz="1800" smtClean="0">
                <a:latin typeface="Times New Roman" pitchFamily="18" charset="0"/>
              </a:rPr>
              <a:t>         </a:t>
            </a:r>
            <a:r>
              <a:rPr lang="en-US" sz="1800" smtClean="0">
                <a:latin typeface="Times New Roman" pitchFamily="18" charset="0"/>
              </a:rPr>
              <a:t>şiddetli           çok  şiddetli 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b="1" smtClean="0">
                <a:latin typeface="Times New Roman" pitchFamily="18" charset="0"/>
              </a:rPr>
              <a:t>Son zamanlarda ağrınız var ise şiddetini nasıl değerlendirirsiniz?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smtClean="0">
                <a:latin typeface="Times New Roman" pitchFamily="18" charset="0"/>
              </a:rPr>
              <a:t>0-----------------------25-----------------------50-----------------------75----------------------100</a:t>
            </a:r>
          </a:p>
          <a:p>
            <a:pPr eaLnBrk="1" hangingPunct="1">
              <a:lnSpc>
                <a:spcPct val="30000"/>
              </a:lnSpc>
              <a:buFont typeface="Calibri" pitchFamily="34" charset="0"/>
              <a:buNone/>
            </a:pPr>
            <a:r>
              <a:rPr lang="tr-TR" sz="1800" smtClean="0">
                <a:latin typeface="Times New Roman" pitchFamily="18" charset="0"/>
              </a:rPr>
              <a:t>   </a:t>
            </a:r>
            <a:r>
              <a:rPr lang="en-US" sz="1800" smtClean="0">
                <a:latin typeface="Times New Roman" pitchFamily="18" charset="0"/>
              </a:rPr>
              <a:t>Yok         </a:t>
            </a:r>
            <a:r>
              <a:rPr lang="tr-TR" sz="1800" smtClean="0">
                <a:latin typeface="Times New Roman" pitchFamily="18" charset="0"/>
              </a:rPr>
              <a:t>        </a:t>
            </a:r>
            <a:r>
              <a:rPr lang="en-US" sz="1800" smtClean="0">
                <a:latin typeface="Times New Roman" pitchFamily="18" charset="0"/>
              </a:rPr>
              <a:t>fazla şiddetli değil    oldukça  şiddetl</a:t>
            </a:r>
            <a:r>
              <a:rPr lang="tr-TR" sz="1800" smtClean="0">
                <a:latin typeface="Times New Roman" pitchFamily="18" charset="0"/>
              </a:rPr>
              <a:t>i</a:t>
            </a:r>
            <a:r>
              <a:rPr lang="en-US" sz="1800" smtClean="0">
                <a:latin typeface="Times New Roman" pitchFamily="18" charset="0"/>
              </a:rPr>
              <a:t>      </a:t>
            </a:r>
            <a:r>
              <a:rPr lang="tr-TR" sz="1800" smtClean="0">
                <a:latin typeface="Times New Roman" pitchFamily="18" charset="0"/>
              </a:rPr>
              <a:t>         </a:t>
            </a:r>
            <a:r>
              <a:rPr lang="en-US" sz="1800" smtClean="0">
                <a:latin typeface="Times New Roman" pitchFamily="18" charset="0"/>
              </a:rPr>
              <a:t> şiddetli           çok  şiddetli 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b="1" smtClean="0">
                <a:latin typeface="Times New Roman" pitchFamily="18" charset="0"/>
              </a:rPr>
              <a:t>Son zamanlarda gerginlik hissiniz varsa nasıl değerlendirirsiniz?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smtClean="0">
                <a:latin typeface="Times New Roman" pitchFamily="18" charset="0"/>
              </a:rPr>
              <a:t>0-----------------------25-----------------------50-----------------------75----------------------100</a:t>
            </a:r>
          </a:p>
          <a:p>
            <a:pPr eaLnBrk="1" hangingPunct="1">
              <a:lnSpc>
                <a:spcPct val="30000"/>
              </a:lnSpc>
              <a:buFont typeface="Calibri" pitchFamily="34" charset="0"/>
              <a:buNone/>
            </a:pPr>
            <a:r>
              <a:rPr lang="tr-TR" sz="1800" smtClean="0">
                <a:latin typeface="Times New Roman" pitchFamily="18" charset="0"/>
              </a:rPr>
              <a:t>   </a:t>
            </a:r>
            <a:r>
              <a:rPr lang="en-US" sz="1800" smtClean="0">
                <a:latin typeface="Times New Roman" pitchFamily="18" charset="0"/>
              </a:rPr>
              <a:t>Yok            </a:t>
            </a:r>
            <a:r>
              <a:rPr lang="tr-TR" sz="1800" smtClean="0">
                <a:latin typeface="Times New Roman" pitchFamily="18" charset="0"/>
              </a:rPr>
              <a:t>     </a:t>
            </a:r>
            <a:r>
              <a:rPr lang="en-US" sz="1800" smtClean="0">
                <a:latin typeface="Times New Roman" pitchFamily="18" charset="0"/>
              </a:rPr>
              <a:t>fazla ağır değil       </a:t>
            </a:r>
            <a:r>
              <a:rPr lang="tr-TR" sz="1800" smtClean="0">
                <a:latin typeface="Times New Roman" pitchFamily="18" charset="0"/>
              </a:rPr>
              <a:t>   </a:t>
            </a:r>
            <a:r>
              <a:rPr lang="en-US" sz="1800" smtClean="0">
                <a:latin typeface="Times New Roman" pitchFamily="18" charset="0"/>
              </a:rPr>
              <a:t>oldukça ağır               </a:t>
            </a:r>
            <a:r>
              <a:rPr lang="tr-TR" sz="1800" smtClean="0">
                <a:latin typeface="Times New Roman" pitchFamily="18" charset="0"/>
              </a:rPr>
              <a:t>         </a:t>
            </a:r>
            <a:r>
              <a:rPr lang="en-US" sz="1800" smtClean="0">
                <a:latin typeface="Times New Roman" pitchFamily="18" charset="0"/>
              </a:rPr>
              <a:t> ağır          </a:t>
            </a:r>
            <a:r>
              <a:rPr lang="tr-TR" sz="1800" smtClean="0">
                <a:latin typeface="Times New Roman" pitchFamily="18" charset="0"/>
              </a:rPr>
              <a:t>         </a:t>
            </a:r>
            <a:r>
              <a:rPr lang="en-US" sz="1800" smtClean="0">
                <a:latin typeface="Times New Roman" pitchFamily="18" charset="0"/>
              </a:rPr>
              <a:t>çok ağır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b="1" smtClean="0">
                <a:latin typeface="Times New Roman" pitchFamily="18" charset="0"/>
              </a:rPr>
              <a:t>Barsak alışkanlıklarınızdan memnun musunuz?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smtClean="0">
                <a:latin typeface="Times New Roman" pitchFamily="18" charset="0"/>
              </a:rPr>
              <a:t>0-----------------------------33-------------------------------66--------------------------------100</a:t>
            </a:r>
          </a:p>
          <a:p>
            <a:pPr eaLnBrk="1" hangingPunct="1">
              <a:lnSpc>
                <a:spcPct val="30000"/>
              </a:lnSpc>
              <a:buFont typeface="Calibri" pitchFamily="34" charset="0"/>
              <a:buNone/>
            </a:pPr>
            <a:r>
              <a:rPr lang="en-US" sz="1800" smtClean="0">
                <a:latin typeface="Times New Roman" pitchFamily="18" charset="0"/>
              </a:rPr>
              <a:t>Çok Memnun     </a:t>
            </a:r>
            <a:r>
              <a:rPr lang="tr-TR" sz="1800" smtClean="0">
                <a:latin typeface="Times New Roman" pitchFamily="18" charset="0"/>
              </a:rPr>
              <a:t>     </a:t>
            </a:r>
            <a:r>
              <a:rPr lang="en-US" sz="1800" smtClean="0">
                <a:latin typeface="Times New Roman" pitchFamily="18" charset="0"/>
              </a:rPr>
              <a:t> oldukça memnun          </a:t>
            </a:r>
            <a:r>
              <a:rPr lang="tr-TR" sz="1800" smtClean="0">
                <a:latin typeface="Times New Roman" pitchFamily="18" charset="0"/>
              </a:rPr>
              <a:t>          </a:t>
            </a:r>
            <a:r>
              <a:rPr lang="en-US" sz="1800" smtClean="0">
                <a:latin typeface="Times New Roman" pitchFamily="18" charset="0"/>
              </a:rPr>
              <a:t>memnun değil      </a:t>
            </a:r>
            <a:r>
              <a:rPr lang="tr-TR" sz="1800" smtClean="0">
                <a:latin typeface="Times New Roman" pitchFamily="18" charset="0"/>
              </a:rPr>
              <a:t>         </a:t>
            </a:r>
            <a:r>
              <a:rPr lang="en-US" sz="1800" smtClean="0">
                <a:latin typeface="Times New Roman" pitchFamily="18" charset="0"/>
              </a:rPr>
              <a:t>hiç memnun değil</a:t>
            </a:r>
          </a:p>
          <a:p>
            <a:pPr eaLnBrk="1" hangingPunct="1">
              <a:lnSpc>
                <a:spcPct val="30000"/>
              </a:lnSpc>
            </a:pPr>
            <a:r>
              <a:rPr lang="tr-TR" sz="1800" b="1" smtClean="0">
                <a:latin typeface="Times New Roman" pitchFamily="18" charset="0"/>
              </a:rPr>
              <a:t>İ</a:t>
            </a:r>
            <a:r>
              <a:rPr lang="en-US" sz="1800" b="1" smtClean="0">
                <a:latin typeface="Times New Roman" pitchFamily="18" charset="0"/>
              </a:rPr>
              <a:t>BS’nin sizdeki etkileri nasıl ya da hayatınızı ne kadar engelliyor?</a:t>
            </a:r>
          </a:p>
          <a:p>
            <a:pPr eaLnBrk="1" hangingPunct="1">
              <a:lnSpc>
                <a:spcPct val="30000"/>
              </a:lnSpc>
            </a:pPr>
            <a:r>
              <a:rPr lang="en-US" sz="1800" smtClean="0">
                <a:latin typeface="Times New Roman" pitchFamily="18" charset="0"/>
              </a:rPr>
              <a:t>0-----------------------------33-------------------------------66--------------------------------100</a:t>
            </a:r>
          </a:p>
          <a:p>
            <a:pPr eaLnBrk="1" hangingPunct="1">
              <a:lnSpc>
                <a:spcPct val="30000"/>
              </a:lnSpc>
              <a:buFont typeface="Calibri" pitchFamily="34" charset="0"/>
              <a:buNone/>
            </a:pPr>
            <a:r>
              <a:rPr lang="en-US" sz="1800" smtClean="0">
                <a:latin typeface="Times New Roman" pitchFamily="18" charset="0"/>
              </a:rPr>
              <a:t>    Hiç                         fazla değil                      </a:t>
            </a:r>
            <a:r>
              <a:rPr lang="tr-TR" sz="1800" smtClean="0">
                <a:latin typeface="Times New Roman" pitchFamily="18" charset="0"/>
              </a:rPr>
              <a:t>           </a:t>
            </a:r>
            <a:r>
              <a:rPr lang="en-US" sz="1800" smtClean="0">
                <a:latin typeface="Times New Roman" pitchFamily="18" charset="0"/>
              </a:rPr>
              <a:t>  oldukça                        </a:t>
            </a:r>
            <a:r>
              <a:rPr lang="tr-TR" sz="1800" smtClean="0">
                <a:latin typeface="Times New Roman" pitchFamily="18" charset="0"/>
              </a:rPr>
              <a:t>       </a:t>
            </a:r>
            <a:r>
              <a:rPr lang="en-US" sz="1800" smtClean="0">
                <a:latin typeface="Times New Roman" pitchFamily="18" charset="0"/>
              </a:rPr>
              <a:t> tamamen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smtClean="0">
                <a:latin typeface="Times New Roman" pitchFamily="18" charset="0"/>
              </a:rPr>
              <a:t>İ</a:t>
            </a:r>
            <a:r>
              <a:rPr lang="tr-TR" b="1" smtClean="0">
                <a:latin typeface="Times New Roman" pitchFamily="18" charset="0"/>
              </a:rPr>
              <a:t>BS</a:t>
            </a:r>
            <a:r>
              <a:rPr lang="en-US" b="1" smtClean="0">
                <a:latin typeface="Times New Roman" pitchFamily="18" charset="0"/>
              </a:rPr>
              <a:t> </a:t>
            </a:r>
            <a:r>
              <a:rPr lang="tr-TR" b="1" smtClean="0">
                <a:latin typeface="Times New Roman" pitchFamily="18" charset="0"/>
              </a:rPr>
              <a:t>Ş</a:t>
            </a:r>
            <a:r>
              <a:rPr lang="en-US" b="1" smtClean="0">
                <a:latin typeface="Times New Roman" pitchFamily="18" charset="0"/>
              </a:rPr>
              <a:t>iddet </a:t>
            </a:r>
            <a:r>
              <a:rPr lang="tr-TR" b="1" smtClean="0">
                <a:latin typeface="Times New Roman" pitchFamily="18" charset="0"/>
              </a:rPr>
              <a:t>S</a:t>
            </a:r>
            <a:r>
              <a:rPr lang="en-US" b="1" smtClean="0">
                <a:latin typeface="Times New Roman" pitchFamily="18" charset="0"/>
              </a:rPr>
              <a:t>korlaması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>
              <a:lnSpc>
                <a:spcPct val="200000"/>
              </a:lnSpc>
            </a:pPr>
            <a:r>
              <a:rPr lang="en-US" sz="2800" smtClean="0">
                <a:latin typeface="Times New Roman" pitchFamily="18" charset="0"/>
              </a:rPr>
              <a:t>Maksimum değer 500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2800" smtClean="0">
                <a:latin typeface="Times New Roman" pitchFamily="18" charset="0"/>
              </a:rPr>
              <a:t>75-174  : Hafif İBS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2800" smtClean="0">
                <a:latin typeface="Times New Roman" pitchFamily="18" charset="0"/>
              </a:rPr>
              <a:t>175-299 : Orta İBS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2800" smtClean="0">
                <a:latin typeface="Times New Roman" pitchFamily="18" charset="0"/>
              </a:rPr>
              <a:t>&gt;300 : Şiddetli İBS</a:t>
            </a:r>
          </a:p>
          <a:p>
            <a:pPr eaLnBrk="1" hangingPunct="1">
              <a:lnSpc>
                <a:spcPct val="200000"/>
              </a:lnSpc>
            </a:pPr>
            <a:endParaRPr lang="en-US" sz="28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Ayırıcı Tanı</a:t>
            </a:r>
          </a:p>
        </p:txBody>
      </p:sp>
      <p:sp>
        <p:nvSpPr>
          <p:cNvPr id="50178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>
              <a:lnSpc>
                <a:spcPct val="60000"/>
              </a:lnSpc>
            </a:pPr>
            <a:r>
              <a:rPr lang="tr-TR" sz="2400" smtClean="0"/>
              <a:t>Karsinoid tümör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Çölyak hastalığı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Kolorektal kanser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Divertiküler hastalık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İlaç kullanımı(opioid,antidepresan,KKB)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GİS enfeksiyonu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Hipertiridi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Hipotiroidi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İnflamatuar bağırsak hastalığı(crohn,ÜK)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İskemik kolit</a:t>
            </a:r>
          </a:p>
          <a:p>
            <a:pPr eaLnBrk="1" hangingPunct="1">
              <a:lnSpc>
                <a:spcPct val="60000"/>
              </a:lnSpc>
            </a:pPr>
            <a:r>
              <a:rPr lang="tr-TR" sz="2400" smtClean="0"/>
              <a:t>Laktoz intoleransı</a:t>
            </a:r>
          </a:p>
          <a:p>
            <a:pPr eaLnBrk="1" hangingPunct="1">
              <a:lnSpc>
                <a:spcPct val="80000"/>
              </a:lnSpc>
            </a:pPr>
            <a:endParaRPr lang="tr-T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Tedavi</a:t>
            </a:r>
          </a:p>
        </p:txBody>
      </p:sp>
      <p:sp>
        <p:nvSpPr>
          <p:cNvPr id="51202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smtClean="0"/>
              <a:t>Tedavinin hedefleri semptomları azaltmak ve yaşam kalitesini artırmaktır</a:t>
            </a:r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/>
            <a:r>
              <a:rPr lang="tr-TR" sz="2800" dirty="0" err="1" smtClean="0"/>
              <a:t>İBS’yi</a:t>
            </a:r>
            <a:r>
              <a:rPr lang="tr-TR" sz="2800" dirty="0" smtClean="0"/>
              <a:t> tedavi etmek zor olabilir çünkü semptomlar sıklıkla tekrarlar ve tedaviye dirençli olabilir</a:t>
            </a:r>
          </a:p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/>
            <a:r>
              <a:rPr lang="tr-TR" sz="2800" dirty="0" smtClean="0"/>
              <a:t>Diyet,farmakolojik,davranışsal ve bitkisel tedaviler kullanılır</a:t>
            </a:r>
          </a:p>
          <a:p>
            <a:pPr eaLnBrk="1" hangingPunct="1">
              <a:buFont typeface="Calibri" pitchFamily="34" charset="0"/>
              <a:buNone/>
            </a:pPr>
            <a:r>
              <a:rPr lang="tr-TR" sz="1900" dirty="0" smtClean="0"/>
              <a:t>     </a:t>
            </a:r>
          </a:p>
          <a:p>
            <a:pPr eaLnBrk="1" hangingPunct="1">
              <a:buFont typeface="Calibri" pitchFamily="34" charset="0"/>
              <a:buNone/>
            </a:pPr>
            <a:endParaRPr lang="tr-TR" sz="1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Diyet ve Egzersiz</a:t>
            </a:r>
          </a:p>
        </p:txBody>
      </p:sp>
      <p:sp>
        <p:nvSpPr>
          <p:cNvPr id="52226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smtClean="0"/>
              <a:t>Fiziksel aktivite semptomları azaltır</a:t>
            </a:r>
          </a:p>
          <a:p>
            <a:pPr eaLnBrk="1" hangingPunct="1"/>
            <a:r>
              <a:rPr lang="tr-TR" sz="2800" dirty="0" smtClean="0"/>
              <a:t>Kafein,narenciye,süt(laktoz),</a:t>
            </a:r>
            <a:r>
              <a:rPr lang="tr-TR" sz="2800" dirty="0" err="1" smtClean="0"/>
              <a:t>mısır,buğday</a:t>
            </a:r>
            <a:r>
              <a:rPr lang="tr-TR" sz="2800" dirty="0" smtClean="0"/>
              <a:t>(</a:t>
            </a:r>
            <a:r>
              <a:rPr lang="tr-TR" sz="2800" dirty="0" err="1" smtClean="0"/>
              <a:t>gluten</a:t>
            </a:r>
            <a:r>
              <a:rPr lang="tr-TR" sz="2800" dirty="0" smtClean="0"/>
              <a:t>) gibi  semptomları tetikleyen gıdalar azaltılmalıdır</a:t>
            </a:r>
          </a:p>
          <a:p>
            <a:pPr eaLnBrk="1" hangingPunct="1"/>
            <a:r>
              <a:rPr lang="tr-TR" sz="2800" dirty="0" smtClean="0"/>
              <a:t>Diyette lif artırılmalıdır</a:t>
            </a:r>
          </a:p>
          <a:p>
            <a:pPr eaLnBrk="1" hangingPunct="1"/>
            <a:r>
              <a:rPr lang="tr-TR" sz="2800" dirty="0" err="1" smtClean="0"/>
              <a:t>Psyllium</a:t>
            </a:r>
            <a:r>
              <a:rPr lang="tr-TR" sz="2800" dirty="0" smtClean="0"/>
              <a:t> tohumu ve keten tohumu dışkının yağlanmasını sağladıkları için faydalıdırlar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17410" name="3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smtClean="0"/>
              <a:t>Tüm bu tetkikler ışığında hastaya İBS tanısı konulmuş</a:t>
            </a:r>
          </a:p>
          <a:p>
            <a:pPr eaLnBrk="1" hangingPunct="1"/>
            <a:r>
              <a:rPr lang="tr-TR" sz="2800" dirty="0" smtClean="0"/>
              <a:t> </a:t>
            </a:r>
            <a:r>
              <a:rPr lang="tr-TR" sz="2800" dirty="0" err="1" smtClean="0"/>
              <a:t>Simetikon</a:t>
            </a:r>
            <a:r>
              <a:rPr lang="tr-TR" sz="2800" dirty="0" smtClean="0"/>
              <a:t> ve </a:t>
            </a:r>
            <a:r>
              <a:rPr lang="tr-TR" sz="2800" dirty="0" err="1" smtClean="0"/>
              <a:t>otilonyum</a:t>
            </a:r>
            <a:r>
              <a:rPr lang="tr-TR" sz="2800" dirty="0" smtClean="0"/>
              <a:t> bromür verilmiş</a:t>
            </a:r>
          </a:p>
          <a:p>
            <a:pPr eaLnBrk="1" hangingPunct="1"/>
            <a:r>
              <a:rPr lang="tr-TR" sz="2800" dirty="0" smtClean="0"/>
              <a:t>Psikiyatrik değerlendirmede </a:t>
            </a:r>
            <a:r>
              <a:rPr lang="tr-TR" sz="2800" dirty="0" err="1" smtClean="0"/>
              <a:t>anksiyete</a:t>
            </a:r>
            <a:r>
              <a:rPr lang="tr-TR" sz="2800" dirty="0" smtClean="0"/>
              <a:t> saptanınca tedaviye </a:t>
            </a:r>
            <a:r>
              <a:rPr lang="tr-TR" sz="2800" dirty="0" err="1" smtClean="0"/>
              <a:t>antidepresan</a:t>
            </a:r>
            <a:r>
              <a:rPr lang="tr-TR" sz="2800" dirty="0" smtClean="0"/>
              <a:t> eklenmiş</a:t>
            </a:r>
          </a:p>
          <a:p>
            <a:pPr eaLnBrk="1" hangingPunct="1"/>
            <a:r>
              <a:rPr lang="tr-TR" sz="2800" dirty="0" smtClean="0"/>
              <a:t>Hasta 1. ay kontrolünde şikayetlerinin azaldığını,3. ay kontrolünde ise çok daha iyi olduğunu belirtmiş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Medikal Tedavi</a:t>
            </a:r>
          </a:p>
        </p:txBody>
      </p:sp>
      <p:sp>
        <p:nvSpPr>
          <p:cNvPr id="53250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smtClean="0"/>
              <a:t>İlaçlar sadece yardımcıdır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Seçilecek ilaçlar hastanın majör semptomuna göre değişebilir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Kronik ilaç kullanımı minimal olmalıdır</a:t>
            </a:r>
          </a:p>
          <a:p>
            <a:pPr eaLnBrk="1" hangingPunct="1"/>
            <a:endParaRPr lang="tr-T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Antispazmodikler</a:t>
            </a:r>
          </a:p>
        </p:txBody>
      </p:sp>
      <p:sp>
        <p:nvSpPr>
          <p:cNvPr id="54274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err="1" smtClean="0"/>
              <a:t>Antispazmodikler</a:t>
            </a:r>
            <a:r>
              <a:rPr lang="tr-TR" sz="2800" dirty="0" smtClean="0"/>
              <a:t> bağırsaktaki düz kasları gevşetir ve kasılmaları azaltır</a:t>
            </a:r>
          </a:p>
          <a:p>
            <a:pPr eaLnBrk="1" hangingPunct="1"/>
            <a:r>
              <a:rPr lang="tr-TR" sz="2800" b="1" dirty="0" err="1" smtClean="0"/>
              <a:t>Hyosiyamin</a:t>
            </a:r>
            <a:r>
              <a:rPr lang="tr-TR" sz="2800" dirty="0" smtClean="0"/>
              <a:t>(</a:t>
            </a:r>
            <a:r>
              <a:rPr lang="tr-TR" sz="2800" dirty="0" err="1" smtClean="0"/>
              <a:t>levsin</a:t>
            </a:r>
            <a:r>
              <a:rPr lang="tr-TR" sz="2800" dirty="0" smtClean="0"/>
              <a:t>) ve </a:t>
            </a:r>
            <a:r>
              <a:rPr lang="tr-TR" sz="2800" b="1" dirty="0" err="1" smtClean="0"/>
              <a:t>disiklomin</a:t>
            </a:r>
            <a:r>
              <a:rPr lang="tr-TR" sz="2800" dirty="0" smtClean="0"/>
              <a:t>(</a:t>
            </a:r>
            <a:r>
              <a:rPr lang="tr-TR" sz="2800" dirty="0" err="1" smtClean="0"/>
              <a:t>Bentil</a:t>
            </a:r>
            <a:r>
              <a:rPr lang="tr-TR" sz="2800" dirty="0" smtClean="0"/>
              <a:t>) en sık kullanılan </a:t>
            </a:r>
            <a:r>
              <a:rPr lang="tr-TR" sz="2800" dirty="0" err="1" smtClean="0"/>
              <a:t>antispazmodiklerdir</a:t>
            </a:r>
            <a:endParaRPr lang="tr-TR" sz="2800" dirty="0" smtClean="0"/>
          </a:p>
          <a:p>
            <a:pPr eaLnBrk="1" hangingPunct="1"/>
            <a:r>
              <a:rPr lang="tr-TR" sz="2800" dirty="0" err="1" smtClean="0"/>
              <a:t>Antispazmodiklerin</a:t>
            </a:r>
            <a:r>
              <a:rPr lang="tr-TR" sz="2800" dirty="0" smtClean="0"/>
              <a:t> </a:t>
            </a:r>
            <a:r>
              <a:rPr lang="tr-TR" sz="2800" dirty="0" err="1" smtClean="0"/>
              <a:t>antikolinerjik</a:t>
            </a:r>
            <a:r>
              <a:rPr lang="tr-TR" sz="2800" dirty="0" smtClean="0"/>
              <a:t> etkileri uzun dönemde kullanımlarını sınırlar</a:t>
            </a:r>
          </a:p>
          <a:p>
            <a:pPr eaLnBrk="1" hangingPunct="1"/>
            <a:r>
              <a:rPr lang="tr-TR" sz="2800" dirty="0" smtClean="0"/>
              <a:t>En sık görülen yan etkiler ağız kuruluğu,baş dönmesi ve bulantıdır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  Antibiyotikler</a:t>
            </a:r>
          </a:p>
        </p:txBody>
      </p:sp>
      <p:sp>
        <p:nvSpPr>
          <p:cNvPr id="55298" name="2 İçerik Yer Tutucusu"/>
          <p:cNvSpPr>
            <a:spLocks noGrp="1"/>
          </p:cNvSpPr>
          <p:nvPr>
            <p:ph idx="4294967295"/>
          </p:nvPr>
        </p:nvSpPr>
        <p:spPr>
          <a:xfrm>
            <a:off x="1273175" y="1974850"/>
            <a:ext cx="6700838" cy="4022725"/>
          </a:xfrm>
        </p:spPr>
        <p:txBody>
          <a:bodyPr lIns="91440" rIns="91440"/>
          <a:lstStyle/>
          <a:p>
            <a:pPr eaLnBrk="1" hangingPunct="1"/>
            <a:r>
              <a:rPr lang="tr-TR" sz="2800" dirty="0" err="1" smtClean="0"/>
              <a:t>Diyare</a:t>
            </a:r>
            <a:r>
              <a:rPr lang="tr-TR" sz="2800" dirty="0" smtClean="0"/>
              <a:t> baskın veya karışık tip </a:t>
            </a:r>
            <a:r>
              <a:rPr lang="tr-TR" sz="2800" dirty="0" err="1" smtClean="0"/>
              <a:t>İBS’li</a:t>
            </a:r>
            <a:r>
              <a:rPr lang="tr-TR" sz="2800" dirty="0" smtClean="0"/>
              <a:t> hastalarda iki haftalık </a:t>
            </a:r>
            <a:r>
              <a:rPr lang="tr-TR" sz="2800" b="1" dirty="0" err="1" smtClean="0"/>
              <a:t>rifaksimin</a:t>
            </a:r>
            <a:r>
              <a:rPr lang="tr-TR" sz="2800" dirty="0" smtClean="0"/>
              <a:t> oldukça etkilidir</a:t>
            </a:r>
          </a:p>
          <a:p>
            <a:pPr eaLnBrk="1" hangingPunct="1"/>
            <a:r>
              <a:rPr lang="tr-TR" sz="2800" dirty="0" smtClean="0"/>
              <a:t>Kabızlık baskın </a:t>
            </a:r>
            <a:r>
              <a:rPr lang="tr-TR" sz="2800" dirty="0" err="1" smtClean="0"/>
              <a:t>İBS’li</a:t>
            </a:r>
            <a:r>
              <a:rPr lang="tr-TR" sz="2800" dirty="0" smtClean="0"/>
              <a:t> hastalarda </a:t>
            </a:r>
            <a:r>
              <a:rPr lang="tr-TR" sz="2800" b="1" dirty="0" smtClean="0"/>
              <a:t>neomisinin</a:t>
            </a:r>
            <a:r>
              <a:rPr lang="tr-TR" sz="2800" dirty="0" smtClean="0"/>
              <a:t> kabızlığı ve diğer semptomları düzeltir</a:t>
            </a:r>
          </a:p>
          <a:p>
            <a:pPr eaLnBrk="1" hangingPunct="1"/>
            <a:r>
              <a:rPr lang="tr-TR" sz="2800" dirty="0" smtClean="0"/>
              <a:t>Bu sonuçlar bağırsak </a:t>
            </a:r>
            <a:r>
              <a:rPr lang="tr-TR" sz="2800" dirty="0" err="1" smtClean="0"/>
              <a:t>mikroflorası</a:t>
            </a:r>
            <a:r>
              <a:rPr lang="tr-TR" sz="2800" dirty="0" smtClean="0"/>
              <a:t> ile İBS arasında bağlantı olduğunu gösterir</a:t>
            </a:r>
          </a:p>
        </p:txBody>
      </p:sp>
      <p:pic>
        <p:nvPicPr>
          <p:cNvPr id="55299" name="Picture 4" descr="rifaksi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4213" y="1844675"/>
            <a:ext cx="38877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5" descr="hepaz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13" y="4221163"/>
            <a:ext cx="38877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Antidiyareikler</a:t>
            </a:r>
          </a:p>
        </p:txBody>
      </p:sp>
      <p:sp>
        <p:nvSpPr>
          <p:cNvPr id="56322" name="2 İçerik Yer Tutucusu"/>
          <p:cNvSpPr>
            <a:spLocks noGrp="1"/>
          </p:cNvSpPr>
          <p:nvPr>
            <p:ph idx="4294967295"/>
          </p:nvPr>
        </p:nvSpPr>
        <p:spPr>
          <a:xfrm>
            <a:off x="979488" y="1917700"/>
            <a:ext cx="7562850" cy="4403725"/>
          </a:xfrm>
        </p:spPr>
        <p:txBody>
          <a:bodyPr lIns="91440" rIns="91440"/>
          <a:lstStyle/>
          <a:p>
            <a:pPr eaLnBrk="1" hangingPunct="1"/>
            <a:endParaRPr lang="tr-TR" sz="2800" b="1" dirty="0" smtClean="0"/>
          </a:p>
          <a:p>
            <a:pPr eaLnBrk="1" hangingPunct="1"/>
            <a:r>
              <a:rPr lang="tr-TR" sz="2800" b="1" dirty="0" err="1" smtClean="0"/>
              <a:t>Loperamid</a:t>
            </a:r>
            <a:r>
              <a:rPr lang="tr-TR" sz="2800" dirty="0" smtClean="0"/>
              <a:t> sıklıkla kullanılır</a:t>
            </a:r>
          </a:p>
          <a:p>
            <a:pPr eaLnBrk="1" hangingPunct="1"/>
            <a:r>
              <a:rPr lang="tr-TR" sz="2800" dirty="0" smtClean="0"/>
              <a:t>Bağırsaktan su ve iyon geçişini azaltır</a:t>
            </a:r>
          </a:p>
          <a:p>
            <a:pPr eaLnBrk="1" hangingPunct="1"/>
            <a:r>
              <a:rPr lang="tr-TR" sz="2800" dirty="0" smtClean="0"/>
              <a:t>Dışkılama sıklığını azaltır</a:t>
            </a:r>
          </a:p>
          <a:p>
            <a:pPr eaLnBrk="1" hangingPunct="1"/>
            <a:r>
              <a:rPr lang="tr-TR" sz="2800" dirty="0" smtClean="0"/>
              <a:t>Karın ağrısını geçirmez hatta gece ağrısını artırabilir</a:t>
            </a:r>
          </a:p>
        </p:txBody>
      </p:sp>
      <p:pic>
        <p:nvPicPr>
          <p:cNvPr id="56323" name="Picture 4" descr="loperam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88388" y="1989138"/>
            <a:ext cx="3175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57346" name="2 İçerik Yer Tutucusu"/>
          <p:cNvSpPr>
            <a:spLocks noGrp="1"/>
          </p:cNvSpPr>
          <p:nvPr>
            <p:ph idx="4294967295"/>
          </p:nvPr>
        </p:nvSpPr>
        <p:spPr>
          <a:xfrm>
            <a:off x="1096963" y="1846263"/>
            <a:ext cx="5908675" cy="4022725"/>
          </a:xfrm>
        </p:spPr>
        <p:txBody>
          <a:bodyPr lIns="91440" rIns="91440"/>
          <a:lstStyle/>
          <a:p>
            <a:pPr eaLnBrk="1" hangingPunct="1"/>
            <a:endParaRPr lang="tr-TR" sz="2800" b="1" smtClean="0"/>
          </a:p>
          <a:p>
            <a:pPr eaLnBrk="1" hangingPunct="1"/>
            <a:r>
              <a:rPr lang="tr-TR" sz="2800" b="1" smtClean="0"/>
              <a:t>Kolestiramin</a:t>
            </a:r>
            <a:r>
              <a:rPr lang="tr-TR" sz="2800" smtClean="0"/>
              <a:t> ishal baskın İBS’de kullanılabilir.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TCA’lar yan etki olarak kabızlık yaptıklarından  kullanılabilirler ancak yan etkileri fazladır.</a:t>
            </a:r>
          </a:p>
        </p:txBody>
      </p:sp>
      <p:pic>
        <p:nvPicPr>
          <p:cNvPr id="57347" name="Picture 4" descr="kolestra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7950" y="2565400"/>
            <a:ext cx="3937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b="1" smtClean="0"/>
              <a:t>Konstipasyon Tedavisi</a:t>
            </a:r>
          </a:p>
        </p:txBody>
      </p:sp>
      <p:sp>
        <p:nvSpPr>
          <p:cNvPr id="58370" name="2 İçerik Yer Tutucusu"/>
          <p:cNvSpPr>
            <a:spLocks noGrp="1"/>
          </p:cNvSpPr>
          <p:nvPr>
            <p:ph idx="4294967295"/>
          </p:nvPr>
        </p:nvSpPr>
        <p:spPr>
          <a:xfrm>
            <a:off x="1086927" y="1915064"/>
            <a:ext cx="10068435" cy="3953924"/>
          </a:xfrm>
        </p:spPr>
        <p:txBody>
          <a:bodyPr lIns="91440" rIns="91440"/>
          <a:lstStyle/>
          <a:p>
            <a:pPr eaLnBrk="1" hangingPunct="1">
              <a:buNone/>
            </a:pPr>
            <a:r>
              <a:rPr lang="tr-TR" sz="2800" dirty="0" smtClean="0"/>
              <a:t> Lifli gıda ve sıvı tüketimi artırılmalıdır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/>
              <a:t>SSRI’lar</a:t>
            </a:r>
            <a:r>
              <a:rPr lang="tr-TR" sz="2800" dirty="0" smtClean="0"/>
              <a:t> yan etki olarak ishal oluşturdukları için kullanılabilirler.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/>
              <a:t>Psyllum</a:t>
            </a:r>
            <a:r>
              <a:rPr lang="tr-TR" sz="2800" dirty="0" smtClean="0"/>
              <a:t>,</a:t>
            </a:r>
            <a:r>
              <a:rPr lang="tr-TR" sz="2800" dirty="0" err="1" smtClean="0"/>
              <a:t>metilselüloz</a:t>
            </a:r>
            <a:r>
              <a:rPr lang="tr-TR" sz="2800" dirty="0" smtClean="0"/>
              <a:t>,kalsiyum </a:t>
            </a:r>
            <a:r>
              <a:rPr lang="tr-TR" sz="2800" dirty="0" err="1" smtClean="0"/>
              <a:t>polikarbofil</a:t>
            </a:r>
            <a:r>
              <a:rPr lang="tr-TR" sz="2800" dirty="0" smtClean="0"/>
              <a:t>,</a:t>
            </a:r>
            <a:r>
              <a:rPr lang="tr-TR" sz="2800" dirty="0" err="1" smtClean="0"/>
              <a:t>laktuloz</a:t>
            </a:r>
            <a:r>
              <a:rPr lang="tr-TR" sz="2800" dirty="0" smtClean="0"/>
              <a:t>,5HT-4 </a:t>
            </a:r>
            <a:r>
              <a:rPr lang="tr-TR" sz="2800" dirty="0" err="1" smtClean="0"/>
              <a:t>agonisti</a:t>
            </a:r>
            <a:r>
              <a:rPr lang="tr-TR" sz="2800" dirty="0" smtClean="0"/>
              <a:t> </a:t>
            </a:r>
            <a:r>
              <a:rPr lang="tr-TR" sz="2800" dirty="0" err="1" smtClean="0"/>
              <a:t>tegaserod</a:t>
            </a:r>
            <a:r>
              <a:rPr lang="tr-TR" sz="2800" dirty="0" smtClean="0"/>
              <a:t> kullanılabilir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b="1" smtClean="0"/>
              <a:t>Antidepresanlar</a:t>
            </a:r>
          </a:p>
        </p:txBody>
      </p:sp>
      <p:sp>
        <p:nvSpPr>
          <p:cNvPr id="59394" name="2 İçerik Yer Tutucusu"/>
          <p:cNvSpPr>
            <a:spLocks noGrp="1"/>
          </p:cNvSpPr>
          <p:nvPr>
            <p:ph idx="4294967295"/>
          </p:nvPr>
        </p:nvSpPr>
        <p:spPr>
          <a:xfrm>
            <a:off x="962025" y="1989138"/>
            <a:ext cx="6348413" cy="4525962"/>
          </a:xfrm>
        </p:spPr>
        <p:txBody>
          <a:bodyPr lIns="91440" rIns="91440"/>
          <a:lstStyle/>
          <a:p>
            <a:pPr eaLnBrk="1" hangingPunct="1">
              <a:lnSpc>
                <a:spcPct val="130000"/>
              </a:lnSpc>
            </a:pPr>
            <a:r>
              <a:rPr lang="tr-TR" sz="2800" dirty="0" err="1" smtClean="0"/>
              <a:t>Trisiklik</a:t>
            </a:r>
            <a:r>
              <a:rPr lang="tr-TR" sz="2800" dirty="0" smtClean="0"/>
              <a:t> </a:t>
            </a:r>
            <a:r>
              <a:rPr lang="tr-TR" sz="2800" dirty="0" err="1" smtClean="0"/>
              <a:t>antidepresanlar</a:t>
            </a:r>
            <a:r>
              <a:rPr lang="tr-TR" sz="2800" dirty="0" smtClean="0"/>
              <a:t>  tedaviye dirençli hastalarda etkilidirler</a:t>
            </a:r>
          </a:p>
          <a:p>
            <a:pPr eaLnBrk="1" hangingPunct="1">
              <a:lnSpc>
                <a:spcPct val="130000"/>
              </a:lnSpc>
            </a:pPr>
            <a:r>
              <a:rPr lang="tr-TR" sz="2800" b="1" dirty="0" err="1" smtClean="0"/>
              <a:t>Amitriptilin</a:t>
            </a:r>
            <a:r>
              <a:rPr lang="tr-TR" sz="2800" dirty="0" err="1" smtClean="0"/>
              <a:t>,</a:t>
            </a:r>
            <a:r>
              <a:rPr lang="tr-TR" sz="2800" b="1" dirty="0" err="1" smtClean="0"/>
              <a:t>imipramin</a:t>
            </a:r>
            <a:r>
              <a:rPr lang="tr-TR" sz="2800" dirty="0" smtClean="0"/>
              <a:t> ve </a:t>
            </a:r>
            <a:r>
              <a:rPr lang="tr-TR" sz="2800" b="1" dirty="0" err="1" smtClean="0"/>
              <a:t>desipramin</a:t>
            </a:r>
            <a:r>
              <a:rPr lang="tr-TR" sz="2800" dirty="0" smtClean="0"/>
              <a:t>  10-25 mg/gün dozda verilebilirler</a:t>
            </a:r>
          </a:p>
          <a:p>
            <a:pPr eaLnBrk="1" hangingPunct="1">
              <a:lnSpc>
                <a:spcPct val="130000"/>
              </a:lnSpc>
            </a:pPr>
            <a:r>
              <a:rPr lang="tr-TR" sz="2800" dirty="0" smtClean="0"/>
              <a:t>Kabızlık yapabilirler</a:t>
            </a:r>
          </a:p>
          <a:p>
            <a:pPr eaLnBrk="1" hangingPunct="1">
              <a:lnSpc>
                <a:spcPct val="130000"/>
              </a:lnSpc>
            </a:pPr>
            <a:endParaRPr lang="tr-TR" sz="2800" dirty="0" smtClean="0"/>
          </a:p>
          <a:p>
            <a:pPr eaLnBrk="1" hangingPunct="1"/>
            <a:endParaRPr lang="tr-TR" dirty="0" smtClean="0"/>
          </a:p>
        </p:txBody>
      </p:sp>
      <p:pic>
        <p:nvPicPr>
          <p:cNvPr id="59395" name="Picture 4" descr="amitriptil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613" y="1812925"/>
            <a:ext cx="42164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imipram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2700" y="4365625"/>
            <a:ext cx="393541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0418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/>
            <a:r>
              <a:rPr lang="tr-TR" sz="2800" dirty="0" err="1" smtClean="0"/>
              <a:t>SSRI’lardan</a:t>
            </a:r>
            <a:r>
              <a:rPr lang="tr-TR" sz="2800" dirty="0" smtClean="0"/>
              <a:t> </a:t>
            </a:r>
            <a:r>
              <a:rPr lang="tr-TR" sz="2800" b="1" dirty="0" err="1" smtClean="0"/>
              <a:t>fluoksetin</a:t>
            </a:r>
            <a:r>
              <a:rPr lang="tr-TR" sz="2800" dirty="0" smtClean="0"/>
              <a:t>,</a:t>
            </a:r>
            <a:r>
              <a:rPr lang="tr-TR" sz="2800" b="1" dirty="0" err="1" smtClean="0"/>
              <a:t>paroksetin</a:t>
            </a:r>
            <a:r>
              <a:rPr lang="tr-TR" sz="2800" dirty="0" smtClean="0"/>
              <a:t> ve </a:t>
            </a:r>
            <a:r>
              <a:rPr lang="tr-TR" sz="2800" b="1" dirty="0" err="1" smtClean="0"/>
              <a:t>sertralin</a:t>
            </a:r>
            <a:r>
              <a:rPr lang="tr-TR" sz="2800" dirty="0" smtClean="0"/>
              <a:t> kullanılır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Sabah 1 tablet kullanılırlar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err="1" smtClean="0"/>
              <a:t>Antidepresan</a:t>
            </a:r>
            <a:r>
              <a:rPr lang="tr-TR" sz="2800" dirty="0" smtClean="0"/>
              <a:t> tedavi faydalı ise 3-12 ay devam edilir sonra ilaç azaltılarak kesilir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42" name="2 İçerik Yer Tutucusu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>
              <a:buFont typeface="Calibri" pitchFamily="34" charset="0"/>
              <a:buNone/>
            </a:pPr>
            <a:endParaRPr lang="tr-TR" sz="2800" dirty="0" smtClean="0"/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</a:t>
            </a:r>
            <a:r>
              <a:rPr lang="tr-TR" sz="2800" dirty="0" err="1" smtClean="0"/>
              <a:t>Anksiyolitik</a:t>
            </a:r>
            <a:r>
              <a:rPr lang="tr-TR" sz="2800" dirty="0" smtClean="0"/>
              <a:t> ilaçlar  alışkanlık  ve kesilince </a:t>
            </a:r>
            <a:r>
              <a:rPr lang="tr-TR" sz="2800" dirty="0" err="1" smtClean="0"/>
              <a:t>rebound</a:t>
            </a:r>
            <a:r>
              <a:rPr lang="tr-TR" sz="2800" dirty="0" smtClean="0"/>
              <a:t> etki oluşturabilirler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5HT-3 antagonisti </a:t>
            </a:r>
            <a:r>
              <a:rPr lang="tr-TR" sz="2800" b="1" dirty="0" err="1" smtClean="0"/>
              <a:t>olasetron</a:t>
            </a:r>
            <a:r>
              <a:rPr lang="tr-TR" sz="2800" b="1" dirty="0" smtClean="0"/>
              <a:t> </a:t>
            </a:r>
            <a:r>
              <a:rPr lang="tr-TR" sz="2800" dirty="0" smtClean="0"/>
              <a:t>semptomları azaltır ancak yan etkilerinden dolayı kullanımı kısıtlanmıştır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endParaRPr lang="tr-TR" sz="2800" dirty="0" smtClean="0"/>
          </a:p>
          <a:p>
            <a:pPr eaLnBrk="1" hangingPunct="1"/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b="1" smtClean="0"/>
              <a:t>Prokinetik Ajanlar</a:t>
            </a:r>
          </a:p>
        </p:txBody>
      </p:sp>
      <p:sp>
        <p:nvSpPr>
          <p:cNvPr id="62466" name="2 İçerik Yer Tutucusu"/>
          <p:cNvSpPr>
            <a:spLocks noGrp="1"/>
          </p:cNvSpPr>
          <p:nvPr>
            <p:ph idx="4294967295"/>
          </p:nvPr>
        </p:nvSpPr>
        <p:spPr>
          <a:xfrm>
            <a:off x="1096963" y="1846263"/>
            <a:ext cx="6700837" cy="4022725"/>
          </a:xfrm>
        </p:spPr>
        <p:txBody>
          <a:bodyPr lIns="91440" rIns="91440"/>
          <a:lstStyle/>
          <a:p>
            <a:pPr eaLnBrk="1" hangingPunct="1"/>
            <a:endParaRPr lang="tr-TR" sz="1800" smtClean="0"/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Gastrointestinal kanalın motor fonksiyonlarını uyarırlar.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Kabızlık baskın hastalarda kullanılırlar.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smtClean="0"/>
              <a:t>Dispeptik yakınmaları olan hastalarda olduça etkilidirler.</a:t>
            </a:r>
          </a:p>
          <a:p>
            <a:pPr eaLnBrk="1" hangingPunct="1">
              <a:lnSpc>
                <a:spcPct val="110000"/>
              </a:lnSpc>
            </a:pPr>
            <a:r>
              <a:rPr lang="tr-TR" sz="2800" b="1" smtClean="0"/>
              <a:t>Motilium</a:t>
            </a:r>
            <a:r>
              <a:rPr lang="tr-TR" sz="2800" smtClean="0"/>
              <a:t>(domperidon) üst GİS’te prokinetik etkilidir.Kolon üzerinde etkisi yoktur.</a:t>
            </a:r>
          </a:p>
        </p:txBody>
      </p:sp>
      <p:pic>
        <p:nvPicPr>
          <p:cNvPr id="62467" name="Picture 4" descr="motil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0038" y="2060575"/>
            <a:ext cx="40243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54100" y="533400"/>
            <a:ext cx="10528300" cy="990600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Sunum Planı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009650" y="1677988"/>
            <a:ext cx="9950450" cy="4876800"/>
          </a:xfrm>
        </p:spPr>
        <p:txBody>
          <a:bodyPr lIns="91440" rIns="91440"/>
          <a:lstStyle/>
          <a:p>
            <a:pPr eaLnBrk="1" hangingPunct="1">
              <a:lnSpc>
                <a:spcPct val="8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Tanım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Epidemiyoloji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Patofizyoloji</a:t>
            </a:r>
            <a:endParaRPr lang="tr-TR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Tanı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Tedavi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b="1" smtClean="0"/>
              <a:t>Şişkinlik Giderici İlaçlar</a:t>
            </a:r>
          </a:p>
        </p:txBody>
      </p:sp>
      <p:sp>
        <p:nvSpPr>
          <p:cNvPr id="63490" name="2 İçerik Yer Tutucusu"/>
          <p:cNvSpPr>
            <a:spLocks noGrp="1"/>
          </p:cNvSpPr>
          <p:nvPr>
            <p:ph idx="4294967295"/>
          </p:nvPr>
        </p:nvSpPr>
        <p:spPr>
          <a:xfrm>
            <a:off x="1096963" y="1846263"/>
            <a:ext cx="6811962" cy="4022725"/>
          </a:xfrm>
        </p:spPr>
        <p:txBody>
          <a:bodyPr lIns="91440" rIns="91440"/>
          <a:lstStyle/>
          <a:p>
            <a:pPr eaLnBrk="1" hangingPunct="1">
              <a:lnSpc>
                <a:spcPct val="120000"/>
              </a:lnSpc>
            </a:pPr>
            <a:r>
              <a:rPr lang="tr-TR" sz="2800" b="1" dirty="0" err="1" smtClean="0"/>
              <a:t>Simetikon</a:t>
            </a:r>
            <a:r>
              <a:rPr lang="tr-TR" sz="2800" dirty="0" smtClean="0"/>
              <a:t> yalnız başına ve </a:t>
            </a:r>
            <a:r>
              <a:rPr lang="tr-TR" sz="2800" dirty="0" err="1" smtClean="0"/>
              <a:t>antiasidlerle</a:t>
            </a:r>
            <a:r>
              <a:rPr lang="tr-TR" sz="2800" dirty="0" smtClean="0"/>
              <a:t> kombine kullanılabilir.Enzimler  ile kombinasyonu  da mevcuttur</a:t>
            </a:r>
          </a:p>
          <a:p>
            <a:pPr eaLnBrk="1" hangingPunct="1">
              <a:lnSpc>
                <a:spcPct val="120000"/>
              </a:lnSpc>
            </a:pPr>
            <a:r>
              <a:rPr lang="tr-TR" sz="2800" dirty="0" smtClean="0"/>
              <a:t>Aktif  kömür kullanılabilir</a:t>
            </a:r>
          </a:p>
          <a:p>
            <a:pPr eaLnBrk="1" hangingPunct="1">
              <a:lnSpc>
                <a:spcPct val="120000"/>
              </a:lnSpc>
            </a:pPr>
            <a:r>
              <a:rPr lang="tr-TR" sz="2800" dirty="0" smtClean="0"/>
              <a:t>Alfa D </a:t>
            </a:r>
            <a:r>
              <a:rPr lang="tr-TR" sz="2800" dirty="0" err="1" smtClean="0"/>
              <a:t>galaktozidaz</a:t>
            </a:r>
            <a:r>
              <a:rPr lang="tr-TR" sz="2800" dirty="0" smtClean="0"/>
              <a:t> sebze yemeklerinden sonra meydana gelen gazı azaltmaktadır</a:t>
            </a:r>
          </a:p>
          <a:p>
            <a:pPr eaLnBrk="1" hangingPunct="1"/>
            <a:endParaRPr lang="tr-TR" sz="2800" dirty="0" smtClean="0"/>
          </a:p>
        </p:txBody>
      </p:sp>
      <p:pic>
        <p:nvPicPr>
          <p:cNvPr id="63491" name="Picture 4" descr="simfl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2413" y="1733550"/>
            <a:ext cx="43195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5" descr="simetik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3200" y="3933825"/>
            <a:ext cx="43688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b="1" smtClean="0"/>
              <a:t>Alternatif Tedavi</a:t>
            </a:r>
          </a:p>
        </p:txBody>
      </p:sp>
      <p:sp>
        <p:nvSpPr>
          <p:cNvPr id="64514" name="2 İçerik Yer Tutucusu"/>
          <p:cNvSpPr>
            <a:spLocks noGrp="1"/>
          </p:cNvSpPr>
          <p:nvPr>
            <p:ph idx="4294967295"/>
          </p:nvPr>
        </p:nvSpPr>
        <p:spPr>
          <a:xfrm>
            <a:off x="1096963" y="2022475"/>
            <a:ext cx="6781800" cy="3846513"/>
          </a:xfrm>
        </p:spPr>
        <p:txBody>
          <a:bodyPr lIns="91440" rIns="91440"/>
          <a:lstStyle/>
          <a:p>
            <a:pPr eaLnBrk="1" hangingPunct="1"/>
            <a:endParaRPr lang="tr-TR" sz="1800" dirty="0" smtClean="0"/>
          </a:p>
          <a:p>
            <a:pPr eaLnBrk="1" hangingPunct="1"/>
            <a:r>
              <a:rPr lang="tr-TR" sz="2800" dirty="0" err="1" smtClean="0"/>
              <a:t>Direçli</a:t>
            </a:r>
            <a:r>
              <a:rPr lang="tr-TR" sz="2800" dirty="0" smtClean="0"/>
              <a:t> olguları </a:t>
            </a:r>
            <a:r>
              <a:rPr lang="tr-TR" sz="2800" b="1" dirty="0" err="1" smtClean="0"/>
              <a:t>psikiyatrist</a:t>
            </a:r>
            <a:r>
              <a:rPr lang="tr-TR" sz="2800" b="1" dirty="0" smtClean="0"/>
              <a:t> veya psikologa</a:t>
            </a:r>
            <a:r>
              <a:rPr lang="tr-TR" sz="2800" dirty="0" smtClean="0"/>
              <a:t> yönlendirmek gerekebilir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b="1" dirty="0" smtClean="0"/>
              <a:t>Hipnoz,yoga,akupunktur </a:t>
            </a:r>
            <a:r>
              <a:rPr lang="tr-TR" sz="2800" dirty="0" smtClean="0"/>
              <a:t>kullanılabilir</a:t>
            </a:r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Tedaviye yanıt alınamıyorsa  hasta ağrı merkezine yönlendirilmelidir</a:t>
            </a:r>
          </a:p>
        </p:txBody>
      </p:sp>
      <p:pic>
        <p:nvPicPr>
          <p:cNvPr id="64515" name="Picture 4" descr="yog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25" y="2133600"/>
            <a:ext cx="44608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tr-TR" b="1" smtClean="0"/>
              <a:t>Sevk</a:t>
            </a:r>
          </a:p>
        </p:txBody>
      </p:sp>
      <p:sp>
        <p:nvSpPr>
          <p:cNvPr id="65538" name="2 İçerik Yer Tutucusu"/>
          <p:cNvSpPr>
            <a:spLocks noGrp="1"/>
          </p:cNvSpPr>
          <p:nvPr>
            <p:ph idx="4294967295"/>
          </p:nvPr>
        </p:nvSpPr>
        <p:spPr>
          <a:xfrm>
            <a:off x="1096963" y="1846263"/>
            <a:ext cx="10428287" cy="4022725"/>
          </a:xfrm>
        </p:spPr>
        <p:txBody>
          <a:bodyPr lIns="91440" rIns="91440"/>
          <a:lstStyle/>
          <a:p>
            <a:pPr eaLnBrk="1" hangingPunct="1">
              <a:buNone/>
            </a:pPr>
            <a:endParaRPr lang="tr-TR" sz="2800" dirty="0" smtClean="0"/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   - Alarm bulguları</a:t>
            </a:r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   - Ruhsal problemler</a:t>
            </a:r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   - Tedaviye direnç</a:t>
            </a:r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   - Sık </a:t>
            </a:r>
            <a:r>
              <a:rPr lang="tr-TR" sz="2800" dirty="0" err="1" smtClean="0"/>
              <a:t>nüks</a:t>
            </a:r>
            <a:endParaRPr lang="tr-TR" sz="2800" dirty="0" smtClean="0"/>
          </a:p>
          <a:p>
            <a:pPr eaLnBrk="1" hangingPunct="1">
              <a:buFont typeface="Calibri" pitchFamily="34" charset="0"/>
              <a:buNone/>
            </a:pPr>
            <a:r>
              <a:rPr lang="tr-TR" sz="2800" dirty="0" smtClean="0"/>
              <a:t>     </a:t>
            </a:r>
          </a:p>
          <a:p>
            <a:pPr eaLnBrk="1" hangingPunct="1">
              <a:buFont typeface="Calibri" pitchFamily="34" charset="0"/>
              <a:buNone/>
            </a:pPr>
            <a:r>
              <a:rPr lang="tr-TR" dirty="0" smtClean="0"/>
              <a:t>       </a:t>
            </a:r>
          </a:p>
          <a:p>
            <a:pPr eaLnBrk="1" hangingPunct="1">
              <a:buFont typeface="Calibri" pitchFamily="34" charset="0"/>
              <a:buNone/>
            </a:pP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9850D-8D90-4EC9-A1E2-325CED628167}" type="datetime1">
              <a:rPr lang="tr-TR" smtClean="0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DDAE7-A3A1-4EB1-A6C1-1AE2B2248C02}" type="slidenum">
              <a:rPr lang="tr-TR" smtClean="0"/>
              <a:pPr>
                <a:defRPr/>
              </a:pPr>
              <a:t>53</a:t>
            </a:fld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296619" y="274638"/>
            <a:ext cx="5831455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4800" b="1" spc="-50" dirty="0" smtClean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Özet</a:t>
            </a:r>
            <a:endParaRPr kumimoji="0" lang="tr-TR" sz="4800" b="1" i="0" u="none" strike="noStrike" kern="1200" cap="none" spc="-5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1149530" y="1863306"/>
            <a:ext cx="10358108" cy="4262857"/>
          </a:xfrm>
          <a:prstGeom prst="rect">
            <a:avLst/>
          </a:prstGeom>
        </p:spPr>
        <p:txBody>
          <a:bodyPr/>
          <a:lstStyle/>
          <a:p>
            <a:pPr marL="90488" marR="0" lvl="0" indent="-90488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tabLst/>
              <a:defRPr/>
            </a:pPr>
            <a:r>
              <a:rPr kumimoji="0" lang="tr-T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İBS’nin</a:t>
            </a:r>
            <a:r>
              <a:rPr kumimoji="0" lang="tr-T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tanımı?</a:t>
            </a:r>
          </a:p>
          <a:p>
            <a:pPr marL="90488" marR="0" lvl="0" indent="-90488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tabLst/>
              <a:defRPr/>
            </a:pPr>
            <a:endParaRPr kumimoji="0" lang="tr-TR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-90488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tabLst/>
              <a:defRPr/>
            </a:pPr>
            <a:endParaRPr kumimoji="0" lang="tr-TR" sz="32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marR="0" lvl="0" indent="-90488" algn="l" defTabSz="914400" rtl="0" eaLnBrk="0" fontAlgn="base" latinLnBrk="0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  <a:tabLst/>
              <a:defRPr/>
            </a:pPr>
            <a:r>
              <a:rPr kumimoji="0" lang="tr-TR" sz="3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İBS’nin</a:t>
            </a:r>
            <a:r>
              <a:rPr kumimoji="0" lang="tr-TR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klinik semptomları?</a:t>
            </a:r>
            <a:endParaRPr kumimoji="0" lang="tr-TR" sz="3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</a:t>
            </a:r>
            <a:r>
              <a:rPr lang="tr-TR" b="1" dirty="0" smtClean="0"/>
              <a:t>Kaynakça</a:t>
            </a:r>
            <a:endParaRPr lang="tr-TR" b="1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948906" y="1811547"/>
            <a:ext cx="10206457" cy="4057441"/>
          </a:xfrm>
        </p:spPr>
        <p:txBody>
          <a:bodyPr/>
          <a:lstStyle/>
          <a:p>
            <a:pPr>
              <a:buNone/>
            </a:pPr>
            <a:endParaRPr lang="tr-T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Hakan Ümit Ünal Başkent Üniversitesi  İstanbul  Uygulama ve  Araştırma Merkezi   Güncel Gastroenteroloji  16/3</a:t>
            </a:r>
          </a:p>
          <a:p>
            <a:endParaRPr lang="tr-T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İBS Teşhisi ve Yönetimi 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Thad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Wilkins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Christina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Pepitone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Georgia Sağlık Bilimleri Üniversitesi 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Augusta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Georgia</a:t>
            </a:r>
          </a:p>
          <a:p>
            <a:endParaRPr lang="tr-T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İBS Tedavisi  Susan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Hadley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Middlesex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Hastanesi  </a:t>
            </a:r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Middletown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Connecticut</a:t>
            </a:r>
          </a:p>
          <a:p>
            <a:endParaRPr lang="tr-T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tr-TR" sz="2400" dirty="0" err="1" smtClean="0">
                <a:solidFill>
                  <a:schemeClr val="tx2">
                    <a:lumMod val="75000"/>
                  </a:schemeClr>
                </a:solidFill>
              </a:rPr>
              <a:t>Current</a:t>
            </a:r>
            <a:r>
              <a:rPr lang="tr-TR" sz="2400" dirty="0" smtClean="0">
                <a:solidFill>
                  <a:schemeClr val="tx2">
                    <a:lumMod val="75000"/>
                  </a:schemeClr>
                </a:solidFill>
              </a:rPr>
              <a:t> Aile Hekimliği</a:t>
            </a:r>
            <a:endParaRPr lang="tr-T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9850D-8D90-4EC9-A1E2-325CED628167}" type="datetime1">
              <a:rPr lang="tr-TR" smtClean="0"/>
              <a:pPr>
                <a:defRPr/>
              </a:pPr>
              <a:t>28.05.2019</a:t>
            </a:fld>
            <a:endParaRPr lang="tr-TR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5DDAE7-A3A1-4EB1-A6C1-1AE2B2248C02}" type="slidenum">
              <a:rPr lang="tr-TR" smtClean="0"/>
              <a:pPr>
                <a:defRPr/>
              </a:pPr>
              <a:t>54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Başlık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Amaç</a:t>
            </a:r>
            <a:endParaRPr lang="en-US" b="1" smtClean="0"/>
          </a:p>
        </p:txBody>
      </p:sp>
      <p:sp>
        <p:nvSpPr>
          <p:cNvPr id="19458" name="İçerik Yer Tutucusu 2"/>
          <p:cNvSpPr>
            <a:spLocks noGrp="1"/>
          </p:cNvSpPr>
          <p:nvPr>
            <p:ph idx="4294967295"/>
          </p:nvPr>
        </p:nvSpPr>
        <p:spPr>
          <a:xfrm>
            <a:off x="920750" y="1920875"/>
            <a:ext cx="10972800" cy="4322763"/>
          </a:xfrm>
        </p:spPr>
        <p:txBody>
          <a:bodyPr lIns="91440" rIns="91440"/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r>
              <a:rPr lang="tr-TR" sz="2800" smtClean="0"/>
              <a:t>İBS tanı ve tedavisi hakkında bilgi vermek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Başlık 1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Hedefler</a:t>
            </a:r>
            <a:endParaRPr lang="en-US" b="1" smtClean="0"/>
          </a:p>
        </p:txBody>
      </p:sp>
      <p:sp>
        <p:nvSpPr>
          <p:cNvPr id="20482" name="İçerik Yer Tutucusu 2"/>
          <p:cNvSpPr>
            <a:spLocks noGrp="1"/>
          </p:cNvSpPr>
          <p:nvPr>
            <p:ph idx="4294967295"/>
          </p:nvPr>
        </p:nvSpPr>
        <p:spPr/>
        <p:txBody>
          <a:bodyPr lIns="91440" rIns="91440"/>
          <a:lstStyle/>
          <a:p>
            <a:pPr eaLnBrk="1" hangingPunct="1">
              <a:lnSpc>
                <a:spcPct val="160000"/>
              </a:lnSpc>
            </a:pPr>
            <a:r>
              <a:rPr lang="tr-TR" sz="2800" smtClean="0"/>
              <a:t>İBS tanı kriterlerini sayabilmek</a:t>
            </a:r>
          </a:p>
          <a:p>
            <a:pPr eaLnBrk="1" hangingPunct="1">
              <a:lnSpc>
                <a:spcPct val="160000"/>
              </a:lnSpc>
            </a:pPr>
            <a:r>
              <a:rPr lang="tr-TR" sz="2800" smtClean="0"/>
              <a:t>İBS ayrıcı tanısını yapabilmek</a:t>
            </a:r>
          </a:p>
          <a:p>
            <a:pPr eaLnBrk="1" hangingPunct="1">
              <a:lnSpc>
                <a:spcPct val="160000"/>
              </a:lnSpc>
            </a:pPr>
            <a:r>
              <a:rPr lang="tr-TR" sz="2800" smtClean="0"/>
              <a:t>İBS alt tiplendirmesini yapabilmek</a:t>
            </a:r>
          </a:p>
          <a:p>
            <a:pPr eaLnBrk="1" hangingPunct="1">
              <a:lnSpc>
                <a:spcPct val="160000"/>
              </a:lnSpc>
            </a:pPr>
            <a:r>
              <a:rPr lang="tr-TR" sz="2800" smtClean="0"/>
              <a:t>İBS tedavi yönetimini açıklayabilmek</a:t>
            </a:r>
          </a:p>
          <a:p>
            <a:pPr eaLnBrk="1" hangingPunct="1">
              <a:lnSpc>
                <a:spcPct val="160000"/>
              </a:lnSpc>
            </a:pPr>
            <a:r>
              <a:rPr lang="tr-TR" sz="2800" smtClean="0"/>
              <a:t>İBS sevk kriterlerini sayabilmek</a:t>
            </a: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tr-TR" b="1" smtClean="0"/>
              <a:t>Tanım</a:t>
            </a:r>
          </a:p>
        </p:txBody>
      </p:sp>
      <p:sp>
        <p:nvSpPr>
          <p:cNvPr id="21506" name="2 İçerik Yer Tutucusu"/>
          <p:cNvSpPr>
            <a:spLocks noGrp="1"/>
          </p:cNvSpPr>
          <p:nvPr>
            <p:ph idx="4294967295"/>
          </p:nvPr>
        </p:nvSpPr>
        <p:spPr>
          <a:xfrm>
            <a:off x="644525" y="1628775"/>
            <a:ext cx="6253163" cy="4537075"/>
          </a:xfrm>
        </p:spPr>
        <p:txBody>
          <a:bodyPr lIns="91440" rIns="91440"/>
          <a:lstStyle/>
          <a:p>
            <a:pPr eaLnBrk="1" hangingPunct="1"/>
            <a:endParaRPr lang="tr-TR" sz="2800" dirty="0" smtClean="0"/>
          </a:p>
          <a:p>
            <a:pPr eaLnBrk="1" hangingPunct="1"/>
            <a:endParaRPr lang="tr-TR" sz="2800" dirty="0" smtClean="0"/>
          </a:p>
          <a:p>
            <a:pPr eaLnBrk="1" hangingPunct="1"/>
            <a:r>
              <a:rPr lang="tr-TR" sz="2800" dirty="0" smtClean="0"/>
              <a:t>Organik bir patoloji olmaksızın önceki 3 ay içinde ayda en az 3 gün değişen bağırsak alışkanlıklarına bağlı karında rahatsızlık veya ağrı olarak tanımlanır</a:t>
            </a:r>
          </a:p>
          <a:p>
            <a:pPr eaLnBrk="1" hangingPunct="1"/>
            <a:endParaRPr lang="tr-TR" sz="2800" dirty="0" smtClean="0"/>
          </a:p>
        </p:txBody>
      </p:sp>
      <p:sp>
        <p:nvSpPr>
          <p:cNvPr id="21507" name="2 İçerik Yer Tutucusu"/>
          <p:cNvSpPr txBox="1">
            <a:spLocks/>
          </p:cNvSpPr>
          <p:nvPr/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 typeface="Arial" charset="0"/>
              <a:buChar char="•"/>
            </a:pPr>
            <a:endParaRPr lang="tr-TR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5" descr="ibs-barsak res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2263" y="1958975"/>
            <a:ext cx="551973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Başlık"/>
          <p:cNvSpPr>
            <a:spLocks noGrp="1"/>
          </p:cNvSpPr>
          <p:nvPr>
            <p:ph type="title" idx="4294967295"/>
          </p:nvPr>
        </p:nvSpPr>
        <p:spPr bwMode="auto"/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22530" name="2 İçerik Yer Tutucusu"/>
          <p:cNvSpPr>
            <a:spLocks noGrp="1"/>
          </p:cNvSpPr>
          <p:nvPr>
            <p:ph idx="4294967295"/>
          </p:nvPr>
        </p:nvSpPr>
        <p:spPr>
          <a:xfrm>
            <a:off x="1116013" y="1827213"/>
            <a:ext cx="10058400" cy="4022725"/>
          </a:xfrm>
        </p:spPr>
        <p:txBody>
          <a:bodyPr lIns="91440" rIns="91440"/>
          <a:lstStyle/>
          <a:p>
            <a:pPr eaLnBrk="1" hangingPunct="1"/>
            <a:r>
              <a:rPr lang="tr-TR" sz="2800" smtClean="0"/>
              <a:t>Dünya çapında önemli bir halk sağlığı problemi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Fonksiyonel GİS hastalıkları içinde en sık</a:t>
            </a:r>
          </a:p>
          <a:p>
            <a:pPr eaLnBrk="1" hangingPunct="1"/>
            <a:endParaRPr lang="tr-TR" sz="2800" smtClean="0"/>
          </a:p>
          <a:p>
            <a:pPr eaLnBrk="1" hangingPunct="1"/>
            <a:r>
              <a:rPr lang="tr-TR" sz="2800" smtClean="0"/>
              <a:t>Gastroenteroloji polikliniğine sevk edilen hastalarda en</a:t>
            </a:r>
            <a:r>
              <a:rPr lang="tr-TR" sz="2800" smtClean="0">
                <a:latin typeface="Arial" charset="0"/>
              </a:rPr>
              <a:t> </a:t>
            </a:r>
            <a:r>
              <a:rPr lang="tr-TR" sz="2800" smtClean="0"/>
              <a:t>sık görülen patoloji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1381</Words>
  <Application>Microsoft Office PowerPoint</Application>
  <PresentationFormat>Geniş ekran</PresentationFormat>
  <Paragraphs>316</Paragraphs>
  <Slides>54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Times New Roman</vt:lpstr>
      <vt:lpstr>Geçmişe bakış</vt:lpstr>
      <vt:lpstr>İRRİTABL BAĞIRSAK HASTALIĞI</vt:lpstr>
      <vt:lpstr>Vaka</vt:lpstr>
      <vt:lpstr>PowerPoint Sunusu</vt:lpstr>
      <vt:lpstr>PowerPoint Sunusu</vt:lpstr>
      <vt:lpstr>Sunum Planı</vt:lpstr>
      <vt:lpstr>Amaç</vt:lpstr>
      <vt:lpstr>Hedefler</vt:lpstr>
      <vt:lpstr>Tanım</vt:lpstr>
      <vt:lpstr>PowerPoint Sunusu</vt:lpstr>
      <vt:lpstr>Prevalans</vt:lpstr>
      <vt:lpstr>PowerPoint Sunusu</vt:lpstr>
      <vt:lpstr>PowerPoint Sunusu</vt:lpstr>
      <vt:lpstr>Patofizyoloji</vt:lpstr>
      <vt:lpstr>PowerPoint Sunusu</vt:lpstr>
      <vt:lpstr>PowerPoint Sunusu</vt:lpstr>
      <vt:lpstr>İntestinal Motilitede Değişiklik</vt:lpstr>
      <vt:lpstr>İntestinal Motilitede Değişiklik</vt:lpstr>
      <vt:lpstr>İntestinal Motilitede Değişiklik</vt:lpstr>
      <vt:lpstr>Visseral Hipersensitivite</vt:lpstr>
      <vt:lpstr>İnfeksiyöz Nedenler</vt:lpstr>
      <vt:lpstr>İnfeksiyöz Nedenler</vt:lpstr>
      <vt:lpstr>Klinik</vt:lpstr>
      <vt:lpstr>Klinik</vt:lpstr>
      <vt:lpstr>PowerPoint Sunusu</vt:lpstr>
      <vt:lpstr>Ek Belirtiler</vt:lpstr>
      <vt:lpstr>PowerPoint Sunusu</vt:lpstr>
      <vt:lpstr>PowerPoint Sunusu</vt:lpstr>
      <vt:lpstr>PowerPoint Sunusu</vt:lpstr>
      <vt:lpstr>Bristol Dışkı Skalası</vt:lpstr>
      <vt:lpstr>PowerPoint Sunusu</vt:lpstr>
      <vt:lpstr>Tanı</vt:lpstr>
      <vt:lpstr>PowerPoint Sunusu</vt:lpstr>
      <vt:lpstr>PowerPoint Sunusu</vt:lpstr>
      <vt:lpstr>PowerPoint Sunusu</vt:lpstr>
      <vt:lpstr>İBS Şiddet Skorlaması</vt:lpstr>
      <vt:lpstr>İBS Şiddet Skorlaması</vt:lpstr>
      <vt:lpstr>Ayırıcı Tanı</vt:lpstr>
      <vt:lpstr>Tedavi</vt:lpstr>
      <vt:lpstr>Diyet ve Egzersiz</vt:lpstr>
      <vt:lpstr>Medikal Tedavi</vt:lpstr>
      <vt:lpstr>Antispazmodikler</vt:lpstr>
      <vt:lpstr>  Antibiyotikler</vt:lpstr>
      <vt:lpstr>Antidiyareikler</vt:lpstr>
      <vt:lpstr>PowerPoint Sunusu</vt:lpstr>
      <vt:lpstr>Konstipasyon Tedavisi</vt:lpstr>
      <vt:lpstr>Antidepresanlar</vt:lpstr>
      <vt:lpstr>PowerPoint Sunusu</vt:lpstr>
      <vt:lpstr>PowerPoint Sunusu</vt:lpstr>
      <vt:lpstr>Prokinetik Ajanlar</vt:lpstr>
      <vt:lpstr>Şişkinlik Giderici İlaçlar</vt:lpstr>
      <vt:lpstr>Alternatif Tedavi</vt:lpstr>
      <vt:lpstr>Sevk</vt:lpstr>
      <vt:lpstr>PowerPoint Sunusu</vt:lpstr>
      <vt:lpstr>                      Kaynakça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MENOPOZ</dc:title>
  <dc:creator>Yusuf Fikret Karateke</dc:creator>
  <cp:lastModifiedBy>lenovo</cp:lastModifiedBy>
  <cp:revision>61</cp:revision>
  <dcterms:created xsi:type="dcterms:W3CDTF">2019-05-09T19:36:50Z</dcterms:created>
  <dcterms:modified xsi:type="dcterms:W3CDTF">2019-05-28T09:54:50Z</dcterms:modified>
</cp:coreProperties>
</file>