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2" r:id="rId2"/>
    <p:sldId id="301" r:id="rId3"/>
    <p:sldId id="303" r:id="rId4"/>
    <p:sldId id="321" r:id="rId5"/>
    <p:sldId id="322" r:id="rId6"/>
    <p:sldId id="323" r:id="rId7"/>
    <p:sldId id="324" r:id="rId8"/>
    <p:sldId id="325" r:id="rId9"/>
    <p:sldId id="305" r:id="rId10"/>
    <p:sldId id="306" r:id="rId11"/>
    <p:sldId id="320" r:id="rId12"/>
    <p:sldId id="315" r:id="rId13"/>
    <p:sldId id="316" r:id="rId14"/>
    <p:sldId id="318" r:id="rId15"/>
    <p:sldId id="304" r:id="rId16"/>
    <p:sldId id="265" r:id="rId17"/>
    <p:sldId id="333" r:id="rId18"/>
    <p:sldId id="335" r:id="rId19"/>
    <p:sldId id="266" r:id="rId20"/>
    <p:sldId id="334" r:id="rId21"/>
    <p:sldId id="317" r:id="rId22"/>
    <p:sldId id="319" r:id="rId23"/>
    <p:sldId id="326" r:id="rId24"/>
    <p:sldId id="327" r:id="rId25"/>
    <p:sldId id="328" r:id="rId26"/>
    <p:sldId id="307" r:id="rId27"/>
    <p:sldId id="308" r:id="rId28"/>
    <p:sldId id="309" r:id="rId29"/>
    <p:sldId id="310" r:id="rId30"/>
    <p:sldId id="311" r:id="rId31"/>
    <p:sldId id="313" r:id="rId32"/>
    <p:sldId id="312" r:id="rId33"/>
    <p:sldId id="314" r:id="rId34"/>
    <p:sldId id="332" r:id="rId35"/>
    <p:sldId id="331" r:id="rId36"/>
    <p:sldId id="288"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1D849-2CCE-40C9-AF12-861B6A09D510}" type="datetimeFigureOut">
              <a:rPr lang="tr-TR" smtClean="0"/>
              <a:t>28.02.2023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BAD4B-FBA2-488D-A968-9C235ADE9352}" type="slidenum">
              <a:rPr lang="tr-TR" smtClean="0"/>
              <a:t>‹#›</a:t>
            </a:fld>
            <a:endParaRPr lang="tr-TR"/>
          </a:p>
        </p:txBody>
      </p:sp>
    </p:spTree>
    <p:extLst>
      <p:ext uri="{BB962C8B-B14F-4D97-AF65-F5344CB8AC3E}">
        <p14:creationId xmlns:p14="http://schemas.microsoft.com/office/powerpoint/2010/main" val="1764006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E4BAD4B-FBA2-488D-A968-9C235ADE9352}" type="slidenum">
              <a:rPr lang="tr-TR" smtClean="0"/>
              <a:t>18</a:t>
            </a:fld>
            <a:endParaRPr lang="tr-TR"/>
          </a:p>
        </p:txBody>
      </p:sp>
    </p:spTree>
    <p:extLst>
      <p:ext uri="{BB962C8B-B14F-4D97-AF65-F5344CB8AC3E}">
        <p14:creationId xmlns:p14="http://schemas.microsoft.com/office/powerpoint/2010/main" val="99061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E84869-8E7D-A412-5720-68A2B1B0DF8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6E20D1CA-95B9-B284-AD85-3F91E0E32E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8E48164-C82C-50B4-1785-7E972F6D24A0}"/>
              </a:ext>
            </a:extLst>
          </p:cNvPr>
          <p:cNvSpPr>
            <a:spLocks noGrp="1"/>
          </p:cNvSpPr>
          <p:nvPr>
            <p:ph type="dt" sz="half" idx="10"/>
          </p:nvPr>
        </p:nvSpPr>
        <p:spPr/>
        <p:txBody>
          <a:bodyPr/>
          <a:lstStyle/>
          <a:p>
            <a:fld id="{AB8FEB86-2803-4345-81A8-36272D9DC5C0}" type="datetimeFigureOut">
              <a:rPr lang="tr-TR" smtClean="0"/>
              <a:t>28.02.2023</a:t>
            </a:fld>
            <a:endParaRPr lang="tr-TR"/>
          </a:p>
        </p:txBody>
      </p:sp>
      <p:sp>
        <p:nvSpPr>
          <p:cNvPr id="5" name="Alt Bilgi Yer Tutucusu 4">
            <a:extLst>
              <a:ext uri="{FF2B5EF4-FFF2-40B4-BE49-F238E27FC236}">
                <a16:creationId xmlns:a16="http://schemas.microsoft.com/office/drawing/2014/main" id="{9BED9A03-32EF-CF44-3559-7584490C27C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268669C-F72F-06B5-4261-D5D8411463F0}"/>
              </a:ext>
            </a:extLst>
          </p:cNvPr>
          <p:cNvSpPr>
            <a:spLocks noGrp="1"/>
          </p:cNvSpPr>
          <p:nvPr>
            <p:ph type="sldNum" sz="quarter" idx="12"/>
          </p:nvPr>
        </p:nvSpPr>
        <p:spPr/>
        <p:txBody>
          <a:bodyPr/>
          <a:lstStyle/>
          <a:p>
            <a:fld id="{781D6419-F25E-45EB-83B0-0F469EE11C0D}" type="slidenum">
              <a:rPr lang="tr-TR" smtClean="0"/>
              <a:t>‹#›</a:t>
            </a:fld>
            <a:endParaRPr lang="tr-TR"/>
          </a:p>
        </p:txBody>
      </p:sp>
    </p:spTree>
    <p:extLst>
      <p:ext uri="{BB962C8B-B14F-4D97-AF65-F5344CB8AC3E}">
        <p14:creationId xmlns:p14="http://schemas.microsoft.com/office/powerpoint/2010/main" val="526647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3CBDEC-CB38-DE78-84DA-18B99DD6AB0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B684BB3-5CDB-FD94-0C50-99945197552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D4AC36F-400B-4ED1-4522-553142F3C77A}"/>
              </a:ext>
            </a:extLst>
          </p:cNvPr>
          <p:cNvSpPr>
            <a:spLocks noGrp="1"/>
          </p:cNvSpPr>
          <p:nvPr>
            <p:ph type="dt" sz="half" idx="10"/>
          </p:nvPr>
        </p:nvSpPr>
        <p:spPr/>
        <p:txBody>
          <a:bodyPr/>
          <a:lstStyle/>
          <a:p>
            <a:fld id="{AB8FEB86-2803-4345-81A8-36272D9DC5C0}" type="datetimeFigureOut">
              <a:rPr lang="tr-TR" smtClean="0"/>
              <a:t>28.02.2023</a:t>
            </a:fld>
            <a:endParaRPr lang="tr-TR"/>
          </a:p>
        </p:txBody>
      </p:sp>
      <p:sp>
        <p:nvSpPr>
          <p:cNvPr id="5" name="Alt Bilgi Yer Tutucusu 4">
            <a:extLst>
              <a:ext uri="{FF2B5EF4-FFF2-40B4-BE49-F238E27FC236}">
                <a16:creationId xmlns:a16="http://schemas.microsoft.com/office/drawing/2014/main" id="{98049F82-9374-1E2D-4918-623CCC85258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B6F2070-8ACE-DF79-8B13-DF55F6800800}"/>
              </a:ext>
            </a:extLst>
          </p:cNvPr>
          <p:cNvSpPr>
            <a:spLocks noGrp="1"/>
          </p:cNvSpPr>
          <p:nvPr>
            <p:ph type="sldNum" sz="quarter" idx="12"/>
          </p:nvPr>
        </p:nvSpPr>
        <p:spPr/>
        <p:txBody>
          <a:bodyPr/>
          <a:lstStyle/>
          <a:p>
            <a:fld id="{781D6419-F25E-45EB-83B0-0F469EE11C0D}" type="slidenum">
              <a:rPr lang="tr-TR" smtClean="0"/>
              <a:t>‹#›</a:t>
            </a:fld>
            <a:endParaRPr lang="tr-TR"/>
          </a:p>
        </p:txBody>
      </p:sp>
    </p:spTree>
    <p:extLst>
      <p:ext uri="{BB962C8B-B14F-4D97-AF65-F5344CB8AC3E}">
        <p14:creationId xmlns:p14="http://schemas.microsoft.com/office/powerpoint/2010/main" val="216055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5CFCBB6-D312-CC0E-4804-1600A81F40C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B5EED6E-6D3C-3FE1-8B43-615D83E02C5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7E68749-6878-C5E3-FD3D-1124E7C6E0ED}"/>
              </a:ext>
            </a:extLst>
          </p:cNvPr>
          <p:cNvSpPr>
            <a:spLocks noGrp="1"/>
          </p:cNvSpPr>
          <p:nvPr>
            <p:ph type="dt" sz="half" idx="10"/>
          </p:nvPr>
        </p:nvSpPr>
        <p:spPr/>
        <p:txBody>
          <a:bodyPr/>
          <a:lstStyle/>
          <a:p>
            <a:fld id="{AB8FEB86-2803-4345-81A8-36272D9DC5C0}" type="datetimeFigureOut">
              <a:rPr lang="tr-TR" smtClean="0"/>
              <a:t>28.02.2023</a:t>
            </a:fld>
            <a:endParaRPr lang="tr-TR"/>
          </a:p>
        </p:txBody>
      </p:sp>
      <p:sp>
        <p:nvSpPr>
          <p:cNvPr id="5" name="Alt Bilgi Yer Tutucusu 4">
            <a:extLst>
              <a:ext uri="{FF2B5EF4-FFF2-40B4-BE49-F238E27FC236}">
                <a16:creationId xmlns:a16="http://schemas.microsoft.com/office/drawing/2014/main" id="{DC65CEF4-E7D9-6BA2-CFEC-A4BD2090E22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F3F39C8-0E88-418D-FC5D-07B05C4EDECC}"/>
              </a:ext>
            </a:extLst>
          </p:cNvPr>
          <p:cNvSpPr>
            <a:spLocks noGrp="1"/>
          </p:cNvSpPr>
          <p:nvPr>
            <p:ph type="sldNum" sz="quarter" idx="12"/>
          </p:nvPr>
        </p:nvSpPr>
        <p:spPr/>
        <p:txBody>
          <a:bodyPr/>
          <a:lstStyle/>
          <a:p>
            <a:fld id="{781D6419-F25E-45EB-83B0-0F469EE11C0D}" type="slidenum">
              <a:rPr lang="tr-TR" smtClean="0"/>
              <a:t>‹#›</a:t>
            </a:fld>
            <a:endParaRPr lang="tr-TR"/>
          </a:p>
        </p:txBody>
      </p:sp>
    </p:spTree>
    <p:extLst>
      <p:ext uri="{BB962C8B-B14F-4D97-AF65-F5344CB8AC3E}">
        <p14:creationId xmlns:p14="http://schemas.microsoft.com/office/powerpoint/2010/main" val="307474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412B10-6DEC-B89D-41C8-E46B406A4C5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2CFD5A4-B3A4-66D2-CA4D-88D02290A23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9FAE9E0-AABE-6B60-DF1C-41E6AC99B5B8}"/>
              </a:ext>
            </a:extLst>
          </p:cNvPr>
          <p:cNvSpPr>
            <a:spLocks noGrp="1"/>
          </p:cNvSpPr>
          <p:nvPr>
            <p:ph type="dt" sz="half" idx="10"/>
          </p:nvPr>
        </p:nvSpPr>
        <p:spPr/>
        <p:txBody>
          <a:bodyPr/>
          <a:lstStyle/>
          <a:p>
            <a:fld id="{AB8FEB86-2803-4345-81A8-36272D9DC5C0}" type="datetimeFigureOut">
              <a:rPr lang="tr-TR" smtClean="0"/>
              <a:t>28.02.2023</a:t>
            </a:fld>
            <a:endParaRPr lang="tr-TR"/>
          </a:p>
        </p:txBody>
      </p:sp>
      <p:sp>
        <p:nvSpPr>
          <p:cNvPr id="5" name="Alt Bilgi Yer Tutucusu 4">
            <a:extLst>
              <a:ext uri="{FF2B5EF4-FFF2-40B4-BE49-F238E27FC236}">
                <a16:creationId xmlns:a16="http://schemas.microsoft.com/office/drawing/2014/main" id="{126678E5-73C5-8F18-D538-80D48BF17F8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8DB6F52-BE3E-EA21-8420-6D07C83ED487}"/>
              </a:ext>
            </a:extLst>
          </p:cNvPr>
          <p:cNvSpPr>
            <a:spLocks noGrp="1"/>
          </p:cNvSpPr>
          <p:nvPr>
            <p:ph type="sldNum" sz="quarter" idx="12"/>
          </p:nvPr>
        </p:nvSpPr>
        <p:spPr/>
        <p:txBody>
          <a:bodyPr/>
          <a:lstStyle/>
          <a:p>
            <a:fld id="{781D6419-F25E-45EB-83B0-0F469EE11C0D}" type="slidenum">
              <a:rPr lang="tr-TR" smtClean="0"/>
              <a:t>‹#›</a:t>
            </a:fld>
            <a:endParaRPr lang="tr-TR"/>
          </a:p>
        </p:txBody>
      </p:sp>
    </p:spTree>
    <p:extLst>
      <p:ext uri="{BB962C8B-B14F-4D97-AF65-F5344CB8AC3E}">
        <p14:creationId xmlns:p14="http://schemas.microsoft.com/office/powerpoint/2010/main" val="332149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159654-7A0C-37F2-34A8-54041A98071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CE06837-859E-11DD-3BE8-E3E10A5F8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6E4342E-D466-2BB4-97ED-510A6FB64E12}"/>
              </a:ext>
            </a:extLst>
          </p:cNvPr>
          <p:cNvSpPr>
            <a:spLocks noGrp="1"/>
          </p:cNvSpPr>
          <p:nvPr>
            <p:ph type="dt" sz="half" idx="10"/>
          </p:nvPr>
        </p:nvSpPr>
        <p:spPr/>
        <p:txBody>
          <a:bodyPr/>
          <a:lstStyle/>
          <a:p>
            <a:fld id="{AB8FEB86-2803-4345-81A8-36272D9DC5C0}" type="datetimeFigureOut">
              <a:rPr lang="tr-TR" smtClean="0"/>
              <a:t>28.02.2023</a:t>
            </a:fld>
            <a:endParaRPr lang="tr-TR"/>
          </a:p>
        </p:txBody>
      </p:sp>
      <p:sp>
        <p:nvSpPr>
          <p:cNvPr id="5" name="Alt Bilgi Yer Tutucusu 4">
            <a:extLst>
              <a:ext uri="{FF2B5EF4-FFF2-40B4-BE49-F238E27FC236}">
                <a16:creationId xmlns:a16="http://schemas.microsoft.com/office/drawing/2014/main" id="{7F3E530F-6559-55C2-5DD8-C1DAEF4F9D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1FDCF8C-60FD-6F7E-B15E-EA86F3AF6AB3}"/>
              </a:ext>
            </a:extLst>
          </p:cNvPr>
          <p:cNvSpPr>
            <a:spLocks noGrp="1"/>
          </p:cNvSpPr>
          <p:nvPr>
            <p:ph type="sldNum" sz="quarter" idx="12"/>
          </p:nvPr>
        </p:nvSpPr>
        <p:spPr/>
        <p:txBody>
          <a:bodyPr/>
          <a:lstStyle/>
          <a:p>
            <a:fld id="{781D6419-F25E-45EB-83B0-0F469EE11C0D}" type="slidenum">
              <a:rPr lang="tr-TR" smtClean="0"/>
              <a:t>‹#›</a:t>
            </a:fld>
            <a:endParaRPr lang="tr-TR"/>
          </a:p>
        </p:txBody>
      </p:sp>
    </p:spTree>
    <p:extLst>
      <p:ext uri="{BB962C8B-B14F-4D97-AF65-F5344CB8AC3E}">
        <p14:creationId xmlns:p14="http://schemas.microsoft.com/office/powerpoint/2010/main" val="1600717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BBE872-699D-6D40-5A1E-E9918A076C2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7463AC5-0368-990A-6F61-7A96F3A684A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6831A81-ECAE-6E05-A527-2DDB37389DC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1EA8177-47C5-B7FA-1946-A186247BF20C}"/>
              </a:ext>
            </a:extLst>
          </p:cNvPr>
          <p:cNvSpPr>
            <a:spLocks noGrp="1"/>
          </p:cNvSpPr>
          <p:nvPr>
            <p:ph type="dt" sz="half" idx="10"/>
          </p:nvPr>
        </p:nvSpPr>
        <p:spPr/>
        <p:txBody>
          <a:bodyPr/>
          <a:lstStyle/>
          <a:p>
            <a:fld id="{AB8FEB86-2803-4345-81A8-36272D9DC5C0}" type="datetimeFigureOut">
              <a:rPr lang="tr-TR" smtClean="0"/>
              <a:t>28.02.2023</a:t>
            </a:fld>
            <a:endParaRPr lang="tr-TR"/>
          </a:p>
        </p:txBody>
      </p:sp>
      <p:sp>
        <p:nvSpPr>
          <p:cNvPr id="6" name="Alt Bilgi Yer Tutucusu 5">
            <a:extLst>
              <a:ext uri="{FF2B5EF4-FFF2-40B4-BE49-F238E27FC236}">
                <a16:creationId xmlns:a16="http://schemas.microsoft.com/office/drawing/2014/main" id="{8FF39D2F-93D1-0748-DC81-093C60C3B1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C1A93D5-CA89-03B7-8320-AB3B0E6B8CAD}"/>
              </a:ext>
            </a:extLst>
          </p:cNvPr>
          <p:cNvSpPr>
            <a:spLocks noGrp="1"/>
          </p:cNvSpPr>
          <p:nvPr>
            <p:ph type="sldNum" sz="quarter" idx="12"/>
          </p:nvPr>
        </p:nvSpPr>
        <p:spPr/>
        <p:txBody>
          <a:bodyPr/>
          <a:lstStyle/>
          <a:p>
            <a:fld id="{781D6419-F25E-45EB-83B0-0F469EE11C0D}" type="slidenum">
              <a:rPr lang="tr-TR" smtClean="0"/>
              <a:t>‹#›</a:t>
            </a:fld>
            <a:endParaRPr lang="tr-TR"/>
          </a:p>
        </p:txBody>
      </p:sp>
    </p:spTree>
    <p:extLst>
      <p:ext uri="{BB962C8B-B14F-4D97-AF65-F5344CB8AC3E}">
        <p14:creationId xmlns:p14="http://schemas.microsoft.com/office/powerpoint/2010/main" val="1434495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5B629C-0E9D-DD16-165E-3505EE7A230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75DEDE4-CFBB-DAF8-EA6D-6697B340A5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D91C4B7-3897-6AC9-D2A5-09F19E5DC65B}"/>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C879AD6-AB6C-1793-592F-0EB4A8D09F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31D5958-7634-EE02-B716-042672177E2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8C0FC64-F0CE-CD08-6316-0FB55361AC60}"/>
              </a:ext>
            </a:extLst>
          </p:cNvPr>
          <p:cNvSpPr>
            <a:spLocks noGrp="1"/>
          </p:cNvSpPr>
          <p:nvPr>
            <p:ph type="dt" sz="half" idx="10"/>
          </p:nvPr>
        </p:nvSpPr>
        <p:spPr/>
        <p:txBody>
          <a:bodyPr/>
          <a:lstStyle/>
          <a:p>
            <a:fld id="{AB8FEB86-2803-4345-81A8-36272D9DC5C0}" type="datetimeFigureOut">
              <a:rPr lang="tr-TR" smtClean="0"/>
              <a:t>28.02.2023</a:t>
            </a:fld>
            <a:endParaRPr lang="tr-TR"/>
          </a:p>
        </p:txBody>
      </p:sp>
      <p:sp>
        <p:nvSpPr>
          <p:cNvPr id="8" name="Alt Bilgi Yer Tutucusu 7">
            <a:extLst>
              <a:ext uri="{FF2B5EF4-FFF2-40B4-BE49-F238E27FC236}">
                <a16:creationId xmlns:a16="http://schemas.microsoft.com/office/drawing/2014/main" id="{A9CEC3DF-03E6-D1BE-622D-9A86AD169A8D}"/>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355FD4E-078A-0409-02C5-A52F63F8BA0A}"/>
              </a:ext>
            </a:extLst>
          </p:cNvPr>
          <p:cNvSpPr>
            <a:spLocks noGrp="1"/>
          </p:cNvSpPr>
          <p:nvPr>
            <p:ph type="sldNum" sz="quarter" idx="12"/>
          </p:nvPr>
        </p:nvSpPr>
        <p:spPr/>
        <p:txBody>
          <a:bodyPr/>
          <a:lstStyle/>
          <a:p>
            <a:fld id="{781D6419-F25E-45EB-83B0-0F469EE11C0D}" type="slidenum">
              <a:rPr lang="tr-TR" smtClean="0"/>
              <a:t>‹#›</a:t>
            </a:fld>
            <a:endParaRPr lang="tr-TR"/>
          </a:p>
        </p:txBody>
      </p:sp>
    </p:spTree>
    <p:extLst>
      <p:ext uri="{BB962C8B-B14F-4D97-AF65-F5344CB8AC3E}">
        <p14:creationId xmlns:p14="http://schemas.microsoft.com/office/powerpoint/2010/main" val="2975363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A2DC91-513D-652B-041F-9889B5DD0EA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C675A65-7808-15EB-ACC8-D42B8497CB7C}"/>
              </a:ext>
            </a:extLst>
          </p:cNvPr>
          <p:cNvSpPr>
            <a:spLocks noGrp="1"/>
          </p:cNvSpPr>
          <p:nvPr>
            <p:ph type="dt" sz="half" idx="10"/>
          </p:nvPr>
        </p:nvSpPr>
        <p:spPr/>
        <p:txBody>
          <a:bodyPr/>
          <a:lstStyle/>
          <a:p>
            <a:fld id="{AB8FEB86-2803-4345-81A8-36272D9DC5C0}" type="datetimeFigureOut">
              <a:rPr lang="tr-TR" smtClean="0"/>
              <a:t>28.02.2023</a:t>
            </a:fld>
            <a:endParaRPr lang="tr-TR"/>
          </a:p>
        </p:txBody>
      </p:sp>
      <p:sp>
        <p:nvSpPr>
          <p:cNvPr id="4" name="Alt Bilgi Yer Tutucusu 3">
            <a:extLst>
              <a:ext uri="{FF2B5EF4-FFF2-40B4-BE49-F238E27FC236}">
                <a16:creationId xmlns:a16="http://schemas.microsoft.com/office/drawing/2014/main" id="{ECD0C664-74FD-48C7-36C4-95B768030B6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8159EC7-F3E2-7A62-6AF8-731B70E23F44}"/>
              </a:ext>
            </a:extLst>
          </p:cNvPr>
          <p:cNvSpPr>
            <a:spLocks noGrp="1"/>
          </p:cNvSpPr>
          <p:nvPr>
            <p:ph type="sldNum" sz="quarter" idx="12"/>
          </p:nvPr>
        </p:nvSpPr>
        <p:spPr/>
        <p:txBody>
          <a:bodyPr/>
          <a:lstStyle/>
          <a:p>
            <a:fld id="{781D6419-F25E-45EB-83B0-0F469EE11C0D}" type="slidenum">
              <a:rPr lang="tr-TR" smtClean="0"/>
              <a:t>‹#›</a:t>
            </a:fld>
            <a:endParaRPr lang="tr-TR"/>
          </a:p>
        </p:txBody>
      </p:sp>
    </p:spTree>
    <p:extLst>
      <p:ext uri="{BB962C8B-B14F-4D97-AF65-F5344CB8AC3E}">
        <p14:creationId xmlns:p14="http://schemas.microsoft.com/office/powerpoint/2010/main" val="3736703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B7E4B7F-5A14-C476-DC68-5DA032B8AA44}"/>
              </a:ext>
            </a:extLst>
          </p:cNvPr>
          <p:cNvSpPr>
            <a:spLocks noGrp="1"/>
          </p:cNvSpPr>
          <p:nvPr>
            <p:ph type="dt" sz="half" idx="10"/>
          </p:nvPr>
        </p:nvSpPr>
        <p:spPr/>
        <p:txBody>
          <a:bodyPr/>
          <a:lstStyle/>
          <a:p>
            <a:fld id="{AB8FEB86-2803-4345-81A8-36272D9DC5C0}" type="datetimeFigureOut">
              <a:rPr lang="tr-TR" smtClean="0"/>
              <a:t>28.02.2023</a:t>
            </a:fld>
            <a:endParaRPr lang="tr-TR"/>
          </a:p>
        </p:txBody>
      </p:sp>
      <p:sp>
        <p:nvSpPr>
          <p:cNvPr id="3" name="Alt Bilgi Yer Tutucusu 2">
            <a:extLst>
              <a:ext uri="{FF2B5EF4-FFF2-40B4-BE49-F238E27FC236}">
                <a16:creationId xmlns:a16="http://schemas.microsoft.com/office/drawing/2014/main" id="{BC4BC166-D3D9-2983-8CEC-009A7D4205B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B2FBCA4-ED5D-B699-79B4-CE175436F798}"/>
              </a:ext>
            </a:extLst>
          </p:cNvPr>
          <p:cNvSpPr>
            <a:spLocks noGrp="1"/>
          </p:cNvSpPr>
          <p:nvPr>
            <p:ph type="sldNum" sz="quarter" idx="12"/>
          </p:nvPr>
        </p:nvSpPr>
        <p:spPr/>
        <p:txBody>
          <a:bodyPr/>
          <a:lstStyle/>
          <a:p>
            <a:fld id="{781D6419-F25E-45EB-83B0-0F469EE11C0D}" type="slidenum">
              <a:rPr lang="tr-TR" smtClean="0"/>
              <a:t>‹#›</a:t>
            </a:fld>
            <a:endParaRPr lang="tr-TR"/>
          </a:p>
        </p:txBody>
      </p:sp>
    </p:spTree>
    <p:extLst>
      <p:ext uri="{BB962C8B-B14F-4D97-AF65-F5344CB8AC3E}">
        <p14:creationId xmlns:p14="http://schemas.microsoft.com/office/powerpoint/2010/main" val="262945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67EA70-BA82-D99E-DFBF-63298C1C4C0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239598C-1B1F-6056-536A-59A980F92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1280C4B-287D-095F-87DD-C8BFE4661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5AFF9F5-17CD-E5BD-CE7B-BD8189135448}"/>
              </a:ext>
            </a:extLst>
          </p:cNvPr>
          <p:cNvSpPr>
            <a:spLocks noGrp="1"/>
          </p:cNvSpPr>
          <p:nvPr>
            <p:ph type="dt" sz="half" idx="10"/>
          </p:nvPr>
        </p:nvSpPr>
        <p:spPr/>
        <p:txBody>
          <a:bodyPr/>
          <a:lstStyle/>
          <a:p>
            <a:fld id="{AB8FEB86-2803-4345-81A8-36272D9DC5C0}" type="datetimeFigureOut">
              <a:rPr lang="tr-TR" smtClean="0"/>
              <a:t>28.02.2023</a:t>
            </a:fld>
            <a:endParaRPr lang="tr-TR"/>
          </a:p>
        </p:txBody>
      </p:sp>
      <p:sp>
        <p:nvSpPr>
          <p:cNvPr id="6" name="Alt Bilgi Yer Tutucusu 5">
            <a:extLst>
              <a:ext uri="{FF2B5EF4-FFF2-40B4-BE49-F238E27FC236}">
                <a16:creationId xmlns:a16="http://schemas.microsoft.com/office/drawing/2014/main" id="{83C96E3B-C81F-7511-E239-FEBDAD441EE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9E1D7A9-06AE-0FAA-F6BB-1BD93338634F}"/>
              </a:ext>
            </a:extLst>
          </p:cNvPr>
          <p:cNvSpPr>
            <a:spLocks noGrp="1"/>
          </p:cNvSpPr>
          <p:nvPr>
            <p:ph type="sldNum" sz="quarter" idx="12"/>
          </p:nvPr>
        </p:nvSpPr>
        <p:spPr/>
        <p:txBody>
          <a:bodyPr/>
          <a:lstStyle/>
          <a:p>
            <a:fld id="{781D6419-F25E-45EB-83B0-0F469EE11C0D}" type="slidenum">
              <a:rPr lang="tr-TR" smtClean="0"/>
              <a:t>‹#›</a:t>
            </a:fld>
            <a:endParaRPr lang="tr-TR"/>
          </a:p>
        </p:txBody>
      </p:sp>
    </p:spTree>
    <p:extLst>
      <p:ext uri="{BB962C8B-B14F-4D97-AF65-F5344CB8AC3E}">
        <p14:creationId xmlns:p14="http://schemas.microsoft.com/office/powerpoint/2010/main" val="3785122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56AD3F-70CA-9081-3BAA-5014D357E63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3161428-ACB4-A51B-5D42-40616E3D08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5EBE2E8-1FCB-CE6F-D594-6CAF1F44D5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E5B0366-69D8-03DD-240F-1528D9D67076}"/>
              </a:ext>
            </a:extLst>
          </p:cNvPr>
          <p:cNvSpPr>
            <a:spLocks noGrp="1"/>
          </p:cNvSpPr>
          <p:nvPr>
            <p:ph type="dt" sz="half" idx="10"/>
          </p:nvPr>
        </p:nvSpPr>
        <p:spPr/>
        <p:txBody>
          <a:bodyPr/>
          <a:lstStyle/>
          <a:p>
            <a:fld id="{AB8FEB86-2803-4345-81A8-36272D9DC5C0}" type="datetimeFigureOut">
              <a:rPr lang="tr-TR" smtClean="0"/>
              <a:t>28.02.2023</a:t>
            </a:fld>
            <a:endParaRPr lang="tr-TR"/>
          </a:p>
        </p:txBody>
      </p:sp>
      <p:sp>
        <p:nvSpPr>
          <p:cNvPr id="6" name="Alt Bilgi Yer Tutucusu 5">
            <a:extLst>
              <a:ext uri="{FF2B5EF4-FFF2-40B4-BE49-F238E27FC236}">
                <a16:creationId xmlns:a16="http://schemas.microsoft.com/office/drawing/2014/main" id="{33DC2977-B0FF-CDD8-55D3-DE50F898D75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4ECE5C7-42D9-ECA5-EBBD-8649B3B0B69B}"/>
              </a:ext>
            </a:extLst>
          </p:cNvPr>
          <p:cNvSpPr>
            <a:spLocks noGrp="1"/>
          </p:cNvSpPr>
          <p:nvPr>
            <p:ph type="sldNum" sz="quarter" idx="12"/>
          </p:nvPr>
        </p:nvSpPr>
        <p:spPr/>
        <p:txBody>
          <a:bodyPr/>
          <a:lstStyle/>
          <a:p>
            <a:fld id="{781D6419-F25E-45EB-83B0-0F469EE11C0D}" type="slidenum">
              <a:rPr lang="tr-TR" smtClean="0"/>
              <a:t>‹#›</a:t>
            </a:fld>
            <a:endParaRPr lang="tr-TR"/>
          </a:p>
        </p:txBody>
      </p:sp>
    </p:spTree>
    <p:extLst>
      <p:ext uri="{BB962C8B-B14F-4D97-AF65-F5344CB8AC3E}">
        <p14:creationId xmlns:p14="http://schemas.microsoft.com/office/powerpoint/2010/main" val="2249792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6D49F9B-176A-4A1D-3706-3E78F72C1C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F8E3F1C-1035-6FB6-4DAB-3285808AD6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56E18EB-D56D-3992-8E65-937C6159F2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FEB86-2803-4345-81A8-36272D9DC5C0}" type="datetimeFigureOut">
              <a:rPr lang="tr-TR" smtClean="0"/>
              <a:t>28.02.2023</a:t>
            </a:fld>
            <a:endParaRPr lang="tr-TR"/>
          </a:p>
        </p:txBody>
      </p:sp>
      <p:sp>
        <p:nvSpPr>
          <p:cNvPr id="5" name="Alt Bilgi Yer Tutucusu 4">
            <a:extLst>
              <a:ext uri="{FF2B5EF4-FFF2-40B4-BE49-F238E27FC236}">
                <a16:creationId xmlns:a16="http://schemas.microsoft.com/office/drawing/2014/main" id="{B597CC27-18B4-3DBB-007C-FAA232AEF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4D16570-753E-F74D-4237-BA387DA3C6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D6419-F25E-45EB-83B0-0F469EE11C0D}" type="slidenum">
              <a:rPr lang="tr-TR" smtClean="0"/>
              <a:t>‹#›</a:t>
            </a:fld>
            <a:endParaRPr lang="tr-TR"/>
          </a:p>
        </p:txBody>
      </p:sp>
    </p:spTree>
    <p:extLst>
      <p:ext uri="{BB962C8B-B14F-4D97-AF65-F5344CB8AC3E}">
        <p14:creationId xmlns:p14="http://schemas.microsoft.com/office/powerpoint/2010/main" val="3590207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E41A3F-C489-FD43-AF17-603909A2BE6F}"/>
              </a:ext>
            </a:extLst>
          </p:cNvPr>
          <p:cNvSpPr>
            <a:spLocks noGrp="1"/>
          </p:cNvSpPr>
          <p:nvPr>
            <p:ph type="ctrTitle"/>
          </p:nvPr>
        </p:nvSpPr>
        <p:spPr/>
        <p:txBody>
          <a:bodyPr anchor="ctr"/>
          <a:lstStyle/>
          <a:p>
            <a:r>
              <a:rPr lang="tr-TR" b="1" dirty="0"/>
              <a:t>KANSER  TARAMALARI</a:t>
            </a:r>
          </a:p>
        </p:txBody>
      </p:sp>
      <p:sp>
        <p:nvSpPr>
          <p:cNvPr id="3" name="Alt Başlık 2">
            <a:extLst>
              <a:ext uri="{FF2B5EF4-FFF2-40B4-BE49-F238E27FC236}">
                <a16:creationId xmlns:a16="http://schemas.microsoft.com/office/drawing/2014/main" id="{01DFF44A-8569-4141-99D9-F8C1A2E9D4B1}"/>
              </a:ext>
            </a:extLst>
          </p:cNvPr>
          <p:cNvSpPr>
            <a:spLocks noGrp="1"/>
          </p:cNvSpPr>
          <p:nvPr>
            <p:ph type="subTitle" idx="1"/>
          </p:nvPr>
        </p:nvSpPr>
        <p:spPr>
          <a:xfrm>
            <a:off x="1405331" y="3569674"/>
            <a:ext cx="9144000" cy="1655762"/>
          </a:xfrm>
        </p:spPr>
        <p:txBody>
          <a:bodyPr>
            <a:normAutofit/>
          </a:bodyPr>
          <a:lstStyle/>
          <a:p>
            <a:r>
              <a:rPr lang="tr-TR" dirty="0" err="1"/>
              <a:t>Arş.Gör.Dr</a:t>
            </a:r>
            <a:r>
              <a:rPr lang="tr-TR" dirty="0"/>
              <a:t>. Selim KELEŞOĞLU</a:t>
            </a:r>
          </a:p>
          <a:p>
            <a:r>
              <a:rPr lang="tr-TR" dirty="0"/>
              <a:t>K.T.Ü. Aile Hekimliği ABD                       </a:t>
            </a:r>
          </a:p>
          <a:p>
            <a:r>
              <a:rPr lang="tr-TR" dirty="0"/>
              <a:t>01.03.2023</a:t>
            </a:r>
          </a:p>
        </p:txBody>
      </p:sp>
    </p:spTree>
    <p:extLst>
      <p:ext uri="{BB962C8B-B14F-4D97-AF65-F5344CB8AC3E}">
        <p14:creationId xmlns:p14="http://schemas.microsoft.com/office/powerpoint/2010/main" val="2097353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0BF47F-EFFA-7B1E-E996-A7042985A961}"/>
              </a:ext>
            </a:extLst>
          </p:cNvPr>
          <p:cNvSpPr>
            <a:spLocks noGrp="1"/>
          </p:cNvSpPr>
          <p:nvPr>
            <p:ph type="title"/>
          </p:nvPr>
        </p:nvSpPr>
        <p:spPr/>
        <p:txBody>
          <a:bodyPr/>
          <a:lstStyle/>
          <a:p>
            <a:pPr algn="ctr"/>
            <a:r>
              <a:rPr lang="tr-TR" b="1" dirty="0"/>
              <a:t>Taramada Aile Hekimlerinin Görevleri</a:t>
            </a:r>
          </a:p>
        </p:txBody>
      </p:sp>
      <p:sp>
        <p:nvSpPr>
          <p:cNvPr id="3" name="İçerik Yer Tutucusu 2">
            <a:extLst>
              <a:ext uri="{FF2B5EF4-FFF2-40B4-BE49-F238E27FC236}">
                <a16:creationId xmlns:a16="http://schemas.microsoft.com/office/drawing/2014/main" id="{2E08A627-00CE-D2F5-2D8D-E97B67309055}"/>
              </a:ext>
            </a:extLst>
          </p:cNvPr>
          <p:cNvSpPr>
            <a:spLocks noGrp="1"/>
          </p:cNvSpPr>
          <p:nvPr>
            <p:ph idx="1"/>
          </p:nvPr>
        </p:nvSpPr>
        <p:spPr/>
        <p:txBody>
          <a:bodyPr/>
          <a:lstStyle/>
          <a:p>
            <a:r>
              <a:rPr lang="tr-TR" dirty="0"/>
              <a:t>Tarama için popülasyondaki hedef nüfusa ulaşmalı</a:t>
            </a:r>
          </a:p>
          <a:p>
            <a:r>
              <a:rPr lang="tr-TR" dirty="0"/>
              <a:t>Taramayı hedef nüfusa anlatıp katılımı sağlamalı</a:t>
            </a:r>
          </a:p>
          <a:p>
            <a:r>
              <a:rPr lang="tr-TR" dirty="0" err="1"/>
              <a:t>KETEM’lere</a:t>
            </a:r>
            <a:r>
              <a:rPr lang="tr-TR" dirty="0"/>
              <a:t> yönlendirme sağlamalı</a:t>
            </a:r>
          </a:p>
          <a:p>
            <a:r>
              <a:rPr lang="tr-TR" dirty="0"/>
              <a:t>Tarama sonuçlarını hedef nüfusa bildirmeli</a:t>
            </a:r>
          </a:p>
          <a:p>
            <a:endParaRPr lang="tr-TR" dirty="0"/>
          </a:p>
          <a:p>
            <a:pPr marL="0" indent="0">
              <a:buNone/>
            </a:pPr>
            <a:endParaRPr lang="tr-TR" dirty="0"/>
          </a:p>
          <a:p>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888708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9C6FC7-5AC3-66C7-54FB-B5C6203D5731}"/>
              </a:ext>
            </a:extLst>
          </p:cNvPr>
          <p:cNvSpPr>
            <a:spLocks noGrp="1"/>
          </p:cNvSpPr>
          <p:nvPr>
            <p:ph type="title"/>
          </p:nvPr>
        </p:nvSpPr>
        <p:spPr/>
        <p:txBody>
          <a:bodyPr/>
          <a:lstStyle/>
          <a:p>
            <a:pPr algn="ctr"/>
            <a:r>
              <a:rPr lang="tr-TR" b="1" dirty="0"/>
              <a:t>Türkiye’de Kanser Taramaları</a:t>
            </a:r>
          </a:p>
        </p:txBody>
      </p:sp>
      <p:sp>
        <p:nvSpPr>
          <p:cNvPr id="3" name="İçerik Yer Tutucusu 2">
            <a:extLst>
              <a:ext uri="{FF2B5EF4-FFF2-40B4-BE49-F238E27FC236}">
                <a16:creationId xmlns:a16="http://schemas.microsoft.com/office/drawing/2014/main" id="{361ECA22-75CE-B1E0-80C2-E1565BD75AA1}"/>
              </a:ext>
            </a:extLst>
          </p:cNvPr>
          <p:cNvSpPr>
            <a:spLocks noGrp="1"/>
          </p:cNvSpPr>
          <p:nvPr>
            <p:ph idx="1"/>
          </p:nvPr>
        </p:nvSpPr>
        <p:spPr/>
        <p:txBody>
          <a:bodyPr/>
          <a:lstStyle/>
          <a:p>
            <a:r>
              <a:rPr lang="tr-TR" dirty="0"/>
              <a:t>1. Meme kanseri taraması: 40-69 yaş arası kadınlarda 2 yılda bir mamografi </a:t>
            </a:r>
          </a:p>
          <a:p>
            <a:r>
              <a:rPr lang="tr-TR" dirty="0"/>
              <a:t>2. Serviks kanseri taraması: 30-65 yaş arası kadınlarda 5 yılda bir eşzamanlı HPV-DNA ve PAP </a:t>
            </a:r>
            <a:r>
              <a:rPr lang="tr-TR" dirty="0" err="1"/>
              <a:t>smear</a:t>
            </a:r>
            <a:r>
              <a:rPr lang="tr-TR" dirty="0"/>
              <a:t> </a:t>
            </a:r>
          </a:p>
          <a:p>
            <a:r>
              <a:rPr lang="tr-TR" dirty="0"/>
              <a:t>3. Kolorektal kanser taraması: 50-70 yaş arası </a:t>
            </a:r>
            <a:r>
              <a:rPr lang="tr-TR" dirty="0" err="1"/>
              <a:t>gaytada</a:t>
            </a:r>
            <a:r>
              <a:rPr lang="tr-TR" dirty="0"/>
              <a:t> gizli kan taraması 2 yılda bir, kolonoskopi 10 yılda bir</a:t>
            </a:r>
          </a:p>
        </p:txBody>
      </p:sp>
    </p:spTree>
    <p:extLst>
      <p:ext uri="{BB962C8B-B14F-4D97-AF65-F5344CB8AC3E}">
        <p14:creationId xmlns:p14="http://schemas.microsoft.com/office/powerpoint/2010/main" val="859258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951795-066B-FD42-E886-B5499FA8EAD1}"/>
              </a:ext>
            </a:extLst>
          </p:cNvPr>
          <p:cNvSpPr>
            <a:spLocks noGrp="1"/>
          </p:cNvSpPr>
          <p:nvPr>
            <p:ph type="title"/>
          </p:nvPr>
        </p:nvSpPr>
        <p:spPr/>
        <p:txBody>
          <a:bodyPr/>
          <a:lstStyle/>
          <a:p>
            <a:pPr algn="ctr"/>
            <a:r>
              <a:rPr lang="tr-TR" dirty="0"/>
              <a:t> </a:t>
            </a:r>
            <a:r>
              <a:rPr lang="tr-TR" b="1" dirty="0">
                <a:effectLst/>
              </a:rPr>
              <a:t>Meme Kanseri Taramaları </a:t>
            </a:r>
            <a:endParaRPr lang="tr-TR" dirty="0"/>
          </a:p>
        </p:txBody>
      </p:sp>
      <p:pic>
        <p:nvPicPr>
          <p:cNvPr id="4" name="İçerik Yer Tutucusu 4">
            <a:extLst>
              <a:ext uri="{FF2B5EF4-FFF2-40B4-BE49-F238E27FC236}">
                <a16:creationId xmlns:a16="http://schemas.microsoft.com/office/drawing/2014/main" id="{B1AC4B86-8E56-11E3-76E7-66AFC1A4D1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2534" y="2082018"/>
            <a:ext cx="10411265" cy="4262511"/>
          </a:xfrm>
        </p:spPr>
      </p:pic>
    </p:spTree>
    <p:extLst>
      <p:ext uri="{BB962C8B-B14F-4D97-AF65-F5344CB8AC3E}">
        <p14:creationId xmlns:p14="http://schemas.microsoft.com/office/powerpoint/2010/main" val="422019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16512C-965C-59F1-E5F3-0E27E503838C}"/>
              </a:ext>
            </a:extLst>
          </p:cNvPr>
          <p:cNvSpPr>
            <a:spLocks noGrp="1"/>
          </p:cNvSpPr>
          <p:nvPr>
            <p:ph type="title"/>
          </p:nvPr>
        </p:nvSpPr>
        <p:spPr/>
        <p:txBody>
          <a:bodyPr/>
          <a:lstStyle/>
          <a:p>
            <a:pPr algn="ctr"/>
            <a:r>
              <a:rPr lang="tr-TR" dirty="0"/>
              <a:t> </a:t>
            </a:r>
            <a:r>
              <a:rPr lang="tr-TR" b="1" dirty="0">
                <a:effectLst/>
              </a:rPr>
              <a:t>Meme Kanseri Taramaları </a:t>
            </a:r>
            <a:endParaRPr lang="tr-TR" dirty="0"/>
          </a:p>
        </p:txBody>
      </p:sp>
      <p:pic>
        <p:nvPicPr>
          <p:cNvPr id="4" name="Resim 4">
            <a:extLst>
              <a:ext uri="{FF2B5EF4-FFF2-40B4-BE49-F238E27FC236}">
                <a16:creationId xmlns:a16="http://schemas.microsoft.com/office/drawing/2014/main" id="{93A88E83-DDE2-672A-2AB1-04A3C56937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250" y="1825625"/>
            <a:ext cx="10888394" cy="4351338"/>
          </a:xfrm>
          <a:prstGeom prst="rect">
            <a:avLst/>
          </a:prstGeom>
        </p:spPr>
      </p:pic>
    </p:spTree>
    <p:extLst>
      <p:ext uri="{BB962C8B-B14F-4D97-AF65-F5344CB8AC3E}">
        <p14:creationId xmlns:p14="http://schemas.microsoft.com/office/powerpoint/2010/main" val="290526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620218-74A5-F5FF-C764-C28FEB2C16F1}"/>
              </a:ext>
            </a:extLst>
          </p:cNvPr>
          <p:cNvSpPr>
            <a:spLocks noGrp="1"/>
          </p:cNvSpPr>
          <p:nvPr>
            <p:ph type="title"/>
          </p:nvPr>
        </p:nvSpPr>
        <p:spPr/>
        <p:txBody>
          <a:bodyPr/>
          <a:lstStyle/>
          <a:p>
            <a:pPr algn="ctr"/>
            <a:r>
              <a:rPr lang="tr-TR" b="1" dirty="0">
                <a:effectLst/>
              </a:rPr>
              <a:t>Meme Kanseri Taramaları</a:t>
            </a:r>
            <a:endParaRPr lang="tr-TR" dirty="0"/>
          </a:p>
        </p:txBody>
      </p:sp>
      <p:pic>
        <p:nvPicPr>
          <p:cNvPr id="4" name="İçerik Yer Tutucusu 5">
            <a:extLst>
              <a:ext uri="{FF2B5EF4-FFF2-40B4-BE49-F238E27FC236}">
                <a16:creationId xmlns:a16="http://schemas.microsoft.com/office/drawing/2014/main" id="{D4CDBDA4-FF4E-5560-673E-F53875AAF1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046" y="1825625"/>
            <a:ext cx="10993902" cy="4351338"/>
          </a:xfrm>
        </p:spPr>
      </p:pic>
    </p:spTree>
    <p:extLst>
      <p:ext uri="{BB962C8B-B14F-4D97-AF65-F5344CB8AC3E}">
        <p14:creationId xmlns:p14="http://schemas.microsoft.com/office/powerpoint/2010/main" val="154521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04AB60-CBE0-371A-A922-DFC9A6814E8A}"/>
              </a:ext>
            </a:extLst>
          </p:cNvPr>
          <p:cNvSpPr>
            <a:spLocks noGrp="1"/>
          </p:cNvSpPr>
          <p:nvPr>
            <p:ph type="title"/>
          </p:nvPr>
        </p:nvSpPr>
        <p:spPr/>
        <p:txBody>
          <a:bodyPr/>
          <a:lstStyle/>
          <a:p>
            <a:pPr algn="ctr"/>
            <a:r>
              <a:rPr lang="tr-TR" b="1" dirty="0">
                <a:effectLst/>
              </a:rPr>
              <a:t>Meme Kanseri Taramaları</a:t>
            </a:r>
            <a:endParaRPr lang="tr-TR" dirty="0"/>
          </a:p>
        </p:txBody>
      </p:sp>
      <p:sp>
        <p:nvSpPr>
          <p:cNvPr id="3" name="İçerik Yer Tutucusu 2">
            <a:extLst>
              <a:ext uri="{FF2B5EF4-FFF2-40B4-BE49-F238E27FC236}">
                <a16:creationId xmlns:a16="http://schemas.microsoft.com/office/drawing/2014/main" id="{0DA0B4D2-7D13-A062-1DA6-0621877127A1}"/>
              </a:ext>
            </a:extLst>
          </p:cNvPr>
          <p:cNvSpPr>
            <a:spLocks noGrp="1"/>
          </p:cNvSpPr>
          <p:nvPr>
            <p:ph idx="1"/>
          </p:nvPr>
        </p:nvSpPr>
        <p:spPr/>
        <p:txBody>
          <a:bodyPr>
            <a:normAutofit fontScale="85000" lnSpcReduction="20000"/>
          </a:bodyPr>
          <a:lstStyle/>
          <a:p>
            <a:r>
              <a:rPr lang="tr-TR" dirty="0"/>
              <a:t>1. Birinci derece akrabasında meme kanseri olanların tanı aldığı yaştan 10 yıl önce başlanmalıdır. </a:t>
            </a:r>
          </a:p>
          <a:p>
            <a:r>
              <a:rPr lang="tr-TR" dirty="0"/>
              <a:t>2. Meme kanseri tanısından sonra hangi yaşta olursa olsun taramaya devam edilmelidir. </a:t>
            </a:r>
          </a:p>
          <a:p>
            <a:r>
              <a:rPr lang="tr-TR" dirty="0"/>
              <a:t>3. Meme koruyucu cerrahi geçiren olgularda radyoterapiden 12 ay sonra ilk görüntüleme yapılmalıdır, ilk 2 yıl boyunca istenirse 6 ayda bir görüntüleme yapılabilir, sonra yıllık görüntülemelere geçilir. </a:t>
            </a:r>
          </a:p>
          <a:p>
            <a:r>
              <a:rPr lang="tr-TR" dirty="0"/>
              <a:t>4. Herhangi bir nedenle yapılan meme biyopsisi sonucu </a:t>
            </a:r>
            <a:r>
              <a:rPr lang="tr-TR" dirty="0" err="1"/>
              <a:t>lobuler</a:t>
            </a:r>
            <a:r>
              <a:rPr lang="tr-TR" dirty="0"/>
              <a:t> </a:t>
            </a:r>
            <a:r>
              <a:rPr lang="tr-TR" dirty="0" err="1"/>
              <a:t>intraepitelyal</a:t>
            </a:r>
            <a:r>
              <a:rPr lang="tr-TR" dirty="0"/>
              <a:t> neoplazi veya atipik </a:t>
            </a:r>
            <a:r>
              <a:rPr lang="tr-TR" dirty="0" err="1"/>
              <a:t>duktal</a:t>
            </a:r>
            <a:r>
              <a:rPr lang="tr-TR" dirty="0"/>
              <a:t> hiperplazi gelenler yakın takipte tutulur. </a:t>
            </a:r>
          </a:p>
          <a:p>
            <a:r>
              <a:rPr lang="tr-TR" dirty="0"/>
              <a:t>5. BRCA1 gen mutasyonu taşıyıcılığı bilinen veya şüphelenilen grupta mümkün olduğu kadar erken, genellikle 20 yaşında taramaya başlanır. Aynı şekilde BRCA2 gen mutasyonu taşıyıcısı olanlarda ise tarama 25-30 yaş arasında başlar. </a:t>
            </a:r>
          </a:p>
          <a:p>
            <a:r>
              <a:rPr lang="tr-TR" dirty="0"/>
              <a:t>6. Toraksa radyoterapi alanlarda taramaya 8 yıl sonra veya hasta 25 yaşına gelince başlanır.</a:t>
            </a:r>
          </a:p>
        </p:txBody>
      </p:sp>
    </p:spTree>
    <p:extLst>
      <p:ext uri="{BB962C8B-B14F-4D97-AF65-F5344CB8AC3E}">
        <p14:creationId xmlns:p14="http://schemas.microsoft.com/office/powerpoint/2010/main" val="209644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E60C2D-661C-4FFA-76E3-456F41B0AFC0}"/>
              </a:ext>
            </a:extLst>
          </p:cNvPr>
          <p:cNvSpPr>
            <a:spLocks noGrp="1"/>
          </p:cNvSpPr>
          <p:nvPr>
            <p:ph type="title"/>
          </p:nvPr>
        </p:nvSpPr>
        <p:spPr/>
        <p:txBody>
          <a:bodyPr/>
          <a:lstStyle/>
          <a:p>
            <a:pPr algn="ctr"/>
            <a:r>
              <a:rPr lang="tr-TR" b="1" dirty="0"/>
              <a:t>S</a:t>
            </a:r>
            <a:r>
              <a:rPr lang="tr-TR" b="1" dirty="0">
                <a:effectLst/>
              </a:rPr>
              <a:t>erviks Kanseri Taraması</a:t>
            </a:r>
            <a:endParaRPr lang="tr-TR" dirty="0"/>
          </a:p>
        </p:txBody>
      </p:sp>
      <p:sp>
        <p:nvSpPr>
          <p:cNvPr id="3" name="İçerik Yer Tutucusu 2">
            <a:extLst>
              <a:ext uri="{FF2B5EF4-FFF2-40B4-BE49-F238E27FC236}">
                <a16:creationId xmlns:a16="http://schemas.microsoft.com/office/drawing/2014/main" id="{A780F605-7CE6-2948-D67F-BF1EF7E61B4E}"/>
              </a:ext>
            </a:extLst>
          </p:cNvPr>
          <p:cNvSpPr>
            <a:spLocks noGrp="1"/>
          </p:cNvSpPr>
          <p:nvPr>
            <p:ph idx="1"/>
          </p:nvPr>
        </p:nvSpPr>
        <p:spPr/>
        <p:txBody>
          <a:bodyPr>
            <a:normAutofit lnSpcReduction="10000"/>
          </a:bodyPr>
          <a:lstStyle/>
          <a:p>
            <a:r>
              <a:rPr lang="tr-TR" dirty="0"/>
              <a:t>30-65 yaş arası kadınlarda 5 yılda bir eşzamanlı </a:t>
            </a:r>
            <a:r>
              <a:rPr lang="tr-TR" dirty="0" err="1"/>
              <a:t>Pap</a:t>
            </a:r>
            <a:r>
              <a:rPr lang="tr-TR" dirty="0"/>
              <a:t> </a:t>
            </a:r>
            <a:r>
              <a:rPr lang="tr-TR" dirty="0" err="1"/>
              <a:t>Smear</a:t>
            </a:r>
            <a:r>
              <a:rPr lang="tr-TR" dirty="0"/>
              <a:t> ve </a:t>
            </a:r>
            <a:r>
              <a:rPr lang="tr-TR" dirty="0" err="1"/>
              <a:t>Hpv-Dna</a:t>
            </a:r>
            <a:r>
              <a:rPr lang="tr-TR" dirty="0"/>
              <a:t> testleri</a:t>
            </a:r>
          </a:p>
          <a:p>
            <a:r>
              <a:rPr lang="tr-TR" dirty="0"/>
              <a:t>21-30 yaşları arası </a:t>
            </a:r>
            <a:r>
              <a:rPr lang="tr-TR" dirty="0" err="1"/>
              <a:t>pap</a:t>
            </a:r>
            <a:r>
              <a:rPr lang="tr-TR" dirty="0"/>
              <a:t> </a:t>
            </a:r>
            <a:r>
              <a:rPr lang="tr-TR" dirty="0" err="1"/>
              <a:t>smear</a:t>
            </a:r>
            <a:r>
              <a:rPr lang="tr-TR" dirty="0"/>
              <a:t>(aile öyküsü varsa)</a:t>
            </a:r>
          </a:p>
          <a:p>
            <a:r>
              <a:rPr lang="tr-TR" dirty="0" err="1"/>
              <a:t>Hpv</a:t>
            </a:r>
            <a:r>
              <a:rPr lang="tr-TR" dirty="0"/>
              <a:t> testleri</a:t>
            </a:r>
          </a:p>
          <a:p>
            <a:pPr>
              <a:buFontTx/>
              <a:buChar char="-"/>
            </a:pPr>
            <a:r>
              <a:rPr lang="tr-TR" dirty="0"/>
              <a:t>p16 INK4a testi, </a:t>
            </a:r>
          </a:p>
          <a:p>
            <a:pPr>
              <a:buFontTx/>
              <a:buChar char="-"/>
            </a:pPr>
            <a:r>
              <a:rPr lang="tr-TR" dirty="0" err="1"/>
              <a:t>ProExC</a:t>
            </a:r>
            <a:r>
              <a:rPr lang="tr-TR" dirty="0"/>
              <a:t> testi, </a:t>
            </a:r>
          </a:p>
          <a:p>
            <a:pPr>
              <a:buFontTx/>
              <a:buChar char="-"/>
            </a:pPr>
            <a:r>
              <a:rPr lang="tr-TR" dirty="0"/>
              <a:t>E4 ve L1 testi, </a:t>
            </a:r>
          </a:p>
          <a:p>
            <a:pPr>
              <a:buFontTx/>
              <a:buChar char="-"/>
            </a:pPr>
            <a:r>
              <a:rPr lang="tr-TR" dirty="0"/>
              <a:t>Konak hücre genlerinin </a:t>
            </a:r>
            <a:r>
              <a:rPr lang="tr-TR" dirty="0" err="1"/>
              <a:t>metillenmesi</a:t>
            </a:r>
            <a:r>
              <a:rPr lang="tr-TR" dirty="0"/>
              <a:t>, </a:t>
            </a:r>
          </a:p>
          <a:p>
            <a:pPr>
              <a:buFontTx/>
              <a:buChar char="-"/>
            </a:pPr>
            <a:r>
              <a:rPr lang="tr-TR" dirty="0"/>
              <a:t>Viral genlerinin </a:t>
            </a:r>
            <a:r>
              <a:rPr lang="tr-TR" dirty="0" err="1"/>
              <a:t>metillenmesi</a:t>
            </a:r>
            <a:endParaRPr lang="tr-TR" dirty="0"/>
          </a:p>
        </p:txBody>
      </p:sp>
    </p:spTree>
    <p:extLst>
      <p:ext uri="{BB962C8B-B14F-4D97-AF65-F5344CB8AC3E}">
        <p14:creationId xmlns:p14="http://schemas.microsoft.com/office/powerpoint/2010/main" val="2489114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A2286C-FA28-D212-88D1-4248B239A5A6}"/>
              </a:ext>
            </a:extLst>
          </p:cNvPr>
          <p:cNvSpPr>
            <a:spLocks noGrp="1"/>
          </p:cNvSpPr>
          <p:nvPr>
            <p:ph type="title"/>
          </p:nvPr>
        </p:nvSpPr>
        <p:spPr>
          <a:xfrm>
            <a:off x="838200" y="365126"/>
            <a:ext cx="10515600" cy="1126050"/>
          </a:xfrm>
        </p:spPr>
        <p:txBody>
          <a:bodyPr/>
          <a:lstStyle/>
          <a:p>
            <a:pPr algn="ctr"/>
            <a:r>
              <a:rPr lang="tr-TR" b="1" dirty="0"/>
              <a:t>S</a:t>
            </a:r>
            <a:r>
              <a:rPr lang="tr-TR" b="1" dirty="0">
                <a:effectLst/>
              </a:rPr>
              <a:t>erviks Kanseri </a:t>
            </a:r>
            <a:r>
              <a:rPr lang="tr-TR" b="1" dirty="0"/>
              <a:t>T</a:t>
            </a:r>
            <a:r>
              <a:rPr lang="tr-TR" b="1" dirty="0">
                <a:effectLst/>
              </a:rPr>
              <a:t>araması</a:t>
            </a:r>
            <a:endParaRPr lang="tr-TR" dirty="0"/>
          </a:p>
        </p:txBody>
      </p:sp>
      <p:pic>
        <p:nvPicPr>
          <p:cNvPr id="4" name="İçerik Yer Tutucusu 4">
            <a:extLst>
              <a:ext uri="{FF2B5EF4-FFF2-40B4-BE49-F238E27FC236}">
                <a16:creationId xmlns:a16="http://schemas.microsoft.com/office/drawing/2014/main" id="{D997CF47-6783-1C0A-0D5D-6E71CE1DA6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624" y="1589650"/>
            <a:ext cx="11549575" cy="4903226"/>
          </a:xfrm>
        </p:spPr>
      </p:pic>
    </p:spTree>
    <p:extLst>
      <p:ext uri="{BB962C8B-B14F-4D97-AF65-F5344CB8AC3E}">
        <p14:creationId xmlns:p14="http://schemas.microsoft.com/office/powerpoint/2010/main" val="627285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1E70F8-F8C0-ACF2-BD27-E813369903AF}"/>
              </a:ext>
            </a:extLst>
          </p:cNvPr>
          <p:cNvSpPr>
            <a:spLocks noGrp="1"/>
          </p:cNvSpPr>
          <p:nvPr>
            <p:ph type="title"/>
          </p:nvPr>
        </p:nvSpPr>
        <p:spPr/>
        <p:txBody>
          <a:bodyPr/>
          <a:lstStyle/>
          <a:p>
            <a:pPr algn="ctr"/>
            <a:r>
              <a:rPr lang="tr-TR" b="1" dirty="0"/>
              <a:t>S</a:t>
            </a:r>
            <a:r>
              <a:rPr lang="tr-TR" b="1" dirty="0">
                <a:effectLst/>
              </a:rPr>
              <a:t>erviks Kanseri Taraması</a:t>
            </a:r>
            <a:endParaRPr lang="tr-TR" dirty="0"/>
          </a:p>
        </p:txBody>
      </p:sp>
      <p:pic>
        <p:nvPicPr>
          <p:cNvPr id="5" name="İçerik Yer Tutucusu 4">
            <a:extLst>
              <a:ext uri="{FF2B5EF4-FFF2-40B4-BE49-F238E27FC236}">
                <a16:creationId xmlns:a16="http://schemas.microsoft.com/office/drawing/2014/main" id="{D215BE3F-0A8D-384C-2734-F1DBDC92C91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601" y="1894670"/>
            <a:ext cx="5453578" cy="4963330"/>
          </a:xfrm>
        </p:spPr>
      </p:pic>
      <p:pic>
        <p:nvPicPr>
          <p:cNvPr id="7" name="Resim 6">
            <a:extLst>
              <a:ext uri="{FF2B5EF4-FFF2-40B4-BE49-F238E27FC236}">
                <a16:creationId xmlns:a16="http://schemas.microsoft.com/office/drawing/2014/main" id="{16B975A8-522E-F78D-8AC0-AE8C2729B6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0179" y="1690688"/>
            <a:ext cx="6177698" cy="4963330"/>
          </a:xfrm>
          <a:prstGeom prst="rect">
            <a:avLst/>
          </a:prstGeom>
        </p:spPr>
      </p:pic>
    </p:spTree>
    <p:extLst>
      <p:ext uri="{BB962C8B-B14F-4D97-AF65-F5344CB8AC3E}">
        <p14:creationId xmlns:p14="http://schemas.microsoft.com/office/powerpoint/2010/main" val="31562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5C70AE-282B-27DE-3EC3-CD5A640E2963}"/>
              </a:ext>
            </a:extLst>
          </p:cNvPr>
          <p:cNvSpPr>
            <a:spLocks noGrp="1"/>
          </p:cNvSpPr>
          <p:nvPr>
            <p:ph type="title"/>
          </p:nvPr>
        </p:nvSpPr>
        <p:spPr/>
        <p:txBody>
          <a:bodyPr/>
          <a:lstStyle/>
          <a:p>
            <a:pPr algn="ctr"/>
            <a:r>
              <a:rPr lang="tr-TR" b="1" dirty="0">
                <a:effectLst/>
              </a:rPr>
              <a:t>Kolorektal  Kanser Taramaları</a:t>
            </a:r>
            <a:r>
              <a:rPr lang="tr-TR" dirty="0">
                <a:effectLst/>
              </a:rPr>
              <a:t> </a:t>
            </a:r>
            <a:endParaRPr lang="tr-TR" dirty="0"/>
          </a:p>
        </p:txBody>
      </p:sp>
      <p:sp>
        <p:nvSpPr>
          <p:cNvPr id="3" name="İçerik Yer Tutucusu 2">
            <a:extLst>
              <a:ext uri="{FF2B5EF4-FFF2-40B4-BE49-F238E27FC236}">
                <a16:creationId xmlns:a16="http://schemas.microsoft.com/office/drawing/2014/main" id="{7B2B522A-B9F3-253E-7E0D-B1D6E3F9C137}"/>
              </a:ext>
            </a:extLst>
          </p:cNvPr>
          <p:cNvSpPr>
            <a:spLocks noGrp="1"/>
          </p:cNvSpPr>
          <p:nvPr>
            <p:ph idx="1"/>
          </p:nvPr>
        </p:nvSpPr>
        <p:spPr/>
        <p:txBody>
          <a:bodyPr>
            <a:normAutofit/>
          </a:bodyPr>
          <a:lstStyle/>
          <a:p>
            <a:r>
              <a:rPr lang="tr-TR" dirty="0"/>
              <a:t>50-70 yaş arası </a:t>
            </a:r>
            <a:r>
              <a:rPr lang="tr-TR" dirty="0" err="1"/>
              <a:t>gaytada</a:t>
            </a:r>
            <a:r>
              <a:rPr lang="tr-TR" dirty="0"/>
              <a:t> gizli kan taraması 2 yılda bir, kolonoskopi 10 yılda bir </a:t>
            </a:r>
          </a:p>
          <a:p>
            <a:r>
              <a:rPr lang="tr-TR" dirty="0"/>
              <a:t>GGK testleri(</a:t>
            </a:r>
            <a:r>
              <a:rPr lang="tr-TR" dirty="0" err="1"/>
              <a:t>Guiac</a:t>
            </a:r>
            <a:r>
              <a:rPr lang="tr-TR" dirty="0"/>
              <a:t> tabanlı)</a:t>
            </a:r>
          </a:p>
          <a:p>
            <a:pPr>
              <a:buFontTx/>
              <a:buChar char="-"/>
            </a:pPr>
            <a:r>
              <a:rPr lang="tr-TR" dirty="0" err="1"/>
              <a:t>Hemokult</a:t>
            </a:r>
            <a:r>
              <a:rPr lang="tr-TR" dirty="0"/>
              <a:t>, </a:t>
            </a:r>
          </a:p>
          <a:p>
            <a:pPr>
              <a:buFontTx/>
              <a:buChar char="-"/>
            </a:pPr>
            <a:r>
              <a:rPr lang="tr-TR" dirty="0" err="1"/>
              <a:t>Hemokult</a:t>
            </a:r>
            <a:r>
              <a:rPr lang="tr-TR" dirty="0"/>
              <a:t> 2, </a:t>
            </a:r>
          </a:p>
          <a:p>
            <a:pPr>
              <a:buFontTx/>
              <a:buChar char="-"/>
            </a:pPr>
            <a:r>
              <a:rPr lang="tr-TR" dirty="0" err="1"/>
              <a:t>Hemokult</a:t>
            </a:r>
            <a:r>
              <a:rPr lang="tr-TR" dirty="0"/>
              <a:t> SENSA (HS) </a:t>
            </a:r>
          </a:p>
          <a:p>
            <a:pPr>
              <a:buFontTx/>
              <a:buChar char="-"/>
            </a:pPr>
            <a:r>
              <a:rPr lang="tr-TR" dirty="0" err="1"/>
              <a:t>Hemokult</a:t>
            </a:r>
            <a:r>
              <a:rPr lang="tr-TR" dirty="0"/>
              <a:t> R</a:t>
            </a:r>
          </a:p>
        </p:txBody>
      </p:sp>
    </p:spTree>
    <p:extLst>
      <p:ext uri="{BB962C8B-B14F-4D97-AF65-F5344CB8AC3E}">
        <p14:creationId xmlns:p14="http://schemas.microsoft.com/office/powerpoint/2010/main" val="3352346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FB9E05-B4E1-DD4E-A3D0-604AE0C82857}"/>
              </a:ext>
            </a:extLst>
          </p:cNvPr>
          <p:cNvSpPr>
            <a:spLocks noGrp="1"/>
          </p:cNvSpPr>
          <p:nvPr>
            <p:ph type="title"/>
          </p:nvPr>
        </p:nvSpPr>
        <p:spPr/>
        <p:txBody>
          <a:bodyPr/>
          <a:lstStyle/>
          <a:p>
            <a:pPr algn="ctr"/>
            <a:r>
              <a:rPr lang="tr-TR" b="1" dirty="0"/>
              <a:t>Amaçlar</a:t>
            </a:r>
          </a:p>
        </p:txBody>
      </p:sp>
      <p:sp>
        <p:nvSpPr>
          <p:cNvPr id="3" name="İçerik Yer Tutucusu 2">
            <a:extLst>
              <a:ext uri="{FF2B5EF4-FFF2-40B4-BE49-F238E27FC236}">
                <a16:creationId xmlns:a16="http://schemas.microsoft.com/office/drawing/2014/main" id="{48D15ACA-B6A8-5F43-B0F1-23DA2FF15587}"/>
              </a:ext>
            </a:extLst>
          </p:cNvPr>
          <p:cNvSpPr>
            <a:spLocks noGrp="1"/>
          </p:cNvSpPr>
          <p:nvPr>
            <p:ph idx="1"/>
          </p:nvPr>
        </p:nvSpPr>
        <p:spPr/>
        <p:txBody>
          <a:bodyPr>
            <a:normAutofit/>
          </a:bodyPr>
          <a:lstStyle/>
          <a:p>
            <a:r>
              <a:rPr lang="tr-TR" sz="3600" dirty="0"/>
              <a:t>Kanser taramaları hakkında bilgi vermek</a:t>
            </a:r>
          </a:p>
          <a:p>
            <a:r>
              <a:rPr lang="tr-TR" sz="3600" dirty="0"/>
              <a:t>Kanser taramalarında  aile hekimleri ve </a:t>
            </a:r>
            <a:r>
              <a:rPr lang="tr-TR" sz="3600" dirty="0" err="1"/>
              <a:t>Ketem’in</a:t>
            </a:r>
            <a:r>
              <a:rPr lang="tr-TR" sz="3600" dirty="0"/>
              <a:t> rolünü belirtmek</a:t>
            </a:r>
          </a:p>
          <a:p>
            <a:r>
              <a:rPr lang="tr-TR" sz="3600" dirty="0"/>
              <a:t>Kanser eylem planı hakkında bilgi vermek</a:t>
            </a:r>
          </a:p>
          <a:p>
            <a:endParaRPr lang="tr-TR" sz="3600" dirty="0"/>
          </a:p>
          <a:p>
            <a:endParaRPr lang="tr-TR" sz="3600" dirty="0"/>
          </a:p>
        </p:txBody>
      </p:sp>
    </p:spTree>
    <p:extLst>
      <p:ext uri="{BB962C8B-B14F-4D97-AF65-F5344CB8AC3E}">
        <p14:creationId xmlns:p14="http://schemas.microsoft.com/office/powerpoint/2010/main" val="3886183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421E67-21CE-0810-C45E-9033FF5D4284}"/>
              </a:ext>
            </a:extLst>
          </p:cNvPr>
          <p:cNvSpPr>
            <a:spLocks noGrp="1"/>
          </p:cNvSpPr>
          <p:nvPr>
            <p:ph type="title"/>
          </p:nvPr>
        </p:nvSpPr>
        <p:spPr/>
        <p:txBody>
          <a:bodyPr/>
          <a:lstStyle/>
          <a:p>
            <a:pPr algn="ctr"/>
            <a:r>
              <a:rPr lang="tr-TR" b="1" dirty="0">
                <a:effectLst/>
              </a:rPr>
              <a:t>Kolorektal  Kanser Taramaları</a:t>
            </a:r>
            <a:r>
              <a:rPr lang="tr-TR" dirty="0">
                <a:effectLst/>
              </a:rPr>
              <a:t> </a:t>
            </a:r>
            <a:endParaRPr lang="tr-TR" dirty="0"/>
          </a:p>
        </p:txBody>
      </p:sp>
      <p:sp>
        <p:nvSpPr>
          <p:cNvPr id="3" name="İçerik Yer Tutucusu 2">
            <a:extLst>
              <a:ext uri="{FF2B5EF4-FFF2-40B4-BE49-F238E27FC236}">
                <a16:creationId xmlns:a16="http://schemas.microsoft.com/office/drawing/2014/main" id="{A37B3B0B-4B4A-FB6E-A090-F9138B573D46}"/>
              </a:ext>
            </a:extLst>
          </p:cNvPr>
          <p:cNvSpPr>
            <a:spLocks noGrp="1"/>
          </p:cNvSpPr>
          <p:nvPr>
            <p:ph idx="1"/>
          </p:nvPr>
        </p:nvSpPr>
        <p:spPr/>
        <p:txBody>
          <a:bodyPr/>
          <a:lstStyle/>
          <a:p>
            <a:r>
              <a:rPr lang="tr-TR" dirty="0"/>
              <a:t>Tarama Önerilerini Etkileyebilen Risk Faktörleri </a:t>
            </a:r>
          </a:p>
          <a:p>
            <a:pPr marL="0" indent="0">
              <a:buNone/>
            </a:pPr>
            <a:r>
              <a:rPr lang="tr-TR" dirty="0"/>
              <a:t>- Ailede kolon kanseri öyküsü, </a:t>
            </a:r>
          </a:p>
          <a:p>
            <a:pPr marL="0" indent="0">
              <a:buNone/>
            </a:pPr>
            <a:r>
              <a:rPr lang="tr-TR" dirty="0"/>
              <a:t>- Ailede veya kişide adenom veya KRK tanısı olması </a:t>
            </a:r>
          </a:p>
          <a:p>
            <a:pPr>
              <a:buFontTx/>
              <a:buChar char="-"/>
            </a:pPr>
            <a:r>
              <a:rPr lang="tr-TR" dirty="0"/>
              <a:t>Kişide inflamatuar bağırsak hastalığı olması</a:t>
            </a:r>
          </a:p>
          <a:p>
            <a:pPr>
              <a:buFontTx/>
              <a:buChar char="-"/>
            </a:pPr>
            <a:r>
              <a:rPr lang="tr-TR" dirty="0"/>
              <a:t>Herhangi biri varsa tarama 40 yaşında başlar ya da aile öyküsü erken yaş ise o yaştan 5 yıl öncesinden başlar.</a:t>
            </a:r>
          </a:p>
          <a:p>
            <a:r>
              <a:rPr lang="tr-TR" dirty="0"/>
              <a:t>Tarama Önerilerini Değiştirmeyen Risk Faktörler</a:t>
            </a:r>
          </a:p>
          <a:p>
            <a:pPr marL="0" indent="0">
              <a:buNone/>
            </a:pPr>
            <a:r>
              <a:rPr lang="tr-TR" dirty="0"/>
              <a:t>- </a:t>
            </a:r>
            <a:r>
              <a:rPr lang="tr-TR" dirty="0" err="1"/>
              <a:t>DM,obezite,alkol</a:t>
            </a:r>
            <a:r>
              <a:rPr lang="tr-TR" dirty="0"/>
              <a:t> </a:t>
            </a:r>
            <a:r>
              <a:rPr lang="tr-TR" dirty="0" err="1"/>
              <a:t>kullanımı,koroner</a:t>
            </a:r>
            <a:r>
              <a:rPr lang="tr-TR" dirty="0"/>
              <a:t> arter </a:t>
            </a:r>
            <a:r>
              <a:rPr lang="tr-TR" dirty="0" err="1"/>
              <a:t>hastalığı,üreterokolik</a:t>
            </a:r>
            <a:r>
              <a:rPr lang="tr-TR" dirty="0"/>
              <a:t> </a:t>
            </a:r>
            <a:r>
              <a:rPr lang="tr-TR" dirty="0" err="1"/>
              <a:t>anostomozlar,uzun</a:t>
            </a:r>
            <a:r>
              <a:rPr lang="tr-TR" dirty="0"/>
              <a:t> süreli kırmızı et kullanımı,…</a:t>
            </a:r>
          </a:p>
        </p:txBody>
      </p:sp>
    </p:spTree>
    <p:extLst>
      <p:ext uri="{BB962C8B-B14F-4D97-AF65-F5344CB8AC3E}">
        <p14:creationId xmlns:p14="http://schemas.microsoft.com/office/powerpoint/2010/main" val="845555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5DC6B9-6578-2AEC-53E0-07B1ADCF1B15}"/>
              </a:ext>
            </a:extLst>
          </p:cNvPr>
          <p:cNvSpPr>
            <a:spLocks noGrp="1"/>
          </p:cNvSpPr>
          <p:nvPr>
            <p:ph type="title"/>
          </p:nvPr>
        </p:nvSpPr>
        <p:spPr/>
        <p:txBody>
          <a:bodyPr/>
          <a:lstStyle/>
          <a:p>
            <a:pPr algn="ctr"/>
            <a:r>
              <a:rPr lang="tr-TR" b="1" dirty="0">
                <a:effectLst/>
              </a:rPr>
              <a:t>Kolorektal  Kanser Taramaları</a:t>
            </a:r>
            <a:r>
              <a:rPr lang="tr-TR" dirty="0">
                <a:effectLst/>
              </a:rPr>
              <a:t> </a:t>
            </a:r>
            <a:endParaRPr lang="tr-TR" dirty="0"/>
          </a:p>
        </p:txBody>
      </p:sp>
      <p:pic>
        <p:nvPicPr>
          <p:cNvPr id="4" name="Resim 4">
            <a:extLst>
              <a:ext uri="{FF2B5EF4-FFF2-40B4-BE49-F238E27FC236}">
                <a16:creationId xmlns:a16="http://schemas.microsoft.com/office/drawing/2014/main" id="{4D78CF79-F0CE-55E7-ECDE-98C986502D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115" y="1825625"/>
            <a:ext cx="10902460" cy="4351338"/>
          </a:xfrm>
          <a:prstGeom prst="rect">
            <a:avLst/>
          </a:prstGeom>
        </p:spPr>
      </p:pic>
    </p:spTree>
    <p:extLst>
      <p:ext uri="{BB962C8B-B14F-4D97-AF65-F5344CB8AC3E}">
        <p14:creationId xmlns:p14="http://schemas.microsoft.com/office/powerpoint/2010/main" val="1316694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52E900-7E62-9A56-8AA1-E58CE6AF502B}"/>
              </a:ext>
            </a:extLst>
          </p:cNvPr>
          <p:cNvSpPr>
            <a:spLocks noGrp="1"/>
          </p:cNvSpPr>
          <p:nvPr>
            <p:ph type="title"/>
          </p:nvPr>
        </p:nvSpPr>
        <p:spPr/>
        <p:txBody>
          <a:bodyPr/>
          <a:lstStyle/>
          <a:p>
            <a:pPr algn="ctr"/>
            <a:r>
              <a:rPr lang="tr-TR" b="1" dirty="0"/>
              <a:t>Kanserden Korunmada Aşılar</a:t>
            </a:r>
            <a:endParaRPr lang="tr-TR" dirty="0"/>
          </a:p>
        </p:txBody>
      </p:sp>
      <p:sp>
        <p:nvSpPr>
          <p:cNvPr id="3" name="İçerik Yer Tutucusu 2">
            <a:extLst>
              <a:ext uri="{FF2B5EF4-FFF2-40B4-BE49-F238E27FC236}">
                <a16:creationId xmlns:a16="http://schemas.microsoft.com/office/drawing/2014/main" id="{45136EC6-F0B6-5D6E-84B4-D45D8861B98C}"/>
              </a:ext>
            </a:extLst>
          </p:cNvPr>
          <p:cNvSpPr>
            <a:spLocks noGrp="1"/>
          </p:cNvSpPr>
          <p:nvPr>
            <p:ph idx="1"/>
          </p:nvPr>
        </p:nvSpPr>
        <p:spPr/>
        <p:txBody>
          <a:bodyPr>
            <a:normAutofit/>
          </a:bodyPr>
          <a:lstStyle/>
          <a:p>
            <a:r>
              <a:rPr lang="tr-TR" sz="4000" dirty="0"/>
              <a:t>Hepatit B Aşısı</a:t>
            </a:r>
          </a:p>
          <a:p>
            <a:r>
              <a:rPr lang="tr-TR" sz="4000" dirty="0"/>
              <a:t>Hpv Aşısı</a:t>
            </a:r>
          </a:p>
        </p:txBody>
      </p:sp>
    </p:spTree>
    <p:extLst>
      <p:ext uri="{BB962C8B-B14F-4D97-AF65-F5344CB8AC3E}">
        <p14:creationId xmlns:p14="http://schemas.microsoft.com/office/powerpoint/2010/main" val="1009721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1B9BE8-1FA1-443A-C80A-61A144F5F505}"/>
              </a:ext>
            </a:extLst>
          </p:cNvPr>
          <p:cNvSpPr>
            <a:spLocks noGrp="1"/>
          </p:cNvSpPr>
          <p:nvPr>
            <p:ph type="title"/>
          </p:nvPr>
        </p:nvSpPr>
        <p:spPr/>
        <p:txBody>
          <a:bodyPr>
            <a:normAutofit fontScale="90000"/>
          </a:bodyPr>
          <a:lstStyle/>
          <a:p>
            <a:pPr algn="ctr"/>
            <a:br>
              <a:rPr lang="tr-TR" sz="4400" dirty="0"/>
            </a:br>
            <a:r>
              <a:rPr lang="tr-TR" sz="4400" b="1" dirty="0"/>
              <a:t>Hepatit B Aşısı</a:t>
            </a:r>
            <a:br>
              <a:rPr lang="tr-TR" sz="4400" dirty="0"/>
            </a:br>
            <a:endParaRPr lang="tr-TR" dirty="0"/>
          </a:p>
        </p:txBody>
      </p:sp>
      <p:sp>
        <p:nvSpPr>
          <p:cNvPr id="3" name="İçerik Yer Tutucusu 2">
            <a:extLst>
              <a:ext uri="{FF2B5EF4-FFF2-40B4-BE49-F238E27FC236}">
                <a16:creationId xmlns:a16="http://schemas.microsoft.com/office/drawing/2014/main" id="{A0B70E18-9526-BF0A-D0DF-4AC35AFC347F}"/>
              </a:ext>
            </a:extLst>
          </p:cNvPr>
          <p:cNvSpPr>
            <a:spLocks noGrp="1"/>
          </p:cNvSpPr>
          <p:nvPr>
            <p:ph idx="1"/>
          </p:nvPr>
        </p:nvSpPr>
        <p:spPr/>
        <p:txBody>
          <a:bodyPr>
            <a:normAutofit fontScale="92500"/>
          </a:bodyPr>
          <a:lstStyle/>
          <a:p>
            <a:r>
              <a:rPr lang="tr-TR" b="0" i="0" dirty="0">
                <a:effectLst/>
                <a:latin typeface="Open Sans"/>
              </a:rPr>
              <a:t>Hepatit B aşısı, Hepatit B’den korunmada en önemli yoldur.</a:t>
            </a:r>
          </a:p>
          <a:p>
            <a:r>
              <a:rPr lang="tr-TR" dirty="0">
                <a:latin typeface="Open Sans"/>
              </a:rPr>
              <a:t>0, 1. ve 6. aylar olmak üzere 3 doz olarak yapılır.</a:t>
            </a:r>
          </a:p>
          <a:p>
            <a:r>
              <a:rPr lang="tr-TR" dirty="0">
                <a:latin typeface="Open Sans"/>
              </a:rPr>
              <a:t>Hepatit B aşıları;</a:t>
            </a:r>
          </a:p>
          <a:p>
            <a:pPr marL="0" indent="0">
              <a:buNone/>
            </a:pPr>
            <a:r>
              <a:rPr lang="tr-TR" dirty="0">
                <a:latin typeface="Open Sans"/>
              </a:rPr>
              <a:t>-Birinci nesil aşılar(</a:t>
            </a:r>
            <a:r>
              <a:rPr lang="tr-TR" dirty="0" err="1">
                <a:latin typeface="Open Sans"/>
              </a:rPr>
              <a:t>plasma</a:t>
            </a:r>
            <a:r>
              <a:rPr lang="tr-TR" dirty="0">
                <a:latin typeface="Open Sans"/>
              </a:rPr>
              <a:t> kökenli)</a:t>
            </a:r>
          </a:p>
          <a:p>
            <a:pPr marL="0" indent="0">
              <a:buNone/>
            </a:pPr>
            <a:r>
              <a:rPr lang="tr-TR" dirty="0">
                <a:latin typeface="Open Sans"/>
              </a:rPr>
              <a:t>-İkinci nesil aşılar(</a:t>
            </a:r>
            <a:r>
              <a:rPr lang="tr-TR" dirty="0" err="1">
                <a:latin typeface="Open Sans"/>
              </a:rPr>
              <a:t>adjuvansız</a:t>
            </a:r>
            <a:r>
              <a:rPr lang="tr-TR" dirty="0">
                <a:latin typeface="Open Sans"/>
              </a:rPr>
              <a:t> mayadan üretilmiş </a:t>
            </a:r>
            <a:r>
              <a:rPr lang="tr-TR" dirty="0" err="1">
                <a:latin typeface="Open Sans"/>
              </a:rPr>
              <a:t>rekominant</a:t>
            </a:r>
            <a:r>
              <a:rPr lang="tr-TR" dirty="0">
                <a:latin typeface="Open Sans"/>
              </a:rPr>
              <a:t>)</a:t>
            </a:r>
          </a:p>
          <a:p>
            <a:pPr marL="0" indent="0">
              <a:buNone/>
            </a:pPr>
            <a:r>
              <a:rPr lang="tr-TR" dirty="0">
                <a:latin typeface="Open Sans"/>
              </a:rPr>
              <a:t>-üçüncü nesil aşılar(memeli hücresinden üretilmiş </a:t>
            </a:r>
            <a:r>
              <a:rPr lang="tr-TR" dirty="0" err="1">
                <a:latin typeface="Open Sans"/>
              </a:rPr>
              <a:t>rekombinant</a:t>
            </a:r>
            <a:r>
              <a:rPr lang="tr-TR" dirty="0">
                <a:latin typeface="Open Sans"/>
              </a:rPr>
              <a:t>)</a:t>
            </a:r>
          </a:p>
          <a:p>
            <a:pPr marL="0" indent="0">
              <a:buNone/>
            </a:pPr>
            <a:r>
              <a:rPr lang="tr-TR" dirty="0">
                <a:latin typeface="Open Sans"/>
              </a:rPr>
              <a:t>-kombine aşılar(Hepatit B, Hepatit A, difteri, a. boğmaca, </a:t>
            </a:r>
            <a:r>
              <a:rPr lang="tr-TR" dirty="0" err="1">
                <a:latin typeface="Open Sans"/>
              </a:rPr>
              <a:t>tetanoz</a:t>
            </a:r>
            <a:r>
              <a:rPr lang="tr-TR" dirty="0">
                <a:latin typeface="Open Sans"/>
              </a:rPr>
              <a:t>, </a:t>
            </a:r>
            <a:r>
              <a:rPr lang="tr-TR" dirty="0" err="1">
                <a:latin typeface="Open Sans"/>
              </a:rPr>
              <a:t>inaktif</a:t>
            </a:r>
            <a:r>
              <a:rPr lang="tr-TR" dirty="0">
                <a:latin typeface="Open Sans"/>
              </a:rPr>
              <a:t> polio)</a:t>
            </a:r>
          </a:p>
          <a:p>
            <a:pPr marL="0" indent="0">
              <a:buNone/>
            </a:pPr>
            <a:r>
              <a:rPr lang="tr-TR" dirty="0" err="1">
                <a:latin typeface="Open Sans"/>
              </a:rPr>
              <a:t>Engerix</a:t>
            </a:r>
            <a:r>
              <a:rPr lang="tr-TR" dirty="0">
                <a:latin typeface="Open Sans"/>
              </a:rPr>
              <a:t>-B, </a:t>
            </a:r>
            <a:r>
              <a:rPr lang="tr-TR" dirty="0" err="1">
                <a:latin typeface="Open Sans"/>
              </a:rPr>
              <a:t>Hepavac</a:t>
            </a:r>
            <a:r>
              <a:rPr lang="tr-TR" dirty="0">
                <a:latin typeface="Open Sans"/>
              </a:rPr>
              <a:t>-B, </a:t>
            </a:r>
            <a:r>
              <a:rPr lang="tr-TR" dirty="0" err="1">
                <a:latin typeface="Open Sans"/>
              </a:rPr>
              <a:t>Euvax</a:t>
            </a:r>
            <a:r>
              <a:rPr lang="tr-TR" dirty="0">
                <a:latin typeface="Open Sans"/>
              </a:rPr>
              <a:t>-B, </a:t>
            </a:r>
            <a:r>
              <a:rPr lang="tr-TR" dirty="0" err="1">
                <a:latin typeface="Open Sans"/>
              </a:rPr>
              <a:t>Genhevac</a:t>
            </a:r>
            <a:r>
              <a:rPr lang="tr-TR" dirty="0">
                <a:latin typeface="Open Sans"/>
              </a:rPr>
              <a:t>-B</a:t>
            </a:r>
          </a:p>
          <a:p>
            <a:endParaRPr lang="tr-TR" dirty="0"/>
          </a:p>
        </p:txBody>
      </p:sp>
    </p:spTree>
    <p:extLst>
      <p:ext uri="{BB962C8B-B14F-4D97-AF65-F5344CB8AC3E}">
        <p14:creationId xmlns:p14="http://schemas.microsoft.com/office/powerpoint/2010/main" val="3742610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08EE72-4BC4-AD5B-D18F-ED67F6CB961A}"/>
              </a:ext>
            </a:extLst>
          </p:cNvPr>
          <p:cNvSpPr>
            <a:spLocks noGrp="1"/>
          </p:cNvSpPr>
          <p:nvPr>
            <p:ph type="title"/>
          </p:nvPr>
        </p:nvSpPr>
        <p:spPr/>
        <p:txBody>
          <a:bodyPr/>
          <a:lstStyle/>
          <a:p>
            <a:pPr algn="ctr"/>
            <a:r>
              <a:rPr lang="tr-TR" b="1" dirty="0"/>
              <a:t>Hpv Aşısı</a:t>
            </a:r>
          </a:p>
        </p:txBody>
      </p:sp>
      <p:sp>
        <p:nvSpPr>
          <p:cNvPr id="3" name="İçerik Yer Tutucusu 2">
            <a:extLst>
              <a:ext uri="{FF2B5EF4-FFF2-40B4-BE49-F238E27FC236}">
                <a16:creationId xmlns:a16="http://schemas.microsoft.com/office/drawing/2014/main" id="{D3570109-F2E7-2C0B-505C-E9C4458F9542}"/>
              </a:ext>
            </a:extLst>
          </p:cNvPr>
          <p:cNvSpPr>
            <a:spLocks noGrp="1"/>
          </p:cNvSpPr>
          <p:nvPr>
            <p:ph idx="1"/>
          </p:nvPr>
        </p:nvSpPr>
        <p:spPr/>
        <p:txBody>
          <a:bodyPr>
            <a:normAutofit/>
          </a:bodyPr>
          <a:lstStyle/>
          <a:p>
            <a:pPr algn="l"/>
            <a:r>
              <a:rPr lang="tr-TR" b="0" i="0" dirty="0">
                <a:solidFill>
                  <a:srgbClr val="333333"/>
                </a:solidFill>
                <a:effectLst/>
                <a:latin typeface="proxima_nova_rgregular"/>
              </a:rPr>
              <a:t> </a:t>
            </a:r>
            <a:r>
              <a:rPr lang="tr-TR" sz="3200" b="0" i="0" dirty="0">
                <a:solidFill>
                  <a:srgbClr val="333333"/>
                </a:solidFill>
                <a:effectLst/>
                <a:latin typeface="proxima_nova_rgregular"/>
              </a:rPr>
              <a:t>Hpv virüsünün </a:t>
            </a:r>
            <a:r>
              <a:rPr lang="tr-TR" sz="3200" b="0" i="0" dirty="0" err="1">
                <a:solidFill>
                  <a:srgbClr val="333333"/>
                </a:solidFill>
                <a:effectLst/>
                <a:latin typeface="proxima_nova_rgregular"/>
              </a:rPr>
              <a:t>genital</a:t>
            </a:r>
            <a:r>
              <a:rPr lang="tr-TR" sz="3200" b="0" i="0" dirty="0">
                <a:solidFill>
                  <a:srgbClr val="333333"/>
                </a:solidFill>
                <a:effectLst/>
                <a:latin typeface="proxima_nova_rgregular"/>
              </a:rPr>
              <a:t> bölgede siğillere ve kansere yol açan tiplerine karşı koruma sağlar.</a:t>
            </a:r>
          </a:p>
          <a:p>
            <a:pPr algn="l"/>
            <a:r>
              <a:rPr lang="tr-TR" sz="3200" b="0" i="0" dirty="0">
                <a:solidFill>
                  <a:srgbClr val="333333"/>
                </a:solidFill>
                <a:effectLst/>
                <a:latin typeface="proxima_nova_rgregular"/>
              </a:rPr>
              <a:t>Rahim ağzı kanserlerinin %80’ine yol açan 16 ve 18 tipindeki virüslere,</a:t>
            </a:r>
          </a:p>
          <a:p>
            <a:pPr algn="l"/>
            <a:r>
              <a:rPr lang="tr-TR" sz="3200" b="0" i="0" dirty="0" err="1">
                <a:solidFill>
                  <a:srgbClr val="333333"/>
                </a:solidFill>
                <a:effectLst/>
                <a:latin typeface="proxima_nova_rgregular"/>
              </a:rPr>
              <a:t>Genital</a:t>
            </a:r>
            <a:r>
              <a:rPr lang="tr-TR" sz="3200" b="0" i="0" dirty="0">
                <a:solidFill>
                  <a:srgbClr val="333333"/>
                </a:solidFill>
                <a:effectLst/>
                <a:latin typeface="proxima_nova_rgregular"/>
              </a:rPr>
              <a:t> siğillerin %90’ına yol açan 6 ve 11 tipindeki virüslere,</a:t>
            </a:r>
          </a:p>
          <a:p>
            <a:pPr algn="l"/>
            <a:r>
              <a:rPr lang="tr-TR" sz="3200" b="0" i="0" dirty="0">
                <a:solidFill>
                  <a:srgbClr val="333333"/>
                </a:solidFill>
                <a:effectLst/>
                <a:latin typeface="proxima_nova_rgregular"/>
              </a:rPr>
              <a:t>31, 22, 45, 52 ve 58 tipi, çeşitli (rahim, anüs, vulva, vajina, penis ve gırtlak) kanserlere yol açan HPV türlerine karşı koruma sağlar.</a:t>
            </a:r>
          </a:p>
          <a:p>
            <a:endParaRPr lang="tr-TR" b="0" i="0" dirty="0">
              <a:solidFill>
                <a:srgbClr val="333333"/>
              </a:solidFill>
              <a:effectLst/>
              <a:latin typeface="proxima_nova_rgregular"/>
            </a:endParaRPr>
          </a:p>
        </p:txBody>
      </p:sp>
    </p:spTree>
    <p:extLst>
      <p:ext uri="{BB962C8B-B14F-4D97-AF65-F5344CB8AC3E}">
        <p14:creationId xmlns:p14="http://schemas.microsoft.com/office/powerpoint/2010/main" val="4198295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3A49C4-9F85-E02A-F38A-F2C5E716AA52}"/>
              </a:ext>
            </a:extLst>
          </p:cNvPr>
          <p:cNvSpPr>
            <a:spLocks noGrp="1"/>
          </p:cNvSpPr>
          <p:nvPr>
            <p:ph type="title"/>
          </p:nvPr>
        </p:nvSpPr>
        <p:spPr/>
        <p:txBody>
          <a:bodyPr/>
          <a:lstStyle/>
          <a:p>
            <a:pPr algn="ctr"/>
            <a:r>
              <a:rPr lang="tr-TR" b="1" dirty="0"/>
              <a:t>Hpv Aşısı</a:t>
            </a:r>
          </a:p>
        </p:txBody>
      </p:sp>
      <p:sp>
        <p:nvSpPr>
          <p:cNvPr id="3" name="İçerik Yer Tutucusu 2">
            <a:extLst>
              <a:ext uri="{FF2B5EF4-FFF2-40B4-BE49-F238E27FC236}">
                <a16:creationId xmlns:a16="http://schemas.microsoft.com/office/drawing/2014/main" id="{DA4D38F5-1857-FED8-F455-95704612598D}"/>
              </a:ext>
            </a:extLst>
          </p:cNvPr>
          <p:cNvSpPr>
            <a:spLocks noGrp="1"/>
          </p:cNvSpPr>
          <p:nvPr>
            <p:ph idx="1"/>
          </p:nvPr>
        </p:nvSpPr>
        <p:spPr/>
        <p:txBody>
          <a:bodyPr/>
          <a:lstStyle/>
          <a:p>
            <a:r>
              <a:rPr lang="tr-TR" sz="3200" b="0" i="0" dirty="0">
                <a:solidFill>
                  <a:srgbClr val="333333"/>
                </a:solidFill>
                <a:effectLst/>
                <a:latin typeface="proxima_nova_rgregular"/>
              </a:rPr>
              <a:t>Türkiye’de iki tür aşı bulunmaktadır. </a:t>
            </a:r>
          </a:p>
          <a:p>
            <a:r>
              <a:rPr lang="tr-TR" sz="3200" b="0" i="0" dirty="0" err="1">
                <a:solidFill>
                  <a:srgbClr val="333333"/>
                </a:solidFill>
                <a:effectLst/>
                <a:latin typeface="proxima_nova_rgregular"/>
              </a:rPr>
              <a:t>Gardasil</a:t>
            </a:r>
            <a:r>
              <a:rPr lang="tr-TR" sz="3200" b="0" i="0" dirty="0">
                <a:solidFill>
                  <a:srgbClr val="333333"/>
                </a:solidFill>
                <a:effectLst/>
                <a:latin typeface="proxima_nova_rgregular"/>
              </a:rPr>
              <a:t> aşısı tip 6, 11, 16 ve 18 </a:t>
            </a:r>
            <a:r>
              <a:rPr lang="tr-TR" sz="3200" b="0" i="0" dirty="0" err="1">
                <a:solidFill>
                  <a:srgbClr val="333333"/>
                </a:solidFill>
                <a:effectLst/>
                <a:latin typeface="proxima_nova_rgregular"/>
              </a:rPr>
              <a:t>HPV’ye</a:t>
            </a:r>
            <a:r>
              <a:rPr lang="tr-TR" sz="3200" b="0" i="0" dirty="0">
                <a:solidFill>
                  <a:srgbClr val="333333"/>
                </a:solidFill>
                <a:effectLst/>
                <a:latin typeface="proxima_nova_rgregular"/>
              </a:rPr>
              <a:t> karşı korur; 0, 2 ve 6 aylar</a:t>
            </a:r>
          </a:p>
          <a:p>
            <a:r>
              <a:rPr lang="tr-TR" sz="3200" b="0" i="0" dirty="0" err="1">
                <a:solidFill>
                  <a:srgbClr val="333333"/>
                </a:solidFill>
                <a:effectLst/>
                <a:latin typeface="proxima_nova_rgregular"/>
              </a:rPr>
              <a:t>Cervarix</a:t>
            </a:r>
            <a:r>
              <a:rPr lang="tr-TR" sz="3200" b="0" i="0" dirty="0">
                <a:solidFill>
                  <a:srgbClr val="333333"/>
                </a:solidFill>
                <a:effectLst/>
                <a:latin typeface="proxima_nova_rgregular"/>
              </a:rPr>
              <a:t> aşısı tip 16 ve 18 </a:t>
            </a:r>
            <a:r>
              <a:rPr lang="tr-TR" sz="3200" b="0" i="0" dirty="0" err="1">
                <a:solidFill>
                  <a:srgbClr val="333333"/>
                </a:solidFill>
                <a:effectLst/>
                <a:latin typeface="proxima_nova_rgregular"/>
              </a:rPr>
              <a:t>HPV’ye</a:t>
            </a:r>
            <a:r>
              <a:rPr lang="tr-TR" sz="3200" b="0" i="0" dirty="0">
                <a:solidFill>
                  <a:srgbClr val="333333"/>
                </a:solidFill>
                <a:effectLst/>
                <a:latin typeface="proxima_nova_rgregular"/>
              </a:rPr>
              <a:t> karşı koruma sağlar; 0, 1 ve 6 aylar</a:t>
            </a:r>
            <a:endParaRPr lang="tr-TR" sz="3200" dirty="0"/>
          </a:p>
          <a:p>
            <a:endParaRPr lang="tr-TR" dirty="0"/>
          </a:p>
        </p:txBody>
      </p:sp>
    </p:spTree>
    <p:extLst>
      <p:ext uri="{BB962C8B-B14F-4D97-AF65-F5344CB8AC3E}">
        <p14:creationId xmlns:p14="http://schemas.microsoft.com/office/powerpoint/2010/main" val="2139138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F23F8F-9517-C5CC-4A6E-9C6108A5418E}"/>
              </a:ext>
            </a:extLst>
          </p:cNvPr>
          <p:cNvSpPr>
            <a:spLocks noGrp="1"/>
          </p:cNvSpPr>
          <p:nvPr>
            <p:ph type="title"/>
          </p:nvPr>
        </p:nvSpPr>
        <p:spPr/>
        <p:txBody>
          <a:bodyPr/>
          <a:lstStyle/>
          <a:p>
            <a:pPr algn="ctr"/>
            <a:r>
              <a:rPr lang="tr-TR" b="1" dirty="0"/>
              <a:t>Dünyada Kanser Taramaları</a:t>
            </a:r>
          </a:p>
        </p:txBody>
      </p:sp>
      <p:sp>
        <p:nvSpPr>
          <p:cNvPr id="3" name="İçerik Yer Tutucusu 2">
            <a:extLst>
              <a:ext uri="{FF2B5EF4-FFF2-40B4-BE49-F238E27FC236}">
                <a16:creationId xmlns:a16="http://schemas.microsoft.com/office/drawing/2014/main" id="{CD829B5C-9C3F-F958-0848-587B86F61AAC}"/>
              </a:ext>
            </a:extLst>
          </p:cNvPr>
          <p:cNvSpPr>
            <a:spLocks noGrp="1"/>
          </p:cNvSpPr>
          <p:nvPr>
            <p:ph idx="1"/>
          </p:nvPr>
        </p:nvSpPr>
        <p:spPr/>
        <p:txBody>
          <a:bodyPr/>
          <a:lstStyle/>
          <a:p>
            <a:r>
              <a:rPr lang="tr-TR" dirty="0"/>
              <a:t>ABD: Ulusal düzeyde hiçbir kanser taraması ücretsiz olarak sunulmamaktadır. </a:t>
            </a:r>
          </a:p>
          <a:p>
            <a:r>
              <a:rPr lang="tr-TR" dirty="0"/>
              <a:t>Ulusal Kanser Enstitüsü; </a:t>
            </a:r>
          </a:p>
          <a:p>
            <a:r>
              <a:rPr lang="tr-TR" dirty="0"/>
              <a:t>1. PAP </a:t>
            </a:r>
            <a:r>
              <a:rPr lang="tr-TR" dirty="0" err="1"/>
              <a:t>smear</a:t>
            </a:r>
            <a:r>
              <a:rPr lang="tr-TR" dirty="0"/>
              <a:t> testi (21-65 yaş arası 2 yılda 1) </a:t>
            </a:r>
          </a:p>
          <a:p>
            <a:r>
              <a:rPr lang="tr-TR" dirty="0"/>
              <a:t>2. Gaitada gizli kan testi (50 yaş ve üzeri yılda 1) </a:t>
            </a:r>
          </a:p>
          <a:p>
            <a:r>
              <a:rPr lang="tr-TR" dirty="0"/>
              <a:t>3. Kolonoskopi (50-75 yaş arasında 10 yılda 1) </a:t>
            </a:r>
          </a:p>
          <a:p>
            <a:r>
              <a:rPr lang="tr-TR" dirty="0"/>
              <a:t>4. Mamografi (40-74 yaş arası yılda 1) tarama önermektedir. </a:t>
            </a:r>
          </a:p>
          <a:p>
            <a:r>
              <a:rPr lang="tr-TR" dirty="0"/>
              <a:t>Düşük gelirli olanlar için hazırlanmış ‘</a:t>
            </a:r>
            <a:r>
              <a:rPr lang="tr-TR" dirty="0" err="1"/>
              <a:t>Medicaid</a:t>
            </a:r>
            <a:r>
              <a:rPr lang="tr-TR" dirty="0"/>
              <a:t>’ programı ise genelde tüm kanser taramalarını ücretsiz olarak kapsamaktadır.</a:t>
            </a:r>
          </a:p>
        </p:txBody>
      </p:sp>
    </p:spTree>
    <p:extLst>
      <p:ext uri="{BB962C8B-B14F-4D97-AF65-F5344CB8AC3E}">
        <p14:creationId xmlns:p14="http://schemas.microsoft.com/office/powerpoint/2010/main" val="672523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F60E08-7114-C81F-FC8D-7A8169017A70}"/>
              </a:ext>
            </a:extLst>
          </p:cNvPr>
          <p:cNvSpPr>
            <a:spLocks noGrp="1"/>
          </p:cNvSpPr>
          <p:nvPr>
            <p:ph type="title"/>
          </p:nvPr>
        </p:nvSpPr>
        <p:spPr/>
        <p:txBody>
          <a:bodyPr/>
          <a:lstStyle/>
          <a:p>
            <a:pPr algn="ctr"/>
            <a:r>
              <a:rPr lang="tr-TR" b="1" dirty="0"/>
              <a:t>Dünyada Kanser Taramaları</a:t>
            </a:r>
          </a:p>
        </p:txBody>
      </p:sp>
      <p:sp>
        <p:nvSpPr>
          <p:cNvPr id="3" name="İçerik Yer Tutucusu 2">
            <a:extLst>
              <a:ext uri="{FF2B5EF4-FFF2-40B4-BE49-F238E27FC236}">
                <a16:creationId xmlns:a16="http://schemas.microsoft.com/office/drawing/2014/main" id="{6AC054E3-16C7-405C-DD77-F4C38F364002}"/>
              </a:ext>
            </a:extLst>
          </p:cNvPr>
          <p:cNvSpPr>
            <a:spLocks noGrp="1"/>
          </p:cNvSpPr>
          <p:nvPr>
            <p:ph idx="1"/>
          </p:nvPr>
        </p:nvSpPr>
        <p:spPr/>
        <p:txBody>
          <a:bodyPr/>
          <a:lstStyle/>
          <a:p>
            <a:r>
              <a:rPr lang="tr-TR" dirty="0"/>
              <a:t>Kanada da tarama testlerini ulusal düzeyde ücretsiz olarak sunmaktadır. </a:t>
            </a:r>
          </a:p>
          <a:p>
            <a:r>
              <a:rPr lang="tr-TR" dirty="0"/>
              <a:t>1. PAP </a:t>
            </a:r>
            <a:r>
              <a:rPr lang="tr-TR" dirty="0" err="1"/>
              <a:t>smear</a:t>
            </a:r>
            <a:r>
              <a:rPr lang="tr-TR" dirty="0"/>
              <a:t> testi (25-69 yaş arası 3 yılda 1) </a:t>
            </a:r>
          </a:p>
          <a:p>
            <a:r>
              <a:rPr lang="tr-TR" dirty="0"/>
              <a:t>2. Gaitada gizli kan testi (50-74 yaş arası 2 yılda 1) </a:t>
            </a:r>
          </a:p>
          <a:p>
            <a:r>
              <a:rPr lang="tr-TR" dirty="0"/>
              <a:t>3. Mamografi (50-74 yaş arası 2 ya da 3 yılda 1)</a:t>
            </a:r>
          </a:p>
        </p:txBody>
      </p:sp>
    </p:spTree>
    <p:extLst>
      <p:ext uri="{BB962C8B-B14F-4D97-AF65-F5344CB8AC3E}">
        <p14:creationId xmlns:p14="http://schemas.microsoft.com/office/powerpoint/2010/main" val="2508038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682123-9C4F-456E-005A-957CE879A661}"/>
              </a:ext>
            </a:extLst>
          </p:cNvPr>
          <p:cNvSpPr>
            <a:spLocks noGrp="1"/>
          </p:cNvSpPr>
          <p:nvPr>
            <p:ph type="title"/>
          </p:nvPr>
        </p:nvSpPr>
        <p:spPr/>
        <p:txBody>
          <a:bodyPr/>
          <a:lstStyle/>
          <a:p>
            <a:pPr algn="ctr"/>
            <a:r>
              <a:rPr lang="tr-TR" b="1" dirty="0"/>
              <a:t>Dünyada Kanser Taramaları</a:t>
            </a:r>
          </a:p>
        </p:txBody>
      </p:sp>
      <p:sp>
        <p:nvSpPr>
          <p:cNvPr id="3" name="İçerik Yer Tutucusu 2">
            <a:extLst>
              <a:ext uri="{FF2B5EF4-FFF2-40B4-BE49-F238E27FC236}">
                <a16:creationId xmlns:a16="http://schemas.microsoft.com/office/drawing/2014/main" id="{9370961A-D728-61EA-9C3F-47870CAD8FE9}"/>
              </a:ext>
            </a:extLst>
          </p:cNvPr>
          <p:cNvSpPr>
            <a:spLocks noGrp="1"/>
          </p:cNvSpPr>
          <p:nvPr>
            <p:ph idx="1"/>
          </p:nvPr>
        </p:nvSpPr>
        <p:spPr/>
        <p:txBody>
          <a:bodyPr/>
          <a:lstStyle/>
          <a:p>
            <a:r>
              <a:rPr lang="tr-TR" dirty="0" err="1"/>
              <a:t>Avustralya;ulusal</a:t>
            </a:r>
            <a:r>
              <a:rPr lang="tr-TR" dirty="0"/>
              <a:t> koordine edilen tarama programları </a:t>
            </a:r>
          </a:p>
          <a:p>
            <a:r>
              <a:rPr lang="tr-TR" dirty="0"/>
              <a:t>1. Meme kanseri taraması için mamografi (50-74 arası 2 yılda 1 davet mektubu ile. 40- 49 ve 74 yaş üstü de ücretsizdir fakat mektup yollanmamaktadır). </a:t>
            </a:r>
          </a:p>
          <a:p>
            <a:r>
              <a:rPr lang="tr-TR" dirty="0"/>
              <a:t>2. PAP </a:t>
            </a:r>
            <a:r>
              <a:rPr lang="tr-TR" dirty="0" err="1"/>
              <a:t>smear</a:t>
            </a:r>
            <a:r>
              <a:rPr lang="tr-TR" dirty="0"/>
              <a:t> (18-70 yaş arası 2 yılda 1) </a:t>
            </a:r>
          </a:p>
          <a:p>
            <a:r>
              <a:rPr lang="tr-TR" dirty="0"/>
              <a:t>3. Gaitada gizli kan testi (50-74 yaş arası 2 yılda 1)</a:t>
            </a:r>
          </a:p>
        </p:txBody>
      </p:sp>
    </p:spTree>
    <p:extLst>
      <p:ext uri="{BB962C8B-B14F-4D97-AF65-F5344CB8AC3E}">
        <p14:creationId xmlns:p14="http://schemas.microsoft.com/office/powerpoint/2010/main" val="729534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36F559-1ED8-EB31-1455-6FD2A0FFEA05}"/>
              </a:ext>
            </a:extLst>
          </p:cNvPr>
          <p:cNvSpPr>
            <a:spLocks noGrp="1"/>
          </p:cNvSpPr>
          <p:nvPr>
            <p:ph type="title"/>
          </p:nvPr>
        </p:nvSpPr>
        <p:spPr/>
        <p:txBody>
          <a:bodyPr/>
          <a:lstStyle/>
          <a:p>
            <a:pPr algn="ctr"/>
            <a:r>
              <a:rPr lang="tr-TR" b="1" dirty="0"/>
              <a:t>Dünyada Kanser Taramaları</a:t>
            </a:r>
          </a:p>
        </p:txBody>
      </p:sp>
      <p:sp>
        <p:nvSpPr>
          <p:cNvPr id="3" name="İçerik Yer Tutucusu 2">
            <a:extLst>
              <a:ext uri="{FF2B5EF4-FFF2-40B4-BE49-F238E27FC236}">
                <a16:creationId xmlns:a16="http://schemas.microsoft.com/office/drawing/2014/main" id="{C4A39E15-316D-FAE6-6DBD-82D0E26910D6}"/>
              </a:ext>
            </a:extLst>
          </p:cNvPr>
          <p:cNvSpPr>
            <a:spLocks noGrp="1"/>
          </p:cNvSpPr>
          <p:nvPr>
            <p:ph idx="1"/>
          </p:nvPr>
        </p:nvSpPr>
        <p:spPr/>
        <p:txBody>
          <a:bodyPr/>
          <a:lstStyle/>
          <a:p>
            <a:r>
              <a:rPr lang="tr-TR" dirty="0"/>
              <a:t>Yeni Zelanda’da </a:t>
            </a:r>
            <a:r>
              <a:rPr lang="tr-TR" dirty="0" err="1"/>
              <a:t>National</a:t>
            </a:r>
            <a:r>
              <a:rPr lang="tr-TR" dirty="0"/>
              <a:t> </a:t>
            </a:r>
            <a:r>
              <a:rPr lang="tr-TR" dirty="0" err="1"/>
              <a:t>Screening</a:t>
            </a:r>
            <a:r>
              <a:rPr lang="tr-TR" dirty="0"/>
              <a:t> </a:t>
            </a:r>
            <a:r>
              <a:rPr lang="tr-TR" dirty="0" err="1"/>
              <a:t>Unit</a:t>
            </a:r>
            <a:r>
              <a:rPr lang="tr-TR" dirty="0"/>
              <a:t> (NSU) (Ulusal Takip Birimi) ulusal olarak yürütülen tarama programından sorumludur; </a:t>
            </a:r>
          </a:p>
          <a:p>
            <a:r>
              <a:rPr lang="tr-TR" dirty="0"/>
              <a:t>1. Meme kanseri </a:t>
            </a:r>
          </a:p>
          <a:p>
            <a:r>
              <a:rPr lang="tr-TR" dirty="0"/>
              <a:t>2. Serviks kanseri </a:t>
            </a:r>
          </a:p>
          <a:p>
            <a:r>
              <a:rPr lang="tr-TR" dirty="0"/>
              <a:t>3. </a:t>
            </a:r>
            <a:r>
              <a:rPr lang="tr-TR" dirty="0" err="1"/>
              <a:t>Antenatal</a:t>
            </a:r>
            <a:r>
              <a:rPr lang="tr-TR" dirty="0"/>
              <a:t> HIV</a:t>
            </a:r>
          </a:p>
        </p:txBody>
      </p:sp>
    </p:spTree>
    <p:extLst>
      <p:ext uri="{BB962C8B-B14F-4D97-AF65-F5344CB8AC3E}">
        <p14:creationId xmlns:p14="http://schemas.microsoft.com/office/powerpoint/2010/main" val="36265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E9692C-F6EC-F540-9474-31BC5584FFCF}"/>
              </a:ext>
            </a:extLst>
          </p:cNvPr>
          <p:cNvSpPr>
            <a:spLocks noGrp="1"/>
          </p:cNvSpPr>
          <p:nvPr>
            <p:ph type="title"/>
          </p:nvPr>
        </p:nvSpPr>
        <p:spPr/>
        <p:txBody>
          <a:bodyPr/>
          <a:lstStyle/>
          <a:p>
            <a:pPr algn="ctr"/>
            <a:r>
              <a:rPr lang="tr-TR" b="1" dirty="0"/>
              <a:t>Öğrenim  Hedefleri</a:t>
            </a:r>
          </a:p>
        </p:txBody>
      </p:sp>
      <p:sp>
        <p:nvSpPr>
          <p:cNvPr id="3" name="İçerik Yer Tutucusu 2">
            <a:extLst>
              <a:ext uri="{FF2B5EF4-FFF2-40B4-BE49-F238E27FC236}">
                <a16:creationId xmlns:a16="http://schemas.microsoft.com/office/drawing/2014/main" id="{BE55B356-2E1F-0E42-8048-F97918DFA55E}"/>
              </a:ext>
            </a:extLst>
          </p:cNvPr>
          <p:cNvSpPr>
            <a:spLocks noGrp="1"/>
          </p:cNvSpPr>
          <p:nvPr>
            <p:ph idx="1"/>
          </p:nvPr>
        </p:nvSpPr>
        <p:spPr/>
        <p:txBody>
          <a:bodyPr/>
          <a:lstStyle/>
          <a:p>
            <a:pPr marL="514350" indent="-514350">
              <a:buFont typeface="+mj-lt"/>
              <a:buAutoNum type="arabicPeriod"/>
            </a:pPr>
            <a:r>
              <a:rPr lang="tr-TR" dirty="0"/>
              <a:t>Kanser taramalarının tanımını yapmak </a:t>
            </a:r>
          </a:p>
          <a:p>
            <a:pPr marL="514350" indent="-514350">
              <a:buFont typeface="+mj-lt"/>
              <a:buAutoNum type="arabicPeriod"/>
            </a:pPr>
            <a:r>
              <a:rPr lang="tr-TR" dirty="0"/>
              <a:t>KETEM ve görevleri hakkında bilgi sahibi olmak  </a:t>
            </a:r>
          </a:p>
          <a:p>
            <a:pPr marL="514350" indent="-514350">
              <a:buFont typeface="+mj-lt"/>
              <a:buAutoNum type="arabicPeriod"/>
            </a:pPr>
            <a:r>
              <a:rPr lang="tr-TR" dirty="0"/>
              <a:t>Aile hekimlerinin kanser taramalarındaki rolünü öğrenmek </a:t>
            </a:r>
          </a:p>
          <a:p>
            <a:pPr marL="514350" indent="-514350">
              <a:buFont typeface="+mj-lt"/>
              <a:buAutoNum type="arabicPeriod"/>
            </a:pPr>
            <a:r>
              <a:rPr lang="tr-TR" dirty="0"/>
              <a:t>Türkiyede yapılan kanser taramalarını sayabilmek</a:t>
            </a:r>
          </a:p>
          <a:p>
            <a:pPr marL="514350" indent="-514350">
              <a:buFont typeface="+mj-lt"/>
              <a:buAutoNum type="arabicPeriod"/>
            </a:pPr>
            <a:r>
              <a:rPr lang="tr-TR" dirty="0"/>
              <a:t>Kanserden koruyucu aşılar hakkında bilgi sahibi olmak</a:t>
            </a:r>
          </a:p>
          <a:p>
            <a:pPr marL="514350" indent="-514350">
              <a:buFont typeface="+mj-lt"/>
              <a:buAutoNum type="arabicPeriod"/>
            </a:pPr>
            <a:r>
              <a:rPr lang="tr-TR" dirty="0"/>
              <a:t>Dünyada kanser taramaları hakkında bilgi vermek</a:t>
            </a:r>
          </a:p>
          <a:p>
            <a:pPr marL="514350" indent="-514350">
              <a:buFont typeface="+mj-lt"/>
              <a:buAutoNum type="arabicPeriod"/>
            </a:pPr>
            <a:r>
              <a:rPr lang="tr-TR" dirty="0"/>
              <a:t>Aktif kanser tarama eylem planı hakkında bilgi vermek</a:t>
            </a:r>
          </a:p>
          <a:p>
            <a:pPr marL="514350" indent="-514350">
              <a:buFont typeface="+mj-lt"/>
              <a:buAutoNum type="arabicPeriod"/>
            </a:pPr>
            <a:endParaRPr lang="tr-TR" dirty="0"/>
          </a:p>
          <a:p>
            <a:pPr marL="514350" indent="-514350">
              <a:buFont typeface="+mj-lt"/>
              <a:buAutoNum type="arabicPeriod"/>
            </a:pPr>
            <a:endParaRPr lang="tr-TR" dirty="0"/>
          </a:p>
          <a:p>
            <a:pPr marL="514350" indent="-514350">
              <a:buFont typeface="+mj-lt"/>
              <a:buAutoNum type="arabicPeriod"/>
            </a:pPr>
            <a:endParaRPr lang="tr-TR" dirty="0"/>
          </a:p>
          <a:p>
            <a:pPr marL="514350" indent="-514350">
              <a:buFont typeface="+mj-lt"/>
              <a:buAutoNum type="arabicPeriod"/>
            </a:pPr>
            <a:endParaRPr lang="tr-TR" dirty="0"/>
          </a:p>
        </p:txBody>
      </p:sp>
    </p:spTree>
    <p:extLst>
      <p:ext uri="{BB962C8B-B14F-4D97-AF65-F5344CB8AC3E}">
        <p14:creationId xmlns:p14="http://schemas.microsoft.com/office/powerpoint/2010/main" val="1053017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D3D79A-BA4E-F65B-557B-DB33DDE2ABD4}"/>
              </a:ext>
            </a:extLst>
          </p:cNvPr>
          <p:cNvSpPr>
            <a:spLocks noGrp="1"/>
          </p:cNvSpPr>
          <p:nvPr>
            <p:ph type="title"/>
          </p:nvPr>
        </p:nvSpPr>
        <p:spPr/>
        <p:txBody>
          <a:bodyPr/>
          <a:lstStyle/>
          <a:p>
            <a:pPr algn="ctr"/>
            <a:r>
              <a:rPr lang="tr-TR" b="1" dirty="0"/>
              <a:t>Dünyada Kanser Taramaları</a:t>
            </a:r>
          </a:p>
        </p:txBody>
      </p:sp>
      <p:sp>
        <p:nvSpPr>
          <p:cNvPr id="3" name="İçerik Yer Tutucusu 2">
            <a:extLst>
              <a:ext uri="{FF2B5EF4-FFF2-40B4-BE49-F238E27FC236}">
                <a16:creationId xmlns:a16="http://schemas.microsoft.com/office/drawing/2014/main" id="{BC9FE16F-3B49-2379-FCEF-462E4A3B5E94}"/>
              </a:ext>
            </a:extLst>
          </p:cNvPr>
          <p:cNvSpPr>
            <a:spLocks noGrp="1"/>
          </p:cNvSpPr>
          <p:nvPr>
            <p:ph idx="1"/>
          </p:nvPr>
        </p:nvSpPr>
        <p:spPr/>
        <p:txBody>
          <a:bodyPr>
            <a:normAutofit lnSpcReduction="10000"/>
          </a:bodyPr>
          <a:lstStyle/>
          <a:p>
            <a:r>
              <a:rPr lang="tr-TR" dirty="0"/>
              <a:t>Birleşik Krallık: </a:t>
            </a:r>
          </a:p>
          <a:p>
            <a:r>
              <a:rPr lang="tr-TR" dirty="0"/>
              <a:t>Ulusal tarama programı alanında uzman birçok kişi tarafından, tarama politikasının ve uygulanmasının tüm yönlerini yönetmesinden dolayı en iyi tarama sistemi olarak değerlendirilmektedir. Birleşik Krallık’ta yürütülen programlar; </a:t>
            </a:r>
          </a:p>
          <a:p>
            <a:r>
              <a:rPr lang="tr-TR" dirty="0"/>
              <a:t>1. Meme kanseri; 50 -70 yaş arası kadınlara 3 yılda 1 </a:t>
            </a:r>
          </a:p>
          <a:p>
            <a:r>
              <a:rPr lang="tr-TR" dirty="0"/>
              <a:t>2. Serviks kanseri taraması: </a:t>
            </a:r>
          </a:p>
          <a:p>
            <a:r>
              <a:rPr lang="tr-TR" dirty="0"/>
              <a:t>a. 25 – 49 yaş arası kadınlara 3 yılda 1 </a:t>
            </a:r>
          </a:p>
          <a:p>
            <a:r>
              <a:rPr lang="tr-TR" dirty="0"/>
              <a:t>b. 49-64 yaş arası kadınlara 5 yılda 1</a:t>
            </a:r>
          </a:p>
          <a:p>
            <a:r>
              <a:rPr lang="tr-TR" dirty="0"/>
              <a:t>3. Kolorektal kanser taraması; 60-74 yaş arası 2 yılda 1 </a:t>
            </a:r>
          </a:p>
        </p:txBody>
      </p:sp>
    </p:spTree>
    <p:extLst>
      <p:ext uri="{BB962C8B-B14F-4D97-AF65-F5344CB8AC3E}">
        <p14:creationId xmlns:p14="http://schemas.microsoft.com/office/powerpoint/2010/main" val="3743269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E6D2B8-9FCF-38A4-EA2C-0BB5C80F5BBF}"/>
              </a:ext>
            </a:extLst>
          </p:cNvPr>
          <p:cNvSpPr>
            <a:spLocks noGrp="1"/>
          </p:cNvSpPr>
          <p:nvPr>
            <p:ph type="title"/>
          </p:nvPr>
        </p:nvSpPr>
        <p:spPr/>
        <p:txBody>
          <a:bodyPr/>
          <a:lstStyle/>
          <a:p>
            <a:pPr algn="ctr"/>
            <a:r>
              <a:rPr lang="tr-TR" b="1" dirty="0"/>
              <a:t>Dünyada Kanser Taramaları</a:t>
            </a:r>
          </a:p>
        </p:txBody>
      </p:sp>
      <p:sp>
        <p:nvSpPr>
          <p:cNvPr id="3" name="İçerik Yer Tutucusu 2">
            <a:extLst>
              <a:ext uri="{FF2B5EF4-FFF2-40B4-BE49-F238E27FC236}">
                <a16:creationId xmlns:a16="http://schemas.microsoft.com/office/drawing/2014/main" id="{2EC54C4E-7976-1BAF-193D-B409DA9D89C7}"/>
              </a:ext>
            </a:extLst>
          </p:cNvPr>
          <p:cNvSpPr>
            <a:spLocks noGrp="1"/>
          </p:cNvSpPr>
          <p:nvPr>
            <p:ph idx="1"/>
          </p:nvPr>
        </p:nvSpPr>
        <p:spPr/>
        <p:txBody>
          <a:bodyPr/>
          <a:lstStyle/>
          <a:p>
            <a:r>
              <a:rPr lang="tr-TR" dirty="0"/>
              <a:t>İspanya'da NHS (</a:t>
            </a:r>
            <a:r>
              <a:rPr lang="tr-TR" dirty="0" err="1"/>
              <a:t>National</a:t>
            </a:r>
            <a:r>
              <a:rPr lang="tr-TR" dirty="0"/>
              <a:t> </a:t>
            </a:r>
            <a:r>
              <a:rPr lang="tr-TR" dirty="0" err="1"/>
              <a:t>Health</a:t>
            </a:r>
            <a:r>
              <a:rPr lang="tr-TR" dirty="0"/>
              <a:t> </a:t>
            </a:r>
            <a:r>
              <a:rPr lang="tr-TR" dirty="0" err="1"/>
              <a:t>System</a:t>
            </a:r>
            <a:r>
              <a:rPr lang="tr-TR" dirty="0"/>
              <a:t>) organizasyonu merkezi değildir. Bu nedenle 17 özerk bölgenin bölgesel sağlık sistemlerine dağıtılmış şekilde programlar yürütülmektedir. </a:t>
            </a:r>
          </a:p>
          <a:p>
            <a:r>
              <a:rPr lang="tr-TR" dirty="0"/>
              <a:t>Meme kanseri taraması, en eski programdır. Kolorektal kanser için, 2015’te oldukça etkili bir tarama programı uygulamasına geçilmiştir. Serviks kanseri tarama programı şu anda uygulanmakta; son 3 yılda test edilmemiş kadınlara davetiye göndererek tarama erişimindeki eşitsizlikleri azaltmayı amaçlamaktadır.</a:t>
            </a:r>
          </a:p>
        </p:txBody>
      </p:sp>
    </p:spTree>
    <p:extLst>
      <p:ext uri="{BB962C8B-B14F-4D97-AF65-F5344CB8AC3E}">
        <p14:creationId xmlns:p14="http://schemas.microsoft.com/office/powerpoint/2010/main" val="3533176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B38E4-117A-ACED-8277-B39235B8982B}"/>
              </a:ext>
            </a:extLst>
          </p:cNvPr>
          <p:cNvSpPr>
            <a:spLocks noGrp="1"/>
          </p:cNvSpPr>
          <p:nvPr>
            <p:ph type="title"/>
          </p:nvPr>
        </p:nvSpPr>
        <p:spPr/>
        <p:txBody>
          <a:bodyPr/>
          <a:lstStyle/>
          <a:p>
            <a:pPr algn="ctr"/>
            <a:r>
              <a:rPr lang="tr-TR" b="1" dirty="0"/>
              <a:t>Dünyada Kanser Taramaları</a:t>
            </a:r>
          </a:p>
        </p:txBody>
      </p:sp>
      <p:sp>
        <p:nvSpPr>
          <p:cNvPr id="3" name="İçerik Yer Tutucusu 2">
            <a:extLst>
              <a:ext uri="{FF2B5EF4-FFF2-40B4-BE49-F238E27FC236}">
                <a16:creationId xmlns:a16="http://schemas.microsoft.com/office/drawing/2014/main" id="{6B41FAEC-B460-336B-B69D-10AE7779A3C2}"/>
              </a:ext>
            </a:extLst>
          </p:cNvPr>
          <p:cNvSpPr>
            <a:spLocks noGrp="1"/>
          </p:cNvSpPr>
          <p:nvPr>
            <p:ph idx="1"/>
          </p:nvPr>
        </p:nvSpPr>
        <p:spPr/>
        <p:txBody>
          <a:bodyPr/>
          <a:lstStyle/>
          <a:p>
            <a:r>
              <a:rPr lang="tr-TR" dirty="0"/>
              <a:t>Avrupa Birliği 2003 yılından itibaren toplum tabanlı meme, serviks ve kolorektal kanser taramasının yapılmasını önermekte ve politikaların gerçekleştirilmesi için temel kriterleri belirlemektedir. </a:t>
            </a:r>
          </a:p>
          <a:p>
            <a:r>
              <a:rPr lang="tr-TR" dirty="0"/>
              <a:t>Meme kanseri (45-49 yaş arası 2 ya da 3 yılda 1, 50-69 2 yılda 1, 70-74 3 yılda 1) </a:t>
            </a:r>
          </a:p>
          <a:p>
            <a:r>
              <a:rPr lang="tr-TR" dirty="0"/>
              <a:t>Serviks Kanseri (Ülkeden ülkeye değişmekle birlikte 3-5 yıllık aralıklarla) </a:t>
            </a:r>
          </a:p>
          <a:p>
            <a:r>
              <a:rPr lang="tr-TR" dirty="0"/>
              <a:t>Kolorektal Kanser (50-74 yaş arası 2 yılda 1)</a:t>
            </a:r>
          </a:p>
        </p:txBody>
      </p:sp>
    </p:spTree>
    <p:extLst>
      <p:ext uri="{BB962C8B-B14F-4D97-AF65-F5344CB8AC3E}">
        <p14:creationId xmlns:p14="http://schemas.microsoft.com/office/powerpoint/2010/main" val="789929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73B666-089D-29B6-50B3-E57CF1F1CF5E}"/>
              </a:ext>
            </a:extLst>
          </p:cNvPr>
          <p:cNvSpPr>
            <a:spLocks noGrp="1"/>
          </p:cNvSpPr>
          <p:nvPr>
            <p:ph type="title"/>
          </p:nvPr>
        </p:nvSpPr>
        <p:spPr/>
        <p:txBody>
          <a:bodyPr/>
          <a:lstStyle/>
          <a:p>
            <a:pPr algn="ctr"/>
            <a:r>
              <a:rPr lang="tr-TR" b="1" dirty="0"/>
              <a:t>Dünyada Kanser Taramaları</a:t>
            </a:r>
          </a:p>
        </p:txBody>
      </p:sp>
      <p:sp>
        <p:nvSpPr>
          <p:cNvPr id="3" name="İçerik Yer Tutucusu 2">
            <a:extLst>
              <a:ext uri="{FF2B5EF4-FFF2-40B4-BE49-F238E27FC236}">
                <a16:creationId xmlns:a16="http://schemas.microsoft.com/office/drawing/2014/main" id="{1C711F6D-9FB9-98A0-E40C-8CA2FDBE50CF}"/>
              </a:ext>
            </a:extLst>
          </p:cNvPr>
          <p:cNvSpPr>
            <a:spLocks noGrp="1"/>
          </p:cNvSpPr>
          <p:nvPr>
            <p:ph idx="1"/>
          </p:nvPr>
        </p:nvSpPr>
        <p:spPr/>
        <p:txBody>
          <a:bodyPr>
            <a:normAutofit lnSpcReduction="10000"/>
          </a:bodyPr>
          <a:lstStyle/>
          <a:p>
            <a:r>
              <a:rPr lang="tr-TR" dirty="0"/>
              <a:t>Mısır’da sadece </a:t>
            </a:r>
            <a:r>
              <a:rPr lang="tr-TR" dirty="0" err="1"/>
              <a:t>mammografi</a:t>
            </a:r>
            <a:r>
              <a:rPr lang="tr-TR" dirty="0"/>
              <a:t> ulusal düzeyde tarama programı olarak yürütülmektedir. </a:t>
            </a:r>
          </a:p>
          <a:p>
            <a:r>
              <a:rPr lang="tr-TR" dirty="0"/>
              <a:t>Çin’de ulusal düzeyde rutin olarak uygulanan herhangi bir kanser tarama programı bulunmamaktadır. Ancak, 2009’da başlatılarak 100 milyon kadına serviks kanseri taraması yapılan ve 30 milyondan fazla kadına meme kanseri taraması sağlayan programın 2022 yılana kadar tüm kadınların %80’ini kapsayacak şekilde genişletilmesi planlanmaktadır. </a:t>
            </a:r>
          </a:p>
          <a:p>
            <a:r>
              <a:rPr lang="tr-TR" dirty="0"/>
              <a:t>Hindistan hükümeti ise ülkenin meme ve serviks kanseri için ilk tarama programını 100 farklı bölgede yaşayan, 30 yaşından büyük kadınları kapsayacak şekilde 2016 yılında uygulamaya geçirmiştir.</a:t>
            </a:r>
          </a:p>
        </p:txBody>
      </p:sp>
    </p:spTree>
    <p:extLst>
      <p:ext uri="{BB962C8B-B14F-4D97-AF65-F5344CB8AC3E}">
        <p14:creationId xmlns:p14="http://schemas.microsoft.com/office/powerpoint/2010/main" val="3246690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AC97DF-D7B1-D0F3-C4EF-49F1B4790BEE}"/>
              </a:ext>
            </a:extLst>
          </p:cNvPr>
          <p:cNvSpPr>
            <a:spLocks noGrp="1"/>
          </p:cNvSpPr>
          <p:nvPr>
            <p:ph type="title"/>
          </p:nvPr>
        </p:nvSpPr>
        <p:spPr>
          <a:xfrm>
            <a:off x="838200" y="365125"/>
            <a:ext cx="10515600" cy="1027577"/>
          </a:xfrm>
        </p:spPr>
        <p:txBody>
          <a:bodyPr/>
          <a:lstStyle/>
          <a:p>
            <a:pPr algn="ctr"/>
            <a:r>
              <a:rPr lang="tr-TR" b="1" dirty="0"/>
              <a:t>Kanser Tarama Eylem Planı</a:t>
            </a:r>
          </a:p>
        </p:txBody>
      </p:sp>
      <p:pic>
        <p:nvPicPr>
          <p:cNvPr id="4" name="İçerik Yer Tutucusu 4">
            <a:extLst>
              <a:ext uri="{FF2B5EF4-FFF2-40B4-BE49-F238E27FC236}">
                <a16:creationId xmlns:a16="http://schemas.microsoft.com/office/drawing/2014/main" id="{6E78C2C7-50FF-D331-14A2-C11A2C1616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286" y="1392702"/>
            <a:ext cx="11366695" cy="4800258"/>
          </a:xfrm>
        </p:spPr>
      </p:pic>
    </p:spTree>
    <p:extLst>
      <p:ext uri="{BB962C8B-B14F-4D97-AF65-F5344CB8AC3E}">
        <p14:creationId xmlns:p14="http://schemas.microsoft.com/office/powerpoint/2010/main" val="304922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11B5C8-CFD9-8047-96CE-EA6B16C3A2AB}"/>
              </a:ext>
            </a:extLst>
          </p:cNvPr>
          <p:cNvSpPr>
            <a:spLocks noGrp="1"/>
          </p:cNvSpPr>
          <p:nvPr>
            <p:ph type="title"/>
          </p:nvPr>
        </p:nvSpPr>
        <p:spPr>
          <a:xfrm>
            <a:off x="838200" y="365126"/>
            <a:ext cx="10515600" cy="822286"/>
          </a:xfrm>
        </p:spPr>
        <p:txBody>
          <a:bodyPr/>
          <a:lstStyle/>
          <a:p>
            <a:pPr algn="ctr"/>
            <a:r>
              <a:rPr lang="tr-TR" b="1" dirty="0"/>
              <a:t>Sonuçlar</a:t>
            </a:r>
            <a:endParaRPr lang="tr-TR" dirty="0"/>
          </a:p>
        </p:txBody>
      </p:sp>
      <p:sp>
        <p:nvSpPr>
          <p:cNvPr id="3" name="İçerik Yer Tutucusu 2">
            <a:extLst>
              <a:ext uri="{FF2B5EF4-FFF2-40B4-BE49-F238E27FC236}">
                <a16:creationId xmlns:a16="http://schemas.microsoft.com/office/drawing/2014/main" id="{FFAA30B7-9C3E-E449-8617-2C75967A9312}"/>
              </a:ext>
            </a:extLst>
          </p:cNvPr>
          <p:cNvSpPr>
            <a:spLocks noGrp="1"/>
          </p:cNvSpPr>
          <p:nvPr>
            <p:ph idx="1"/>
          </p:nvPr>
        </p:nvSpPr>
        <p:spPr>
          <a:xfrm>
            <a:off x="941047" y="1358141"/>
            <a:ext cx="10515600" cy="4351338"/>
          </a:xfrm>
        </p:spPr>
        <p:txBody>
          <a:bodyPr>
            <a:noAutofit/>
          </a:bodyPr>
          <a:lstStyle/>
          <a:p>
            <a:pPr marL="0" indent="0">
              <a:buNone/>
            </a:pPr>
            <a:r>
              <a:rPr lang="tr-TR" sz="2400" dirty="0"/>
              <a:t>1. Dünya  Sağlık  Örgütünün  tüm  ülkelere  önerdiği  tarama  programları </a:t>
            </a:r>
          </a:p>
          <a:p>
            <a:pPr marL="0" indent="0">
              <a:buNone/>
            </a:pPr>
            <a:r>
              <a:rPr lang="tr-TR" sz="2400" dirty="0"/>
              <a:t>Meme,  Serviks  ve  Kolorektal  Kanserler  içindir.</a:t>
            </a:r>
          </a:p>
          <a:p>
            <a:pPr marL="0" indent="0">
              <a:buNone/>
            </a:pPr>
            <a:r>
              <a:rPr lang="tr-TR" sz="2400" dirty="0"/>
              <a:t>2. Taramaların  asli  unsuru  olan  birinci  basamak  sağlık  merkezleri ASM , İlçe </a:t>
            </a:r>
          </a:p>
          <a:p>
            <a:pPr marL="0" indent="0">
              <a:buNone/>
            </a:pPr>
            <a:r>
              <a:rPr lang="tr-TR" sz="2400" dirty="0"/>
              <a:t>Sağlık Müdürlüğü –TSM ve  </a:t>
            </a:r>
            <a:r>
              <a:rPr lang="tr-TR" sz="2400" dirty="0" err="1"/>
              <a:t>KETEMLER’dir</a:t>
            </a:r>
            <a:r>
              <a:rPr lang="tr-TR" sz="2400" dirty="0"/>
              <a:t>.</a:t>
            </a:r>
          </a:p>
          <a:p>
            <a:pPr marL="0" indent="0">
              <a:buNone/>
            </a:pPr>
            <a:r>
              <a:rPr lang="tr-TR" sz="2400" i="0" dirty="0">
                <a:effectLst/>
                <a:latin typeface="Roboto" panose="02000000000000000000" pitchFamily="2" charset="0"/>
              </a:rPr>
              <a:t>- KETEM : Kanser tarama , danışmanlık , eğitim faaliyetleri yürütür.</a:t>
            </a:r>
          </a:p>
          <a:p>
            <a:pPr marL="0" indent="0">
              <a:buNone/>
            </a:pPr>
            <a:r>
              <a:rPr lang="tr-TR" sz="2400" dirty="0"/>
              <a:t>- </a:t>
            </a:r>
            <a:r>
              <a:rPr lang="tr-TR" sz="2400" dirty="0">
                <a:effectLst/>
              </a:rPr>
              <a:t>Aile hekimleri taramanın </a:t>
            </a:r>
            <a:r>
              <a:rPr lang="tr-TR" sz="2400" dirty="0"/>
              <a:t>t</a:t>
            </a:r>
            <a:r>
              <a:rPr lang="tr-TR" sz="2400" dirty="0">
                <a:effectLst/>
              </a:rPr>
              <a:t>opluma anlatılması, hedef nüfusun davet </a:t>
            </a:r>
          </a:p>
          <a:p>
            <a:pPr marL="0" indent="0">
              <a:buNone/>
            </a:pPr>
            <a:r>
              <a:rPr lang="tr-TR" sz="2400" dirty="0">
                <a:effectLst/>
              </a:rPr>
              <a:t>edilmesi  </a:t>
            </a:r>
            <a:r>
              <a:rPr lang="tr-TR" sz="2400" dirty="0"/>
              <a:t>t</a:t>
            </a:r>
            <a:r>
              <a:rPr lang="tr-TR" sz="2400" dirty="0">
                <a:effectLst/>
              </a:rPr>
              <a:t>arama sonuçlarının iletilmesinde anahtar rol oynar.</a:t>
            </a:r>
          </a:p>
          <a:p>
            <a:pPr marL="0" indent="0">
              <a:buNone/>
            </a:pPr>
            <a:r>
              <a:rPr lang="tr-TR" sz="2400" dirty="0"/>
              <a:t>3. Kanser tarama eylem planı ile beraber erken teşhis artması ve kanserden ölümlerin azalması beklenmektedir.</a:t>
            </a:r>
            <a:endParaRPr lang="tr-TR" sz="2400" dirty="0">
              <a:effectLst/>
            </a:endParaRPr>
          </a:p>
          <a:p>
            <a:pPr marL="0" indent="0" algn="l">
              <a:buNone/>
            </a:pPr>
            <a:endParaRPr lang="tr-TR" sz="2400" dirty="0"/>
          </a:p>
        </p:txBody>
      </p:sp>
    </p:spTree>
    <p:extLst>
      <p:ext uri="{BB962C8B-B14F-4D97-AF65-F5344CB8AC3E}">
        <p14:creationId xmlns:p14="http://schemas.microsoft.com/office/powerpoint/2010/main" val="1133576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B02071-A98F-D34A-B30B-B6E876CFD4D1}"/>
              </a:ext>
            </a:extLst>
          </p:cNvPr>
          <p:cNvSpPr>
            <a:spLocks noGrp="1"/>
          </p:cNvSpPr>
          <p:nvPr>
            <p:ph type="title"/>
          </p:nvPr>
        </p:nvSpPr>
        <p:spPr/>
        <p:txBody>
          <a:bodyPr/>
          <a:lstStyle/>
          <a:p>
            <a:pPr algn="ctr"/>
            <a:r>
              <a:rPr lang="tr-TR" dirty="0"/>
              <a:t>KAYNAKLAR </a:t>
            </a:r>
          </a:p>
        </p:txBody>
      </p:sp>
      <p:sp>
        <p:nvSpPr>
          <p:cNvPr id="3" name="İçerik Yer Tutucusu 2">
            <a:extLst>
              <a:ext uri="{FF2B5EF4-FFF2-40B4-BE49-F238E27FC236}">
                <a16:creationId xmlns:a16="http://schemas.microsoft.com/office/drawing/2014/main" id="{01F280C1-F76C-0240-8D25-37DFE8141B46}"/>
              </a:ext>
            </a:extLst>
          </p:cNvPr>
          <p:cNvSpPr>
            <a:spLocks noGrp="1"/>
          </p:cNvSpPr>
          <p:nvPr>
            <p:ph idx="1"/>
          </p:nvPr>
        </p:nvSpPr>
        <p:spPr>
          <a:xfrm>
            <a:off x="1143000" y="1655519"/>
            <a:ext cx="10515600" cy="4351338"/>
          </a:xfrm>
        </p:spPr>
        <p:txBody>
          <a:bodyPr/>
          <a:lstStyle/>
          <a:p>
            <a:r>
              <a:rPr lang="tr-TR" dirty="0"/>
              <a:t>T.C. Sağlık Bakanlığı Halk Sağlığı Genel Müdürlüğü Türkiye Kanser </a:t>
            </a:r>
            <a:r>
              <a:rPr lang="tr-TR" dirty="0" err="1"/>
              <a:t>Kontol</a:t>
            </a:r>
            <a:r>
              <a:rPr lang="tr-TR" dirty="0"/>
              <a:t> Programı Ankara 2021 </a:t>
            </a:r>
          </a:p>
          <a:p>
            <a:r>
              <a:rPr lang="tr-TR" dirty="0">
                <a:effectLst/>
              </a:rPr>
              <a:t>Sağlık Bakanlığı HSGM kanser Dairesi Başkanlığı</a:t>
            </a:r>
            <a:r>
              <a:rPr lang="tr-TR" dirty="0"/>
              <a:t> </a:t>
            </a:r>
            <a:r>
              <a:rPr lang="tr-TR" dirty="0">
                <a:effectLst/>
              </a:rPr>
              <a:t>Kanser Taramaları</a:t>
            </a:r>
          </a:p>
          <a:p>
            <a:pPr marL="0" indent="0">
              <a:buNone/>
            </a:pPr>
            <a:endParaRPr lang="tr-TR" dirty="0"/>
          </a:p>
        </p:txBody>
      </p:sp>
    </p:spTree>
    <p:extLst>
      <p:ext uri="{BB962C8B-B14F-4D97-AF65-F5344CB8AC3E}">
        <p14:creationId xmlns:p14="http://schemas.microsoft.com/office/powerpoint/2010/main" val="1241075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2348A4-E65C-0073-6BA4-AB8F1CEACC69}"/>
              </a:ext>
            </a:extLst>
          </p:cNvPr>
          <p:cNvSpPr>
            <a:spLocks noGrp="1"/>
          </p:cNvSpPr>
          <p:nvPr>
            <p:ph type="title"/>
          </p:nvPr>
        </p:nvSpPr>
        <p:spPr/>
        <p:txBody>
          <a:bodyPr/>
          <a:lstStyle/>
          <a:p>
            <a:pPr algn="ctr"/>
            <a:r>
              <a:rPr lang="tr-TR" b="1" dirty="0"/>
              <a:t>Tarama Nedir</a:t>
            </a:r>
          </a:p>
        </p:txBody>
      </p:sp>
      <p:sp>
        <p:nvSpPr>
          <p:cNvPr id="3" name="İçerik Yer Tutucusu 2">
            <a:extLst>
              <a:ext uri="{FF2B5EF4-FFF2-40B4-BE49-F238E27FC236}">
                <a16:creationId xmlns:a16="http://schemas.microsoft.com/office/drawing/2014/main" id="{A79A6784-4519-FB1C-7FB4-60B29F2B6F7F}"/>
              </a:ext>
            </a:extLst>
          </p:cNvPr>
          <p:cNvSpPr>
            <a:spLocks noGrp="1"/>
          </p:cNvSpPr>
          <p:nvPr>
            <p:ph idx="1"/>
          </p:nvPr>
        </p:nvSpPr>
        <p:spPr/>
        <p:txBody>
          <a:bodyPr>
            <a:normAutofit/>
          </a:bodyPr>
          <a:lstStyle/>
          <a:p>
            <a:pPr algn="just"/>
            <a:r>
              <a:rPr lang="tr-TR" sz="2800" dirty="0">
                <a:effectLst/>
                <a:latin typeface="Calibri" panose="020F0502020204030204" pitchFamily="34" charset="0"/>
                <a:ea typeface="Calibri" panose="020F0502020204030204" pitchFamily="34" charset="0"/>
                <a:cs typeface="Times New Roman" panose="02020603050405020304" pitchFamily="18" charset="0"/>
              </a:rPr>
              <a:t>Hastalıkların kontrolü amacıyla asemptomatik kişilerin muayene edilmesi ve incelenmesi ‘’tarama’’ adı ile anılır. Sağlık taramaları hastalıkların erken tanınması ve buna bağlı olarak hastalık ve ölümlerin azaltılabilmesi amacıyla sağlıklı insanlara düzenli aralıklarla uygulanan programlardır. </a:t>
            </a:r>
          </a:p>
          <a:p>
            <a:endParaRPr lang="tr-TR" dirty="0"/>
          </a:p>
        </p:txBody>
      </p:sp>
    </p:spTree>
    <p:extLst>
      <p:ext uri="{BB962C8B-B14F-4D97-AF65-F5344CB8AC3E}">
        <p14:creationId xmlns:p14="http://schemas.microsoft.com/office/powerpoint/2010/main" val="2855064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5FE03F-C866-102E-A052-A8232346EB19}"/>
              </a:ext>
            </a:extLst>
          </p:cNvPr>
          <p:cNvSpPr>
            <a:spLocks noGrp="1"/>
          </p:cNvSpPr>
          <p:nvPr>
            <p:ph type="title"/>
          </p:nvPr>
        </p:nvSpPr>
        <p:spPr/>
        <p:txBody>
          <a:bodyPr/>
          <a:lstStyle/>
          <a:p>
            <a:pPr algn="ctr"/>
            <a:r>
              <a:rPr lang="tr-TR" b="1" dirty="0"/>
              <a:t>Tarama Hangi Durumlarda Yapılır</a:t>
            </a:r>
          </a:p>
        </p:txBody>
      </p:sp>
      <p:sp>
        <p:nvSpPr>
          <p:cNvPr id="3" name="İçerik Yer Tutucusu 2">
            <a:extLst>
              <a:ext uri="{FF2B5EF4-FFF2-40B4-BE49-F238E27FC236}">
                <a16:creationId xmlns:a16="http://schemas.microsoft.com/office/drawing/2014/main" id="{BE6606CD-E542-B021-6711-9E069480EBB6}"/>
              </a:ext>
            </a:extLst>
          </p:cNvPr>
          <p:cNvSpPr>
            <a:spLocks noGrp="1"/>
          </p:cNvSpPr>
          <p:nvPr>
            <p:ph idx="1"/>
          </p:nvPr>
        </p:nvSpPr>
        <p:spPr/>
        <p:txBody>
          <a:bodyPr>
            <a:normAutofit fontScale="92500" lnSpcReduction="20000"/>
          </a:bodyPr>
          <a:lstStyle/>
          <a:p>
            <a:pPr>
              <a:lnSpc>
                <a:spcPct val="107000"/>
              </a:lnSpc>
              <a:spcAft>
                <a:spcPts val="800"/>
              </a:spcAft>
            </a:pPr>
            <a:r>
              <a:rPr lang="tr-TR" sz="2800" dirty="0">
                <a:effectLst/>
                <a:latin typeface="Calibri" panose="020F0502020204030204" pitchFamily="34" charset="0"/>
                <a:ea typeface="Calibri" panose="020F0502020204030204" pitchFamily="34" charset="0"/>
                <a:cs typeface="Times New Roman" panose="02020603050405020304" pitchFamily="18" charset="0"/>
              </a:rPr>
              <a:t>Toplumlarda hangi durumlarda tarama yapılmasının uygun olacağı ilk kez Wilson ve </a:t>
            </a:r>
            <a:r>
              <a:rPr lang="tr-TR" sz="2800" dirty="0" err="1">
                <a:effectLst/>
                <a:latin typeface="Calibri" panose="020F0502020204030204" pitchFamily="34" charset="0"/>
                <a:ea typeface="Calibri" panose="020F0502020204030204" pitchFamily="34" charset="0"/>
                <a:cs typeface="Times New Roman" panose="02020603050405020304" pitchFamily="18" charset="0"/>
              </a:rPr>
              <a:t>Jungner</a:t>
            </a:r>
            <a:r>
              <a:rPr lang="tr-TR" sz="2800" dirty="0">
                <a:effectLst/>
                <a:latin typeface="Calibri" panose="020F0502020204030204" pitchFamily="34" charset="0"/>
                <a:ea typeface="Calibri" panose="020F0502020204030204" pitchFamily="34" charset="0"/>
                <a:cs typeface="Times New Roman" panose="02020603050405020304" pitchFamily="18" charset="0"/>
              </a:rPr>
              <a:t> tarafından 1968 yılında gündeme getirilmiştir. </a:t>
            </a:r>
          </a:p>
          <a:p>
            <a:pPr>
              <a:lnSpc>
                <a:spcPct val="107000"/>
              </a:lnSpc>
              <a:spcAft>
                <a:spcPts val="800"/>
              </a:spcAft>
            </a:pPr>
            <a:r>
              <a:rPr lang="tr-TR" sz="2800" dirty="0">
                <a:effectLst/>
                <a:latin typeface="Calibri" panose="020F0502020204030204" pitchFamily="34" charset="0"/>
                <a:ea typeface="Calibri" panose="020F0502020204030204" pitchFamily="34" charset="0"/>
                <a:cs typeface="Times New Roman" panose="02020603050405020304" pitchFamily="18" charset="0"/>
              </a:rPr>
              <a:t>1. Toplumda hastalık sıklığı yüksek önemli bir sağlık problemi olmalıdır, </a:t>
            </a:r>
          </a:p>
          <a:p>
            <a:pPr>
              <a:lnSpc>
                <a:spcPct val="107000"/>
              </a:lnSpc>
              <a:spcAft>
                <a:spcPts val="800"/>
              </a:spcAft>
            </a:pPr>
            <a:r>
              <a:rPr lang="tr-TR" sz="2800" dirty="0">
                <a:effectLst/>
                <a:latin typeface="Calibri" panose="020F0502020204030204" pitchFamily="34" charset="0"/>
                <a:ea typeface="Calibri" panose="020F0502020204030204" pitchFamily="34" charset="0"/>
                <a:cs typeface="Times New Roman" panose="02020603050405020304" pitchFamily="18" charset="0"/>
              </a:rPr>
              <a:t>2. Taranacak hastalığın doğal seyrine dair yeterli bilgi olmalıdır. Erken aşamalarda taranabilmeli, latent veya erken semptomatik bir dönemi bulunmalıdır. </a:t>
            </a:r>
          </a:p>
          <a:p>
            <a:pPr>
              <a:lnSpc>
                <a:spcPct val="107000"/>
              </a:lnSpc>
              <a:spcAft>
                <a:spcPts val="800"/>
              </a:spcAft>
            </a:pPr>
            <a:r>
              <a:rPr lang="tr-TR" sz="2800" dirty="0">
                <a:effectLst/>
                <a:latin typeface="Calibri" panose="020F0502020204030204" pitchFamily="34" charset="0"/>
                <a:ea typeface="Calibri" panose="020F0502020204030204" pitchFamily="34" charset="0"/>
                <a:cs typeface="Times New Roman" panose="02020603050405020304" pitchFamily="18" charset="0"/>
              </a:rPr>
              <a:t>3. Tarama sürekli bir işlem olmalı ve uygun bir test prosedürü işletilmelidir,</a:t>
            </a:r>
          </a:p>
          <a:p>
            <a:pPr>
              <a:lnSpc>
                <a:spcPct val="107000"/>
              </a:lnSpc>
              <a:spcAft>
                <a:spcPts val="800"/>
              </a:spcAft>
            </a:pPr>
            <a:r>
              <a:rPr lang="tr-TR" sz="2800" dirty="0">
                <a:effectLst/>
                <a:latin typeface="Calibri" panose="020F0502020204030204" pitchFamily="34" charset="0"/>
                <a:ea typeface="Calibri" panose="020F0502020204030204" pitchFamily="34" charset="0"/>
                <a:cs typeface="Times New Roman" panose="02020603050405020304" pitchFamily="18" charset="0"/>
              </a:rPr>
              <a:t>4. Taraması yapılacak hastalık için, etik, güvenli, uygun ve pratik test ve muayene yöntemleri olmalı ve bunlar toplum tarafından kabul edilmelidir. </a:t>
            </a:r>
          </a:p>
          <a:p>
            <a:endParaRPr lang="tr-TR" dirty="0"/>
          </a:p>
        </p:txBody>
      </p:sp>
    </p:spTree>
    <p:extLst>
      <p:ext uri="{BB962C8B-B14F-4D97-AF65-F5344CB8AC3E}">
        <p14:creationId xmlns:p14="http://schemas.microsoft.com/office/powerpoint/2010/main" val="380535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65978D-79AF-2D2E-EE7B-BBA557AA349F}"/>
              </a:ext>
            </a:extLst>
          </p:cNvPr>
          <p:cNvSpPr>
            <a:spLocks noGrp="1"/>
          </p:cNvSpPr>
          <p:nvPr>
            <p:ph type="title"/>
          </p:nvPr>
        </p:nvSpPr>
        <p:spPr/>
        <p:txBody>
          <a:bodyPr/>
          <a:lstStyle/>
          <a:p>
            <a:pPr algn="ctr"/>
            <a:r>
              <a:rPr lang="tr-TR" b="1" dirty="0"/>
              <a:t>Tarama Hangi Durumlarda Yapılır</a:t>
            </a:r>
          </a:p>
        </p:txBody>
      </p:sp>
      <p:sp>
        <p:nvSpPr>
          <p:cNvPr id="3" name="İçerik Yer Tutucusu 2">
            <a:extLst>
              <a:ext uri="{FF2B5EF4-FFF2-40B4-BE49-F238E27FC236}">
                <a16:creationId xmlns:a16="http://schemas.microsoft.com/office/drawing/2014/main" id="{1FA35951-187A-E0B6-6445-BB11B76955BD}"/>
              </a:ext>
            </a:extLst>
          </p:cNvPr>
          <p:cNvSpPr>
            <a:spLocks noGrp="1"/>
          </p:cNvSpPr>
          <p:nvPr>
            <p:ph idx="1"/>
          </p:nvPr>
        </p:nvSpPr>
        <p:spPr/>
        <p:txBody>
          <a:bodyPr/>
          <a:lstStyle/>
          <a:p>
            <a:pPr>
              <a:lnSpc>
                <a:spcPct val="107000"/>
              </a:lnSpc>
              <a:spcAft>
                <a:spcPts val="800"/>
              </a:spcAft>
            </a:pPr>
            <a:r>
              <a:rPr lang="tr-TR" sz="2800" dirty="0">
                <a:effectLst/>
                <a:latin typeface="Calibri" panose="020F0502020204030204" pitchFamily="34" charset="0"/>
                <a:ea typeface="Calibri" panose="020F0502020204030204" pitchFamily="34" charset="0"/>
                <a:cs typeface="Times New Roman" panose="02020603050405020304" pitchFamily="18" charset="0"/>
              </a:rPr>
              <a:t>5. Testin tekrarlanacak aralıkları net bir şekilde tespit edilmelidir,</a:t>
            </a:r>
          </a:p>
          <a:p>
            <a:pPr>
              <a:lnSpc>
                <a:spcPct val="107000"/>
              </a:lnSpc>
              <a:spcAft>
                <a:spcPts val="800"/>
              </a:spcAft>
            </a:pPr>
            <a:r>
              <a:rPr lang="tr-TR" sz="2800" dirty="0">
                <a:effectLst/>
                <a:latin typeface="Calibri" panose="020F0502020204030204" pitchFamily="34" charset="0"/>
                <a:ea typeface="Calibri" panose="020F0502020204030204" pitchFamily="34" charset="0"/>
                <a:cs typeface="Times New Roman" panose="02020603050405020304" pitchFamily="18" charset="0"/>
              </a:rPr>
              <a:t>6. Tarama sonucunda bulunan hastaların iyileştirilmesi için uygun tedavi yöntemi olmalıdır, </a:t>
            </a:r>
          </a:p>
          <a:p>
            <a:pPr>
              <a:lnSpc>
                <a:spcPct val="107000"/>
              </a:lnSpc>
              <a:spcAft>
                <a:spcPts val="800"/>
              </a:spcAft>
            </a:pPr>
            <a:r>
              <a:rPr lang="tr-TR" sz="2800" dirty="0">
                <a:effectLst/>
                <a:latin typeface="Calibri" panose="020F0502020204030204" pitchFamily="34" charset="0"/>
                <a:ea typeface="Calibri" panose="020F0502020204030204" pitchFamily="34" charset="0"/>
                <a:cs typeface="Times New Roman" panose="02020603050405020304" pitchFamily="18" charset="0"/>
              </a:rPr>
              <a:t>7. Testlerin seçiciliği ve hassasiyeti olabildiğince yüksek olmalıdır, </a:t>
            </a:r>
          </a:p>
          <a:p>
            <a:pPr>
              <a:lnSpc>
                <a:spcPct val="107000"/>
              </a:lnSpc>
              <a:spcAft>
                <a:spcPts val="800"/>
              </a:spcAft>
            </a:pPr>
            <a:r>
              <a:rPr lang="tr-TR" sz="2800" dirty="0">
                <a:effectLst/>
                <a:latin typeface="Calibri" panose="020F0502020204030204" pitchFamily="34" charset="0"/>
                <a:ea typeface="Calibri" panose="020F0502020204030204" pitchFamily="34" charset="0"/>
                <a:cs typeface="Times New Roman" panose="02020603050405020304" pitchFamily="18" charset="0"/>
              </a:rPr>
              <a:t>8. Hangi hastaların tedavi edileceğine yönelik mutabakata varılmış bir yöntem olmalıdır, </a:t>
            </a:r>
          </a:p>
          <a:p>
            <a:pPr>
              <a:lnSpc>
                <a:spcPct val="107000"/>
              </a:lnSpc>
              <a:spcAft>
                <a:spcPts val="800"/>
              </a:spcAft>
            </a:pPr>
            <a:r>
              <a:rPr lang="tr-TR" sz="2800" dirty="0">
                <a:effectLst/>
                <a:latin typeface="Calibri" panose="020F0502020204030204" pitchFamily="34" charset="0"/>
                <a:ea typeface="Calibri" panose="020F0502020204030204" pitchFamily="34" charset="0"/>
                <a:cs typeface="Times New Roman" panose="02020603050405020304" pitchFamily="18" charset="0"/>
              </a:rPr>
              <a:t>9. Test maliyet-yarar oranı ekonomik olarak dengeli olmalıdır.</a:t>
            </a:r>
          </a:p>
          <a:p>
            <a:endParaRPr lang="tr-TR" dirty="0"/>
          </a:p>
        </p:txBody>
      </p:sp>
    </p:spTree>
    <p:extLst>
      <p:ext uri="{BB962C8B-B14F-4D97-AF65-F5344CB8AC3E}">
        <p14:creationId xmlns:p14="http://schemas.microsoft.com/office/powerpoint/2010/main" val="2734858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676614-737E-3F6B-CC55-AEAA2DBAA069}"/>
              </a:ext>
            </a:extLst>
          </p:cNvPr>
          <p:cNvSpPr>
            <a:spLocks noGrp="1"/>
          </p:cNvSpPr>
          <p:nvPr>
            <p:ph type="title"/>
          </p:nvPr>
        </p:nvSpPr>
        <p:spPr/>
        <p:txBody>
          <a:bodyPr/>
          <a:lstStyle/>
          <a:p>
            <a:pPr algn="ctr"/>
            <a:r>
              <a:rPr lang="tr-TR" b="1" dirty="0"/>
              <a:t>Hangi Kanserlerin Taraması Yapılır</a:t>
            </a:r>
          </a:p>
        </p:txBody>
      </p:sp>
      <p:sp>
        <p:nvSpPr>
          <p:cNvPr id="3" name="İçerik Yer Tutucusu 2">
            <a:extLst>
              <a:ext uri="{FF2B5EF4-FFF2-40B4-BE49-F238E27FC236}">
                <a16:creationId xmlns:a16="http://schemas.microsoft.com/office/drawing/2014/main" id="{8FB6A18A-B9C7-0AEF-90AD-96DD6429F9CC}"/>
              </a:ext>
            </a:extLst>
          </p:cNvPr>
          <p:cNvSpPr>
            <a:spLocks noGrp="1"/>
          </p:cNvSpPr>
          <p:nvPr>
            <p:ph idx="1"/>
          </p:nvPr>
        </p:nvSpPr>
        <p:spPr/>
        <p:txBody>
          <a:bodyPr>
            <a:normAutofit fontScale="70000" lnSpcReduction="20000"/>
          </a:bodyPr>
          <a:lstStyle/>
          <a:p>
            <a:pPr>
              <a:lnSpc>
                <a:spcPct val="107000"/>
              </a:lnSpc>
              <a:spcAft>
                <a:spcPts val="800"/>
              </a:spcAft>
            </a:pPr>
            <a:r>
              <a:rPr lang="tr-TR" sz="2800" dirty="0">
                <a:effectLst/>
                <a:latin typeface="Calibri" panose="020F0502020204030204" pitchFamily="34" charset="0"/>
                <a:ea typeface="Calibri" panose="020F0502020204030204" pitchFamily="34" charset="0"/>
                <a:cs typeface="Times New Roman" panose="02020603050405020304" pitchFamily="18" charset="0"/>
              </a:rPr>
              <a:t>Kanser yüzlerce farklı dokunun moleküler mekanizmalarla ortaya çıkmış proliferatif ve invazif yapıya sahip hastalıklarına denmektedir. Kanser genel bir addır ve içinde değişik klinik seyirleri ve farklı tedavi cevapları olan yüzlerce hastalıktan oluşmaktadır.</a:t>
            </a:r>
          </a:p>
          <a:p>
            <a:pPr>
              <a:lnSpc>
                <a:spcPct val="107000"/>
              </a:lnSpc>
              <a:spcAft>
                <a:spcPts val="800"/>
              </a:spcAft>
            </a:pPr>
            <a:r>
              <a:rPr lang="tr-TR" sz="2800" dirty="0">
                <a:effectLst/>
                <a:latin typeface="Calibri" panose="020F0502020204030204" pitchFamily="34" charset="0"/>
                <a:ea typeface="Calibri" panose="020F0502020204030204" pitchFamily="34" charset="0"/>
                <a:cs typeface="Times New Roman" panose="02020603050405020304" pitchFamily="18" charset="0"/>
              </a:rPr>
              <a:t>Kanser hastalıklarının her bir tipinin kendine göre etyolojisi, risk faktörleri, tanı ve tedavi yöntemleri vardır. Bu yüzden erken tanı ve tarama stratejileri de kanser tiplerine göre değişmektedir. Bazı kanser tipleri için (örneğin meme, kalın bağırsak, serviks, prostat gibi) erken tanı ve tarama önerilirken bazı kanser tipleri için önerilmemektedir (örneğin pankreas, </a:t>
            </a:r>
            <a:r>
              <a:rPr lang="tr-TR" sz="2800" dirty="0" err="1">
                <a:effectLst/>
                <a:latin typeface="Calibri" panose="020F0502020204030204" pitchFamily="34" charset="0"/>
                <a:ea typeface="Calibri" panose="020F0502020204030204" pitchFamily="34" charset="0"/>
                <a:cs typeface="Times New Roman" panose="02020603050405020304" pitchFamily="18" charset="0"/>
              </a:rPr>
              <a:t>tiroid</a:t>
            </a:r>
            <a:r>
              <a:rPr lang="tr-TR" sz="2800" dirty="0">
                <a:effectLst/>
                <a:latin typeface="Calibri" panose="020F0502020204030204" pitchFamily="34" charset="0"/>
                <a:ea typeface="Calibri" panose="020F0502020204030204" pitchFamily="34" charset="0"/>
                <a:cs typeface="Times New Roman" panose="02020603050405020304" pitchFamily="18" charset="0"/>
              </a:rPr>
              <a:t>, mesane gibi). Hangi kanserde tarama programının uygulanacağı hususu başta tarama programları için belirlenen Dünya Sağlık Örgütü (DSÖ) kriterleri olmak üzere ayrıca,</a:t>
            </a:r>
          </a:p>
          <a:p>
            <a:pPr>
              <a:lnSpc>
                <a:spcPct val="107000"/>
              </a:lnSpc>
              <a:spcAft>
                <a:spcPts val="800"/>
              </a:spcAft>
            </a:pPr>
            <a:r>
              <a:rPr lang="tr-TR" sz="2800" dirty="0">
                <a:effectLst/>
                <a:latin typeface="Calibri" panose="020F0502020204030204" pitchFamily="34" charset="0"/>
                <a:ea typeface="Calibri" panose="020F0502020204030204" pitchFamily="34" charset="0"/>
                <a:cs typeface="Times New Roman" panose="02020603050405020304" pitchFamily="18" charset="0"/>
              </a:rPr>
              <a:t>Uygulanacak olan tarama yönteminin ülkedeki kanser yükünü azaltacağı gösterilmiş olmalı, </a:t>
            </a:r>
          </a:p>
          <a:p>
            <a:pPr>
              <a:lnSpc>
                <a:spcPct val="107000"/>
              </a:lnSpc>
              <a:spcAft>
                <a:spcPts val="800"/>
              </a:spcAft>
            </a:pPr>
            <a:r>
              <a:rPr lang="tr-TR" sz="2800" dirty="0">
                <a:effectLst/>
                <a:latin typeface="Calibri" panose="020F0502020204030204" pitchFamily="34" charset="0"/>
                <a:ea typeface="Calibri" panose="020F0502020204030204" pitchFamily="34" charset="0"/>
                <a:cs typeface="Times New Roman" panose="02020603050405020304" pitchFamily="18" charset="0"/>
              </a:rPr>
              <a:t>Uygulanacak olan tarama programın bütüncül bir kanser kontrol programının parçası olmalıdır.</a:t>
            </a:r>
          </a:p>
          <a:p>
            <a:endParaRPr lang="tr-TR" dirty="0"/>
          </a:p>
        </p:txBody>
      </p:sp>
    </p:spTree>
    <p:extLst>
      <p:ext uri="{BB962C8B-B14F-4D97-AF65-F5344CB8AC3E}">
        <p14:creationId xmlns:p14="http://schemas.microsoft.com/office/powerpoint/2010/main" val="3561108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71B743-B0B2-7590-4BD7-8786C6E6E0C2}"/>
              </a:ext>
            </a:extLst>
          </p:cNvPr>
          <p:cNvSpPr>
            <a:spLocks noGrp="1"/>
          </p:cNvSpPr>
          <p:nvPr>
            <p:ph type="title"/>
          </p:nvPr>
        </p:nvSpPr>
        <p:spPr/>
        <p:txBody>
          <a:bodyPr/>
          <a:lstStyle/>
          <a:p>
            <a:endParaRPr lang="tr-TR" dirty="0"/>
          </a:p>
        </p:txBody>
      </p:sp>
      <p:pic>
        <p:nvPicPr>
          <p:cNvPr id="4" name="İçerik Yer Tutucusu 4">
            <a:extLst>
              <a:ext uri="{FF2B5EF4-FFF2-40B4-BE49-F238E27FC236}">
                <a16:creationId xmlns:a16="http://schemas.microsoft.com/office/drawing/2014/main" id="{BD327714-78C8-686F-C740-28CC7AE1CD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234" y="534572"/>
            <a:ext cx="11113477" cy="5958303"/>
          </a:xfrm>
        </p:spPr>
      </p:pic>
    </p:spTree>
    <p:extLst>
      <p:ext uri="{BB962C8B-B14F-4D97-AF65-F5344CB8AC3E}">
        <p14:creationId xmlns:p14="http://schemas.microsoft.com/office/powerpoint/2010/main" val="1938091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EA123C-AF55-D636-9B05-015FE40A4252}"/>
              </a:ext>
            </a:extLst>
          </p:cNvPr>
          <p:cNvSpPr>
            <a:spLocks noGrp="1"/>
          </p:cNvSpPr>
          <p:nvPr>
            <p:ph type="title"/>
          </p:nvPr>
        </p:nvSpPr>
        <p:spPr/>
        <p:txBody>
          <a:bodyPr/>
          <a:lstStyle/>
          <a:p>
            <a:pPr algn="ctr"/>
            <a:r>
              <a:rPr lang="tr-TR" b="1" dirty="0"/>
              <a:t>Taramada </a:t>
            </a:r>
            <a:r>
              <a:rPr lang="tr-TR" b="1" dirty="0" err="1"/>
              <a:t>KETEM’in</a:t>
            </a:r>
            <a:r>
              <a:rPr lang="tr-TR" b="1" dirty="0"/>
              <a:t> Görevleri</a:t>
            </a:r>
          </a:p>
        </p:txBody>
      </p:sp>
      <p:sp>
        <p:nvSpPr>
          <p:cNvPr id="3" name="İçerik Yer Tutucusu 2">
            <a:extLst>
              <a:ext uri="{FF2B5EF4-FFF2-40B4-BE49-F238E27FC236}">
                <a16:creationId xmlns:a16="http://schemas.microsoft.com/office/drawing/2014/main" id="{54F9E2B9-9151-6D06-071A-6C2D32CD3CDF}"/>
              </a:ext>
            </a:extLst>
          </p:cNvPr>
          <p:cNvSpPr>
            <a:spLocks noGrp="1"/>
          </p:cNvSpPr>
          <p:nvPr>
            <p:ph idx="1"/>
          </p:nvPr>
        </p:nvSpPr>
        <p:spPr/>
        <p:txBody>
          <a:bodyPr/>
          <a:lstStyle/>
          <a:p>
            <a:r>
              <a:rPr lang="tr-TR" dirty="0"/>
              <a:t>KETEM(Kanser Erken Teşhis ve Eğitim Merkezi)</a:t>
            </a:r>
          </a:p>
          <a:p>
            <a:r>
              <a:rPr lang="tr-TR" dirty="0">
                <a:effectLst/>
              </a:rPr>
              <a:t>Bu merkezlerde kanserden korunma ve tarama yöntemleri hakkında </a:t>
            </a:r>
          </a:p>
          <a:p>
            <a:pPr marL="0" indent="0">
              <a:buNone/>
            </a:pPr>
            <a:r>
              <a:rPr lang="tr-TR" dirty="0">
                <a:effectLst/>
              </a:rPr>
              <a:t>eğitim almış olan doktor, hemşire, ebe, röntgen teknisyeni </a:t>
            </a:r>
            <a:r>
              <a:rPr lang="tr-TR" dirty="0"/>
              <a:t>vardır</a:t>
            </a:r>
          </a:p>
          <a:p>
            <a:r>
              <a:rPr lang="tr-TR" dirty="0"/>
              <a:t>Tarama, danışmanlık, eğitim, vb. görevler</a:t>
            </a:r>
          </a:p>
          <a:p>
            <a:r>
              <a:rPr lang="tr-TR" dirty="0"/>
              <a:t>Bu görevleri yaparken aile hekimleri ile entegre şekilde olmalı</a:t>
            </a:r>
          </a:p>
          <a:p>
            <a:pPr marL="0" indent="0">
              <a:buNone/>
            </a:pPr>
            <a:endParaRPr lang="tr-TR" dirty="0"/>
          </a:p>
        </p:txBody>
      </p:sp>
    </p:spTree>
    <p:extLst>
      <p:ext uri="{BB962C8B-B14F-4D97-AF65-F5344CB8AC3E}">
        <p14:creationId xmlns:p14="http://schemas.microsoft.com/office/powerpoint/2010/main" val="61099488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3158</TotalTime>
  <Words>1768</Words>
  <Application>Microsoft Office PowerPoint</Application>
  <PresentationFormat>Geniş ekran</PresentationFormat>
  <Paragraphs>170</Paragraphs>
  <Slides>36</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36</vt:i4>
      </vt:variant>
    </vt:vector>
  </HeadingPairs>
  <TitlesOfParts>
    <vt:vector size="43" baseType="lpstr">
      <vt:lpstr>Arial</vt:lpstr>
      <vt:lpstr>Calibri</vt:lpstr>
      <vt:lpstr>Calibri Light</vt:lpstr>
      <vt:lpstr>Open Sans</vt:lpstr>
      <vt:lpstr>proxima_nova_rgregular</vt:lpstr>
      <vt:lpstr>Roboto</vt:lpstr>
      <vt:lpstr>Office Teması</vt:lpstr>
      <vt:lpstr>KANSER  TARAMALARI</vt:lpstr>
      <vt:lpstr>Amaçlar</vt:lpstr>
      <vt:lpstr>Öğrenim  Hedefleri</vt:lpstr>
      <vt:lpstr>Tarama Nedir</vt:lpstr>
      <vt:lpstr>Tarama Hangi Durumlarda Yapılır</vt:lpstr>
      <vt:lpstr>Tarama Hangi Durumlarda Yapılır</vt:lpstr>
      <vt:lpstr>Hangi Kanserlerin Taraması Yapılır</vt:lpstr>
      <vt:lpstr>PowerPoint Sunusu</vt:lpstr>
      <vt:lpstr>Taramada KETEM’in Görevleri</vt:lpstr>
      <vt:lpstr>Taramada Aile Hekimlerinin Görevleri</vt:lpstr>
      <vt:lpstr>Türkiye’de Kanser Taramaları</vt:lpstr>
      <vt:lpstr> Meme Kanseri Taramaları </vt:lpstr>
      <vt:lpstr> Meme Kanseri Taramaları </vt:lpstr>
      <vt:lpstr>Meme Kanseri Taramaları</vt:lpstr>
      <vt:lpstr>Meme Kanseri Taramaları</vt:lpstr>
      <vt:lpstr>Serviks Kanseri Taraması</vt:lpstr>
      <vt:lpstr>Serviks Kanseri Taraması</vt:lpstr>
      <vt:lpstr>Serviks Kanseri Taraması</vt:lpstr>
      <vt:lpstr>Kolorektal  Kanser Taramaları </vt:lpstr>
      <vt:lpstr>Kolorektal  Kanser Taramaları </vt:lpstr>
      <vt:lpstr>Kolorektal  Kanser Taramaları </vt:lpstr>
      <vt:lpstr>Kanserden Korunmada Aşılar</vt:lpstr>
      <vt:lpstr> Hepatit B Aşısı </vt:lpstr>
      <vt:lpstr>Hpv Aşısı</vt:lpstr>
      <vt:lpstr>Hpv Aşısı</vt:lpstr>
      <vt:lpstr>Dünyada Kanser Taramaları</vt:lpstr>
      <vt:lpstr>Dünyada Kanser Taramaları</vt:lpstr>
      <vt:lpstr>Dünyada Kanser Taramaları</vt:lpstr>
      <vt:lpstr>Dünyada Kanser Taramaları</vt:lpstr>
      <vt:lpstr>Dünyada Kanser Taramaları</vt:lpstr>
      <vt:lpstr>Dünyada Kanser Taramaları</vt:lpstr>
      <vt:lpstr>Dünyada Kanser Taramaları</vt:lpstr>
      <vt:lpstr>Dünyada Kanser Taramaları</vt:lpstr>
      <vt:lpstr>Kanser Tarama Eylem Planı</vt:lpstr>
      <vt:lpstr>Sonuçlar</vt:lpstr>
      <vt:lpstr>KAYNAKLAR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Hp</cp:lastModifiedBy>
  <cp:revision>32</cp:revision>
  <dcterms:created xsi:type="dcterms:W3CDTF">2023-02-24T18:21:55Z</dcterms:created>
  <dcterms:modified xsi:type="dcterms:W3CDTF">2023-02-28T16:20:23Z</dcterms:modified>
</cp:coreProperties>
</file>