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3" r:id="rId23"/>
    <p:sldId id="277" r:id="rId24"/>
    <p:sldId id="278" r:id="rId25"/>
    <p:sldId id="279" r:id="rId26"/>
    <p:sldId id="284" r:id="rId27"/>
    <p:sldId id="280" r:id="rId28"/>
    <p:sldId id="281" r:id="rId29"/>
    <p:sldId id="282"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4" r:id="rId59"/>
    <p:sldId id="315" r:id="rId60"/>
    <p:sldId id="316" r:id="rId61"/>
    <p:sldId id="312" r:id="rId62"/>
    <p:sldId id="317" r:id="rId63"/>
    <p:sldId id="318" r:id="rId6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64964" autoAdjust="0"/>
  </p:normalViewPr>
  <p:slideViewPr>
    <p:cSldViewPr snapToGrid="0">
      <p:cViewPr varScale="1">
        <p:scale>
          <a:sx n="47" d="100"/>
          <a:sy n="47" d="100"/>
        </p:scale>
        <p:origin x="15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5F266-30A8-4641-A9B3-E1E692D734EF}" type="datetimeFigureOut">
              <a:rPr lang="tr-TR" smtClean="0"/>
              <a:t>22.12.2020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5B338-6E03-4C5D-8C79-7DAB23EB5D20}" type="slidenum">
              <a:rPr lang="tr-TR" smtClean="0"/>
              <a:t>‹#›</a:t>
            </a:fld>
            <a:endParaRPr lang="tr-TR"/>
          </a:p>
        </p:txBody>
      </p:sp>
    </p:spTree>
    <p:extLst>
      <p:ext uri="{BB962C8B-B14F-4D97-AF65-F5344CB8AC3E}">
        <p14:creationId xmlns:p14="http://schemas.microsoft.com/office/powerpoint/2010/main" val="261158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Fenformin laktik asidoza yol açması nedeniyle 1970’lerde kullanımdan kaldırılmıştır.</a:t>
            </a:r>
          </a:p>
          <a:p>
            <a:r>
              <a:rPr lang="tr-TR" sz="1200" b="0" i="0" u="none" strike="noStrike" kern="1200" baseline="0" smtClean="0">
                <a:solidFill>
                  <a:schemeClr val="tx1"/>
                </a:solidFill>
                <a:latin typeface="+mn-lt"/>
                <a:ea typeface="+mn-ea"/>
                <a:cs typeface="+mn-cs"/>
              </a:rPr>
              <a:t>Metformin, hücresel düzeyde 5’-adenozin monofosfat-aktive protein kinaz (AMPK) enzimini dolaylı yoldan aktive etmek ve kısmen de mitokondriyal gliserofosfat dehidrogenaz (mGDP) enzimini inhibe etmek suretiyle etki gösterir.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a:t>
            </a:fld>
            <a:endParaRPr lang="tr-TR"/>
          </a:p>
        </p:txBody>
      </p:sp>
    </p:spTree>
    <p:extLst>
      <p:ext uri="{BB962C8B-B14F-4D97-AF65-F5344CB8AC3E}">
        <p14:creationId xmlns:p14="http://schemas.microsoft.com/office/powerpoint/2010/main" val="182167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Konjestif kalp yetersizliği (özellikle yoğun insülin tedavisi ile birlikte kullanıldığında)</a:t>
            </a:r>
          </a:p>
          <a:p>
            <a:r>
              <a:rPr lang="tr-TR" sz="1200" b="0" i="0" u="none" strike="noStrike" kern="1200" baseline="0" smtClean="0">
                <a:solidFill>
                  <a:schemeClr val="tx1"/>
                </a:solidFill>
                <a:latin typeface="+mn-lt"/>
                <a:ea typeface="+mn-ea"/>
                <a:cs typeface="+mn-cs"/>
              </a:rPr>
              <a:t>KV olay (fatal ve nonfatal Mİ) riskinde artış yönünden bu grup ilaçlar halen sorgulanmaktadır. Rosiglitazon’un bazı meta-analizlerde Mİ riskini artırdığı belirlenmiştir. Bu kuşkular nedeniyle rosiglitazon, Avrupa ülkelerinde ve ülkemizde 2010 yılında kullanımdan kaldırılmıştır. Amerika Birleşik Devletleri ve diğer bazı ülkelerde ise, seçilmiş vakalarda rosiglitazon kullanımına kontrollü olarak devam edilmektedir.</a:t>
            </a:r>
          </a:p>
          <a:p>
            <a:r>
              <a:rPr lang="tr-TR" sz="1200" b="0" i="0" u="none" strike="noStrike" kern="1200" baseline="0" smtClean="0">
                <a:solidFill>
                  <a:schemeClr val="tx1"/>
                </a:solidFill>
                <a:latin typeface="+mn-lt"/>
                <a:ea typeface="+mn-ea"/>
                <a:cs typeface="+mn-cs"/>
              </a:rPr>
              <a:t>Graves oftalmopatisi olan hastalarda, TZD grubu ilaçlar oftalmopatiyi alevlendirebilir.</a:t>
            </a:r>
          </a:p>
          <a:p>
            <a:r>
              <a:rPr lang="tr-TR" sz="1200" b="0" i="0" u="none" strike="noStrike" kern="1200" baseline="0" smtClean="0">
                <a:solidFill>
                  <a:schemeClr val="tx1"/>
                </a:solidFill>
                <a:latin typeface="+mn-lt"/>
                <a:ea typeface="+mn-ea"/>
                <a:cs typeface="+mn-cs"/>
              </a:rPr>
              <a:t>Postmenopozal kadınlarda ve ileri yaştaki erkeklerde kırık riskinde artışa ve kemik kitlesinde azalmaya yol açtıkları bildirilmiştir.</a:t>
            </a:r>
          </a:p>
          <a:p>
            <a:r>
              <a:rPr lang="tr-TR" sz="1200" b="0" i="0" u="none" strike="noStrike" kern="1200" baseline="0" smtClean="0">
                <a:solidFill>
                  <a:schemeClr val="tx1"/>
                </a:solidFill>
                <a:latin typeface="+mn-lt"/>
                <a:ea typeface="+mn-ea"/>
                <a:cs typeface="+mn-cs"/>
              </a:rPr>
              <a:t>Gözlemsel çalışmalarda, PİO’nun erkeklerde mesane kanseri riskinde minimal bir artışa neden olduğu ileri sürülmüşse de daha sonra açıklanan çalışmalar bu kaygıları büyük ölçüde gidermiştir. Ancak yine de, aktif mesane kanseri bulunan hastalarda PİO kullanılmaması; mesane kanseri öyküsü bulunan veya kronik hematürisi olan hastalarda ise PİO kullanımına, risk-yarar oranına bakılarak karar verilmesi, mümkünse kullanımından kaçınılması tavsiye edilmektedir.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15</a:t>
            </a:fld>
            <a:endParaRPr lang="tr-TR"/>
          </a:p>
        </p:txBody>
      </p:sp>
    </p:spTree>
    <p:extLst>
      <p:ext uri="{BB962C8B-B14F-4D97-AF65-F5344CB8AC3E}">
        <p14:creationId xmlns:p14="http://schemas.microsoft.com/office/powerpoint/2010/main" val="245639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16</a:t>
            </a:fld>
            <a:endParaRPr lang="tr-TR"/>
          </a:p>
        </p:txBody>
      </p:sp>
    </p:spTree>
    <p:extLst>
      <p:ext uri="{BB962C8B-B14F-4D97-AF65-F5344CB8AC3E}">
        <p14:creationId xmlns:p14="http://schemas.microsoft.com/office/powerpoint/2010/main" val="1546169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Alfa glukozidaz inhibitörleri (AGİ), intestinal a-glukozidazı kompetitif olarak inhibe etmek suretiyle polisakkaridlerin enzimatik degradasyonunu azaltarak karbonhidratların sindirimini yavaşlatır ve absorpsiyonunu geciktirir</a:t>
            </a:r>
          </a:p>
          <a:p>
            <a:r>
              <a:rPr lang="tr-TR" sz="1200" b="0" i="0" u="none" strike="noStrike" kern="1200" baseline="0" smtClean="0">
                <a:solidFill>
                  <a:schemeClr val="tx1"/>
                </a:solidFill>
                <a:latin typeface="+mn-lt"/>
                <a:ea typeface="+mn-ea"/>
                <a:cs typeface="+mn-cs"/>
              </a:rPr>
              <a:t>AGİ grubunda yer alan ilaçlardan, ülkemiz piyasasında yalnızca akarboz bulunmaktadır. Akarboz’un KV olay riskini azalttığı gösterilmiştir (STOP-NIDDM Çalışması). </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17</a:t>
            </a:fld>
            <a:endParaRPr lang="tr-TR"/>
          </a:p>
        </p:txBody>
      </p:sp>
    </p:spTree>
    <p:extLst>
      <p:ext uri="{BB962C8B-B14F-4D97-AF65-F5344CB8AC3E}">
        <p14:creationId xmlns:p14="http://schemas.microsoft.com/office/powerpoint/2010/main" val="84383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DEA : demir eksikliği anemisi</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Kontrendikasyon devam: </a:t>
            </a:r>
          </a:p>
          <a:p>
            <a:r>
              <a:rPr lang="tr-TR" sz="1200" b="0" i="0" u="none" strike="noStrike" kern="1200" baseline="0" smtClean="0">
                <a:solidFill>
                  <a:schemeClr val="tx1"/>
                </a:solidFill>
                <a:latin typeface="+mn-lt"/>
                <a:ea typeface="+mn-ea"/>
                <a:cs typeface="+mn-cs"/>
              </a:rPr>
              <a:t> Kronik ülserasyon</a:t>
            </a:r>
          </a:p>
          <a:p>
            <a:r>
              <a:rPr lang="tr-TR" sz="1200" b="0" i="0" u="none" strike="noStrike" kern="1200" baseline="0" smtClean="0">
                <a:solidFill>
                  <a:schemeClr val="tx1"/>
                </a:solidFill>
                <a:latin typeface="+mn-lt"/>
                <a:ea typeface="+mn-ea"/>
                <a:cs typeface="+mn-cs"/>
              </a:rPr>
              <a:t> Parsiyel barsak obstrüksiyonu</a:t>
            </a:r>
          </a:p>
        </p:txBody>
      </p:sp>
      <p:sp>
        <p:nvSpPr>
          <p:cNvPr id="4" name="Slayt Numarası Yer Tutucusu 3"/>
          <p:cNvSpPr>
            <a:spLocks noGrp="1"/>
          </p:cNvSpPr>
          <p:nvPr>
            <p:ph type="sldNum" sz="quarter" idx="10"/>
          </p:nvPr>
        </p:nvSpPr>
        <p:spPr/>
        <p:txBody>
          <a:bodyPr/>
          <a:lstStyle/>
          <a:p>
            <a:fld id="{B155B338-6E03-4C5D-8C79-7DAB23EB5D20}" type="slidenum">
              <a:rPr lang="tr-TR" smtClean="0"/>
              <a:t>19</a:t>
            </a:fld>
            <a:endParaRPr lang="tr-TR"/>
          </a:p>
        </p:txBody>
      </p:sp>
    </p:spTree>
    <p:extLst>
      <p:ext uri="{BB962C8B-B14F-4D97-AF65-F5344CB8AC3E}">
        <p14:creationId xmlns:p14="http://schemas.microsoft.com/office/powerpoint/2010/main" val="3421195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Tip 2 diyabette önemli defektlerden birisi de inkretin hormonların (GLP-1 ve GIP) düzeyi ve/ veya etkisinin azalması ve glukagon sekresyonunun inhibe edilememesidir.</a:t>
            </a:r>
          </a:p>
          <a:p>
            <a:r>
              <a:rPr lang="tr-TR" sz="1200" b="0" i="0" u="none" strike="noStrike" kern="1200" baseline="0" smtClean="0">
                <a:solidFill>
                  <a:schemeClr val="tx1"/>
                </a:solidFill>
                <a:latin typeface="+mn-lt"/>
                <a:ea typeface="+mn-ea"/>
                <a:cs typeface="+mn-cs"/>
              </a:rPr>
              <a:t>Glukagon benzeri peptid-1 reseptör agonistleri inkretin hormonları taklit ederek,</a:t>
            </a:r>
          </a:p>
          <a:p>
            <a:r>
              <a:rPr lang="tr-TR" sz="1200" b="0" i="0" u="none" strike="noStrike" kern="1200" baseline="0" smtClean="0">
                <a:solidFill>
                  <a:schemeClr val="tx1"/>
                </a:solidFill>
                <a:latin typeface="+mn-lt"/>
                <a:ea typeface="+mn-ea"/>
                <a:cs typeface="+mn-cs"/>
              </a:rPr>
              <a:t>İnkretin etkisini artıran dipeptidil peptidaz-4 inhibitörleri (DPP4-İ) ise inkretinlerin degredasyonunu inhibe ederek etki gösterirler.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20</a:t>
            </a:fld>
            <a:endParaRPr lang="tr-TR"/>
          </a:p>
        </p:txBody>
      </p:sp>
    </p:spTree>
    <p:extLst>
      <p:ext uri="{BB962C8B-B14F-4D97-AF65-F5344CB8AC3E}">
        <p14:creationId xmlns:p14="http://schemas.microsoft.com/office/powerpoint/2010/main" val="415715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İnsülin sekresyonunu glukoza bağımlı olarak artırdıkları için hipoglisemi riski düşüktür. Ek olarak bu ilaçlar, sistolik KB’yi birkaç mm Hg düşürmesi</a:t>
            </a:r>
          </a:p>
          <a:p>
            <a:r>
              <a:rPr lang="tr-TR" sz="1200" b="0" i="0" u="none" strike="noStrike" kern="1200" baseline="0" smtClean="0">
                <a:solidFill>
                  <a:schemeClr val="tx1"/>
                </a:solidFill>
                <a:latin typeface="+mn-lt"/>
                <a:ea typeface="+mn-ea"/>
                <a:cs typeface="+mn-cs"/>
              </a:rPr>
              <a:t>ve aynı zamanda bir miktar kilo kaybı (ortalama 2-4 kg) da sağlamaları nedeniyle olmalarına rağmen, kullanım alanı bulmaktadır; s.c. injekte edilirler. Eksenatid kısa etkili</a:t>
            </a:r>
          </a:p>
          <a:p>
            <a:r>
              <a:rPr lang="tr-TR" sz="1200" b="0" i="0" u="none" strike="noStrike" kern="1200" baseline="0" smtClean="0">
                <a:solidFill>
                  <a:schemeClr val="tx1"/>
                </a:solidFill>
                <a:latin typeface="+mn-lt"/>
                <a:ea typeface="+mn-ea"/>
                <a:cs typeface="+mn-cs"/>
              </a:rPr>
              <a:t>olup PPG üzerine daha etkilidir, günde iki kez, öğün öncesi kullanılır. Liksisenatid de kısa etkili GLP-1A olmakla birlikte günde bir kez, herhangi bir öğünden önce kullanılır. Günde bir kez (liraglutid) veya haftada bir kez uygulanan ilaçlar (eksenatid XR, dulaglutid, semaglutid) etkinlik bakımından daha güçlüdürler, enjeksiyon zamanı öğünle ilişkili değildir. Özellikle obez (BKİ ≥30 kg/m2) olan tip 2 diyabetli hastalarda 2. ve 3. basamak tedavide tercih edilirler. GLP-1 agonistleri ile kanıtlanmış aterosklerotik KVH olan ya da yüksek riskli (Yaş ≥55, &gt;%50 koroner, karotis veya alt ekstremite arter stenozu, sol ventrikül hipertrofisi, kalp yetersizliği</a:t>
            </a:r>
          </a:p>
          <a:p>
            <a:r>
              <a:rPr lang="tr-TR" sz="1200" b="0" i="0" u="none" strike="noStrike" kern="1200" baseline="0" smtClean="0">
                <a:solidFill>
                  <a:schemeClr val="tx1"/>
                </a:solidFill>
                <a:latin typeface="+mn-lt"/>
                <a:ea typeface="+mn-ea"/>
                <a:cs typeface="+mn-cs"/>
              </a:rPr>
              <a:t>veya kr böbrek yetersizliği olan) hastalarda olumlu sonuçlar vardır, bu grup hastalarda önceliklendirilebilir. Pediyatrik populasyonda obezite endikasyonu için liraglutidin FDA onayı bulunmakla birlikte ülkemizde tüm GLP-1A ilaçların kullanılabileceği yaş grubu &gt;18 olarak belirlenmiştir. Obez hastalarda eksenatid, liraglutid ve liksisenatidin bazal insülin ile birlikte kullanıldığı çalışmalardaki sonuçlar, hem daha düşük insülin dozlarında glisemik kontrol sağlandığını hem de insüline bağlı kilo artışının olmadığını ya da minimal olduğunu göstermektedir. Maliyetlerinin yüksek olması dezavantajları olup sadece eksenatidin ilaç bedeli belirli koşullarda sosyal güvenlik kurumu ödeme kapsamındadır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21</a:t>
            </a:fld>
            <a:endParaRPr lang="tr-TR"/>
          </a:p>
        </p:txBody>
      </p:sp>
    </p:spTree>
    <p:extLst>
      <p:ext uri="{BB962C8B-B14F-4D97-AF65-F5344CB8AC3E}">
        <p14:creationId xmlns:p14="http://schemas.microsoft.com/office/powerpoint/2010/main" val="234921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*ülkemizde ruhsatlı</a:t>
            </a:r>
            <a:r>
              <a:rPr lang="tr-TR" baseline="0" smtClean="0"/>
              <a:t> değildir.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22</a:t>
            </a:fld>
            <a:endParaRPr lang="tr-TR"/>
          </a:p>
        </p:txBody>
      </p:sp>
    </p:spTree>
    <p:extLst>
      <p:ext uri="{BB962C8B-B14F-4D97-AF65-F5344CB8AC3E}">
        <p14:creationId xmlns:p14="http://schemas.microsoft.com/office/powerpoint/2010/main" val="699501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Pankreatit, pankreas malignitesi ve safra taşı oluşumu: Bu ilaçların kullanımı sırasında</a:t>
            </a:r>
            <a:r>
              <a:rPr lang="tr-TR" baseline="0" smtClean="0"/>
              <a:t> </a:t>
            </a:r>
            <a:r>
              <a:rPr lang="tr-TR" smtClean="0"/>
              <a:t>pankreatit ve pankreas neoplazi vakaları, ayrıca liraglutid ile akut komplikasyonlu</a:t>
            </a:r>
          </a:p>
          <a:p>
            <a:r>
              <a:rPr lang="tr-TR" smtClean="0"/>
              <a:t>safra taşı hastalığı bildirilmiştir. Esasen bu hastalıkların, diyabetli hastalarda zatenartmış olması nedeni ile, konu kesinlik kazanmamış olsa da GLP-1A grubu ilaçlar</a:t>
            </a:r>
          </a:p>
          <a:p>
            <a:r>
              <a:rPr lang="tr-TR" smtClean="0"/>
              <a:t>pankreatit yönünden ek izlemeye tabidir. Şiddetli karın ağrısı, bulantı-kusma, amilaz/</a:t>
            </a:r>
            <a:r>
              <a:rPr lang="tr-TR" baseline="0" smtClean="0"/>
              <a:t> </a:t>
            </a:r>
            <a:r>
              <a:rPr lang="tr-TR" smtClean="0"/>
              <a:t>lipaz yükselmesi ve radyolojik bulgular doğrultusunda akut pankreatit kuşkusu varsa</a:t>
            </a:r>
          </a:p>
          <a:p>
            <a:r>
              <a:rPr lang="tr-TR" smtClean="0"/>
              <a:t>ilaç derhal kesilmelidir.</a:t>
            </a:r>
          </a:p>
          <a:p>
            <a:r>
              <a:rPr lang="tr-TR" smtClean="0"/>
              <a:t>Liraglutid ile yapılan deneysel çalışmalarda tiroid bezinde C-hücre hiperplazisi tespit</a:t>
            </a:r>
            <a:r>
              <a:rPr lang="tr-TR" baseline="0" smtClean="0"/>
              <a:t> </a:t>
            </a:r>
            <a:r>
              <a:rPr lang="tr-TR" smtClean="0"/>
              <a:t>edilmiştir. Her ne kadar bu durumun, kemirgenlere özgü olduğuna dair veriler varsa</a:t>
            </a:r>
          </a:p>
          <a:p>
            <a:r>
              <a:rPr lang="tr-TR" smtClean="0"/>
              <a:t>da GLP-1A grubu ilaçlar medüller tiroid kanseri bakımından ek izleme kapsamına</a:t>
            </a:r>
            <a:r>
              <a:rPr lang="tr-TR" baseline="0" smtClean="0"/>
              <a:t> </a:t>
            </a:r>
            <a:r>
              <a:rPr lang="tr-TR" smtClean="0"/>
              <a:t>alınmıştır. Şüpheli hastalarda kalsitonin bakılması ve gereğinde ileri tetkik yapılması</a:t>
            </a:r>
          </a:p>
          <a:p>
            <a:r>
              <a:rPr lang="tr-TR" smtClean="0"/>
              <a:t>önerilmektedir.</a:t>
            </a:r>
          </a:p>
          <a:p>
            <a:r>
              <a:rPr lang="tr-TR" smtClean="0"/>
              <a:t>Semaglutid ile diyabetik retinopatide kötüleşme bildirilmiştir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23</a:t>
            </a:fld>
            <a:endParaRPr lang="tr-TR"/>
          </a:p>
        </p:txBody>
      </p:sp>
    </p:spTree>
    <p:extLst>
      <p:ext uri="{BB962C8B-B14F-4D97-AF65-F5344CB8AC3E}">
        <p14:creationId xmlns:p14="http://schemas.microsoft.com/office/powerpoint/2010/main" val="340765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Gİ:</a:t>
            </a:r>
            <a:r>
              <a:rPr lang="tr-TR" baseline="0" smtClean="0"/>
              <a:t> Gastrointestinal</a:t>
            </a:r>
          </a:p>
          <a:p>
            <a:r>
              <a:rPr lang="tr-TR" baseline="0" smtClean="0"/>
              <a:t>GÖRH: gastro özefegal reflü hastalığı </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24</a:t>
            </a:fld>
            <a:endParaRPr lang="tr-TR"/>
          </a:p>
        </p:txBody>
      </p:sp>
    </p:spTree>
    <p:extLst>
      <p:ext uri="{BB962C8B-B14F-4D97-AF65-F5344CB8AC3E}">
        <p14:creationId xmlns:p14="http://schemas.microsoft.com/office/powerpoint/2010/main" val="354474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İnkretin artırıcı ilaçlar, endojen inkretinlerin yemek sonrası yıkımını, DPP-4’ü inhibe etmek</a:t>
            </a:r>
            <a:r>
              <a:rPr lang="tr-TR" baseline="0" smtClean="0"/>
              <a:t> </a:t>
            </a:r>
            <a:r>
              <a:rPr lang="tr-TR" smtClean="0"/>
              <a:t>suretiyle geciktirerek endojen GLP-1 ve GİP düzeylerini yükseltir, insülin sekresyonunu glukoza </a:t>
            </a:r>
            <a:r>
              <a:rPr lang="tr-TR" sz="1200" b="0" i="0" u="none" strike="noStrike" kern="1200" baseline="0" smtClean="0">
                <a:solidFill>
                  <a:schemeClr val="tx1"/>
                </a:solidFill>
                <a:latin typeface="+mn-lt"/>
                <a:ea typeface="+mn-ea"/>
                <a:cs typeface="+mn-cs"/>
              </a:rPr>
              <a:t>bağımlı olarak artırır, alındıktan sonraki postprandiyal glukoz düzeyini ılımlı miktarda düşürür ve glukagon sekresyonunu baskılarlar. Bu grupta yer alan DPP4-İ (sitagliptin, vildagliptin, saksagliptin, linagliptin ve alogliptin) oral olarak verilmek üzere geliştirilmiştir. Genellikle günde bir kez (vildagliptin iki kez) kullanılırlar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25</a:t>
            </a:fld>
            <a:endParaRPr lang="tr-TR"/>
          </a:p>
        </p:txBody>
      </p:sp>
    </p:spTree>
    <p:extLst>
      <p:ext uri="{BB962C8B-B14F-4D97-AF65-F5344CB8AC3E}">
        <p14:creationId xmlns:p14="http://schemas.microsoft.com/office/powerpoint/2010/main" val="385326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4</a:t>
            </a:fld>
            <a:endParaRPr lang="tr-TR"/>
          </a:p>
        </p:txBody>
      </p:sp>
    </p:spTree>
    <p:extLst>
      <p:ext uri="{BB962C8B-B14F-4D97-AF65-F5344CB8AC3E}">
        <p14:creationId xmlns:p14="http://schemas.microsoft.com/office/powerpoint/2010/main" val="364935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 Saksagliptin ile kalp yetersizliği nedenli hastaneye yatış riskinde artış</a:t>
            </a:r>
          </a:p>
          <a:p>
            <a:r>
              <a:rPr lang="tr-TR" smtClean="0"/>
              <a:t>Nadiren pankreatit, büllöz pemfigoid, kutanöz vaskülit, interstisyel akciğer hastalığı,</a:t>
            </a:r>
            <a:r>
              <a:rPr lang="tr-TR" baseline="0" smtClean="0"/>
              <a:t> </a:t>
            </a:r>
            <a:r>
              <a:rPr lang="tr-TR" smtClean="0"/>
              <a:t>artrit</a:t>
            </a:r>
          </a:p>
          <a:p>
            <a:r>
              <a:rPr lang="tr-TR" smtClean="0"/>
              <a:t>Şiddetli karın ağrısı, bulantı-kusma, amilaz/lipaz yükselmesi ve radyolojik bulgular</a:t>
            </a:r>
            <a:r>
              <a:rPr lang="tr-TR" baseline="0" smtClean="0"/>
              <a:t> </a:t>
            </a:r>
            <a:r>
              <a:rPr lang="tr-TR" smtClean="0"/>
              <a:t>doğrultusunda akut pankreatit düşündüren bulgular saptandığı takdirde ilaç hemen</a:t>
            </a:r>
          </a:p>
          <a:p>
            <a:r>
              <a:rPr lang="tr-TR" smtClean="0"/>
              <a:t>kesilmelidir.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27</a:t>
            </a:fld>
            <a:endParaRPr lang="tr-TR"/>
          </a:p>
        </p:txBody>
      </p:sp>
    </p:spTree>
    <p:extLst>
      <p:ext uri="{BB962C8B-B14F-4D97-AF65-F5344CB8AC3E}">
        <p14:creationId xmlns:p14="http://schemas.microsoft.com/office/powerpoint/2010/main" val="2197408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28</a:t>
            </a:fld>
            <a:endParaRPr lang="tr-TR"/>
          </a:p>
        </p:txBody>
      </p:sp>
    </p:spTree>
    <p:extLst>
      <p:ext uri="{BB962C8B-B14F-4D97-AF65-F5344CB8AC3E}">
        <p14:creationId xmlns:p14="http://schemas.microsoft.com/office/powerpoint/2010/main" val="3077046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Renal proksimal tubulusda SGLT2 inhibisyonuna yol açarak böbrekten glukoz reabsorpsiyonunu azaltır ve idrar yolu ile glukoz atılımını artırırlar. İnsülinden bağımsız</a:t>
            </a:r>
          </a:p>
          <a:p>
            <a:r>
              <a:rPr lang="tr-TR" sz="1200" b="0" i="0" u="none" strike="noStrike" kern="1200" baseline="0" smtClean="0">
                <a:solidFill>
                  <a:schemeClr val="tx1"/>
                </a:solidFill>
                <a:latin typeface="+mn-lt"/>
                <a:ea typeface="+mn-ea"/>
                <a:cs typeface="+mn-cs"/>
              </a:rPr>
              <a:t>olarak etki gösterdiklerinden metforminden sonra diyabetin herhangi bir aşamasında kullanılabilirler.</a:t>
            </a:r>
          </a:p>
          <a:p>
            <a:r>
              <a:rPr lang="tr-TR" sz="1200" b="0" i="0" u="none" strike="noStrike" kern="1200" baseline="0" smtClean="0">
                <a:solidFill>
                  <a:schemeClr val="tx1"/>
                </a:solidFill>
                <a:latin typeface="+mn-lt"/>
                <a:ea typeface="+mn-ea"/>
                <a:cs typeface="+mn-cs"/>
              </a:rPr>
              <a:t>Başlıca avantajları; bir miktar kilo kaybı (ortalama 2 kg kadar) sağlaması, hipoglisemi riskinin düşük olması ve kan basıncını (2-4 mmHg), serum ürik asit düzeyini ve albuminüriyi düşürmesidir. Klasik OAD’lere göre daha pahalıdırlar.</a:t>
            </a:r>
          </a:p>
          <a:p>
            <a:r>
              <a:rPr lang="tr-TR" sz="1200" b="0" i="0" u="none" strike="noStrike" kern="1200" baseline="0" smtClean="0">
                <a:solidFill>
                  <a:schemeClr val="tx1"/>
                </a:solidFill>
                <a:latin typeface="+mn-lt"/>
                <a:ea typeface="+mn-ea"/>
                <a:cs typeface="+mn-cs"/>
              </a:rPr>
              <a:t>Bu grup ilaçlardan canagliflozin, dapagliflozin ve empagliflozinin A1C’yi düşürmekteki etkinlikleri birbirlerine yakındır. Kontrendikasyon yoksa, SGLT2-İ’nin kanıtlanmış</a:t>
            </a:r>
          </a:p>
          <a:p>
            <a:r>
              <a:rPr lang="tr-TR" sz="1200" b="0" i="0" u="none" strike="noStrike" kern="1200" baseline="0" smtClean="0">
                <a:solidFill>
                  <a:schemeClr val="tx1"/>
                </a:solidFill>
                <a:latin typeface="+mn-lt"/>
                <a:ea typeface="+mn-ea"/>
                <a:cs typeface="+mn-cs"/>
              </a:rPr>
              <a:t>aterosklerotik KVH olan ya da yüksek riskli (Yaş ≥55 olan, &gt;%50 koroner, karotis veya alt ekstremite arter stenozu, sol ventrikül hipertrofisi, kalp yetersizliği veya kr böbrek yetersizliği olan) hastalarda kullanımı tercih edilir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29</a:t>
            </a:fld>
            <a:endParaRPr lang="tr-TR"/>
          </a:p>
        </p:txBody>
      </p:sp>
    </p:spTree>
    <p:extLst>
      <p:ext uri="{BB962C8B-B14F-4D97-AF65-F5344CB8AC3E}">
        <p14:creationId xmlns:p14="http://schemas.microsoft.com/office/powerpoint/2010/main" val="349572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Öglisemik ketoasidoz: Sıvı kaybına bağlı olarak atipik (öglisemik veya hafif-orta derecedehiperglisemik) DKA gelişebileceği bilinmektedir. İnsülin kullanan hastalarda, tedaviye</a:t>
            </a:r>
            <a:r>
              <a:rPr lang="tr-TR" baseline="0" smtClean="0"/>
              <a:t> </a:t>
            </a:r>
            <a:r>
              <a:rPr lang="tr-TR" smtClean="0"/>
              <a:t>SGLT2-İ eklendiğinde, kan glukoz düzeyleri normale yaklaşsa bile insülin tamamen</a:t>
            </a:r>
            <a:r>
              <a:rPr lang="tr-TR" baseline="0" smtClean="0"/>
              <a:t> </a:t>
            </a:r>
            <a:r>
              <a:rPr lang="tr-TR" smtClean="0"/>
              <a:t>kesilmemeli ve kuşkulu vakalarda ketoasidoz araştırılmalıdır.</a:t>
            </a:r>
          </a:p>
          <a:p>
            <a:r>
              <a:rPr lang="tr-TR" smtClean="0"/>
              <a:t>Loop diüretikleri kullananlarda ve yaşlı hastalarda dehidratasyon yönünden dikkatli</a:t>
            </a:r>
            <a:r>
              <a:rPr lang="tr-TR" baseline="0" smtClean="0"/>
              <a:t> </a:t>
            </a:r>
            <a:r>
              <a:rPr lang="tr-TR" smtClean="0"/>
              <a:t>olunmalıdır.</a:t>
            </a:r>
          </a:p>
          <a:p>
            <a:r>
              <a:rPr lang="tr-TR" smtClean="0"/>
              <a:t>Baş dönmesi</a:t>
            </a:r>
          </a:p>
          <a:p>
            <a:r>
              <a:rPr lang="tr-TR" smtClean="0"/>
              <a:t> LDL-kolesterol ve serum kreatinin düzeylerinde bir miktar (başlangıçta geçici olarak)</a:t>
            </a:r>
          </a:p>
          <a:p>
            <a:r>
              <a:rPr lang="tr-TR" smtClean="0"/>
              <a:t>artış</a:t>
            </a:r>
          </a:p>
          <a:p>
            <a:r>
              <a:rPr lang="tr-TR" smtClean="0"/>
              <a:t> Canagliflozin ile kırık ve alt ekstremite amputasyonu vakaları bildirilmiştir.</a:t>
            </a:r>
          </a:p>
          <a:p>
            <a:r>
              <a:rPr lang="tr-TR" smtClean="0"/>
              <a:t> Genitoüriner infeksiyonlar: Özellikle kadınlarda genital infeksiyonlar, riskli vakalarda</a:t>
            </a:r>
            <a:r>
              <a:rPr lang="tr-TR" baseline="0" smtClean="0"/>
              <a:t> </a:t>
            </a:r>
            <a:r>
              <a:rPr lang="tr-TR" smtClean="0"/>
              <a:t>ürosepsis ve piyelonefrit bakımından dikkatli olunmalıdır.</a:t>
            </a:r>
          </a:p>
          <a:p>
            <a:r>
              <a:rPr lang="tr-TR" smtClean="0"/>
              <a:t> Fournier gangreni vakaları bildirilmiştir.</a:t>
            </a:r>
          </a:p>
          <a:p>
            <a:r>
              <a:rPr lang="tr-TR" smtClean="0"/>
              <a:t>Major cerrahi, ciddi hastalık veya infeksiyon durumlarında bu ilaçların kesilmesi</a:t>
            </a:r>
          </a:p>
          <a:p>
            <a:r>
              <a:rPr lang="tr-TR" smtClean="0"/>
              <a:t>önerilmektedir.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31</a:t>
            </a:fld>
            <a:endParaRPr lang="tr-TR"/>
          </a:p>
        </p:txBody>
      </p:sp>
    </p:spTree>
    <p:extLst>
      <p:ext uri="{BB962C8B-B14F-4D97-AF65-F5344CB8AC3E}">
        <p14:creationId xmlns:p14="http://schemas.microsoft.com/office/powerpoint/2010/main" val="1309450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 Empagliflozin, canagliflozin ve dapagliflozin’in eGFR &lt;45 ml/dk (Türkiye’de dapagliflozin eGFR &lt;60 ml/ dk) olan tip 2 diyabetli hastalarda kullanılmaması önerilmektedir.</a:t>
            </a:r>
          </a:p>
          <a:p>
            <a:r>
              <a:rPr lang="tr-TR" sz="1200" b="0" i="0" u="none" strike="noStrike" kern="1200" baseline="0" smtClean="0">
                <a:solidFill>
                  <a:schemeClr val="tx1"/>
                </a:solidFill>
                <a:latin typeface="+mn-lt"/>
                <a:ea typeface="+mn-ea"/>
                <a:cs typeface="+mn-cs"/>
              </a:rPr>
              <a:t>Tip 1 diyabet (çalışmalar sürmekle birlikte henüz endikasyon yoktur).</a:t>
            </a:r>
          </a:p>
          <a:p>
            <a:r>
              <a:rPr lang="tr-TR" sz="1200" b="0" i="0" u="none" strike="noStrike" kern="1200" baseline="0" smtClean="0">
                <a:solidFill>
                  <a:schemeClr val="tx1"/>
                </a:solidFill>
                <a:latin typeface="+mn-lt"/>
                <a:ea typeface="+mn-ea"/>
                <a:cs typeface="+mn-cs"/>
              </a:rPr>
              <a:t>Gebelik ve laktasyon.</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32</a:t>
            </a:fld>
            <a:endParaRPr lang="tr-TR"/>
          </a:p>
        </p:txBody>
      </p:sp>
    </p:spTree>
    <p:extLst>
      <p:ext uri="{BB962C8B-B14F-4D97-AF65-F5344CB8AC3E}">
        <p14:creationId xmlns:p14="http://schemas.microsoft.com/office/powerpoint/2010/main" val="1541910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Klasik tip 1 diabetes mellitus ve yetişkinde ortaya çıkan, başlangıçta yavaş seyirli otoimmün diyabet (latent autoimmune diabetes in adult; LADA) olguları</a:t>
            </a:r>
          </a:p>
        </p:txBody>
      </p:sp>
      <p:sp>
        <p:nvSpPr>
          <p:cNvPr id="4" name="Slayt Numarası Yer Tutucusu 3"/>
          <p:cNvSpPr>
            <a:spLocks noGrp="1"/>
          </p:cNvSpPr>
          <p:nvPr>
            <p:ph type="sldNum" sz="quarter" idx="10"/>
          </p:nvPr>
        </p:nvSpPr>
        <p:spPr/>
        <p:txBody>
          <a:bodyPr/>
          <a:lstStyle/>
          <a:p>
            <a:fld id="{B155B338-6E03-4C5D-8C79-7DAB23EB5D20}" type="slidenum">
              <a:rPr lang="tr-TR" smtClean="0"/>
              <a:t>34</a:t>
            </a:fld>
            <a:endParaRPr lang="tr-TR"/>
          </a:p>
        </p:txBody>
      </p:sp>
    </p:spTree>
    <p:extLst>
      <p:ext uri="{BB962C8B-B14F-4D97-AF65-F5344CB8AC3E}">
        <p14:creationId xmlns:p14="http://schemas.microsoft.com/office/powerpoint/2010/main" val="4197241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 İnsülin dışı anti-hiperglisemik ilaçlarla hedeflenen glisemik kontrolün sağlanamaması [örn. A1C ≥%10 (86 mmol/mol) ve/veya glisemi ≥300 mg/dl olan kişiler]</a:t>
            </a:r>
          </a:p>
          <a:p>
            <a:r>
              <a:rPr lang="tr-TR" sz="1200" b="0" i="0" u="none" strike="noStrike" kern="1200" baseline="0" smtClean="0">
                <a:solidFill>
                  <a:schemeClr val="tx1"/>
                </a:solidFill>
                <a:latin typeface="+mn-lt"/>
                <a:ea typeface="+mn-ea"/>
                <a:cs typeface="+mn-cs"/>
              </a:rPr>
              <a:t>- İnsülin eksikliği düşündüren bulgular (aşırı kilo kaybı, aşikar hipertrigliseridemi ve ketozis)</a:t>
            </a:r>
          </a:p>
          <a:p>
            <a:r>
              <a:rPr lang="tr-TR" sz="1200" b="0" i="0" u="none" strike="noStrike" kern="1200" baseline="0" smtClean="0">
                <a:solidFill>
                  <a:schemeClr val="tx1"/>
                </a:solidFill>
                <a:latin typeface="+mn-lt"/>
                <a:ea typeface="+mn-ea"/>
                <a:cs typeface="+mn-cs"/>
              </a:rPr>
              <a:t>- Ağır hiperglisemik semptomlar (poliüri, polidipsi)</a:t>
            </a:r>
          </a:p>
          <a:p>
            <a:r>
              <a:rPr lang="tr-TR" sz="1200" b="0" i="0" u="none" strike="noStrike" kern="1200" baseline="0" smtClean="0">
                <a:solidFill>
                  <a:schemeClr val="tx1"/>
                </a:solidFill>
                <a:latin typeface="+mn-lt"/>
                <a:ea typeface="+mn-ea"/>
                <a:cs typeface="+mn-cs"/>
              </a:rPr>
              <a:t>- Hiperglisemik aciller (diyabetik ketoasidoz; DKA, ve hiperozmolar hiperglisemik durum; HHD)</a:t>
            </a:r>
          </a:p>
          <a:p>
            <a:r>
              <a:rPr lang="tr-TR" sz="1200" b="0" i="0" u="none" strike="noStrike" kern="1200" baseline="0" smtClean="0">
                <a:solidFill>
                  <a:schemeClr val="tx1"/>
                </a:solidFill>
                <a:latin typeface="+mn-lt"/>
                <a:ea typeface="+mn-ea"/>
                <a:cs typeface="+mn-cs"/>
              </a:rPr>
              <a:t>- Akut miyokard infarktüsü (Mİ)</a:t>
            </a:r>
          </a:p>
          <a:p>
            <a:pPr marL="171450" indent="-171450">
              <a:buFontTx/>
              <a:buChar char="-"/>
            </a:pPr>
            <a:r>
              <a:rPr lang="tr-TR" sz="1200" b="0" i="0" u="none" strike="noStrike" kern="1200" baseline="0" smtClean="0">
                <a:solidFill>
                  <a:schemeClr val="tx1"/>
                </a:solidFill>
                <a:latin typeface="+mn-lt"/>
                <a:ea typeface="+mn-ea"/>
                <a:cs typeface="+mn-cs"/>
              </a:rPr>
              <a:t>Akut, ateşli ve sistemik hastalıklar</a:t>
            </a:r>
          </a:p>
          <a:p>
            <a:r>
              <a:rPr lang="tr-TR" sz="1200" b="0" i="0" u="none" strike="noStrike" kern="1200" baseline="0" smtClean="0">
                <a:solidFill>
                  <a:schemeClr val="tx1"/>
                </a:solidFill>
                <a:latin typeface="+mn-lt"/>
                <a:ea typeface="+mn-ea"/>
                <a:cs typeface="+mn-cs"/>
              </a:rPr>
              <a:t>-Major cerrahi operasyonlar</a:t>
            </a:r>
          </a:p>
          <a:p>
            <a:r>
              <a:rPr lang="tr-TR" sz="1200" b="0" i="0" u="none" strike="noStrike" kern="1200" baseline="0" smtClean="0">
                <a:solidFill>
                  <a:schemeClr val="tx1"/>
                </a:solidFill>
                <a:latin typeface="+mn-lt"/>
                <a:ea typeface="+mn-ea"/>
                <a:cs typeface="+mn-cs"/>
              </a:rPr>
              <a:t>- Gebelik ve laktasyon</a:t>
            </a:r>
          </a:p>
          <a:p>
            <a:r>
              <a:rPr lang="tr-TR" sz="1200" b="0" i="0" u="none" strike="noStrike" kern="1200" baseline="0" smtClean="0">
                <a:solidFill>
                  <a:schemeClr val="tx1"/>
                </a:solidFill>
                <a:latin typeface="+mn-lt"/>
                <a:ea typeface="+mn-ea"/>
                <a:cs typeface="+mn-cs"/>
              </a:rPr>
              <a:t>- Ağır karaciğer ve böbrek yetersizliği</a:t>
            </a:r>
          </a:p>
          <a:p>
            <a:r>
              <a:rPr lang="tr-TR" sz="1200" b="0" i="0" u="none" strike="noStrike" kern="1200" baseline="0" smtClean="0">
                <a:solidFill>
                  <a:schemeClr val="tx1"/>
                </a:solidFill>
                <a:latin typeface="+mn-lt"/>
                <a:ea typeface="+mn-ea"/>
                <a:cs typeface="+mn-cs"/>
              </a:rPr>
              <a:t>- Pankreas yetersizliği (Pankreatektomi, kronik pankreatit vb)</a:t>
            </a:r>
          </a:p>
          <a:p>
            <a:r>
              <a:rPr lang="tr-TR" sz="1200" b="0" i="0" u="none" strike="noStrike" kern="1200" baseline="0" smtClean="0">
                <a:solidFill>
                  <a:schemeClr val="tx1"/>
                </a:solidFill>
                <a:latin typeface="+mn-lt"/>
                <a:ea typeface="+mn-ea"/>
                <a:cs typeface="+mn-cs"/>
              </a:rPr>
              <a:t>- İnsülin dışı antihiperglisemik ilaçlara alerji ve ağır yan etkiler</a:t>
            </a:r>
          </a:p>
          <a:p>
            <a:r>
              <a:rPr lang="tr-TR" sz="1200" b="0" i="0" u="none" strike="noStrike" kern="1200" baseline="0" smtClean="0">
                <a:solidFill>
                  <a:schemeClr val="tx1"/>
                </a:solidFill>
                <a:latin typeface="+mn-lt"/>
                <a:ea typeface="+mn-ea"/>
                <a:cs typeface="+mn-cs"/>
              </a:rPr>
              <a:t>- Klinik olarak ciddi insülin rezistansı</a:t>
            </a:r>
          </a:p>
          <a:p>
            <a:r>
              <a:rPr lang="tr-TR" sz="1200" b="0" i="0" u="none" strike="noStrike" kern="1200" baseline="0" smtClean="0">
                <a:solidFill>
                  <a:schemeClr val="tx1"/>
                </a:solidFill>
                <a:latin typeface="+mn-lt"/>
                <a:ea typeface="+mn-ea"/>
                <a:cs typeface="+mn-cs"/>
              </a:rPr>
              <a:t>- Uzun süreli yüksek doz kortikosteroid kullanımı</a:t>
            </a:r>
          </a:p>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35</a:t>
            </a:fld>
            <a:endParaRPr lang="tr-TR"/>
          </a:p>
        </p:txBody>
      </p:sp>
    </p:spTree>
    <p:extLst>
      <p:ext uri="{BB962C8B-B14F-4D97-AF65-F5344CB8AC3E}">
        <p14:creationId xmlns:p14="http://schemas.microsoft.com/office/powerpoint/2010/main" val="1751869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36</a:t>
            </a:fld>
            <a:endParaRPr lang="tr-TR"/>
          </a:p>
        </p:txBody>
      </p:sp>
    </p:spTree>
    <p:extLst>
      <p:ext uri="{BB962C8B-B14F-4D97-AF65-F5344CB8AC3E}">
        <p14:creationId xmlns:p14="http://schemas.microsoft.com/office/powerpoint/2010/main" val="239500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*Ülkemizde kullanılmamaktadır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37</a:t>
            </a:fld>
            <a:endParaRPr lang="tr-TR"/>
          </a:p>
        </p:txBody>
      </p:sp>
    </p:spTree>
    <p:extLst>
      <p:ext uri="{BB962C8B-B14F-4D97-AF65-F5344CB8AC3E}">
        <p14:creationId xmlns:p14="http://schemas.microsoft.com/office/powerpoint/2010/main" val="1708831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Egzersiz, sistemik ateş veya injeksiyon bölgesine masaj uygulanması insülinin emilim hızını artırır.</a:t>
            </a:r>
          </a:p>
          <a:p>
            <a:r>
              <a:rPr lang="tr-TR" sz="1200" b="0" i="0" u="none" strike="noStrike" kern="1200" baseline="0" smtClean="0">
                <a:solidFill>
                  <a:schemeClr val="tx1"/>
                </a:solidFill>
                <a:latin typeface="+mn-lt"/>
                <a:ea typeface="+mn-ea"/>
                <a:cs typeface="+mn-cs"/>
              </a:rPr>
              <a:t>Sıcakta insülin absorpsiyonu daha çabuk, soğukta daha yavaştır.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Dünyada genel olarak U-100 (1 ml’de 100 IU bulunan) insülinler kullanılmaktadır. Ayrıca insülin gereksinimi yüksek olan insülin dirençli hastalar için bazı insülinlerin konsantre formları (U-200, U-300 ve U-500) geliştirilmiştir.</a:t>
            </a:r>
          </a:p>
          <a:p>
            <a:endParaRPr lang="tr-TR" sz="1200" b="0" i="0" u="none" strike="noStrike" kern="1200" baseline="0" smtClean="0">
              <a:solidFill>
                <a:schemeClr val="tx1"/>
              </a:solidFill>
              <a:latin typeface="+mn-lt"/>
              <a:ea typeface="+mn-ea"/>
              <a:cs typeface="+mn-cs"/>
            </a:endParaRPr>
          </a:p>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38</a:t>
            </a:fld>
            <a:endParaRPr lang="tr-TR"/>
          </a:p>
        </p:txBody>
      </p:sp>
    </p:spTree>
    <p:extLst>
      <p:ext uri="{BB962C8B-B14F-4D97-AF65-F5344CB8AC3E}">
        <p14:creationId xmlns:p14="http://schemas.microsoft.com/office/powerpoint/2010/main" val="181660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gaz, şişkinlik gibi yan etkiler genellikle geçicidir</a:t>
            </a:r>
          </a:p>
          <a:p>
            <a:r>
              <a:rPr lang="tr-TR" smtClean="0"/>
              <a:t>Periyodik olarak B-12 vitamin</a:t>
            </a:r>
            <a:r>
              <a:rPr lang="tr-TR" baseline="0" smtClean="0"/>
              <a:t> </a:t>
            </a:r>
            <a:r>
              <a:rPr lang="tr-TR" smtClean="0"/>
              <a:t>düzeyinin ölçülmesi önerilmektedir. Düzeyin düşük olduğu, özellikle nöropati gelişmiş</a:t>
            </a:r>
          </a:p>
          <a:p>
            <a:r>
              <a:rPr lang="tr-TR" smtClean="0"/>
              <a:t>vakalarda B-12 vitamin replasmanı gerekir.</a:t>
            </a:r>
          </a:p>
          <a:p>
            <a:r>
              <a:rPr lang="tr-TR" smtClean="0"/>
              <a:t>Laktik asidoz (insidans &lt;10/100.000 hasta yılı)</a:t>
            </a:r>
          </a:p>
          <a:p>
            <a:r>
              <a:rPr lang="tr-TR" smtClean="0"/>
              <a:t>Uyarı !; Çok miktarda iyotlu kontrast madde kullanılarak anjiyografik inceleme yapılacak</a:t>
            </a:r>
          </a:p>
          <a:p>
            <a:r>
              <a:rPr lang="tr-TR" smtClean="0"/>
              <a:t>diyabet hastalarında, metformin, işlemden 24 saat önce kesilmeli, hasta hidrate edilmeli</a:t>
            </a:r>
          </a:p>
          <a:p>
            <a:r>
              <a:rPr lang="tr-TR" smtClean="0"/>
              <a:t>ve 24 saat sonra serum kreatinin düzeyinin ölçülmesini takiben, sorun yok ise tekrar</a:t>
            </a:r>
          </a:p>
          <a:p>
            <a:r>
              <a:rPr lang="tr-TR" smtClean="0"/>
              <a:t>başlanmalıdır.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a:t>
            </a:fld>
            <a:endParaRPr lang="tr-TR"/>
          </a:p>
        </p:txBody>
      </p:sp>
    </p:spTree>
    <p:extLst>
      <p:ext uri="{BB962C8B-B14F-4D97-AF65-F5344CB8AC3E}">
        <p14:creationId xmlns:p14="http://schemas.microsoft.com/office/powerpoint/2010/main" val="1113534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Etki profillerine göre kısa/hızlı/çok hızlı etkili veya inhaler, orta etkili ve uzun/çok uzun etkili olmak üzere başlıca üç gruba ayrılır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İnsülin tedavisi prandiyal ve/veya bazal insülin gereksinimini karşılamak üzere planlanır.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Kısa/hızlı/çok hızlı etkili veya inhaler insülinle prandiyal, orta/uzun/çok uzun etkili insülinle ise bazal ihtiyaç karşılanmaktadır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Yalnızca bazal insülin ile kontrol edilemeyen fakat bazal-bolus insülin tedavisini uygulamanın da zor olduğu -özellikle tip 2- diyabetlilerde, insülin tedavisini kolaylaştırmak amacıyla kısa/hızlı etkili insülinler ile orta/uzun etkili insülinlerin çeşitli kombinasyonları geliştirilmiştir.</a:t>
            </a:r>
          </a:p>
          <a:p>
            <a:endParaRPr lang="tr-TR" sz="1200" b="0" i="0" u="none" strike="noStrike" kern="1200" baseline="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smtClean="0">
                <a:solidFill>
                  <a:schemeClr val="tx1"/>
                </a:solidFill>
                <a:latin typeface="+mn-lt"/>
                <a:ea typeface="+mn-ea"/>
                <a:cs typeface="+mn-cs"/>
              </a:rPr>
              <a:t>Hızlı/kısa etkili insülinler, intramüsküler ve intravenöz infüzyon şeklinde de verilebilir. Orta/uzun etkili insülinlerin i.v. kullanımı kontrendikedir.</a:t>
            </a:r>
          </a:p>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39</a:t>
            </a:fld>
            <a:endParaRPr lang="tr-TR"/>
          </a:p>
        </p:txBody>
      </p:sp>
    </p:spTree>
    <p:extLst>
      <p:ext uri="{BB962C8B-B14F-4D97-AF65-F5344CB8AC3E}">
        <p14:creationId xmlns:p14="http://schemas.microsoft.com/office/powerpoint/2010/main" val="800036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41</a:t>
            </a:fld>
            <a:endParaRPr lang="tr-TR"/>
          </a:p>
        </p:txBody>
      </p:sp>
    </p:spTree>
    <p:extLst>
      <p:ext uri="{BB962C8B-B14F-4D97-AF65-F5344CB8AC3E}">
        <p14:creationId xmlns:p14="http://schemas.microsoft.com/office/powerpoint/2010/main" val="2443974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RESİM EKLE !!!</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42</a:t>
            </a:fld>
            <a:endParaRPr lang="tr-TR"/>
          </a:p>
        </p:txBody>
      </p:sp>
    </p:spTree>
    <p:extLst>
      <p:ext uri="{BB962C8B-B14F-4D97-AF65-F5344CB8AC3E}">
        <p14:creationId xmlns:p14="http://schemas.microsoft.com/office/powerpoint/2010/main" val="2633347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Hipoglisemi : </a:t>
            </a:r>
            <a:r>
              <a:rPr lang="tr-TR" sz="1200" b="0" i="0" u="none" strike="noStrike" kern="1200" baseline="0" smtClean="0">
                <a:solidFill>
                  <a:schemeClr val="tx1"/>
                </a:solidFill>
                <a:latin typeface="+mn-lt"/>
                <a:ea typeface="+mn-ea"/>
                <a:cs typeface="+mn-cs"/>
              </a:rPr>
              <a:t>Bazal-bolus insülin tedavisi uygulanan tip 1 diyabetlilerde daha sık görülür.</a:t>
            </a:r>
          </a:p>
          <a:p>
            <a:r>
              <a:rPr lang="tr-TR" smtClean="0"/>
              <a:t>Kilo artışı:</a:t>
            </a:r>
            <a:r>
              <a:rPr lang="tr-TR" baseline="0" smtClean="0"/>
              <a:t> </a:t>
            </a:r>
            <a:r>
              <a:rPr lang="tr-TR" sz="1200" b="0" i="0" u="none" strike="noStrike" kern="1200" baseline="0" smtClean="0">
                <a:solidFill>
                  <a:schemeClr val="tx1"/>
                </a:solidFill>
                <a:latin typeface="+mn-lt"/>
                <a:ea typeface="+mn-ea"/>
                <a:cs typeface="+mn-cs"/>
              </a:rPr>
              <a:t>yağ ve kas dokusunun yeniden kazanılması, su ve tuz tutulumu olması ve glukozürinin azalmasına bağlı olarak</a:t>
            </a:r>
          </a:p>
          <a:p>
            <a:r>
              <a:rPr lang="tr-TR" smtClean="0"/>
              <a:t>İmmünojenisite: </a:t>
            </a:r>
            <a:r>
              <a:rPr lang="tr-TR" sz="1200" b="0" i="0" u="none" strike="noStrike" kern="1200" baseline="0" smtClean="0">
                <a:solidFill>
                  <a:schemeClr val="tx1"/>
                </a:solidFill>
                <a:latin typeface="+mn-lt"/>
                <a:ea typeface="+mn-ea"/>
                <a:cs typeface="+mn-cs"/>
              </a:rPr>
              <a:t>insan insülinleri ve analog insülin kullanımı ile insülin antikorları gelişimi ve alerji gibi immunojenisite sorunları artık nadiren görülmektedir.</a:t>
            </a:r>
          </a:p>
          <a:p>
            <a:r>
              <a:rPr lang="tr-TR" smtClean="0"/>
              <a:t>Lipohipertrofi: </a:t>
            </a:r>
            <a:r>
              <a:rPr lang="tr-TR" sz="1200" b="0" i="0" u="none" strike="noStrike" kern="1200" baseline="0" smtClean="0">
                <a:solidFill>
                  <a:schemeClr val="tx1"/>
                </a:solidFill>
                <a:latin typeface="+mn-lt"/>
                <a:ea typeface="+mn-ea"/>
                <a:cs typeface="+mn-cs"/>
              </a:rPr>
              <a:t>Enjeksiyon bölgesini değiştirmekle (rotasyon) ve insülin iğne uçlarının birden fazla kullanılmaması ile lipohipertrofi gelişimi önlenebilir.</a:t>
            </a:r>
            <a:endParaRPr lang="tr-TR" smtClean="0"/>
          </a:p>
          <a:p>
            <a:endParaRPr lang="tr-TR" smtClean="0"/>
          </a:p>
          <a:p>
            <a:endParaRPr lang="tr-TR" smtClean="0"/>
          </a:p>
        </p:txBody>
      </p:sp>
      <p:sp>
        <p:nvSpPr>
          <p:cNvPr id="4" name="Slayt Numarası Yer Tutucusu 3"/>
          <p:cNvSpPr>
            <a:spLocks noGrp="1"/>
          </p:cNvSpPr>
          <p:nvPr>
            <p:ph type="sldNum" sz="quarter" idx="10"/>
          </p:nvPr>
        </p:nvSpPr>
        <p:spPr/>
        <p:txBody>
          <a:bodyPr/>
          <a:lstStyle/>
          <a:p>
            <a:fld id="{B155B338-6E03-4C5D-8C79-7DAB23EB5D20}" type="slidenum">
              <a:rPr lang="tr-TR" smtClean="0"/>
              <a:t>43</a:t>
            </a:fld>
            <a:endParaRPr lang="tr-TR"/>
          </a:p>
        </p:txBody>
      </p:sp>
    </p:spTree>
    <p:extLst>
      <p:ext uri="{BB962C8B-B14F-4D97-AF65-F5344CB8AC3E}">
        <p14:creationId xmlns:p14="http://schemas.microsoft.com/office/powerpoint/2010/main" val="3506653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Bifazik karışım insülin tedavisi : Bazal insülin desteğinin yeterli olmadığı tip 2 diyabetlilerde, bazal-bolus insülin ihtiyacı olduğu halde bunu uygulayamayacak durumda olan (örn. ileri yaştaki) tip 1 diyabetliler ile diyetle kontrol altına alınamayan hafif GDM vakalarında kullanılabilir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Bazal İnsülin ve GLP-1 Analoğu Hazır Kombinasyonu</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44</a:t>
            </a:fld>
            <a:endParaRPr lang="tr-TR"/>
          </a:p>
        </p:txBody>
      </p:sp>
    </p:spTree>
    <p:extLst>
      <p:ext uri="{BB962C8B-B14F-4D97-AF65-F5344CB8AC3E}">
        <p14:creationId xmlns:p14="http://schemas.microsoft.com/office/powerpoint/2010/main" val="2757533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Yakın dönemde kullanıma sunulan çok hızlı etkili insülin ise yemeğin başlangıcında veya yemekte kullanılmak üzere geliştirilmiştir.</a:t>
            </a:r>
          </a:p>
          <a:p>
            <a:r>
              <a:rPr lang="tr-TR" sz="1200" b="0" i="0" u="none" strike="noStrike" kern="1200" baseline="0" smtClean="0">
                <a:solidFill>
                  <a:schemeClr val="tx1"/>
                </a:solidFill>
                <a:latin typeface="+mn-lt"/>
                <a:ea typeface="+mn-ea"/>
                <a:cs typeface="+mn-cs"/>
              </a:rPr>
              <a:t>Kan glukoz düzeylerine göre de insülin injeksiyon zamanı değiştirilebilir. Örneğin öğün öncesi glukoz düzeyi hedeflenen değerden yüksek ise yemek zamanı biraz geciktirilebilir.</a:t>
            </a:r>
          </a:p>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49</a:t>
            </a:fld>
            <a:endParaRPr lang="tr-TR"/>
          </a:p>
        </p:txBody>
      </p:sp>
    </p:spTree>
    <p:extLst>
      <p:ext uri="{BB962C8B-B14F-4D97-AF65-F5344CB8AC3E}">
        <p14:creationId xmlns:p14="http://schemas.microsoft.com/office/powerpoint/2010/main" val="1744799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Kalem :  çocuklar için 0.5 IU’lik kalemler mevcuttur</a:t>
            </a:r>
          </a:p>
          <a:p>
            <a:r>
              <a:rPr lang="tr-TR" sz="1200" b="0" i="0" u="none" strike="noStrike" kern="1200" baseline="0" smtClean="0">
                <a:solidFill>
                  <a:schemeClr val="tx1"/>
                </a:solidFill>
                <a:latin typeface="+mn-lt"/>
                <a:ea typeface="+mn-ea"/>
                <a:cs typeface="+mn-cs"/>
              </a:rPr>
              <a:t>İnhaler insülin : İnhaler insülin, özellikle tip 1 diyabetlilerde prandiyal insülin ihtiyacını karşılamak için geliştirilmiş olup henüz kullanımı sınırlıdır ve ülkemizde bulunmamaktadır. Kronik obstrüktif akciğer hastalığı (astım, bronşit), sigara kullanan ve yakın zamanda sigarayı bırakmış hastalarda inhaler insülin kontrendikedir. İnhaler insülin kullanımı öncesinde tüm hastalarda spirometri testi (FEV1 ölçümü) önerilmektedir.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50</a:t>
            </a:fld>
            <a:endParaRPr lang="tr-TR"/>
          </a:p>
        </p:txBody>
      </p:sp>
    </p:spTree>
    <p:extLst>
      <p:ext uri="{BB962C8B-B14F-4D97-AF65-F5344CB8AC3E}">
        <p14:creationId xmlns:p14="http://schemas.microsoft.com/office/powerpoint/2010/main" val="2499246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Diyabet süresi kısa, komplikasyonları olmayan, genç veya gebelik planlayan ya da halen gebe olan tip 1 diyabetlilerde glisemik hedefler daha sıkı (örn. A1C &lt;%6-6.5; 42-48 mmol/ mol); buna karşılık ileri yaşta, hipoglisemi riski yüksek, komplikasyonları ve eşlik eden sağlık sorunları bulunan hastalarda glisemik hedefler daha esnek (örn. A1C &lt;%7.5-8.5; 58- 69 mmol/mol) tutulmalıdır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51</a:t>
            </a:fld>
            <a:endParaRPr lang="tr-TR"/>
          </a:p>
        </p:txBody>
      </p:sp>
    </p:spTree>
    <p:extLst>
      <p:ext uri="{BB962C8B-B14F-4D97-AF65-F5344CB8AC3E}">
        <p14:creationId xmlns:p14="http://schemas.microsoft.com/office/powerpoint/2010/main" val="2064733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Uzun</a:t>
            </a:r>
            <a:r>
              <a:rPr lang="tr-TR" baseline="0" smtClean="0"/>
              <a:t> etkili insülinlerde noktürnal hipoglisemilerin azaldığı gösterilmiş. </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52</a:t>
            </a:fld>
            <a:endParaRPr lang="tr-TR"/>
          </a:p>
        </p:txBody>
      </p:sp>
    </p:spTree>
    <p:extLst>
      <p:ext uri="{BB962C8B-B14F-4D97-AF65-F5344CB8AC3E}">
        <p14:creationId xmlns:p14="http://schemas.microsoft.com/office/powerpoint/2010/main" val="323317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Yaş ≥ 65 olan diyabetlilerde A1C hedefi, hastanın diyabet ile ilişkili durumu, ek sağlık sorunları ve fonksiyonel kapasitesine göre %7.5-8.5 (58-69 mmol/ mol) arasında olabilir.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53</a:t>
            </a:fld>
            <a:endParaRPr lang="tr-TR"/>
          </a:p>
        </p:txBody>
      </p:sp>
    </p:spTree>
    <p:extLst>
      <p:ext uri="{BB962C8B-B14F-4D97-AF65-F5344CB8AC3E}">
        <p14:creationId xmlns:p14="http://schemas.microsoft.com/office/powerpoint/2010/main" val="141881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İleri derecede renal fonksiyon bozukluğu varsa (eGFR &lt;30 ml/dk ise) metformin</a:t>
            </a:r>
          </a:p>
          <a:p>
            <a:r>
              <a:rPr lang="tr-TR" smtClean="0"/>
              <a:t>kontrendikedir. eGFR 30-45 ml/dk ise metformin başlanmamalı, metformin kullanmakta</a:t>
            </a:r>
          </a:p>
          <a:p>
            <a:r>
              <a:rPr lang="tr-TR" smtClean="0"/>
              <a:t>olan hastalarda ise eGFR bu aralığa düşmüşse metformin dozu (örn. yarı yarıya)</a:t>
            </a:r>
          </a:p>
          <a:p>
            <a:r>
              <a:rPr lang="tr-TR" smtClean="0"/>
              <a:t>azaltılmalıdır.</a:t>
            </a:r>
          </a:p>
          <a:p>
            <a:r>
              <a:rPr lang="tr-TR" smtClean="0"/>
              <a:t> Gebelik ve emzirme dönemi (gebelikte metformin kullanımına ilişkin çalışmaların sayısı</a:t>
            </a:r>
          </a:p>
          <a:p>
            <a:r>
              <a:rPr lang="tr-TR" smtClean="0"/>
              <a:t>artmakla birlikte, metformin plasentadan geçmekte ve metformin kullanan annelerin</a:t>
            </a:r>
          </a:p>
          <a:p>
            <a:r>
              <a:rPr lang="tr-TR" smtClean="0"/>
              <a:t>çocuklarında uzun döneme ait yeterli veri bulunmamaktadır. Laktasyon döneminde</a:t>
            </a:r>
          </a:p>
          <a:p>
            <a:r>
              <a:rPr lang="tr-TR" smtClean="0"/>
              <a:t>metformin alımından sonra 3-4 saat süre ile bebeğin emzirilmemesi önerilmektedir)</a:t>
            </a:r>
          </a:p>
        </p:txBody>
      </p:sp>
      <p:sp>
        <p:nvSpPr>
          <p:cNvPr id="4" name="Slayt Numarası Yer Tutucusu 3"/>
          <p:cNvSpPr>
            <a:spLocks noGrp="1"/>
          </p:cNvSpPr>
          <p:nvPr>
            <p:ph type="sldNum" sz="quarter" idx="10"/>
          </p:nvPr>
        </p:nvSpPr>
        <p:spPr/>
        <p:txBody>
          <a:bodyPr/>
          <a:lstStyle/>
          <a:p>
            <a:fld id="{B155B338-6E03-4C5D-8C79-7DAB23EB5D20}" type="slidenum">
              <a:rPr lang="tr-TR" smtClean="0"/>
              <a:t>6</a:t>
            </a:fld>
            <a:endParaRPr lang="tr-TR"/>
          </a:p>
        </p:txBody>
      </p:sp>
    </p:spTree>
    <p:extLst>
      <p:ext uri="{BB962C8B-B14F-4D97-AF65-F5344CB8AC3E}">
        <p14:creationId xmlns:p14="http://schemas.microsoft.com/office/powerpoint/2010/main" val="2772678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Metformine 2x500 mg veya gastrointestinal hassasiyeti olan hastalarda 1x500 mg olarak başlanmalı ve 1-2 haftada bir 500 mg artırılarak 1-2 ay içinde etkili doz olan 2x1000 mg’a çıkılmalıdır. Metformin, öğünün ilk 10 dakikası içinde alındığında biyoyararlanımı, tok karına alınmasına göre, daha yüksek olmaktadır.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Diyabet başlangıcında </a:t>
            </a:r>
            <a:r>
              <a:rPr lang="tr-TR" sz="1200" b="1" i="1" u="none" strike="noStrike" kern="1200" baseline="0" smtClean="0">
                <a:solidFill>
                  <a:schemeClr val="tx1"/>
                </a:solidFill>
                <a:latin typeface="+mn-lt"/>
                <a:ea typeface="+mn-ea"/>
                <a:cs typeface="+mn-cs"/>
              </a:rPr>
              <a:t>A1C %8.5-10 </a:t>
            </a:r>
            <a:r>
              <a:rPr lang="tr-TR" sz="1200" b="0" i="0" u="none" strike="noStrike" kern="1200" baseline="0" smtClean="0">
                <a:solidFill>
                  <a:schemeClr val="tx1"/>
                </a:solidFill>
                <a:latin typeface="+mn-lt"/>
                <a:ea typeface="+mn-ea"/>
                <a:cs typeface="+mn-cs"/>
              </a:rPr>
              <a:t>(69-86 mmol/mol) olan hastalarda tedaviye metformin ile birlikte ikinci bir insülin dışı antihiperglisemik ilaç ya da bazal insülin</a:t>
            </a:r>
          </a:p>
          <a:p>
            <a:r>
              <a:rPr lang="tr-TR" sz="1200" b="0" i="0" u="none" strike="noStrike" kern="1200" baseline="0" smtClean="0">
                <a:solidFill>
                  <a:schemeClr val="tx1"/>
                </a:solidFill>
                <a:latin typeface="+mn-lt"/>
                <a:ea typeface="+mn-ea"/>
                <a:cs typeface="+mn-cs"/>
              </a:rPr>
              <a:t>kombinasyonu ile başlanması önerilmektedir.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Özellikle insülinli kombinasyon ya da metformin ile birlikte sekretogog (SU/GLN) verilen durumlarda hasta, yakın takip edilmeli ve glukoz düzeyleri düştüğünde dozlar azaltılmalıdır.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Başlangıçtaki </a:t>
            </a:r>
            <a:r>
              <a:rPr lang="tr-TR" sz="1200" b="1" i="1" u="none" strike="noStrike" kern="1200" baseline="0" smtClean="0">
                <a:solidFill>
                  <a:schemeClr val="tx1"/>
                </a:solidFill>
                <a:latin typeface="+mn-lt"/>
                <a:ea typeface="+mn-ea"/>
                <a:cs typeface="+mn-cs"/>
              </a:rPr>
              <a:t>A1C </a:t>
            </a:r>
            <a:r>
              <a:rPr lang="tr-TR" sz="1200" b="0" i="0" u="none" strike="noStrike" kern="1200" baseline="0" smtClean="0">
                <a:solidFill>
                  <a:schemeClr val="tx1"/>
                </a:solidFill>
                <a:latin typeface="+mn-lt"/>
                <a:ea typeface="+mn-ea"/>
                <a:cs typeface="+mn-cs"/>
              </a:rPr>
              <a:t>≥</a:t>
            </a:r>
            <a:r>
              <a:rPr lang="tr-TR" sz="1200" b="1" i="1" u="none" strike="noStrike" kern="1200" baseline="0" smtClean="0">
                <a:solidFill>
                  <a:schemeClr val="tx1"/>
                </a:solidFill>
                <a:latin typeface="+mn-lt"/>
                <a:ea typeface="+mn-ea"/>
                <a:cs typeface="+mn-cs"/>
              </a:rPr>
              <a:t>%10 </a:t>
            </a:r>
            <a:r>
              <a:rPr lang="tr-TR" sz="1200" b="0" i="0" u="none" strike="noStrike" kern="1200" baseline="0" smtClean="0">
                <a:solidFill>
                  <a:schemeClr val="tx1"/>
                </a:solidFill>
                <a:latin typeface="+mn-lt"/>
                <a:ea typeface="+mn-ea"/>
                <a:cs typeface="+mn-cs"/>
              </a:rPr>
              <a:t>(86 mmol/mol), APG &gt;250 mg/dl veya random PG &gt;300 mg/dl olan ya da poliüri, polidipsi ve noktüri gibi hiperglisemik semptomları bulunan; kilo kaybı olan veya klinik tablosu katastrofik (hipertrigliseridemi, DKA, HHD) olan hastalarda, tedaviye insülin ile başlanmalıdır.. Bu hastalarda insülin tedavisi tercihen bazal-bolus (veya karışım) insülin ile yapılmalı ve beraberinde mümkünse metformin de verilmelidir.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Metformine ikinci ilaç eklenmesinden sonra A1C %7.1-8.5 (54-69 mmol/mol) ise tedaviye üçüncü bir OAD eklenebilir. Ancak, bu durumda tedavi maliyeti yükselir, tedavinin etkinliği insüline kıyasla daha düşüktür. Tedaviye üçüncü bir OAD eklenmesi, A1C’yi ancak %0.3- 0.5 kadar düşürebilir. Bu sebeple tedavi kısa süre sonra yetersiz kalabilir.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55</a:t>
            </a:fld>
            <a:endParaRPr lang="tr-TR"/>
          </a:p>
        </p:txBody>
      </p:sp>
    </p:spTree>
    <p:extLst>
      <p:ext uri="{BB962C8B-B14F-4D97-AF65-F5344CB8AC3E}">
        <p14:creationId xmlns:p14="http://schemas.microsoft.com/office/powerpoint/2010/main" val="2115271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Daha önceden tanı konulmuş tip 2 diyabetli hastada, A1C hedefine ulaşılamazsa veya glisemik hedefler sürdürülemiyorsa kısa sürede </a:t>
            </a:r>
            <a:r>
              <a:rPr lang="tr-TR" sz="1200" b="1" i="0" u="none" strike="noStrike" kern="1200" baseline="0" smtClean="0">
                <a:solidFill>
                  <a:schemeClr val="tx1"/>
                </a:solidFill>
                <a:latin typeface="+mn-lt"/>
                <a:ea typeface="+mn-ea"/>
                <a:cs typeface="+mn-cs"/>
              </a:rPr>
              <a:t>(3 ayda) </a:t>
            </a:r>
            <a:r>
              <a:rPr lang="tr-TR" sz="1200" b="0" i="0" u="none" strike="noStrike" kern="1200" baseline="0" smtClean="0">
                <a:solidFill>
                  <a:schemeClr val="tx1"/>
                </a:solidFill>
                <a:latin typeface="+mn-lt"/>
                <a:ea typeface="+mn-ea"/>
                <a:cs typeface="+mn-cs"/>
              </a:rPr>
              <a:t>ilaç dozları artırılmalı veya yeni .tedavi rejimlerine geçilmelidir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Yaşam tarzı değişikliği ve 2000 mg/gün dozunda metformin ile 3 ay sonra </a:t>
            </a:r>
            <a:r>
              <a:rPr lang="tr-TR" sz="1200" b="1" i="0" u="none" strike="noStrike" kern="1200" baseline="0" smtClean="0">
                <a:solidFill>
                  <a:schemeClr val="tx1"/>
                </a:solidFill>
                <a:latin typeface="+mn-lt"/>
                <a:ea typeface="+mn-ea"/>
                <a:cs typeface="+mn-cs"/>
              </a:rPr>
              <a:t>A1C %7-7.5 (53-58 mmol/mol) </a:t>
            </a:r>
            <a:r>
              <a:rPr lang="tr-TR" sz="1200" b="0" i="0" u="none" strike="noStrike" kern="1200" baseline="0" smtClean="0">
                <a:solidFill>
                  <a:schemeClr val="tx1"/>
                </a:solidFill>
                <a:latin typeface="+mn-lt"/>
                <a:ea typeface="+mn-ea"/>
                <a:cs typeface="+mn-cs"/>
              </a:rPr>
              <a:t> ise yaşam tarzı yeniden gözden geçirilmeli, A1C &gt;%7.5 (58 mmol/mol) ise veya yaşam tarzı düzenlemelerine rağmen bireysel glisemik hedeflere ulaşılamazsa tedaviye ikinci bir ilaç eklenmelidir.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Metabolik dekompansasyonu (aşikar hiperglisemi, hipertrigliseridemi, ketozis veya istemsiz kilo kaybı) olan tip 2 diyabetli hastalarda, insülin en etkili yoldur. Özellikle A1C ≥%8.5 (69 mmol/mol) ise tercihen bazal insüline (uzun etkili analog veya NPH insülin) başlanmalıdır.</a:t>
            </a:r>
          </a:p>
          <a:p>
            <a:endParaRPr lang="tr-TR" sz="1200" b="0" i="0" u="none" strike="noStrike" kern="1200" baseline="0" smtClean="0">
              <a:solidFill>
                <a:schemeClr val="tx1"/>
              </a:solidFill>
              <a:latin typeface="+mn-lt"/>
              <a:ea typeface="+mn-ea"/>
              <a:cs typeface="+mn-cs"/>
            </a:endParaRPr>
          </a:p>
          <a:p>
            <a:r>
              <a:rPr lang="tr-TR" sz="1200" b="1" i="0" u="none" strike="noStrike" kern="1200" baseline="0" smtClean="0">
                <a:solidFill>
                  <a:schemeClr val="tx1"/>
                </a:solidFill>
                <a:latin typeface="+mn-lt"/>
                <a:ea typeface="+mn-ea"/>
                <a:cs typeface="+mn-cs"/>
              </a:rPr>
              <a:t>A1C %7.1-8.5 (54-69 mmol/mol) arasında ise</a:t>
            </a:r>
            <a:r>
              <a:rPr lang="tr-TR" sz="1200" b="0" i="0" u="none" strike="noStrike" kern="1200" baseline="0" smtClean="0">
                <a:solidFill>
                  <a:schemeClr val="tx1"/>
                </a:solidFill>
                <a:latin typeface="+mn-lt"/>
                <a:ea typeface="+mn-ea"/>
                <a:cs typeface="+mn-cs"/>
              </a:rPr>
              <a:t>, hastanın durumuna göre, tedaviye SU, GLN, DPP4-İ, AGİ, GLP-1A, PİO veya SGLT2-İ eklenebilir. Özellikle tokluk glisemi kontrolü hedefleniyorsa GLN, DPP4-İ, AGİ veya GLP-1A seçilebilir. Özellikle kilo kaybının yararlı olacağı düşünülen hastalarda GLP-1A veya SGLT2-İ</a:t>
            </a:r>
          </a:p>
          <a:p>
            <a:r>
              <a:rPr lang="tr-TR" sz="1200" b="0" i="0" u="none" strike="noStrike" kern="1200" baseline="0" smtClean="0">
                <a:solidFill>
                  <a:schemeClr val="tx1"/>
                </a:solidFill>
                <a:latin typeface="+mn-lt"/>
                <a:ea typeface="+mn-ea"/>
                <a:cs typeface="+mn-cs"/>
              </a:rPr>
              <a:t>Kullanılabilir. SU/GLN grubu en ucuz seçenektir.  Bu ilaçların hipoglisemi ve kilo artışı riski dikkate alınmalıdır.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Akut hastalıklar sırasında ve major cerrahi öncesinde dehidratasyon ve DKA riski artacağı için metformin ve SGLT2-İ geçici olarak kesilmelidir.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Metformine ikinci bir OAD eklendikten 3 ay sonra </a:t>
            </a:r>
            <a:r>
              <a:rPr lang="tr-TR" sz="1200" b="1" i="0" u="none" strike="noStrike" kern="1200" baseline="0" smtClean="0">
                <a:solidFill>
                  <a:schemeClr val="tx1"/>
                </a:solidFill>
                <a:latin typeface="+mn-lt"/>
                <a:ea typeface="+mn-ea"/>
                <a:cs typeface="+mn-cs"/>
              </a:rPr>
              <a:t>A1C &gt;%8.5 </a:t>
            </a:r>
            <a:r>
              <a:rPr lang="tr-TR" sz="1200" b="0" i="0" u="none" strike="noStrike" kern="1200" baseline="0" smtClean="0">
                <a:solidFill>
                  <a:schemeClr val="tx1"/>
                </a:solidFill>
                <a:latin typeface="+mn-lt"/>
                <a:ea typeface="+mn-ea"/>
                <a:cs typeface="+mn-cs"/>
              </a:rPr>
              <a:t>(69 mmol/mol) ise insülin tedavisine ya da GLP-1A YA geçilmelidir.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56</a:t>
            </a:fld>
            <a:endParaRPr lang="tr-TR"/>
          </a:p>
        </p:txBody>
      </p:sp>
    </p:spTree>
    <p:extLst>
      <p:ext uri="{BB962C8B-B14F-4D97-AF65-F5344CB8AC3E}">
        <p14:creationId xmlns:p14="http://schemas.microsoft.com/office/powerpoint/2010/main" val="2406823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Günümüzde çok sayıda insülin-dışı oral antihiperglisemik (OAD) ilaç mevcut olmakla birlikte, metformine ek olarak kullanılan ikinci OAD’nin A1C’yi %0.8-1 civarında, üçüncü OAD’nin ise A1C’yi %0.3-0.5 oranında düşürebileceği göz önüne alındığında; A1C değeri belirlenen hedefin &gt;%1.5 üzerinde olan vakalarda çok sayıda ilacın kombine kullanılmasından kaçınılması ve injeksiyonlu (insülin ya da GLP-1A) tedavilerden birinin tercih edilmesi rasyonel görünmektedir.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57</a:t>
            </a:fld>
            <a:endParaRPr lang="tr-TR"/>
          </a:p>
        </p:txBody>
      </p:sp>
    </p:spTree>
    <p:extLst>
      <p:ext uri="{BB962C8B-B14F-4D97-AF65-F5344CB8AC3E}">
        <p14:creationId xmlns:p14="http://schemas.microsoft.com/office/powerpoint/2010/main" val="1978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A1C değeri hedeflenen düzeyin &gt;%1.5 üzerine yükselmiş ya da hiperglisemik ciddi semptomları olan bazı hastalarda doğrudan bazal-bolus insülin tedavisine geçilmelidir</a:t>
            </a:r>
          </a:p>
          <a:p>
            <a:r>
              <a:rPr lang="tr-TR" sz="1200" b="0" i="0" u="none" strike="noStrike" kern="1200" baseline="0" smtClean="0">
                <a:solidFill>
                  <a:schemeClr val="tx1"/>
                </a:solidFill>
                <a:latin typeface="+mn-lt"/>
                <a:ea typeface="+mn-ea"/>
                <a:cs typeface="+mn-cs"/>
              </a:rPr>
              <a:t>Bazal-bolus insülin tedavisini uygulamada zorluk yaşayacak olan hastalarda, alternatif olarak günde 3 kez bifazik insülin verilebilir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60</a:t>
            </a:fld>
            <a:endParaRPr lang="tr-TR"/>
          </a:p>
        </p:txBody>
      </p:sp>
    </p:spTree>
    <p:extLst>
      <p:ext uri="{BB962C8B-B14F-4D97-AF65-F5344CB8AC3E}">
        <p14:creationId xmlns:p14="http://schemas.microsoft.com/office/powerpoint/2010/main" val="3255307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Pankreas b-hücrelerinden insülin salınımını artıran SU ve etki mekanizması benzer ancak etki süresi daha kısa olan glinid (GLN; meglitinid) alt grupları yer alır.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Her ikisi de b-hücresi plazma membranı üzerindeki KATP kanallarını, glukozdan bağımsız şekilde, sırası ile uzun ve kısa süreli kapatarak insülin sekresyonunu artırmaktadır.</a:t>
            </a:r>
          </a:p>
          <a:p>
            <a:endParaRPr lang="tr-TR" sz="1200" b="0" i="0" u="none" strike="noStrike" kern="1200" baseline="0" smtClean="0">
              <a:solidFill>
                <a:schemeClr val="tx1"/>
              </a:solidFill>
              <a:latin typeface="+mn-lt"/>
              <a:ea typeface="+mn-ea"/>
              <a:cs typeface="+mn-cs"/>
            </a:endParaRPr>
          </a:p>
          <a:p>
            <a:r>
              <a:rPr lang="tr-TR" sz="1200" b="0" i="0" u="none" strike="noStrike" kern="1200" baseline="0" smtClean="0">
                <a:solidFill>
                  <a:schemeClr val="tx1"/>
                </a:solidFill>
                <a:latin typeface="+mn-lt"/>
                <a:ea typeface="+mn-ea"/>
                <a:cs typeface="+mn-cs"/>
              </a:rPr>
              <a:t>GLN grubu ilaçların, APG üzerindeki etkileri zayıf olup PPG’yi</a:t>
            </a:r>
          </a:p>
          <a:p>
            <a:r>
              <a:rPr lang="tr-TR" sz="1200" b="0" i="0" u="none" strike="noStrike" kern="1200" baseline="0" smtClean="0">
                <a:solidFill>
                  <a:schemeClr val="tx1"/>
                </a:solidFill>
                <a:latin typeface="+mn-lt"/>
                <a:ea typeface="+mn-ea"/>
                <a:cs typeface="+mn-cs"/>
              </a:rPr>
              <a:t>düşürmekte daha etkindir.</a:t>
            </a:r>
          </a:p>
          <a:p>
            <a:endParaRPr lang="tr-TR" sz="1200" b="0" i="0" u="none" strike="noStrike" kern="1200" baseline="0" smtClean="0">
              <a:solidFill>
                <a:schemeClr val="tx1"/>
              </a:solidFill>
              <a:latin typeface="+mn-lt"/>
              <a:ea typeface="+mn-ea"/>
              <a:cs typeface="+mn-cs"/>
            </a:endParaRPr>
          </a:p>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7</a:t>
            </a:fld>
            <a:endParaRPr lang="tr-TR"/>
          </a:p>
        </p:txBody>
      </p:sp>
    </p:spTree>
    <p:extLst>
      <p:ext uri="{BB962C8B-B14F-4D97-AF65-F5344CB8AC3E}">
        <p14:creationId xmlns:p14="http://schemas.microsoft.com/office/powerpoint/2010/main" val="260178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10</a:t>
            </a:fld>
            <a:endParaRPr lang="tr-TR"/>
          </a:p>
        </p:txBody>
      </p:sp>
    </p:spTree>
    <p:extLst>
      <p:ext uri="{BB962C8B-B14F-4D97-AF65-F5344CB8AC3E}">
        <p14:creationId xmlns:p14="http://schemas.microsoft.com/office/powerpoint/2010/main" val="185331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Tip 1 diabetes mellitus (özellikle LADA ile ayırıcı tanının iyi yapılması gerekir.</a:t>
            </a:r>
          </a:p>
          <a:p>
            <a:r>
              <a:rPr lang="tr-TR" sz="1200" b="0" i="0" u="none" strike="noStrike" kern="1200" baseline="0" smtClean="0">
                <a:solidFill>
                  <a:schemeClr val="tx1"/>
                </a:solidFill>
                <a:latin typeface="+mn-lt"/>
                <a:ea typeface="+mn-ea"/>
                <a:cs typeface="+mn-cs"/>
              </a:rPr>
              <a:t>DKA: Diyabetik ketoasidoz</a:t>
            </a:r>
          </a:p>
          <a:p>
            <a:r>
              <a:rPr lang="tr-TR" sz="1200" b="0" i="0" u="none" strike="noStrike" kern="1200" baseline="0" smtClean="0">
                <a:solidFill>
                  <a:schemeClr val="tx1"/>
                </a:solidFill>
                <a:latin typeface="+mn-lt"/>
                <a:ea typeface="+mn-ea"/>
                <a:cs typeface="+mn-cs"/>
              </a:rPr>
              <a:t>HHD: hiperglisemik hiperozmolar durum</a:t>
            </a:r>
          </a:p>
          <a:p>
            <a:endParaRPr lang="tr-TR" sz="1200" b="0" i="0" u="none" strike="noStrike" kern="1200" baseline="0" smtClean="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B155B338-6E03-4C5D-8C79-7DAB23EB5D20}" type="slidenum">
              <a:rPr lang="tr-TR" smtClean="0"/>
              <a:t>11</a:t>
            </a:fld>
            <a:endParaRPr lang="tr-TR"/>
          </a:p>
        </p:txBody>
      </p:sp>
    </p:spTree>
    <p:extLst>
      <p:ext uri="{BB962C8B-B14F-4D97-AF65-F5344CB8AC3E}">
        <p14:creationId xmlns:p14="http://schemas.microsoft.com/office/powerpoint/2010/main" val="2147309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smtClean="0">
                <a:solidFill>
                  <a:schemeClr val="tx1"/>
                </a:solidFill>
                <a:latin typeface="+mn-lt"/>
                <a:ea typeface="+mn-ea"/>
                <a:cs typeface="+mn-cs"/>
              </a:rPr>
              <a:t>Etkilerini, hücresel düzeyde nükleer transkripsiyon faktörü PPAR-g (peroxisome proliferator-activated receptor-g)’yı aktive etmek suretiyle gösterirler (PPAR-g agonisti). Böylece periferik dokularda (kas, karaciğer ve yağ dokusunda) insülin direncini azaltır, kısmen insüline duyarlılığı artırırlar. Yağ dokusunda adiposit diferansiyasyonunu artırmak suretiyle etki ederler. Ayrıca bazı çalışmalarda birkaç mmHg’lık KB azalması sağladıkları gösterilmiştir. Uzun süreli etkinlikleri kanıtlanmıştır (ADOPT çalışması). Bu gruptan, ülkemiz piyasasında yalnızca pioglitazon (PİO) mevcuttur.PİO’nun sekonder KV olay ve inme riskini azalttığı gösterilmiştir (PROactive çalışması).</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12</a:t>
            </a:fld>
            <a:endParaRPr lang="tr-TR"/>
          </a:p>
        </p:txBody>
      </p:sp>
    </p:spTree>
    <p:extLst>
      <p:ext uri="{BB962C8B-B14F-4D97-AF65-F5344CB8AC3E}">
        <p14:creationId xmlns:p14="http://schemas.microsoft.com/office/powerpoint/2010/main" val="108942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Pioglitazon</a:t>
            </a:r>
            <a:r>
              <a:rPr lang="tr-TR" baseline="0" smtClean="0"/>
              <a:t> + metformin içeren preparatlar da mevcut.</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13</a:t>
            </a:fld>
            <a:endParaRPr lang="tr-TR"/>
          </a:p>
        </p:txBody>
      </p:sp>
    </p:spTree>
    <p:extLst>
      <p:ext uri="{BB962C8B-B14F-4D97-AF65-F5344CB8AC3E}">
        <p14:creationId xmlns:p14="http://schemas.microsoft.com/office/powerpoint/2010/main" val="216989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82D092C-350D-444C-AB35-C988FDF07636}" type="datetimeFigureOut">
              <a:rPr lang="tr-TR" smtClean="0"/>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373432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2D092C-350D-444C-AB35-C988FDF07636}" type="datetimeFigureOut">
              <a:rPr lang="tr-TR" smtClean="0"/>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427231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2D092C-350D-444C-AB35-C988FDF07636}" type="datetimeFigureOut">
              <a:rPr lang="tr-TR" smtClean="0"/>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274593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82D092C-350D-444C-AB35-C988FDF07636}" type="datetimeFigureOut">
              <a:rPr lang="tr-TR" smtClean="0"/>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357178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82D092C-350D-444C-AB35-C988FDF07636}" type="datetimeFigureOut">
              <a:rPr lang="tr-TR" smtClean="0"/>
              <a:t>22.12.2020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279218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82D092C-350D-444C-AB35-C988FDF07636}" type="datetimeFigureOut">
              <a:rPr lang="tr-TR" smtClean="0"/>
              <a:t>22.12.2020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43712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82D092C-350D-444C-AB35-C988FDF07636}" type="datetimeFigureOut">
              <a:rPr lang="tr-TR" smtClean="0"/>
              <a:t>22.12.2020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134754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82D092C-350D-444C-AB35-C988FDF07636}" type="datetimeFigureOut">
              <a:rPr lang="tr-TR" smtClean="0"/>
              <a:t>22.12.2020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240448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82D092C-350D-444C-AB35-C988FDF07636}" type="datetimeFigureOut">
              <a:rPr lang="tr-TR" smtClean="0"/>
              <a:t>22.12.2020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300555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82D092C-350D-444C-AB35-C988FDF07636}" type="datetimeFigureOut">
              <a:rPr lang="tr-TR" smtClean="0"/>
              <a:t>22.12.2020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11807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82D092C-350D-444C-AB35-C988FDF07636}" type="datetimeFigureOut">
              <a:rPr lang="tr-TR" smtClean="0"/>
              <a:t>22.12.2020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175696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D092C-350D-444C-AB35-C988FDF07636}" type="datetimeFigureOut">
              <a:rPr lang="tr-TR" smtClean="0"/>
              <a:t>22.12.2020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99650-8804-4C1E-844E-1CC0833D7B22}" type="slidenum">
              <a:rPr lang="tr-TR" smtClean="0"/>
              <a:t>‹#›</a:t>
            </a:fld>
            <a:endParaRPr lang="tr-TR"/>
          </a:p>
        </p:txBody>
      </p:sp>
    </p:spTree>
    <p:extLst>
      <p:ext uri="{BB962C8B-B14F-4D97-AF65-F5344CB8AC3E}">
        <p14:creationId xmlns:p14="http://schemas.microsoft.com/office/powerpoint/2010/main" val="1655959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emf"/><Relationship Id="rId7"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image" Target="../media/image41.jpg"/><Relationship Id="rId4" Type="http://schemas.openxmlformats.org/officeDocument/2006/relationships/image" Target="../media/image35.jpeg"/><Relationship Id="rId9" Type="http://schemas.openxmlformats.org/officeDocument/2006/relationships/image" Target="../media/image40.jpeg"/></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56.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smtClean="0"/>
              <a:t>İNSÜLİN DIŞI ANTİHİPERGLİSEMİK İLAÇLAR VE İNSÜLİN TEDAVİSİ</a:t>
            </a:r>
            <a:endParaRPr lang="tr-TR"/>
          </a:p>
        </p:txBody>
      </p:sp>
      <p:sp>
        <p:nvSpPr>
          <p:cNvPr id="3" name="Alt Başlık 2"/>
          <p:cNvSpPr>
            <a:spLocks noGrp="1"/>
          </p:cNvSpPr>
          <p:nvPr>
            <p:ph type="subTitle" idx="1"/>
          </p:nvPr>
        </p:nvSpPr>
        <p:spPr/>
        <p:txBody>
          <a:bodyPr/>
          <a:lstStyle/>
          <a:p>
            <a:r>
              <a:rPr lang="tr-TR" smtClean="0"/>
              <a:t>Dr.Mustafa GÜNER </a:t>
            </a:r>
          </a:p>
          <a:p>
            <a:r>
              <a:rPr lang="tr-TR" smtClean="0"/>
              <a:t>22.12.2020</a:t>
            </a:r>
            <a:endParaRPr lang="tr-TR"/>
          </a:p>
        </p:txBody>
      </p:sp>
    </p:spTree>
    <p:extLst>
      <p:ext uri="{BB962C8B-B14F-4D97-AF65-F5344CB8AC3E}">
        <p14:creationId xmlns:p14="http://schemas.microsoft.com/office/powerpoint/2010/main" val="2965542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salgılatıcı ilaçların yan etkileri: </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mtClean="0"/>
              <a:t>Hipoglisemi </a:t>
            </a:r>
          </a:p>
          <a:p>
            <a:pPr>
              <a:buFont typeface="Wingdings" panose="05000000000000000000" pitchFamily="2" charset="2"/>
              <a:buChar char="Ø"/>
            </a:pPr>
            <a:r>
              <a:rPr lang="tr-TR" smtClean="0"/>
              <a:t>Kilo artışı</a:t>
            </a:r>
          </a:p>
          <a:p>
            <a:pPr>
              <a:buFont typeface="Wingdings" panose="05000000000000000000" pitchFamily="2" charset="2"/>
              <a:buChar char="Ø"/>
            </a:pPr>
            <a:r>
              <a:rPr lang="tr-TR" smtClean="0"/>
              <a:t>Alerji</a:t>
            </a:r>
          </a:p>
          <a:p>
            <a:pPr>
              <a:buFont typeface="Wingdings" panose="05000000000000000000" pitchFamily="2" charset="2"/>
              <a:buChar char="Ø"/>
            </a:pPr>
            <a:r>
              <a:rPr lang="tr-TR" smtClean="0"/>
              <a:t>Deri döküntüleri</a:t>
            </a:r>
          </a:p>
          <a:p>
            <a:pPr>
              <a:buFont typeface="Wingdings" panose="05000000000000000000" pitchFamily="2" charset="2"/>
              <a:buChar char="Ø"/>
            </a:pPr>
            <a:r>
              <a:rPr lang="tr-TR" smtClean="0"/>
              <a:t>Hepatotoksisite</a:t>
            </a:r>
          </a:p>
          <a:p>
            <a:pPr>
              <a:buFont typeface="Wingdings" panose="05000000000000000000" pitchFamily="2" charset="2"/>
              <a:buChar char="Ø"/>
            </a:pPr>
            <a:r>
              <a:rPr lang="tr-TR" smtClean="0"/>
              <a:t>Hematolojik toksisite (agranülositoz,Kİ aplazisi)</a:t>
            </a:r>
            <a:endParaRPr lang="tr-TR"/>
          </a:p>
        </p:txBody>
      </p:sp>
    </p:spTree>
    <p:extLst>
      <p:ext uri="{BB962C8B-B14F-4D97-AF65-F5344CB8AC3E}">
        <p14:creationId xmlns:p14="http://schemas.microsoft.com/office/powerpoint/2010/main" val="306302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İnsülin salgılatıcı </a:t>
            </a:r>
            <a:r>
              <a:rPr lang="tr-TR" smtClean="0"/>
              <a:t>ilaçların kontrendikasyonları</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mtClean="0"/>
              <a:t>Tip1 DM </a:t>
            </a:r>
          </a:p>
          <a:p>
            <a:pPr>
              <a:buFont typeface="Wingdings" panose="05000000000000000000" pitchFamily="2" charset="2"/>
              <a:buChar char="Ø"/>
            </a:pPr>
            <a:r>
              <a:rPr lang="tr-TR" smtClean="0"/>
              <a:t>Sekonder diyabet (pankreas hastalıkları vb. nedenler)</a:t>
            </a:r>
          </a:p>
          <a:p>
            <a:pPr>
              <a:buFont typeface="Wingdings" panose="05000000000000000000" pitchFamily="2" charset="2"/>
              <a:buChar char="Ø"/>
            </a:pPr>
            <a:r>
              <a:rPr lang="tr-TR" smtClean="0"/>
              <a:t>DKA,HHD</a:t>
            </a:r>
          </a:p>
          <a:p>
            <a:pPr>
              <a:buFont typeface="Wingdings" panose="05000000000000000000" pitchFamily="2" charset="2"/>
              <a:buChar char="Ø"/>
            </a:pPr>
            <a:r>
              <a:rPr lang="tr-TR" smtClean="0"/>
              <a:t>Gebelik</a:t>
            </a:r>
          </a:p>
          <a:p>
            <a:pPr>
              <a:buFont typeface="Wingdings" panose="05000000000000000000" pitchFamily="2" charset="2"/>
              <a:buChar char="Ø"/>
            </a:pPr>
            <a:r>
              <a:rPr lang="tr-TR"/>
              <a:t>Travma, stres, cerrahi </a:t>
            </a:r>
            <a:r>
              <a:rPr lang="tr-TR" smtClean="0"/>
              <a:t>müdahale</a:t>
            </a:r>
          </a:p>
          <a:p>
            <a:pPr>
              <a:buFont typeface="Wingdings" panose="05000000000000000000" pitchFamily="2" charset="2"/>
              <a:buChar char="Ø"/>
            </a:pPr>
            <a:r>
              <a:rPr lang="tr-TR"/>
              <a:t>Ağır </a:t>
            </a:r>
            <a:r>
              <a:rPr lang="tr-TR" smtClean="0"/>
              <a:t>infeksiyon</a:t>
            </a:r>
          </a:p>
          <a:p>
            <a:pPr>
              <a:buFont typeface="Wingdings" panose="05000000000000000000" pitchFamily="2" charset="2"/>
              <a:buChar char="Ø"/>
            </a:pPr>
            <a:r>
              <a:rPr lang="tr-TR"/>
              <a:t>Ağır hipoglisemiye </a:t>
            </a:r>
            <a:r>
              <a:rPr lang="tr-TR" smtClean="0"/>
              <a:t>yatkınlık</a:t>
            </a:r>
          </a:p>
          <a:p>
            <a:pPr>
              <a:buFont typeface="Wingdings" panose="05000000000000000000" pitchFamily="2" charset="2"/>
              <a:buChar char="Ø"/>
            </a:pPr>
            <a:r>
              <a:rPr lang="tr-TR"/>
              <a:t>Dekompanse </a:t>
            </a:r>
            <a:r>
              <a:rPr lang="tr-TR" smtClean="0"/>
              <a:t>KC </a:t>
            </a:r>
            <a:r>
              <a:rPr lang="tr-TR"/>
              <a:t>ve </a:t>
            </a:r>
            <a:r>
              <a:rPr lang="tr-TR" smtClean="0"/>
              <a:t>SDBY</a:t>
            </a:r>
            <a:endParaRPr lang="tr-TR"/>
          </a:p>
          <a:p>
            <a:endParaRPr lang="tr-TR"/>
          </a:p>
          <a:p>
            <a:endParaRPr lang="tr-TR"/>
          </a:p>
          <a:p>
            <a:endParaRPr lang="tr-TR"/>
          </a:p>
          <a:p>
            <a:endParaRPr lang="tr-TR" smtClean="0"/>
          </a:p>
          <a:p>
            <a:endParaRPr lang="tr-TR" smtClean="0"/>
          </a:p>
        </p:txBody>
      </p:sp>
    </p:spTree>
    <p:extLst>
      <p:ext uri="{BB962C8B-B14F-4D97-AF65-F5344CB8AC3E}">
        <p14:creationId xmlns:p14="http://schemas.microsoft.com/office/powerpoint/2010/main" val="3769380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Tiazolidindion (Glitazon) grubu ilaçlar </a:t>
            </a:r>
            <a:endParaRPr lang="tr-TR"/>
          </a:p>
        </p:txBody>
      </p:sp>
      <p:sp>
        <p:nvSpPr>
          <p:cNvPr id="3" name="İçerik Yer Tutucusu 2"/>
          <p:cNvSpPr>
            <a:spLocks noGrp="1"/>
          </p:cNvSpPr>
          <p:nvPr>
            <p:ph idx="1"/>
          </p:nvPr>
        </p:nvSpPr>
        <p:spPr/>
        <p:txBody>
          <a:bodyPr/>
          <a:lstStyle/>
          <a:p>
            <a:r>
              <a:rPr lang="tr-TR" smtClean="0"/>
              <a:t>İnsülinin etkisini arttırmak suretiyle periferik dokularda glukoz alımını arttırılar.</a:t>
            </a:r>
          </a:p>
          <a:p>
            <a:r>
              <a:rPr lang="tr-TR" smtClean="0"/>
              <a:t>KC’de glukoneogenezi düşürürler.</a:t>
            </a:r>
          </a:p>
          <a:p>
            <a:r>
              <a:rPr lang="tr-TR" smtClean="0"/>
              <a:t>Periferik dokularda insülin direncini azaltırlar.</a:t>
            </a:r>
          </a:p>
          <a:p>
            <a:r>
              <a:rPr lang="tr-TR" smtClean="0"/>
              <a:t>HbA1C’yi düşürücü etkileri yüksektir.</a:t>
            </a:r>
          </a:p>
          <a:p>
            <a:r>
              <a:rPr lang="tr-TR" smtClean="0"/>
              <a:t>Hipoglisemi riskinin olmaması, HDL-K yükseltmesi, TG düşürmesi avantaj</a:t>
            </a:r>
            <a:endParaRPr lang="tr-TR"/>
          </a:p>
        </p:txBody>
      </p:sp>
    </p:spTree>
    <p:extLst>
      <p:ext uri="{BB962C8B-B14F-4D97-AF65-F5344CB8AC3E}">
        <p14:creationId xmlns:p14="http://schemas.microsoft.com/office/powerpoint/2010/main" val="12019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1605280" y="853440"/>
            <a:ext cx="8778240" cy="2824479"/>
          </a:xfrm>
          <a:prstGeom prst="rect">
            <a:avLst/>
          </a:prstGeom>
        </p:spPr>
      </p:pic>
      <p:pic>
        <p:nvPicPr>
          <p:cNvPr id="5" name="Resim 4"/>
          <p:cNvPicPr>
            <a:picLocks noChangeAspect="1"/>
          </p:cNvPicPr>
          <p:nvPr/>
        </p:nvPicPr>
        <p:blipFill>
          <a:blip r:embed="rId4"/>
          <a:stretch>
            <a:fillRect/>
          </a:stretch>
        </p:blipFill>
        <p:spPr>
          <a:xfrm>
            <a:off x="1605280" y="3373120"/>
            <a:ext cx="8778240" cy="1117599"/>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015" y="5297488"/>
            <a:ext cx="2716530" cy="1479231"/>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400" y="5120640"/>
            <a:ext cx="4368800" cy="1302542"/>
          </a:xfrm>
          <a:prstGeom prst="rect">
            <a:avLst/>
          </a:prstGeom>
        </p:spPr>
      </p:pic>
    </p:spTree>
    <p:extLst>
      <p:ext uri="{BB962C8B-B14F-4D97-AF65-F5344CB8AC3E}">
        <p14:creationId xmlns:p14="http://schemas.microsoft.com/office/powerpoint/2010/main" val="2643908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029" y="0"/>
            <a:ext cx="9365942" cy="6858000"/>
          </a:xfrm>
          <a:prstGeom prst="rect">
            <a:avLst/>
          </a:prstGeom>
        </p:spPr>
      </p:pic>
    </p:spTree>
    <p:extLst>
      <p:ext uri="{BB962C8B-B14F-4D97-AF65-F5344CB8AC3E}">
        <p14:creationId xmlns:p14="http://schemas.microsoft.com/office/powerpoint/2010/main" val="4204063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Tiazolidindionların yan etkileri</a:t>
            </a:r>
            <a:endParaRPr lang="tr-TR"/>
          </a:p>
        </p:txBody>
      </p:sp>
      <p:sp>
        <p:nvSpPr>
          <p:cNvPr id="3" name="İçerik Yer Tutucusu 2"/>
          <p:cNvSpPr>
            <a:spLocks noGrp="1"/>
          </p:cNvSpPr>
          <p:nvPr>
            <p:ph idx="1"/>
          </p:nvPr>
        </p:nvSpPr>
        <p:spPr/>
        <p:txBody>
          <a:bodyPr/>
          <a:lstStyle/>
          <a:p>
            <a:r>
              <a:rPr lang="tr-TR" b="1" smtClean="0"/>
              <a:t>Ödem </a:t>
            </a:r>
          </a:p>
          <a:p>
            <a:r>
              <a:rPr lang="tr-TR" smtClean="0"/>
              <a:t>Anemi</a:t>
            </a:r>
          </a:p>
          <a:p>
            <a:r>
              <a:rPr lang="tr-TR" b="1" smtClean="0"/>
              <a:t>Konjestif KY</a:t>
            </a:r>
          </a:p>
          <a:p>
            <a:r>
              <a:rPr lang="tr-TR" smtClean="0"/>
              <a:t>Kilo artışı </a:t>
            </a:r>
          </a:p>
          <a:p>
            <a:r>
              <a:rPr lang="tr-TR"/>
              <a:t>LDL-kolesterol artışı (rosiglitazonda daha fazla</a:t>
            </a:r>
            <a:r>
              <a:rPr lang="tr-TR" smtClean="0"/>
              <a:t>)</a:t>
            </a:r>
          </a:p>
          <a:p>
            <a:r>
              <a:rPr lang="tr-TR"/>
              <a:t>Transaminazlarda </a:t>
            </a:r>
            <a:r>
              <a:rPr lang="tr-TR" smtClean="0"/>
              <a:t>yükselme</a:t>
            </a:r>
          </a:p>
          <a:p>
            <a:r>
              <a:rPr lang="tr-TR" smtClean="0"/>
              <a:t>KV olay?</a:t>
            </a:r>
          </a:p>
          <a:p>
            <a:r>
              <a:rPr lang="tr-TR" smtClean="0"/>
              <a:t>Graves’de oftalmopatiyi alevlendirebilir</a:t>
            </a:r>
            <a:endParaRPr lang="tr-TR"/>
          </a:p>
          <a:p>
            <a:endParaRPr lang="tr-TR" smtClean="0"/>
          </a:p>
          <a:p>
            <a:endParaRPr lang="tr-TR"/>
          </a:p>
          <a:p>
            <a:endParaRPr lang="tr-TR" smtClean="0"/>
          </a:p>
          <a:p>
            <a:endParaRPr lang="tr-TR"/>
          </a:p>
        </p:txBody>
      </p:sp>
    </p:spTree>
    <p:extLst>
      <p:ext uri="{BB962C8B-B14F-4D97-AF65-F5344CB8AC3E}">
        <p14:creationId xmlns:p14="http://schemas.microsoft.com/office/powerpoint/2010/main" val="3029053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Tiazolidindionların kontrendikasyonları</a:t>
            </a:r>
            <a:endParaRPr lang="tr-TR"/>
          </a:p>
        </p:txBody>
      </p:sp>
      <p:sp>
        <p:nvSpPr>
          <p:cNvPr id="3" name="İçerik Yer Tutucusu 2"/>
          <p:cNvSpPr>
            <a:spLocks noGrp="1"/>
          </p:cNvSpPr>
          <p:nvPr>
            <p:ph idx="1"/>
          </p:nvPr>
        </p:nvSpPr>
        <p:spPr/>
        <p:txBody>
          <a:bodyPr/>
          <a:lstStyle/>
          <a:p>
            <a:r>
              <a:rPr lang="tr-TR" smtClean="0"/>
              <a:t>ALT &gt;2.5*normal üst sınır olan vakalar</a:t>
            </a:r>
          </a:p>
          <a:p>
            <a:r>
              <a:rPr lang="tr-TR" smtClean="0"/>
              <a:t>Sınıf I-IV KKY olanlar</a:t>
            </a:r>
          </a:p>
          <a:p>
            <a:r>
              <a:rPr lang="tr-TR" smtClean="0"/>
              <a:t>KBY’de ödem riski nedeniyle tercih edilmemeli.</a:t>
            </a:r>
          </a:p>
          <a:p>
            <a:r>
              <a:rPr lang="tr-TR" smtClean="0"/>
              <a:t>Gebelik </a:t>
            </a:r>
          </a:p>
          <a:p>
            <a:r>
              <a:rPr lang="tr-TR" smtClean="0"/>
              <a:t>Tip 1 DM</a:t>
            </a:r>
          </a:p>
          <a:p>
            <a:r>
              <a:rPr lang="tr-TR" smtClean="0"/>
              <a:t>Maküla ödemi riski bulunan kişiler</a:t>
            </a:r>
          </a:p>
          <a:p>
            <a:r>
              <a:rPr lang="tr-TR" smtClean="0"/>
              <a:t>Adölesanlar ve çocuklar </a:t>
            </a:r>
          </a:p>
          <a:p>
            <a:endParaRPr lang="tr-TR"/>
          </a:p>
        </p:txBody>
      </p:sp>
    </p:spTree>
    <p:extLst>
      <p:ext uri="{BB962C8B-B14F-4D97-AF65-F5344CB8AC3E}">
        <p14:creationId xmlns:p14="http://schemas.microsoft.com/office/powerpoint/2010/main" val="2506973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Alfa glukozidaz inhibitörü grubu ilaçlar </a:t>
            </a:r>
            <a:endParaRPr lang="tr-TR"/>
          </a:p>
        </p:txBody>
      </p:sp>
      <p:sp>
        <p:nvSpPr>
          <p:cNvPr id="3" name="İçerik Yer Tutucusu 2"/>
          <p:cNvSpPr>
            <a:spLocks noGrp="1"/>
          </p:cNvSpPr>
          <p:nvPr>
            <p:ph idx="1"/>
          </p:nvPr>
        </p:nvSpPr>
        <p:spPr/>
        <p:txBody>
          <a:bodyPr/>
          <a:lstStyle/>
          <a:p>
            <a:r>
              <a:rPr lang="tr-TR" smtClean="0"/>
              <a:t>Bu grup ilaçlar karbonhidrahların sindirimini yavaşlatır ve absorpsiyonunu geciktirir.</a:t>
            </a:r>
          </a:p>
          <a:p>
            <a:r>
              <a:rPr lang="tr-TR" smtClean="0"/>
              <a:t>Avantajlar: PPG’ yi düşürüler, hipoglisemi riski düşük, kilo açısından nötr, sistemik etkileri yok. </a:t>
            </a:r>
          </a:p>
          <a:p>
            <a:r>
              <a:rPr lang="tr-TR" smtClean="0"/>
              <a:t>Dezavantaj : günde 3 kez ana öğünlerden önce alınması gerekir, glisemiyi düşürmede orta etkinlik ,Gİ yan etki nedeniyle hasta uyumsuzluğu</a:t>
            </a:r>
          </a:p>
          <a:p>
            <a:endParaRPr lang="tr-TR"/>
          </a:p>
        </p:txBody>
      </p:sp>
    </p:spTree>
    <p:extLst>
      <p:ext uri="{BB962C8B-B14F-4D97-AF65-F5344CB8AC3E}">
        <p14:creationId xmlns:p14="http://schemas.microsoft.com/office/powerpoint/2010/main" val="1391902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67840" y="528320"/>
            <a:ext cx="8575040" cy="2316480"/>
          </a:xfrm>
          <a:prstGeom prst="rect">
            <a:avLst/>
          </a:prstGeom>
        </p:spPr>
      </p:pic>
      <p:pic>
        <p:nvPicPr>
          <p:cNvPr id="5" name="Resim 4"/>
          <p:cNvPicPr>
            <a:picLocks noChangeAspect="1"/>
          </p:cNvPicPr>
          <p:nvPr/>
        </p:nvPicPr>
        <p:blipFill>
          <a:blip r:embed="rId3"/>
          <a:stretch>
            <a:fillRect/>
          </a:stretch>
        </p:blipFill>
        <p:spPr>
          <a:xfrm>
            <a:off x="1767840" y="2844800"/>
            <a:ext cx="8412480" cy="150368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 y="4348480"/>
            <a:ext cx="3429000" cy="2733040"/>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7760" y="4490720"/>
            <a:ext cx="4074160" cy="2174240"/>
          </a:xfrm>
          <a:prstGeom prst="rect">
            <a:avLst/>
          </a:prstGeom>
        </p:spPr>
      </p:pic>
    </p:spTree>
    <p:extLst>
      <p:ext uri="{BB962C8B-B14F-4D97-AF65-F5344CB8AC3E}">
        <p14:creationId xmlns:p14="http://schemas.microsoft.com/office/powerpoint/2010/main" val="2659287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Alfa glukozidaz inhibtörleri</a:t>
            </a:r>
            <a:endParaRPr lang="tr-TR"/>
          </a:p>
        </p:txBody>
      </p:sp>
      <p:sp>
        <p:nvSpPr>
          <p:cNvPr id="3" name="Metin Yer Tutucusu 2"/>
          <p:cNvSpPr>
            <a:spLocks noGrp="1"/>
          </p:cNvSpPr>
          <p:nvPr>
            <p:ph type="body" idx="1"/>
          </p:nvPr>
        </p:nvSpPr>
        <p:spPr/>
        <p:txBody>
          <a:bodyPr/>
          <a:lstStyle/>
          <a:p>
            <a:r>
              <a:rPr lang="tr-TR" smtClean="0"/>
              <a:t>Yan etkileri</a:t>
            </a:r>
            <a:endParaRPr lang="tr-TR"/>
          </a:p>
        </p:txBody>
      </p:sp>
      <p:sp>
        <p:nvSpPr>
          <p:cNvPr id="4" name="İçerik Yer Tutucusu 3"/>
          <p:cNvSpPr>
            <a:spLocks noGrp="1"/>
          </p:cNvSpPr>
          <p:nvPr>
            <p:ph sz="half" idx="2"/>
          </p:nvPr>
        </p:nvSpPr>
        <p:spPr/>
        <p:txBody>
          <a:bodyPr/>
          <a:lstStyle/>
          <a:p>
            <a:pPr>
              <a:buFont typeface="Wingdings" panose="05000000000000000000" pitchFamily="2" charset="2"/>
              <a:buChar char="Ø"/>
            </a:pPr>
            <a:r>
              <a:rPr lang="tr-TR" smtClean="0"/>
              <a:t>Şişkinlik </a:t>
            </a:r>
          </a:p>
          <a:p>
            <a:pPr>
              <a:buFont typeface="Wingdings" panose="05000000000000000000" pitchFamily="2" charset="2"/>
              <a:buChar char="Ø"/>
            </a:pPr>
            <a:r>
              <a:rPr lang="tr-TR" smtClean="0"/>
              <a:t>Hazımsızlık </a:t>
            </a:r>
          </a:p>
          <a:p>
            <a:pPr>
              <a:buFont typeface="Wingdings" panose="05000000000000000000" pitchFamily="2" charset="2"/>
              <a:buChar char="Ø"/>
            </a:pPr>
            <a:r>
              <a:rPr lang="tr-TR" smtClean="0"/>
              <a:t>Diyare</a:t>
            </a:r>
          </a:p>
          <a:p>
            <a:pPr>
              <a:buFont typeface="Wingdings" panose="05000000000000000000" pitchFamily="2" charset="2"/>
              <a:buChar char="Ø"/>
            </a:pPr>
            <a:r>
              <a:rPr lang="tr-TR" smtClean="0"/>
              <a:t>KC enzimlerinde geçici artış</a:t>
            </a:r>
          </a:p>
          <a:p>
            <a:pPr>
              <a:buFont typeface="Wingdings" panose="05000000000000000000" pitchFamily="2" charset="2"/>
              <a:buChar char="Ø"/>
            </a:pPr>
            <a:r>
              <a:rPr lang="tr-TR" smtClean="0"/>
              <a:t>DEA (nadir)</a:t>
            </a:r>
            <a:endParaRPr lang="tr-TR"/>
          </a:p>
        </p:txBody>
      </p:sp>
      <p:sp>
        <p:nvSpPr>
          <p:cNvPr id="5" name="Metin Yer Tutucusu 4"/>
          <p:cNvSpPr>
            <a:spLocks noGrp="1"/>
          </p:cNvSpPr>
          <p:nvPr>
            <p:ph type="body" sz="quarter" idx="3"/>
          </p:nvPr>
        </p:nvSpPr>
        <p:spPr/>
        <p:txBody>
          <a:bodyPr/>
          <a:lstStyle/>
          <a:p>
            <a:r>
              <a:rPr lang="tr-TR" smtClean="0"/>
              <a:t>KONTRENDİKASYONLARI</a:t>
            </a:r>
            <a:endParaRPr lang="tr-TR"/>
          </a:p>
        </p:txBody>
      </p:sp>
      <p:sp>
        <p:nvSpPr>
          <p:cNvPr id="6" name="İçerik Yer Tutucusu 5"/>
          <p:cNvSpPr>
            <a:spLocks noGrp="1"/>
          </p:cNvSpPr>
          <p:nvPr>
            <p:ph sz="quarter" idx="4"/>
          </p:nvPr>
        </p:nvSpPr>
        <p:spPr/>
        <p:txBody>
          <a:bodyPr/>
          <a:lstStyle/>
          <a:p>
            <a:pPr>
              <a:buFont typeface="Wingdings" panose="05000000000000000000" pitchFamily="2" charset="2"/>
              <a:buChar char="Ø"/>
            </a:pPr>
            <a:r>
              <a:rPr lang="tr-TR"/>
              <a:t>İnflamatuvar barsak hastalığı</a:t>
            </a:r>
          </a:p>
          <a:p>
            <a:pPr>
              <a:buFont typeface="Wingdings" panose="05000000000000000000" pitchFamily="2" charset="2"/>
              <a:buChar char="Ø"/>
            </a:pPr>
            <a:r>
              <a:rPr lang="tr-TR"/>
              <a:t>Malabsorpsiyon</a:t>
            </a:r>
          </a:p>
          <a:p>
            <a:pPr>
              <a:buFont typeface="Wingdings" panose="05000000000000000000" pitchFamily="2" charset="2"/>
              <a:buChar char="Ø"/>
            </a:pPr>
            <a:r>
              <a:rPr lang="tr-TR"/>
              <a:t>Siroz</a:t>
            </a:r>
          </a:p>
          <a:p>
            <a:pPr>
              <a:buFont typeface="Wingdings" panose="05000000000000000000" pitchFamily="2" charset="2"/>
              <a:buChar char="Ø"/>
            </a:pPr>
            <a:r>
              <a:rPr lang="tr-TR" smtClean="0"/>
              <a:t>Gebelik ve </a:t>
            </a:r>
            <a:r>
              <a:rPr lang="tr-TR"/>
              <a:t>Laktasyon</a:t>
            </a:r>
          </a:p>
          <a:p>
            <a:pPr>
              <a:buFont typeface="Wingdings" panose="05000000000000000000" pitchFamily="2" charset="2"/>
              <a:buChar char="Ø"/>
            </a:pPr>
            <a:r>
              <a:rPr lang="tr-TR"/>
              <a:t>18 yaş altı diyabetliler</a:t>
            </a:r>
          </a:p>
          <a:p>
            <a:endParaRPr lang="tr-TR"/>
          </a:p>
        </p:txBody>
      </p:sp>
    </p:spTree>
    <p:extLst>
      <p:ext uri="{BB962C8B-B14F-4D97-AF65-F5344CB8AC3E}">
        <p14:creationId xmlns:p14="http://schemas.microsoft.com/office/powerpoint/2010/main" val="991590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mtClean="0"/>
              <a:t>Ülkemizde bulunan insülin dışı antihiperglisemik ilaçlar : </a:t>
            </a:r>
          </a:p>
          <a:p>
            <a:pPr marL="0" indent="0">
              <a:buNone/>
            </a:pPr>
            <a:endParaRPr lang="tr-TR" smtClean="0"/>
          </a:p>
          <a:p>
            <a:pPr lvl="1">
              <a:buFont typeface="Wingdings" panose="05000000000000000000" pitchFamily="2" charset="2"/>
              <a:buChar char="Ø"/>
            </a:pPr>
            <a:r>
              <a:rPr lang="tr-TR" smtClean="0"/>
              <a:t>Biguanidler</a:t>
            </a:r>
          </a:p>
          <a:p>
            <a:pPr lvl="1">
              <a:buFont typeface="Wingdings" panose="05000000000000000000" pitchFamily="2" charset="2"/>
              <a:buChar char="Ø"/>
            </a:pPr>
            <a:r>
              <a:rPr lang="tr-TR" smtClean="0"/>
              <a:t>İnsülin salgılatıcılar (sekretogoglar)</a:t>
            </a:r>
          </a:p>
          <a:p>
            <a:pPr lvl="1">
              <a:buFont typeface="Wingdings" panose="05000000000000000000" pitchFamily="2" charset="2"/>
              <a:buChar char="Ø"/>
            </a:pPr>
            <a:r>
              <a:rPr lang="tr-TR" smtClean="0"/>
              <a:t>Tiazolidindionlar</a:t>
            </a:r>
          </a:p>
          <a:p>
            <a:pPr lvl="1">
              <a:buFont typeface="Wingdings" panose="05000000000000000000" pitchFamily="2" charset="2"/>
              <a:buChar char="Ø"/>
            </a:pPr>
            <a:r>
              <a:rPr lang="tr-TR" smtClean="0"/>
              <a:t>İnsülinomimetikler(inkretin-bazlı ilaçlar)</a:t>
            </a:r>
          </a:p>
          <a:p>
            <a:pPr lvl="1">
              <a:buFont typeface="Wingdings" panose="05000000000000000000" pitchFamily="2" charset="2"/>
              <a:buChar char="Ø"/>
            </a:pPr>
            <a:r>
              <a:rPr lang="tr-TR" smtClean="0"/>
              <a:t>Alfa glikozidaz inh.</a:t>
            </a:r>
          </a:p>
          <a:p>
            <a:pPr lvl="1">
              <a:buFont typeface="Wingdings" panose="05000000000000000000" pitchFamily="2" charset="2"/>
              <a:buChar char="Ø"/>
            </a:pPr>
            <a:r>
              <a:rPr lang="tr-TR" smtClean="0"/>
              <a:t>SGLT2 inh. (glukoretikler:gliflozinler)</a:t>
            </a:r>
          </a:p>
          <a:p>
            <a:endParaRPr lang="tr-TR"/>
          </a:p>
        </p:txBody>
      </p:sp>
    </p:spTree>
    <p:extLst>
      <p:ext uri="{BB962C8B-B14F-4D97-AF65-F5344CB8AC3E}">
        <p14:creationId xmlns:p14="http://schemas.microsoft.com/office/powerpoint/2010/main" val="900482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smtClean="0"/>
              <a:t>İnkretin bazlı ilaçlar </a:t>
            </a:r>
            <a:endParaRPr lang="tr-TR"/>
          </a:p>
        </p:txBody>
      </p:sp>
      <p:sp>
        <p:nvSpPr>
          <p:cNvPr id="8" name="İçerik Yer Tutucusu 7"/>
          <p:cNvSpPr>
            <a:spLocks noGrp="1"/>
          </p:cNvSpPr>
          <p:nvPr>
            <p:ph idx="1"/>
          </p:nvPr>
        </p:nvSpPr>
        <p:spPr/>
        <p:txBody>
          <a:bodyPr/>
          <a:lstStyle/>
          <a:p>
            <a:pPr>
              <a:buFont typeface="Wingdings" panose="05000000000000000000" pitchFamily="2" charset="2"/>
              <a:buChar char="Ø"/>
            </a:pPr>
            <a:r>
              <a:rPr lang="tr-TR" smtClean="0"/>
              <a:t>Glukagon benzeri peptit-1 reseptör agonistleri (GLP-1RA)</a:t>
            </a:r>
          </a:p>
          <a:p>
            <a:pPr>
              <a:buFont typeface="Wingdings" panose="05000000000000000000" pitchFamily="2" charset="2"/>
              <a:buChar char="Ø"/>
            </a:pPr>
            <a:r>
              <a:rPr lang="tr-TR" smtClean="0"/>
              <a:t>Dipeptidil peptidaz 4 inhibitörleri (DPP4-İ,Gliptinler)</a:t>
            </a:r>
            <a:endParaRPr lang="tr-TR"/>
          </a:p>
        </p:txBody>
      </p:sp>
    </p:spTree>
    <p:extLst>
      <p:ext uri="{BB962C8B-B14F-4D97-AF65-F5344CB8AC3E}">
        <p14:creationId xmlns:p14="http://schemas.microsoft.com/office/powerpoint/2010/main" val="1323646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GLP1-RA</a:t>
            </a:r>
            <a:endParaRPr lang="tr-TR"/>
          </a:p>
        </p:txBody>
      </p:sp>
      <p:sp>
        <p:nvSpPr>
          <p:cNvPr id="3" name="İçerik Yer Tutucusu 2"/>
          <p:cNvSpPr>
            <a:spLocks noGrp="1"/>
          </p:cNvSpPr>
          <p:nvPr>
            <p:ph idx="1"/>
          </p:nvPr>
        </p:nvSpPr>
        <p:spPr/>
        <p:txBody>
          <a:bodyPr>
            <a:normAutofit/>
          </a:bodyPr>
          <a:lstStyle/>
          <a:p>
            <a:r>
              <a:rPr lang="tr-TR" smtClean="0"/>
              <a:t>GLP-1 res. üzerinden b-hücrelerinin gkukoza duyarlılığını arttırır.</a:t>
            </a:r>
          </a:p>
          <a:p>
            <a:r>
              <a:rPr lang="tr-TR" smtClean="0"/>
              <a:t>Glukogon sekresyonunu baskılarlar.</a:t>
            </a:r>
          </a:p>
          <a:p>
            <a:r>
              <a:rPr lang="tr-TR" smtClean="0"/>
              <a:t>Gastrik boşalmayı geciktirir ve doyma hissini arttırırlar.</a:t>
            </a:r>
          </a:p>
          <a:p>
            <a:r>
              <a:rPr lang="tr-TR" smtClean="0"/>
              <a:t>Hipoglisemi riskleri düşüktür.</a:t>
            </a:r>
          </a:p>
          <a:p>
            <a:r>
              <a:rPr lang="tr-TR" smtClean="0"/>
              <a:t>Ek olarak SKB’nı düşürürler ve kilo kaybı sağlarlar.</a:t>
            </a:r>
          </a:p>
          <a:p>
            <a:r>
              <a:rPr lang="tr-TR" smtClean="0"/>
              <a:t>S.C. Olarak injekte edilirler.</a:t>
            </a:r>
          </a:p>
          <a:p>
            <a:r>
              <a:rPr lang="tr-TR" smtClean="0"/>
              <a:t>Özellikle obez </a:t>
            </a:r>
            <a:r>
              <a:rPr lang="tr-TR"/>
              <a:t>(BKİ ≥30 kg/m2) olan tip 2 </a:t>
            </a:r>
            <a:r>
              <a:rPr lang="tr-TR" smtClean="0"/>
              <a:t>DM’li </a:t>
            </a:r>
            <a:r>
              <a:rPr lang="tr-TR"/>
              <a:t>hastalarda 2. ve 3. basamak tedavide tercih </a:t>
            </a:r>
            <a:r>
              <a:rPr lang="tr-TR" smtClean="0"/>
              <a:t>edilirler.</a:t>
            </a:r>
            <a:endParaRPr lang="tr-TR"/>
          </a:p>
        </p:txBody>
      </p:sp>
    </p:spTree>
    <p:extLst>
      <p:ext uri="{BB962C8B-B14F-4D97-AF65-F5344CB8AC3E}">
        <p14:creationId xmlns:p14="http://schemas.microsoft.com/office/powerpoint/2010/main" val="82112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stretch>
            <a:fillRect/>
          </a:stretch>
        </p:blipFill>
        <p:spPr>
          <a:xfrm>
            <a:off x="1422400" y="142240"/>
            <a:ext cx="8920480" cy="3556000"/>
          </a:xfrm>
          <a:prstGeom prst="rect">
            <a:avLst/>
          </a:prstGeom>
        </p:spPr>
      </p:pic>
      <p:pic>
        <p:nvPicPr>
          <p:cNvPr id="5" name="Resim 4"/>
          <p:cNvPicPr>
            <a:picLocks noChangeAspect="1"/>
          </p:cNvPicPr>
          <p:nvPr/>
        </p:nvPicPr>
        <p:blipFill>
          <a:blip r:embed="rId4"/>
          <a:stretch>
            <a:fillRect/>
          </a:stretch>
        </p:blipFill>
        <p:spPr>
          <a:xfrm>
            <a:off x="1422400" y="3698240"/>
            <a:ext cx="8636000" cy="1778650"/>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5476890"/>
            <a:ext cx="3799840" cy="1224930"/>
          </a:xfrm>
          <a:prstGeom prst="rect">
            <a:avLst/>
          </a:prstGeom>
        </p:spPr>
      </p:pic>
    </p:spTree>
    <p:extLst>
      <p:ext uri="{BB962C8B-B14F-4D97-AF65-F5344CB8AC3E}">
        <p14:creationId xmlns:p14="http://schemas.microsoft.com/office/powerpoint/2010/main" val="3927434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GLP1-RA’larının yan etkileri </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mtClean="0"/>
              <a:t>Bulantı,kusma</a:t>
            </a:r>
          </a:p>
          <a:p>
            <a:pPr>
              <a:buFont typeface="Wingdings" panose="05000000000000000000" pitchFamily="2" charset="2"/>
              <a:buChar char="Ø"/>
            </a:pPr>
            <a:r>
              <a:rPr lang="tr-TR" smtClean="0"/>
              <a:t>Diyare</a:t>
            </a:r>
          </a:p>
          <a:p>
            <a:pPr>
              <a:buFont typeface="Wingdings" panose="05000000000000000000" pitchFamily="2" charset="2"/>
              <a:buChar char="Ø"/>
            </a:pPr>
            <a:r>
              <a:rPr lang="tr-TR" smtClean="0"/>
              <a:t>Konstipasyon,karın ağrısı (az sıklıkla)</a:t>
            </a:r>
          </a:p>
          <a:p>
            <a:pPr>
              <a:buFont typeface="Wingdings" panose="05000000000000000000" pitchFamily="2" charset="2"/>
              <a:buChar char="Ø"/>
            </a:pPr>
            <a:r>
              <a:rPr lang="tr-TR" smtClean="0"/>
              <a:t>Kalp hızında minimal artış</a:t>
            </a:r>
          </a:p>
          <a:p>
            <a:pPr>
              <a:buFont typeface="Wingdings" panose="05000000000000000000" pitchFamily="2" charset="2"/>
              <a:buChar char="Ø"/>
            </a:pPr>
            <a:r>
              <a:rPr lang="tr-TR" u="sng" smtClean="0"/>
              <a:t>Pankreatit,safra taşı</a:t>
            </a:r>
          </a:p>
          <a:p>
            <a:endParaRPr lang="tr-TR"/>
          </a:p>
        </p:txBody>
      </p:sp>
    </p:spTree>
    <p:extLst>
      <p:ext uri="{BB962C8B-B14F-4D97-AF65-F5344CB8AC3E}">
        <p14:creationId xmlns:p14="http://schemas.microsoft.com/office/powerpoint/2010/main" val="4116261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GLP1-RA’ların kontrendikasyonları </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b="1" smtClean="0"/>
              <a:t>Pankreatit öyküsü</a:t>
            </a:r>
          </a:p>
          <a:p>
            <a:pPr>
              <a:buFont typeface="Wingdings" panose="05000000000000000000" pitchFamily="2" charset="2"/>
              <a:buChar char="Ø"/>
            </a:pPr>
            <a:r>
              <a:rPr lang="tr-TR" smtClean="0"/>
              <a:t>Aşikar Gİ hastalık (gastroparezi,kolelityaz,safra yolları hastalığı, ileri derecede GÖRH)</a:t>
            </a:r>
          </a:p>
          <a:p>
            <a:pPr>
              <a:buFont typeface="Wingdings" panose="05000000000000000000" pitchFamily="2" charset="2"/>
              <a:buChar char="Ø"/>
            </a:pPr>
            <a:r>
              <a:rPr lang="tr-TR" smtClean="0"/>
              <a:t>Ailede veya kendisinde medüller tiroid ca veya MEN tip2</a:t>
            </a:r>
          </a:p>
          <a:p>
            <a:pPr>
              <a:buFont typeface="Wingdings" panose="05000000000000000000" pitchFamily="2" charset="2"/>
              <a:buChar char="Ø"/>
            </a:pPr>
            <a:r>
              <a:rPr lang="tr-TR" smtClean="0"/>
              <a:t>Ailede pankreas ca</a:t>
            </a:r>
          </a:p>
          <a:p>
            <a:pPr>
              <a:buFont typeface="Wingdings" panose="05000000000000000000" pitchFamily="2" charset="2"/>
              <a:buChar char="Ø"/>
            </a:pPr>
            <a:r>
              <a:rPr lang="tr-TR" smtClean="0"/>
              <a:t>Gebelik ve laktasyon</a:t>
            </a:r>
            <a:endParaRPr lang="tr-TR"/>
          </a:p>
        </p:txBody>
      </p:sp>
    </p:spTree>
    <p:extLst>
      <p:ext uri="{BB962C8B-B14F-4D97-AF65-F5344CB8AC3E}">
        <p14:creationId xmlns:p14="http://schemas.microsoft.com/office/powerpoint/2010/main" val="56753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DPP4-İ (GLİPTİNLER)</a:t>
            </a:r>
            <a:endParaRPr lang="tr-TR"/>
          </a:p>
        </p:txBody>
      </p:sp>
      <p:sp>
        <p:nvSpPr>
          <p:cNvPr id="3" name="İçerik Yer Tutucusu 2"/>
          <p:cNvSpPr>
            <a:spLocks noGrp="1"/>
          </p:cNvSpPr>
          <p:nvPr>
            <p:ph idx="1"/>
          </p:nvPr>
        </p:nvSpPr>
        <p:spPr/>
        <p:txBody>
          <a:bodyPr/>
          <a:lstStyle/>
          <a:p>
            <a:r>
              <a:rPr lang="tr-TR" smtClean="0"/>
              <a:t>İnsülin sekresyonlarını glukoza bağımlı arttırılar.</a:t>
            </a:r>
          </a:p>
          <a:p>
            <a:r>
              <a:rPr lang="tr-TR" smtClean="0"/>
              <a:t>Oral olarak kullanılılar.</a:t>
            </a:r>
          </a:p>
          <a:p>
            <a:r>
              <a:rPr lang="tr-TR" smtClean="0"/>
              <a:t>Kilo açısından nötr olup, hipoglisemi yapmazlar.</a:t>
            </a:r>
          </a:p>
          <a:p>
            <a:r>
              <a:rPr lang="tr-TR" smtClean="0"/>
              <a:t>Klasik OAD’lere (SU,metformin) göre daha maliyetli ilaçlardır. </a:t>
            </a:r>
            <a:endParaRPr lang="tr-TR"/>
          </a:p>
        </p:txBody>
      </p:sp>
    </p:spTree>
    <p:extLst>
      <p:ext uri="{BB962C8B-B14F-4D97-AF65-F5344CB8AC3E}">
        <p14:creationId xmlns:p14="http://schemas.microsoft.com/office/powerpoint/2010/main" val="2422920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05280" y="893127"/>
            <a:ext cx="8392160" cy="1707833"/>
          </a:xfrm>
          <a:prstGeom prst="rect">
            <a:avLst/>
          </a:prstGeom>
        </p:spPr>
      </p:pic>
      <p:pic>
        <p:nvPicPr>
          <p:cNvPr id="6" name="Resim 5"/>
          <p:cNvPicPr>
            <a:picLocks noChangeAspect="1"/>
          </p:cNvPicPr>
          <p:nvPr/>
        </p:nvPicPr>
        <p:blipFill>
          <a:blip r:embed="rId3"/>
          <a:stretch>
            <a:fillRect/>
          </a:stretch>
        </p:blipFill>
        <p:spPr>
          <a:xfrm>
            <a:off x="1747520" y="2795718"/>
            <a:ext cx="8107680" cy="1837242"/>
          </a:xfrm>
          <a:prstGeom prst="rect">
            <a:avLst/>
          </a:prstGeom>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 y="5120640"/>
            <a:ext cx="2763520" cy="1508633"/>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934" y="5036629"/>
            <a:ext cx="3577730" cy="1595120"/>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8159" y="4827718"/>
            <a:ext cx="2458721" cy="1854200"/>
          </a:xfrm>
          <a:prstGeom prst="rect">
            <a:avLst/>
          </a:prstGeom>
        </p:spPr>
      </p:pic>
    </p:spTree>
    <p:extLst>
      <p:ext uri="{BB962C8B-B14F-4D97-AF65-F5344CB8AC3E}">
        <p14:creationId xmlns:p14="http://schemas.microsoft.com/office/powerpoint/2010/main" val="2736560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DPP4-İ’lerin yan etkileri</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mtClean="0"/>
              <a:t>ÜSYE benzeri yakınmalar (burun akıntısı,boğaz ağrısı)</a:t>
            </a:r>
          </a:p>
          <a:p>
            <a:pPr>
              <a:buFont typeface="Wingdings" panose="05000000000000000000" pitchFamily="2" charset="2"/>
              <a:buChar char="Ø"/>
            </a:pPr>
            <a:r>
              <a:rPr lang="tr-TR" smtClean="0"/>
              <a:t>Eklem ağrısı</a:t>
            </a:r>
          </a:p>
          <a:p>
            <a:pPr>
              <a:buFont typeface="Wingdings" panose="05000000000000000000" pitchFamily="2" charset="2"/>
              <a:buChar char="Ø"/>
            </a:pPr>
            <a:r>
              <a:rPr lang="tr-TR" smtClean="0"/>
              <a:t>Baş ağrısı </a:t>
            </a:r>
          </a:p>
          <a:p>
            <a:pPr>
              <a:buFont typeface="Wingdings" panose="05000000000000000000" pitchFamily="2" charset="2"/>
              <a:buChar char="Ø"/>
            </a:pPr>
            <a:r>
              <a:rPr lang="tr-TR" smtClean="0"/>
              <a:t> Akut pankreatit şüphesinde ilaç kesilmeli.</a:t>
            </a:r>
            <a:endParaRPr lang="tr-TR"/>
          </a:p>
        </p:txBody>
      </p:sp>
    </p:spTree>
    <p:extLst>
      <p:ext uri="{BB962C8B-B14F-4D97-AF65-F5344CB8AC3E}">
        <p14:creationId xmlns:p14="http://schemas.microsoft.com/office/powerpoint/2010/main" val="2824051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DPP4-İ’lerin kontrendikasyonları </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mtClean="0"/>
              <a:t>KC yetmezliği</a:t>
            </a:r>
          </a:p>
          <a:p>
            <a:pPr>
              <a:buFont typeface="Wingdings" panose="05000000000000000000" pitchFamily="2" charset="2"/>
              <a:buChar char="Ø"/>
            </a:pPr>
            <a:r>
              <a:rPr lang="tr-TR" smtClean="0"/>
              <a:t>Ağır böbrek yetmezliği</a:t>
            </a:r>
          </a:p>
          <a:p>
            <a:pPr>
              <a:buFont typeface="Wingdings" panose="05000000000000000000" pitchFamily="2" charset="2"/>
              <a:buChar char="Ø"/>
            </a:pPr>
            <a:r>
              <a:rPr lang="tr-TR" smtClean="0"/>
              <a:t>Gebelik ve laktasyon</a:t>
            </a:r>
          </a:p>
          <a:p>
            <a:pPr>
              <a:buFont typeface="Wingdings" panose="05000000000000000000" pitchFamily="2" charset="2"/>
              <a:buChar char="Ø"/>
            </a:pPr>
            <a:r>
              <a:rPr lang="tr-TR" smtClean="0"/>
              <a:t>Pankreatit öyküsü</a:t>
            </a:r>
          </a:p>
          <a:p>
            <a:pPr>
              <a:buFont typeface="Wingdings" panose="05000000000000000000" pitchFamily="2" charset="2"/>
              <a:buChar char="Ø"/>
            </a:pPr>
            <a:r>
              <a:rPr lang="tr-TR" smtClean="0"/>
              <a:t>Kalp yetmezliği </a:t>
            </a:r>
            <a:r>
              <a:rPr lang="tr-TR"/>
              <a:t>(özellikle saksagliptin ve alogliptin için)</a:t>
            </a:r>
          </a:p>
          <a:p>
            <a:endParaRPr lang="tr-TR"/>
          </a:p>
        </p:txBody>
      </p:sp>
    </p:spTree>
    <p:extLst>
      <p:ext uri="{BB962C8B-B14F-4D97-AF65-F5344CB8AC3E}">
        <p14:creationId xmlns:p14="http://schemas.microsoft.com/office/powerpoint/2010/main" val="4284281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SGLT2 inhibitörleri (Glukoretikler,Gliflozinler)</a:t>
            </a:r>
            <a:endParaRPr lang="tr-TR"/>
          </a:p>
        </p:txBody>
      </p:sp>
      <p:sp>
        <p:nvSpPr>
          <p:cNvPr id="3" name="İçerik Yer Tutucusu 2"/>
          <p:cNvSpPr>
            <a:spLocks noGrp="1"/>
          </p:cNvSpPr>
          <p:nvPr>
            <p:ph idx="1"/>
          </p:nvPr>
        </p:nvSpPr>
        <p:spPr/>
        <p:txBody>
          <a:bodyPr/>
          <a:lstStyle/>
          <a:p>
            <a:r>
              <a:rPr lang="tr-TR" smtClean="0"/>
              <a:t>Böbreklerden glukoz reabsorpsiyonunu azaltır ve idrar ile glukoz atılımını arttırırlar.</a:t>
            </a:r>
          </a:p>
          <a:p>
            <a:r>
              <a:rPr lang="tr-TR" smtClean="0"/>
              <a:t>Etkileri insülinden bağımsız.</a:t>
            </a:r>
          </a:p>
          <a:p>
            <a:r>
              <a:rPr lang="tr-TR" smtClean="0"/>
              <a:t>Kilo kaybı sağlaması,hipoglisemi riskinin düşük olması,KB’nı düşürmesi,serum ürik asit seviyesini düşürmeleri avantajlarıdır.</a:t>
            </a:r>
          </a:p>
          <a:p>
            <a:r>
              <a:rPr lang="tr-TR" smtClean="0"/>
              <a:t>Klasik OAD’lere göre ise daha pahalıdır.</a:t>
            </a:r>
          </a:p>
          <a:p>
            <a:endParaRPr lang="tr-TR"/>
          </a:p>
        </p:txBody>
      </p:sp>
    </p:spTree>
    <p:extLst>
      <p:ext uri="{BB962C8B-B14F-4D97-AF65-F5344CB8AC3E}">
        <p14:creationId xmlns:p14="http://schemas.microsoft.com/office/powerpoint/2010/main" val="383764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Biguanid grubu ilaçlar</a:t>
            </a:r>
            <a:endParaRPr lang="tr-TR"/>
          </a:p>
        </p:txBody>
      </p:sp>
      <p:sp>
        <p:nvSpPr>
          <p:cNvPr id="3" name="İçerik Yer Tutucusu 2"/>
          <p:cNvSpPr>
            <a:spLocks noGrp="1"/>
          </p:cNvSpPr>
          <p:nvPr>
            <p:ph idx="1"/>
          </p:nvPr>
        </p:nvSpPr>
        <p:spPr/>
        <p:txBody>
          <a:bodyPr>
            <a:normAutofit/>
          </a:bodyPr>
          <a:lstStyle/>
          <a:p>
            <a:r>
              <a:rPr lang="tr-TR" smtClean="0"/>
              <a:t>Bu grupta metformin ve fenformin yer almaktadır.</a:t>
            </a:r>
          </a:p>
          <a:p>
            <a:r>
              <a:rPr lang="tr-TR" smtClean="0"/>
              <a:t>Metformin, 60 yılı aşkın tip 2 DM tedavisinde kullanılmaktadır.</a:t>
            </a:r>
          </a:p>
          <a:p>
            <a:r>
              <a:rPr lang="tr-TR" smtClean="0"/>
              <a:t>İnsülin direncini azalttığı yönündeki klasik bilgiler hala tartışmalıdır.</a:t>
            </a:r>
          </a:p>
          <a:p>
            <a:r>
              <a:rPr lang="tr-TR" smtClean="0"/>
              <a:t>Barsaktan glukoz absorpsiyonunu azaltır ve iştahı baskılar.</a:t>
            </a:r>
          </a:p>
          <a:p>
            <a:r>
              <a:rPr lang="tr-TR" smtClean="0"/>
              <a:t>Uzun süredir kullanım,düşük maliyet ve geniş klinik deneyim kullanım avantajlarıdır.</a:t>
            </a:r>
          </a:p>
          <a:p>
            <a:r>
              <a:rPr lang="tr-TR" smtClean="0"/>
              <a:t>Hipoglisemi riski düşük, kilo açısından nötr ya da hafif kilo kaybı sağlar.</a:t>
            </a:r>
          </a:p>
          <a:p>
            <a:r>
              <a:rPr lang="tr-TR" smtClean="0"/>
              <a:t>KV olay riskini azaltırlar. </a:t>
            </a:r>
            <a:r>
              <a:rPr lang="tr-TR"/>
              <a:t>(UKPDS).</a:t>
            </a:r>
          </a:p>
        </p:txBody>
      </p:sp>
    </p:spTree>
    <p:extLst>
      <p:ext uri="{BB962C8B-B14F-4D97-AF65-F5344CB8AC3E}">
        <p14:creationId xmlns:p14="http://schemas.microsoft.com/office/powerpoint/2010/main" val="116827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80160" y="345440"/>
            <a:ext cx="9347200" cy="2722880"/>
          </a:xfrm>
          <a:prstGeom prst="rect">
            <a:avLst/>
          </a:prstGeom>
        </p:spPr>
      </p:pic>
      <p:pic>
        <p:nvPicPr>
          <p:cNvPr id="5" name="Resim 4"/>
          <p:cNvPicPr>
            <a:picLocks noChangeAspect="1"/>
          </p:cNvPicPr>
          <p:nvPr/>
        </p:nvPicPr>
        <p:blipFill>
          <a:blip r:embed="rId3"/>
          <a:stretch>
            <a:fillRect/>
          </a:stretch>
        </p:blipFill>
        <p:spPr>
          <a:xfrm>
            <a:off x="1056640" y="3068320"/>
            <a:ext cx="9570720" cy="184912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5230" y="4628793"/>
            <a:ext cx="2432050" cy="2127012"/>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760" y="4793139"/>
            <a:ext cx="3474720" cy="1798320"/>
          </a:xfrm>
          <a:prstGeom prst="rect">
            <a:avLst/>
          </a:prstGeom>
        </p:spPr>
      </p:pic>
    </p:spTree>
    <p:extLst>
      <p:ext uri="{BB962C8B-B14F-4D97-AF65-F5344CB8AC3E}">
        <p14:creationId xmlns:p14="http://schemas.microsoft.com/office/powerpoint/2010/main" val="4188921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smtClean="0"/>
              <a:t>SGLT2 inhibitörlerinin yan etkileri:</a:t>
            </a:r>
            <a:endParaRPr lang="tr-TR"/>
          </a:p>
        </p:txBody>
      </p:sp>
      <p:sp>
        <p:nvSpPr>
          <p:cNvPr id="4" name="İçerik Yer Tutucusu 3"/>
          <p:cNvSpPr>
            <a:spLocks noGrp="1"/>
          </p:cNvSpPr>
          <p:nvPr>
            <p:ph idx="1"/>
          </p:nvPr>
        </p:nvSpPr>
        <p:spPr/>
        <p:txBody>
          <a:bodyPr/>
          <a:lstStyle/>
          <a:p>
            <a:pPr>
              <a:buFont typeface="Wingdings" panose="05000000000000000000" pitchFamily="2" charset="2"/>
              <a:buChar char="Ø"/>
            </a:pPr>
            <a:r>
              <a:rPr lang="tr-TR" b="1" smtClean="0"/>
              <a:t>Poliürü</a:t>
            </a:r>
          </a:p>
          <a:p>
            <a:pPr>
              <a:buFont typeface="Wingdings" panose="05000000000000000000" pitchFamily="2" charset="2"/>
              <a:buChar char="Ø"/>
            </a:pPr>
            <a:r>
              <a:rPr lang="tr-TR" smtClean="0"/>
              <a:t>Sıvı kaybı</a:t>
            </a:r>
          </a:p>
          <a:p>
            <a:pPr>
              <a:buFont typeface="Wingdings" panose="05000000000000000000" pitchFamily="2" charset="2"/>
              <a:buChar char="Ø"/>
            </a:pPr>
            <a:r>
              <a:rPr lang="tr-TR" smtClean="0"/>
              <a:t>Hipotansiyon</a:t>
            </a:r>
          </a:p>
          <a:p>
            <a:pPr>
              <a:buFont typeface="Wingdings" panose="05000000000000000000" pitchFamily="2" charset="2"/>
              <a:buChar char="Ø"/>
            </a:pPr>
            <a:r>
              <a:rPr lang="tr-TR" smtClean="0"/>
              <a:t>Baş dönmesi</a:t>
            </a:r>
          </a:p>
          <a:p>
            <a:pPr>
              <a:buFont typeface="Wingdings" panose="05000000000000000000" pitchFamily="2" charset="2"/>
              <a:buChar char="Ø"/>
            </a:pPr>
            <a:r>
              <a:rPr lang="tr-TR" b="1" smtClean="0"/>
              <a:t>Genitoüriner enfeksiyonlar</a:t>
            </a:r>
          </a:p>
          <a:p>
            <a:pPr>
              <a:buFont typeface="Wingdings" panose="05000000000000000000" pitchFamily="2" charset="2"/>
              <a:buChar char="Ø"/>
            </a:pPr>
            <a:r>
              <a:rPr lang="tr-TR" smtClean="0"/>
              <a:t>Fournier gangreni</a:t>
            </a:r>
          </a:p>
          <a:p>
            <a:endParaRPr lang="tr-TR" smtClean="0"/>
          </a:p>
          <a:p>
            <a:endParaRPr lang="tr-TR"/>
          </a:p>
        </p:txBody>
      </p:sp>
    </p:spTree>
    <p:extLst>
      <p:ext uri="{BB962C8B-B14F-4D97-AF65-F5344CB8AC3E}">
        <p14:creationId xmlns:p14="http://schemas.microsoft.com/office/powerpoint/2010/main" val="252707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SGLT2 inhibitörlerinin kontrendikasyonları</a:t>
            </a:r>
            <a:endParaRPr lang="tr-TR"/>
          </a:p>
        </p:txBody>
      </p:sp>
      <p:sp>
        <p:nvSpPr>
          <p:cNvPr id="3" name="İçerik Yer Tutucusu 2"/>
          <p:cNvSpPr>
            <a:spLocks noGrp="1"/>
          </p:cNvSpPr>
          <p:nvPr>
            <p:ph idx="1"/>
          </p:nvPr>
        </p:nvSpPr>
        <p:spPr/>
        <p:txBody>
          <a:bodyPr/>
          <a:lstStyle/>
          <a:p>
            <a:r>
              <a:rPr lang="tr-TR" smtClean="0"/>
              <a:t>Tip1 DM</a:t>
            </a:r>
          </a:p>
          <a:p>
            <a:r>
              <a:rPr lang="tr-TR" smtClean="0"/>
              <a:t>Gebelik </a:t>
            </a:r>
          </a:p>
          <a:p>
            <a:r>
              <a:rPr lang="tr-TR" smtClean="0"/>
              <a:t>Laktasyon</a:t>
            </a:r>
          </a:p>
          <a:p>
            <a:r>
              <a:rPr lang="tr-TR"/>
              <a:t>eGFR &lt;45 ml/dk </a:t>
            </a:r>
            <a:r>
              <a:rPr lang="tr-TR" smtClean="0"/>
              <a:t>olan tip2 DM’li hastalarda kullanılmaması önerilmektedir. </a:t>
            </a:r>
          </a:p>
          <a:p>
            <a:endParaRPr lang="tr-TR"/>
          </a:p>
        </p:txBody>
      </p:sp>
    </p:spTree>
    <p:extLst>
      <p:ext uri="{BB962C8B-B14F-4D97-AF65-F5344CB8AC3E}">
        <p14:creationId xmlns:p14="http://schemas.microsoft.com/office/powerpoint/2010/main" val="700799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tedavisi </a:t>
            </a:r>
            <a:endParaRPr lang="tr-TR"/>
          </a:p>
        </p:txBody>
      </p:sp>
      <p:sp>
        <p:nvSpPr>
          <p:cNvPr id="3" name="İçerik Yer Tutucusu 2"/>
          <p:cNvSpPr>
            <a:spLocks noGrp="1"/>
          </p:cNvSpPr>
          <p:nvPr>
            <p:ph idx="1"/>
          </p:nvPr>
        </p:nvSpPr>
        <p:spPr/>
        <p:txBody>
          <a:bodyPr/>
          <a:lstStyle/>
          <a:p>
            <a:pPr marL="0" indent="0">
              <a:buNone/>
            </a:pPr>
            <a:r>
              <a:rPr lang="tr-TR" smtClean="0"/>
              <a:t>Amaç:</a:t>
            </a:r>
          </a:p>
          <a:p>
            <a:pPr>
              <a:buFont typeface="Wingdings" panose="05000000000000000000" pitchFamily="2" charset="2"/>
              <a:buChar char="Ø"/>
            </a:pPr>
            <a:r>
              <a:rPr lang="tr-TR" smtClean="0"/>
              <a:t>İnsülin replasmanı: Tip </a:t>
            </a:r>
            <a:r>
              <a:rPr lang="tr-TR"/>
              <a:t>1 </a:t>
            </a:r>
            <a:r>
              <a:rPr lang="tr-TR" smtClean="0"/>
              <a:t>DM’li </a:t>
            </a:r>
            <a:r>
              <a:rPr lang="tr-TR"/>
              <a:t>veya insülin rezervi azalmış </a:t>
            </a:r>
            <a:r>
              <a:rPr lang="tr-TR" smtClean="0"/>
              <a:t>Tip </a:t>
            </a:r>
            <a:r>
              <a:rPr lang="tr-TR"/>
              <a:t>2 diyabet </a:t>
            </a:r>
            <a:r>
              <a:rPr lang="tr-TR" smtClean="0"/>
              <a:t>hastalarında </a:t>
            </a:r>
            <a:r>
              <a:rPr lang="tr-TR"/>
              <a:t>genellikle </a:t>
            </a:r>
            <a:r>
              <a:rPr lang="tr-TR" smtClean="0"/>
              <a:t>bazal-bolus uygulama şeklinde uygulanır.</a:t>
            </a:r>
          </a:p>
          <a:p>
            <a:pPr>
              <a:buFont typeface="Wingdings" panose="05000000000000000000" pitchFamily="2" charset="2"/>
              <a:buChar char="Ø"/>
            </a:pPr>
            <a:endParaRPr lang="tr-TR"/>
          </a:p>
          <a:p>
            <a:pPr>
              <a:buFont typeface="Wingdings" panose="05000000000000000000" pitchFamily="2" charset="2"/>
              <a:buChar char="Ø"/>
            </a:pPr>
            <a:r>
              <a:rPr lang="tr-TR" smtClean="0"/>
              <a:t>İnsülin desteği :</a:t>
            </a:r>
            <a:r>
              <a:rPr lang="tr-TR"/>
              <a:t>B</a:t>
            </a:r>
            <a:r>
              <a:rPr lang="tr-TR" smtClean="0"/>
              <a:t>azal </a:t>
            </a:r>
            <a:r>
              <a:rPr lang="tr-TR"/>
              <a:t>insülin desteği ile tedaviye </a:t>
            </a:r>
            <a:r>
              <a:rPr lang="tr-TR" smtClean="0"/>
              <a:t>başlanır, gerektiğinde </a:t>
            </a:r>
            <a:r>
              <a:rPr lang="tr-TR"/>
              <a:t>günde 2 dozla tedaviye </a:t>
            </a:r>
            <a:r>
              <a:rPr lang="tr-TR" smtClean="0"/>
              <a:t>geçilir. Zamanla replasmana ihtiyaç duyulur.</a:t>
            </a:r>
            <a:endParaRPr lang="tr-TR"/>
          </a:p>
        </p:txBody>
      </p:sp>
    </p:spTree>
    <p:extLst>
      <p:ext uri="{BB962C8B-B14F-4D97-AF65-F5344CB8AC3E}">
        <p14:creationId xmlns:p14="http://schemas.microsoft.com/office/powerpoint/2010/main" val="3118252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endikasyonları</a:t>
            </a:r>
            <a:endParaRPr lang="tr-TR"/>
          </a:p>
        </p:txBody>
      </p:sp>
      <p:sp>
        <p:nvSpPr>
          <p:cNvPr id="3" name="İçerik Yer Tutucusu 2"/>
          <p:cNvSpPr>
            <a:spLocks noGrp="1"/>
          </p:cNvSpPr>
          <p:nvPr>
            <p:ph idx="1"/>
          </p:nvPr>
        </p:nvSpPr>
        <p:spPr/>
        <p:txBody>
          <a:bodyPr/>
          <a:lstStyle/>
          <a:p>
            <a:r>
              <a:rPr lang="tr-TR" smtClean="0"/>
              <a:t>Klasik tip 1 DM ve LADA olguları</a:t>
            </a:r>
          </a:p>
          <a:p>
            <a:r>
              <a:rPr lang="tr-TR" smtClean="0"/>
              <a:t>Tip 2 DM’li bazı olgular </a:t>
            </a:r>
          </a:p>
          <a:p>
            <a:r>
              <a:rPr lang="tr-TR" smtClean="0"/>
              <a:t>Diyet ile kontrol altına alınamayan GDM </a:t>
            </a:r>
          </a:p>
          <a:p>
            <a:endParaRPr lang="tr-TR" smtClean="0"/>
          </a:p>
          <a:p>
            <a:endParaRPr lang="tr-TR"/>
          </a:p>
        </p:txBody>
      </p:sp>
    </p:spTree>
    <p:extLst>
      <p:ext uri="{BB962C8B-B14F-4D97-AF65-F5344CB8AC3E}">
        <p14:creationId xmlns:p14="http://schemas.microsoft.com/office/powerpoint/2010/main" val="1051793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Tip 2 DM’de insülin tedavi endikasyonları </a:t>
            </a:r>
            <a:endParaRPr lang="tr-TR"/>
          </a:p>
        </p:txBody>
      </p:sp>
      <p:sp>
        <p:nvSpPr>
          <p:cNvPr id="3" name="İçerik Yer Tutucusu 2"/>
          <p:cNvSpPr>
            <a:spLocks noGrp="1"/>
          </p:cNvSpPr>
          <p:nvPr>
            <p:ph idx="1"/>
          </p:nvPr>
        </p:nvSpPr>
        <p:spPr/>
        <p:txBody>
          <a:bodyPr/>
          <a:lstStyle/>
          <a:p>
            <a:r>
              <a:rPr lang="tr-TR" smtClean="0"/>
              <a:t>İnsülin dışı ilaçlarla hedeflenen glisemik değerlere ulaşılamaması (</a:t>
            </a:r>
            <a:r>
              <a:rPr lang="tr-TR"/>
              <a:t>A1C ≥%10 </a:t>
            </a:r>
            <a:r>
              <a:rPr lang="tr-TR" smtClean="0"/>
              <a:t>ve/veya </a:t>
            </a:r>
            <a:r>
              <a:rPr lang="tr-TR"/>
              <a:t>glisemi ≥300 </a:t>
            </a:r>
            <a:r>
              <a:rPr lang="tr-TR" smtClean="0"/>
              <a:t>mg/dl)</a:t>
            </a:r>
          </a:p>
          <a:p>
            <a:r>
              <a:rPr lang="tr-TR" smtClean="0"/>
              <a:t>Aşırı kilo alma, aşikar hipertrigliseridemi, ketozis</a:t>
            </a:r>
          </a:p>
          <a:p>
            <a:r>
              <a:rPr lang="tr-TR" smtClean="0"/>
              <a:t>Hiperglisemik aciller (DKA,HHD)</a:t>
            </a:r>
          </a:p>
          <a:p>
            <a:r>
              <a:rPr lang="tr-TR" smtClean="0"/>
              <a:t>Akut MI</a:t>
            </a:r>
          </a:p>
          <a:p>
            <a:r>
              <a:rPr lang="tr-TR" smtClean="0"/>
              <a:t>Akut, ateşli ve sistemik hastalıklar</a:t>
            </a:r>
          </a:p>
          <a:p>
            <a:r>
              <a:rPr lang="tr-TR" smtClean="0"/>
              <a:t>Gebelik ve laktasyon</a:t>
            </a:r>
          </a:p>
          <a:p>
            <a:r>
              <a:rPr lang="tr-TR" smtClean="0"/>
              <a:t>Ağır KC ve böbrek yet.</a:t>
            </a:r>
          </a:p>
          <a:p>
            <a:endParaRPr lang="tr-TR" smtClean="0"/>
          </a:p>
          <a:p>
            <a:endParaRPr lang="tr-TR" smtClean="0"/>
          </a:p>
          <a:p>
            <a:pPr marL="0" indent="0">
              <a:buNone/>
            </a:pPr>
            <a:endParaRPr lang="tr-TR"/>
          </a:p>
          <a:p>
            <a:endParaRPr lang="tr-TR" smtClean="0"/>
          </a:p>
        </p:txBody>
      </p:sp>
    </p:spTree>
    <p:extLst>
      <p:ext uri="{BB962C8B-B14F-4D97-AF65-F5344CB8AC3E}">
        <p14:creationId xmlns:p14="http://schemas.microsoft.com/office/powerpoint/2010/main" val="3568689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İnsülinin etki mekanizması </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mtClean="0"/>
              <a:t>Glukozun hücre içine girişini sağlar.</a:t>
            </a:r>
          </a:p>
          <a:p>
            <a:pPr>
              <a:buFont typeface="Wingdings" panose="05000000000000000000" pitchFamily="2" charset="2"/>
              <a:buChar char="Ø"/>
            </a:pPr>
            <a:r>
              <a:rPr lang="tr-TR" smtClean="0"/>
              <a:t>Glikojen depolanmasını arttırır.</a:t>
            </a:r>
          </a:p>
          <a:p>
            <a:pPr>
              <a:buFont typeface="Wingdings" panose="05000000000000000000" pitchFamily="2" charset="2"/>
              <a:buChar char="Ø"/>
            </a:pPr>
            <a:r>
              <a:rPr lang="tr-TR" smtClean="0"/>
              <a:t>Hepatik glukoz çıkışını baskılar </a:t>
            </a:r>
          </a:p>
          <a:p>
            <a:pPr>
              <a:buFont typeface="Wingdings" panose="05000000000000000000" pitchFamily="2" charset="2"/>
              <a:buChar char="Ø"/>
            </a:pPr>
            <a:r>
              <a:rPr lang="tr-TR" smtClean="0"/>
              <a:t>Periferik ve hepatik insülin duyarlılığını arttırır.</a:t>
            </a:r>
          </a:p>
          <a:p>
            <a:pPr>
              <a:buFont typeface="Wingdings" panose="05000000000000000000" pitchFamily="2" charset="2"/>
              <a:buChar char="Ø"/>
            </a:pPr>
            <a:r>
              <a:rPr lang="tr-TR" smtClean="0"/>
              <a:t>Yağ ve proteinlerin yıkımını inhibe eder. </a:t>
            </a:r>
            <a:endParaRPr lang="tr-TR"/>
          </a:p>
        </p:txBody>
      </p:sp>
    </p:spTree>
    <p:extLst>
      <p:ext uri="{BB962C8B-B14F-4D97-AF65-F5344CB8AC3E}">
        <p14:creationId xmlns:p14="http://schemas.microsoft.com/office/powerpoint/2010/main" val="2773008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kaynakları </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t>Recombinant DNA tekniği (insan insülini, insülin analogları)</a:t>
            </a:r>
          </a:p>
          <a:p>
            <a:pPr>
              <a:buFont typeface="Wingdings" panose="05000000000000000000" pitchFamily="2" charset="2"/>
              <a:buChar char="Ø"/>
            </a:pPr>
            <a:r>
              <a:rPr lang="tr-TR" smtClean="0"/>
              <a:t>Sığır </a:t>
            </a:r>
            <a:r>
              <a:rPr lang="tr-TR"/>
              <a:t>ve domuz insülini ile domuzdan elde edilen semisentetik </a:t>
            </a:r>
            <a:r>
              <a:rPr lang="tr-TR" smtClean="0"/>
              <a:t>insülin*</a:t>
            </a:r>
            <a:endParaRPr lang="tr-TR"/>
          </a:p>
        </p:txBody>
      </p:sp>
    </p:spTree>
    <p:extLst>
      <p:ext uri="{BB962C8B-B14F-4D97-AF65-F5344CB8AC3E}">
        <p14:creationId xmlns:p14="http://schemas.microsoft.com/office/powerpoint/2010/main" val="850126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İnsülinin absorpsiyonu </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t>İnsülinler genel olarak cilt altı (s.c.) injeksiyon yolu ile </a:t>
            </a:r>
            <a:r>
              <a:rPr lang="tr-TR" smtClean="0"/>
              <a:t>kullanılır.</a:t>
            </a:r>
          </a:p>
          <a:p>
            <a:pPr>
              <a:buFont typeface="Wingdings" panose="05000000000000000000" pitchFamily="2" charset="2"/>
              <a:buChar char="Ø"/>
            </a:pPr>
            <a:r>
              <a:rPr lang="tr-TR"/>
              <a:t>En hızlı emilimden yavaş emilime doğru </a:t>
            </a:r>
            <a:r>
              <a:rPr lang="tr-TR" smtClean="0"/>
              <a:t>sıralama: abdomen</a:t>
            </a:r>
            <a:r>
              <a:rPr lang="tr-TR"/>
              <a:t>, kol, uyluk ve kalça</a:t>
            </a:r>
            <a:r>
              <a:rPr lang="tr-TR" smtClean="0"/>
              <a:t>.</a:t>
            </a:r>
          </a:p>
          <a:p>
            <a:pPr>
              <a:buFont typeface="Wingdings" panose="05000000000000000000" pitchFamily="2" charset="2"/>
              <a:buChar char="Ø"/>
            </a:pPr>
            <a:endParaRPr lang="tr-TR" smtClean="0"/>
          </a:p>
          <a:p>
            <a:pPr marL="0" indent="0">
              <a:buNone/>
            </a:pPr>
            <a:r>
              <a:rPr lang="tr-TR" smtClean="0"/>
              <a:t>Etki gücü : </a:t>
            </a:r>
          </a:p>
          <a:p>
            <a:pPr>
              <a:buFont typeface="Wingdings" panose="05000000000000000000" pitchFamily="2" charset="2"/>
              <a:buChar char="Ø"/>
            </a:pPr>
            <a:r>
              <a:rPr lang="tr-TR" smtClean="0"/>
              <a:t>Genel olarak U-100 insülinler kullanılmaktadır. Konsantre formlar da </a:t>
            </a:r>
            <a:r>
              <a:rPr lang="tr-TR"/>
              <a:t>(U-200, U-300 ve U-500) </a:t>
            </a:r>
            <a:r>
              <a:rPr lang="tr-TR" smtClean="0"/>
              <a:t>geliştirilmiştir. </a:t>
            </a:r>
          </a:p>
          <a:p>
            <a:pPr>
              <a:buFont typeface="Wingdings" panose="05000000000000000000" pitchFamily="2" charset="2"/>
              <a:buChar char="Ø"/>
            </a:pPr>
            <a:endParaRPr lang="tr-TR"/>
          </a:p>
        </p:txBody>
      </p:sp>
    </p:spTree>
    <p:extLst>
      <p:ext uri="{BB962C8B-B14F-4D97-AF65-F5344CB8AC3E}">
        <p14:creationId xmlns:p14="http://schemas.microsoft.com/office/powerpoint/2010/main" val="784963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tipleri </a:t>
            </a:r>
            <a:endParaRPr lang="tr-TR"/>
          </a:p>
        </p:txBody>
      </p:sp>
      <p:sp>
        <p:nvSpPr>
          <p:cNvPr id="3" name="İçerik Yer Tutucusu 2"/>
          <p:cNvSpPr>
            <a:spLocks noGrp="1"/>
          </p:cNvSpPr>
          <p:nvPr>
            <p:ph idx="1"/>
          </p:nvPr>
        </p:nvSpPr>
        <p:spPr/>
        <p:txBody>
          <a:bodyPr/>
          <a:lstStyle/>
          <a:p>
            <a:pPr marL="0" indent="0">
              <a:buNone/>
            </a:pPr>
            <a:r>
              <a:rPr lang="tr-TR" smtClean="0"/>
              <a:t>Etki profillerine göre 3 gruba ayrılırlar :</a:t>
            </a:r>
          </a:p>
          <a:p>
            <a:pPr>
              <a:buFont typeface="Wingdings" panose="05000000000000000000" pitchFamily="2" charset="2"/>
              <a:buChar char="Ø"/>
            </a:pPr>
            <a:r>
              <a:rPr lang="tr-TR" smtClean="0"/>
              <a:t>Kısa/ hızlı/ çok hızlı etkili veya inhaler                      PRANDİYAL </a:t>
            </a:r>
          </a:p>
          <a:p>
            <a:pPr>
              <a:buFont typeface="Wingdings" panose="05000000000000000000" pitchFamily="2" charset="2"/>
              <a:buChar char="Ø"/>
            </a:pPr>
            <a:r>
              <a:rPr lang="tr-TR" smtClean="0"/>
              <a:t>Orta etkili                  BAZAL  </a:t>
            </a:r>
          </a:p>
          <a:p>
            <a:pPr>
              <a:buFont typeface="Wingdings" panose="05000000000000000000" pitchFamily="2" charset="2"/>
              <a:buChar char="Ø"/>
            </a:pPr>
            <a:r>
              <a:rPr lang="tr-TR" smtClean="0"/>
              <a:t>Uzun /çok uzun etkili                            BAZAL </a:t>
            </a:r>
            <a:endParaRPr lang="tr-TR"/>
          </a:p>
        </p:txBody>
      </p:sp>
      <p:sp>
        <p:nvSpPr>
          <p:cNvPr id="4" name="Sağ Ok 3"/>
          <p:cNvSpPr/>
          <p:nvPr/>
        </p:nvSpPr>
        <p:spPr>
          <a:xfrm>
            <a:off x="6725920" y="2316480"/>
            <a:ext cx="1463040" cy="467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2783840" y="2966720"/>
            <a:ext cx="1198880"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4453075" y="3434081"/>
            <a:ext cx="1948807" cy="386080"/>
          </a:xfrm>
          <a:prstGeom prst="rect">
            <a:avLst/>
          </a:prstGeom>
        </p:spPr>
      </p:pic>
    </p:spTree>
    <p:extLst>
      <p:ext uri="{BB962C8B-B14F-4D97-AF65-F5344CB8AC3E}">
        <p14:creationId xmlns:p14="http://schemas.microsoft.com/office/powerpoint/2010/main" val="1876902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stretch>
            <a:fillRect/>
          </a:stretch>
        </p:blipFill>
        <p:spPr>
          <a:xfrm>
            <a:off x="736600" y="146368"/>
            <a:ext cx="10337800" cy="2555875"/>
          </a:xfrm>
          <a:prstGeom prst="rect">
            <a:avLst/>
          </a:prstGeom>
        </p:spPr>
      </p:pic>
      <p:pic>
        <p:nvPicPr>
          <p:cNvPr id="5" name="Resim 4"/>
          <p:cNvPicPr>
            <a:picLocks noChangeAspect="1"/>
          </p:cNvPicPr>
          <p:nvPr/>
        </p:nvPicPr>
        <p:blipFill>
          <a:blip r:embed="rId4"/>
          <a:stretch>
            <a:fillRect/>
          </a:stretch>
        </p:blipFill>
        <p:spPr>
          <a:xfrm>
            <a:off x="736600" y="2418080"/>
            <a:ext cx="10337800" cy="1930399"/>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431" y="5181600"/>
            <a:ext cx="2026089" cy="1676400"/>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0699" y="5181599"/>
            <a:ext cx="2372360" cy="1676400"/>
          </a:xfrm>
          <a:prstGeom prst="rect">
            <a:avLst/>
          </a:prstGeom>
        </p:spPr>
      </p:pic>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8239" y="5412264"/>
            <a:ext cx="2296161" cy="1215071"/>
          </a:xfrm>
          <a:prstGeom prst="rect">
            <a:avLst/>
          </a:prstGeom>
        </p:spPr>
      </p:pic>
    </p:spTree>
    <p:extLst>
      <p:ext uri="{BB962C8B-B14F-4D97-AF65-F5344CB8AC3E}">
        <p14:creationId xmlns:p14="http://schemas.microsoft.com/office/powerpoint/2010/main" val="98236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28800" y="182880"/>
            <a:ext cx="8310880" cy="6421120"/>
          </a:xfrm>
          <a:prstGeom prst="rect">
            <a:avLst/>
          </a:prstGeom>
        </p:spPr>
      </p:pic>
    </p:spTree>
    <p:extLst>
      <p:ext uri="{BB962C8B-B14F-4D97-AF65-F5344CB8AC3E}">
        <p14:creationId xmlns:p14="http://schemas.microsoft.com/office/powerpoint/2010/main" val="2780498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0" y="124460"/>
            <a:ext cx="8778240" cy="501904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6286" y="1809113"/>
            <a:ext cx="2227218" cy="1381760"/>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6286" y="4434203"/>
            <a:ext cx="2092960" cy="1188720"/>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8240" y="205738"/>
            <a:ext cx="2369185" cy="1801812"/>
          </a:xfrm>
          <a:prstGeom prst="rect">
            <a:avLst/>
          </a:prstGeom>
        </p:spPr>
      </p:pic>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2966" y="3061970"/>
            <a:ext cx="1986280" cy="1435100"/>
          </a:xfrm>
          <a:prstGeom prst="rect">
            <a:avLst/>
          </a:prstGeom>
        </p:spPr>
      </p:pic>
      <p:pic>
        <p:nvPicPr>
          <p:cNvPr id="7" name="Resim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40" y="5567680"/>
            <a:ext cx="3373120" cy="1290320"/>
          </a:xfrm>
          <a:prstGeom prst="rect">
            <a:avLst/>
          </a:prstGeom>
        </p:spPr>
      </p:pic>
      <p:pic>
        <p:nvPicPr>
          <p:cNvPr id="8" name="Resim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86127" y="5622923"/>
            <a:ext cx="3893073" cy="1198883"/>
          </a:xfrm>
          <a:prstGeom prst="rect">
            <a:avLst/>
          </a:prstGeom>
        </p:spPr>
      </p:pic>
      <p:pic>
        <p:nvPicPr>
          <p:cNvPr id="10" name="Resim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27763" y="5344160"/>
            <a:ext cx="3683000" cy="1513840"/>
          </a:xfrm>
          <a:prstGeom prst="rect">
            <a:avLst/>
          </a:prstGeom>
        </p:spPr>
      </p:pic>
    </p:spTree>
    <p:extLst>
      <p:ext uri="{BB962C8B-B14F-4D97-AF65-F5344CB8AC3E}">
        <p14:creationId xmlns:p14="http://schemas.microsoft.com/office/powerpoint/2010/main" val="788153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426720" y="609600"/>
            <a:ext cx="8412480" cy="522224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7920" y="71120"/>
            <a:ext cx="2519680" cy="2326640"/>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618480"/>
            <a:ext cx="2865120" cy="1239520"/>
          </a:xfrm>
          <a:prstGeom prst="rect">
            <a:avLst/>
          </a:prstGeom>
        </p:spPr>
      </p:pic>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18880" y="2214880"/>
            <a:ext cx="2458720" cy="2156527"/>
          </a:xfrm>
          <a:prstGeom prst="rect">
            <a:avLst/>
          </a:prstGeom>
        </p:spPr>
      </p:pic>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2400" y="4371406"/>
            <a:ext cx="2842260" cy="2486593"/>
          </a:xfrm>
          <a:prstGeom prst="rect">
            <a:avLst/>
          </a:prstGeom>
        </p:spPr>
      </p:pic>
    </p:spTree>
    <p:extLst>
      <p:ext uri="{BB962C8B-B14F-4D97-AF65-F5344CB8AC3E}">
        <p14:creationId xmlns:p14="http://schemas.microsoft.com/office/powerpoint/2010/main" val="2613650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tedavisinin komplikasyonları </a:t>
            </a:r>
            <a:endParaRPr lang="tr-TR"/>
          </a:p>
        </p:txBody>
      </p:sp>
      <p:sp>
        <p:nvSpPr>
          <p:cNvPr id="3" name="İçerik Yer Tutucusu 2"/>
          <p:cNvSpPr>
            <a:spLocks noGrp="1"/>
          </p:cNvSpPr>
          <p:nvPr>
            <p:ph idx="1"/>
          </p:nvPr>
        </p:nvSpPr>
        <p:spPr/>
        <p:txBody>
          <a:bodyPr/>
          <a:lstStyle/>
          <a:p>
            <a:r>
              <a:rPr lang="tr-TR" b="1" u="sng" smtClean="0"/>
              <a:t>Hipoglisemi</a:t>
            </a:r>
            <a:r>
              <a:rPr lang="tr-TR" smtClean="0"/>
              <a:t> (en önemli ve en sık komplikasyon)</a:t>
            </a:r>
          </a:p>
          <a:p>
            <a:r>
              <a:rPr lang="tr-TR" smtClean="0"/>
              <a:t>Kilo artışı </a:t>
            </a:r>
          </a:p>
          <a:p>
            <a:r>
              <a:rPr lang="tr-TR" smtClean="0"/>
              <a:t>Masif hepatomegali (nadir)</a:t>
            </a:r>
          </a:p>
          <a:p>
            <a:r>
              <a:rPr lang="tr-TR" smtClean="0"/>
              <a:t>Ödem </a:t>
            </a:r>
          </a:p>
          <a:p>
            <a:r>
              <a:rPr lang="tr-TR" smtClean="0"/>
              <a:t>İmmünojenisite</a:t>
            </a:r>
          </a:p>
          <a:p>
            <a:r>
              <a:rPr lang="tr-TR" smtClean="0"/>
              <a:t>Lipohipertrofi-atrofi</a:t>
            </a:r>
          </a:p>
          <a:p>
            <a:r>
              <a:rPr lang="tr-TR" smtClean="0"/>
              <a:t>Kanama, sızma ve ağrı </a:t>
            </a:r>
          </a:p>
          <a:p>
            <a:endParaRPr lang="tr-TR" smtClean="0"/>
          </a:p>
          <a:p>
            <a:endParaRPr lang="tr-TR"/>
          </a:p>
        </p:txBody>
      </p:sp>
    </p:spTree>
    <p:extLst>
      <p:ext uri="{BB962C8B-B14F-4D97-AF65-F5344CB8AC3E}">
        <p14:creationId xmlns:p14="http://schemas.microsoft.com/office/powerpoint/2010/main" val="2633940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tedavi protokolleri </a:t>
            </a:r>
            <a:endParaRPr lang="tr-TR"/>
          </a:p>
        </p:txBody>
      </p:sp>
      <p:sp>
        <p:nvSpPr>
          <p:cNvPr id="3" name="İçerik Yer Tutucusu 2"/>
          <p:cNvSpPr>
            <a:spLocks noGrp="1"/>
          </p:cNvSpPr>
          <p:nvPr>
            <p:ph idx="1"/>
          </p:nvPr>
        </p:nvSpPr>
        <p:spPr/>
        <p:txBody>
          <a:bodyPr/>
          <a:lstStyle/>
          <a:p>
            <a:pPr marL="0" indent="0">
              <a:buNone/>
            </a:pPr>
            <a:r>
              <a:rPr lang="tr-TR" b="1" smtClean="0"/>
              <a:t>İnsülin destek tedavisi </a:t>
            </a:r>
            <a:r>
              <a:rPr lang="tr-TR" smtClean="0"/>
              <a:t>: </a:t>
            </a:r>
          </a:p>
          <a:p>
            <a:r>
              <a:rPr lang="tr-TR" smtClean="0"/>
              <a:t>Bu </a:t>
            </a:r>
            <a:r>
              <a:rPr lang="tr-TR"/>
              <a:t>tedavi şeklinde </a:t>
            </a:r>
            <a:r>
              <a:rPr lang="tr-TR" b="1"/>
              <a:t>bazal</a:t>
            </a:r>
            <a:r>
              <a:rPr lang="tr-TR"/>
              <a:t> veya </a:t>
            </a:r>
            <a:r>
              <a:rPr lang="tr-TR" b="1"/>
              <a:t>bifazik</a:t>
            </a:r>
            <a:r>
              <a:rPr lang="tr-TR"/>
              <a:t> insülinler </a:t>
            </a:r>
            <a:r>
              <a:rPr lang="tr-TR" smtClean="0"/>
              <a:t>kullanılır.</a:t>
            </a:r>
          </a:p>
          <a:p>
            <a:r>
              <a:rPr lang="tr-TR" u="sng" smtClean="0"/>
              <a:t>Bazal insülin desteği </a:t>
            </a:r>
            <a:r>
              <a:rPr lang="tr-TR" smtClean="0"/>
              <a:t>,</a:t>
            </a:r>
            <a:r>
              <a:rPr lang="tr-TR"/>
              <a:t> </a:t>
            </a:r>
            <a:r>
              <a:rPr lang="tr-TR" smtClean="0"/>
              <a:t>günde </a:t>
            </a:r>
            <a:r>
              <a:rPr lang="tr-TR"/>
              <a:t>1 veya 2 doz orta veya uzun etkili bazal insülin desteği olarak tip 2 diyabetlilerde </a:t>
            </a:r>
            <a:r>
              <a:rPr lang="tr-TR" smtClean="0"/>
              <a:t>ve bazı </a:t>
            </a:r>
            <a:r>
              <a:rPr lang="tr-TR"/>
              <a:t>GDM olgularında </a:t>
            </a:r>
            <a:r>
              <a:rPr lang="tr-TR" smtClean="0"/>
              <a:t>kullanılmaktadır.</a:t>
            </a:r>
          </a:p>
          <a:p>
            <a:r>
              <a:rPr lang="tr-TR" u="sng" smtClean="0"/>
              <a:t>Bifazik karışım insülin tedavisi</a:t>
            </a:r>
            <a:r>
              <a:rPr lang="tr-TR" smtClean="0"/>
              <a:t>, </a:t>
            </a:r>
            <a:r>
              <a:rPr lang="tr-TR"/>
              <a:t>g</a:t>
            </a:r>
            <a:r>
              <a:rPr lang="tr-TR" smtClean="0"/>
              <a:t>ünde </a:t>
            </a:r>
            <a:r>
              <a:rPr lang="tr-TR"/>
              <a:t>2 doz orta/uzun etkili + hızlı/kısa etkili karışım </a:t>
            </a:r>
            <a:r>
              <a:rPr lang="tr-TR" smtClean="0"/>
              <a:t>insülin.</a:t>
            </a:r>
            <a:endParaRPr lang="tr-TR"/>
          </a:p>
        </p:txBody>
      </p:sp>
    </p:spTree>
    <p:extLst>
      <p:ext uri="{BB962C8B-B14F-4D97-AF65-F5344CB8AC3E}">
        <p14:creationId xmlns:p14="http://schemas.microsoft.com/office/powerpoint/2010/main" val="2952110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İnsülin tedavi protokolleri </a:t>
            </a:r>
          </a:p>
        </p:txBody>
      </p:sp>
      <p:sp>
        <p:nvSpPr>
          <p:cNvPr id="3" name="İçerik Yer Tutucusu 2"/>
          <p:cNvSpPr>
            <a:spLocks noGrp="1"/>
          </p:cNvSpPr>
          <p:nvPr>
            <p:ph idx="1"/>
          </p:nvPr>
        </p:nvSpPr>
        <p:spPr/>
        <p:txBody>
          <a:bodyPr/>
          <a:lstStyle/>
          <a:p>
            <a:pPr marL="0" indent="0">
              <a:buNone/>
            </a:pPr>
            <a:r>
              <a:rPr lang="tr-TR" b="1" smtClean="0"/>
              <a:t>İnsülin replasman tedavisi: </a:t>
            </a:r>
          </a:p>
          <a:p>
            <a:r>
              <a:rPr lang="tr-TR" smtClean="0"/>
              <a:t>Tip </a:t>
            </a:r>
            <a:r>
              <a:rPr lang="tr-TR"/>
              <a:t>1 </a:t>
            </a:r>
            <a:r>
              <a:rPr lang="tr-TR" smtClean="0"/>
              <a:t>diyabetlilerde </a:t>
            </a:r>
          </a:p>
          <a:p>
            <a:r>
              <a:rPr lang="tr-TR" smtClean="0"/>
              <a:t>Diyet </a:t>
            </a:r>
            <a:r>
              <a:rPr lang="tr-TR"/>
              <a:t>ile kontrol altına alınamayan </a:t>
            </a:r>
            <a:r>
              <a:rPr lang="tr-TR" smtClean="0"/>
              <a:t>GDM </a:t>
            </a:r>
          </a:p>
          <a:p>
            <a:r>
              <a:rPr lang="tr-TR"/>
              <a:t>E</a:t>
            </a:r>
            <a:r>
              <a:rPr lang="tr-TR" smtClean="0"/>
              <a:t>ndojen insülin rezervi </a:t>
            </a:r>
            <a:r>
              <a:rPr lang="tr-TR"/>
              <a:t>azalmış tip 2 diyabetlilerde uygulanmalıdır</a:t>
            </a:r>
            <a:r>
              <a:rPr lang="tr-TR" smtClean="0"/>
              <a:t>.</a:t>
            </a:r>
          </a:p>
          <a:p>
            <a:endParaRPr lang="tr-TR" b="1"/>
          </a:p>
          <a:p>
            <a:pPr>
              <a:buFont typeface="Wingdings" panose="05000000000000000000" pitchFamily="2" charset="2"/>
              <a:buChar char="Ø"/>
            </a:pPr>
            <a:r>
              <a:rPr lang="tr-TR"/>
              <a:t>M</a:t>
            </a:r>
            <a:r>
              <a:rPr lang="tr-TR" smtClean="0"/>
              <a:t>ultiple (çoklu) doz insülin enjeksiyonları (Bazal-bolus)</a:t>
            </a:r>
          </a:p>
          <a:p>
            <a:pPr>
              <a:buFont typeface="Wingdings" panose="05000000000000000000" pitchFamily="2" charset="2"/>
              <a:buChar char="Ø"/>
            </a:pPr>
            <a:r>
              <a:rPr lang="tr-TR" smtClean="0"/>
              <a:t>Sürekli cilt altı insülin infüzyonu tedavisi </a:t>
            </a:r>
            <a:endParaRPr lang="tr-TR"/>
          </a:p>
        </p:txBody>
      </p:sp>
    </p:spTree>
    <p:extLst>
      <p:ext uri="{BB962C8B-B14F-4D97-AF65-F5344CB8AC3E}">
        <p14:creationId xmlns:p14="http://schemas.microsoft.com/office/powerpoint/2010/main" val="1805561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Bazal-bolus tedavi </a:t>
            </a:r>
            <a:endParaRPr lang="tr-TR"/>
          </a:p>
        </p:txBody>
      </p:sp>
      <p:sp>
        <p:nvSpPr>
          <p:cNvPr id="3" name="İçerik Yer Tutucusu 2"/>
          <p:cNvSpPr>
            <a:spLocks noGrp="1"/>
          </p:cNvSpPr>
          <p:nvPr>
            <p:ph idx="1"/>
          </p:nvPr>
        </p:nvSpPr>
        <p:spPr/>
        <p:txBody>
          <a:bodyPr>
            <a:normAutofit/>
          </a:bodyPr>
          <a:lstStyle/>
          <a:p>
            <a:pPr>
              <a:lnSpc>
                <a:spcPct val="80000"/>
              </a:lnSpc>
            </a:pPr>
            <a:r>
              <a:rPr lang="tr-TR" altLang="tr-TR">
                <a:latin typeface="Times New Roman" panose="02020603050405020304" pitchFamily="18" charset="0"/>
              </a:rPr>
              <a:t>Günde 3 kez öğün öncesi bolus insülin + günde 1 kez bazal insülin</a:t>
            </a:r>
          </a:p>
          <a:p>
            <a:pPr>
              <a:lnSpc>
                <a:spcPct val="80000"/>
              </a:lnSpc>
            </a:pPr>
            <a:r>
              <a:rPr lang="tr-TR" altLang="tr-TR">
                <a:latin typeface="Times New Roman" panose="02020603050405020304" pitchFamily="18" charset="0"/>
              </a:rPr>
              <a:t>Günde 3 kez öğün öncesi bolus insülin + günde 2 kez bazal insülin</a:t>
            </a:r>
          </a:p>
          <a:p>
            <a:pPr>
              <a:lnSpc>
                <a:spcPct val="80000"/>
              </a:lnSpc>
            </a:pPr>
            <a:endParaRPr lang="tr-TR" altLang="tr-TR">
              <a:latin typeface="Times New Roman" panose="02020603050405020304" pitchFamily="18" charset="0"/>
            </a:endParaRPr>
          </a:p>
          <a:p>
            <a:pPr>
              <a:lnSpc>
                <a:spcPct val="80000"/>
              </a:lnSpc>
            </a:pPr>
            <a:r>
              <a:rPr lang="tr-TR" smtClean="0">
                <a:latin typeface="Times New Roman" panose="02020603050405020304" pitchFamily="18" charset="0"/>
                <a:cs typeface="Times New Roman" panose="02020603050405020304" pitchFamily="18" charset="0"/>
              </a:rPr>
              <a:t>Tip 2 DM’li hastalarda bazal-bolus tedaviye </a:t>
            </a:r>
            <a:r>
              <a:rPr lang="tr-TR">
                <a:latin typeface="Times New Roman" panose="02020603050405020304" pitchFamily="18" charset="0"/>
                <a:cs typeface="Times New Roman" panose="02020603050405020304" pitchFamily="18" charset="0"/>
              </a:rPr>
              <a:t>kademeli olarak da </a:t>
            </a:r>
            <a:r>
              <a:rPr lang="tr-TR" smtClean="0">
                <a:latin typeface="Times New Roman" panose="02020603050405020304" pitchFamily="18" charset="0"/>
                <a:cs typeface="Times New Roman" panose="02020603050405020304" pitchFamily="18" charset="0"/>
              </a:rPr>
              <a:t>geçmek mümkün. En </a:t>
            </a:r>
            <a:r>
              <a:rPr lang="tr-TR">
                <a:latin typeface="Times New Roman" panose="02020603050405020304" pitchFamily="18" charset="0"/>
                <a:cs typeface="Times New Roman" panose="02020603050405020304" pitchFamily="18" charset="0"/>
              </a:rPr>
              <a:t>büyük öğün öncesinde bolus insülin; yetersiz kaldığında  2. ve 3. bolus insülin dozları eklenebilir.</a:t>
            </a:r>
            <a:endParaRPr lang="tr-TR" altLang="tr-TR">
              <a:latin typeface="Times New Roman" panose="02020603050405020304" pitchFamily="18" charset="0"/>
              <a:cs typeface="Times New Roman" panose="02020603050405020304" pitchFamily="18" charset="0"/>
            </a:endParaRPr>
          </a:p>
          <a:p>
            <a:pPr>
              <a:lnSpc>
                <a:spcPct val="80000"/>
              </a:lnSpc>
            </a:pPr>
            <a:endParaRPr lang="tr-TR" altLang="tr-TR">
              <a:latin typeface="Times New Roman" panose="02020603050405020304" pitchFamily="18" charset="0"/>
            </a:endParaRPr>
          </a:p>
          <a:p>
            <a:pPr>
              <a:lnSpc>
                <a:spcPct val="80000"/>
              </a:lnSpc>
            </a:pPr>
            <a:r>
              <a:rPr lang="tr-TR" altLang="tr-TR">
                <a:latin typeface="Times New Roman" panose="02020603050405020304" pitchFamily="18" charset="0"/>
              </a:rPr>
              <a:t>Bazal-bolus insülin tedavisini uygulamakta zorluk çeken bazı tip 2 diyabetli kişilerde, a</a:t>
            </a:r>
            <a:r>
              <a:rPr lang="tr-TR" altLang="tr-TR" smtClean="0">
                <a:latin typeface="Times New Roman" panose="02020603050405020304" pitchFamily="18" charset="0"/>
              </a:rPr>
              <a:t>nalog </a:t>
            </a:r>
            <a:r>
              <a:rPr lang="tr-TR" altLang="tr-TR">
                <a:latin typeface="Times New Roman" panose="02020603050405020304" pitchFamily="18" charset="0"/>
              </a:rPr>
              <a:t>karışım insülin</a:t>
            </a:r>
            <a:r>
              <a:rPr lang="tr-TR" altLang="tr-TR">
                <a:latin typeface="Times New Roman" panose="02020603050405020304" pitchFamily="18" charset="0"/>
                <a:sym typeface="Wingdings" panose="05000000000000000000" pitchFamily="2" charset="2"/>
              </a:rPr>
              <a:t> 3 doz/gün</a:t>
            </a:r>
            <a:r>
              <a:rPr lang="tr-TR" altLang="tr-TR">
                <a:latin typeface="Times New Roman" panose="02020603050405020304" pitchFamily="18" charset="0"/>
              </a:rPr>
              <a:t> </a:t>
            </a:r>
          </a:p>
          <a:p>
            <a:endParaRPr lang="tr-TR"/>
          </a:p>
        </p:txBody>
      </p:sp>
    </p:spTree>
    <p:extLst>
      <p:ext uri="{BB962C8B-B14F-4D97-AF65-F5344CB8AC3E}">
        <p14:creationId xmlns:p14="http://schemas.microsoft.com/office/powerpoint/2010/main" val="1926437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dozunun hesaplanması </a:t>
            </a:r>
            <a:endParaRPr lang="tr-TR"/>
          </a:p>
        </p:txBody>
      </p:sp>
      <p:sp>
        <p:nvSpPr>
          <p:cNvPr id="3" name="İçerik Yer Tutucusu 2"/>
          <p:cNvSpPr>
            <a:spLocks noGrp="1"/>
          </p:cNvSpPr>
          <p:nvPr>
            <p:ph idx="1"/>
          </p:nvPr>
        </p:nvSpPr>
        <p:spPr/>
        <p:txBody>
          <a:bodyPr/>
          <a:lstStyle/>
          <a:p>
            <a:r>
              <a:rPr lang="tr-TR" smtClean="0"/>
              <a:t>Genel </a:t>
            </a:r>
            <a:r>
              <a:rPr lang="tr-TR"/>
              <a:t>olarak tip 1 ve tip 2 diyabetli bireyler için </a:t>
            </a:r>
            <a:r>
              <a:rPr lang="tr-TR" smtClean="0"/>
              <a:t>idame insülin dozları:</a:t>
            </a:r>
          </a:p>
          <a:p>
            <a:pPr>
              <a:buFont typeface="Wingdings" panose="05000000000000000000" pitchFamily="2" charset="2"/>
              <a:buChar char="Ø"/>
            </a:pPr>
            <a:r>
              <a:rPr lang="tr-TR"/>
              <a:t>Tip 1 diyabette </a:t>
            </a:r>
            <a:r>
              <a:rPr lang="tr-TR" b="1"/>
              <a:t>0.4-1.0</a:t>
            </a:r>
            <a:r>
              <a:rPr lang="tr-TR"/>
              <a:t> IU/kg/gün</a:t>
            </a:r>
          </a:p>
          <a:p>
            <a:pPr>
              <a:buFont typeface="Wingdings" panose="05000000000000000000" pitchFamily="2" charset="2"/>
              <a:buChar char="Ø"/>
            </a:pPr>
            <a:r>
              <a:rPr lang="tr-TR" smtClean="0"/>
              <a:t>Tip </a:t>
            </a:r>
            <a:r>
              <a:rPr lang="tr-TR"/>
              <a:t>2 diyabette</a:t>
            </a:r>
            <a:r>
              <a:rPr lang="tr-TR" b="1"/>
              <a:t> </a:t>
            </a:r>
            <a:r>
              <a:rPr lang="tr-TR" b="1" smtClean="0"/>
              <a:t>0.3-1.2 </a:t>
            </a:r>
            <a:r>
              <a:rPr lang="tr-TR" smtClean="0"/>
              <a:t>IU/kg/gün</a:t>
            </a:r>
          </a:p>
          <a:p>
            <a:r>
              <a:rPr lang="tr-TR"/>
              <a:t>Bazal-bolus insülin rejimlerinde, günlük gereksinimin yaklaşık yarısı (%40-60</a:t>
            </a:r>
            <a:r>
              <a:rPr lang="tr-TR" smtClean="0"/>
              <a:t>)  bazal, geri </a:t>
            </a:r>
            <a:r>
              <a:rPr lang="tr-TR"/>
              <a:t>kalan yarısı (%40-60) ise bolus olarak hesaplanır</a:t>
            </a:r>
            <a:r>
              <a:rPr lang="tr-TR" smtClean="0"/>
              <a:t>.</a:t>
            </a:r>
          </a:p>
          <a:p>
            <a:r>
              <a:rPr lang="tr-TR"/>
              <a:t>Daha önce insülin kullanmamış hastalarda, bazal insülin desteği </a:t>
            </a:r>
            <a:r>
              <a:rPr lang="tr-TR" b="1"/>
              <a:t>0.1-0.2</a:t>
            </a:r>
            <a:r>
              <a:rPr lang="tr-TR"/>
              <a:t> </a:t>
            </a:r>
            <a:r>
              <a:rPr lang="tr-TR" smtClean="0"/>
              <a:t>IU/kg/gün dozunda </a:t>
            </a:r>
            <a:r>
              <a:rPr lang="tr-TR"/>
              <a:t>başlanabilir.</a:t>
            </a:r>
          </a:p>
        </p:txBody>
      </p:sp>
    </p:spTree>
    <p:extLst>
      <p:ext uri="{BB962C8B-B14F-4D97-AF65-F5344CB8AC3E}">
        <p14:creationId xmlns:p14="http://schemas.microsoft.com/office/powerpoint/2010/main" val="20770702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half" idx="4294967295"/>
          </p:nvPr>
        </p:nvPicPr>
        <p:blipFill>
          <a:blip r:embed="rId2"/>
          <a:stretch>
            <a:fillRect/>
          </a:stretch>
        </p:blipFill>
        <p:spPr>
          <a:xfrm>
            <a:off x="1869440" y="406400"/>
            <a:ext cx="8453120" cy="5892800"/>
          </a:xfrm>
          <a:prstGeom prst="rect">
            <a:avLst/>
          </a:prstGeom>
        </p:spPr>
      </p:pic>
    </p:spTree>
    <p:extLst>
      <p:ext uri="{BB962C8B-B14F-4D97-AF65-F5344CB8AC3E}">
        <p14:creationId xmlns:p14="http://schemas.microsoft.com/office/powerpoint/2010/main" val="1132184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injeksiyon zamanı</a:t>
            </a:r>
            <a:endParaRPr lang="tr-T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t>Hızlı etkili insülinler yemekten 5-15 </a:t>
            </a:r>
            <a:r>
              <a:rPr lang="tr-TR" smtClean="0"/>
              <a:t>dk </a:t>
            </a:r>
            <a:r>
              <a:rPr lang="tr-TR"/>
              <a:t>önce</a:t>
            </a:r>
            <a:r>
              <a:rPr lang="tr-TR" smtClean="0"/>
              <a:t>,</a:t>
            </a:r>
          </a:p>
          <a:p>
            <a:pPr>
              <a:buFont typeface="Wingdings" panose="05000000000000000000" pitchFamily="2" charset="2"/>
              <a:buChar char="Ø"/>
            </a:pPr>
            <a:r>
              <a:rPr lang="tr-TR" smtClean="0"/>
              <a:t> Kısa </a:t>
            </a:r>
            <a:r>
              <a:rPr lang="tr-TR"/>
              <a:t>etkililer ise yemekten 30 </a:t>
            </a:r>
            <a:r>
              <a:rPr lang="tr-TR" smtClean="0"/>
              <a:t>dk önce </a:t>
            </a:r>
            <a:r>
              <a:rPr lang="tr-TR"/>
              <a:t>uygulanmalıdır</a:t>
            </a:r>
            <a:r>
              <a:rPr lang="tr-TR" smtClean="0"/>
              <a:t>.</a:t>
            </a:r>
          </a:p>
          <a:p>
            <a:endParaRPr lang="tr-TR"/>
          </a:p>
        </p:txBody>
      </p:sp>
    </p:spTree>
    <p:extLst>
      <p:ext uri="{BB962C8B-B14F-4D97-AF65-F5344CB8AC3E}">
        <p14:creationId xmlns:p14="http://schemas.microsoft.com/office/powerpoint/2010/main" val="2367239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mtClean="0"/>
              <a:t> </a:t>
            </a:r>
            <a:br>
              <a:rPr lang="tr-TR" smtClean="0"/>
            </a:br>
            <a:r>
              <a:rPr lang="tr-TR"/>
              <a:t/>
            </a:r>
            <a:br>
              <a:rPr lang="tr-TR"/>
            </a:br>
            <a:r>
              <a:rPr lang="tr-TR" smtClean="0"/>
              <a:t>Metforminin yan etkileri : </a:t>
            </a:r>
            <a:br>
              <a:rPr lang="tr-TR" smtClean="0"/>
            </a:br>
            <a:endParaRPr lang="tr-TR"/>
          </a:p>
        </p:txBody>
      </p:sp>
      <p:sp>
        <p:nvSpPr>
          <p:cNvPr id="5" name="İçerik Yer Tutucusu 4"/>
          <p:cNvSpPr>
            <a:spLocks noGrp="1"/>
          </p:cNvSpPr>
          <p:nvPr>
            <p:ph idx="1"/>
          </p:nvPr>
        </p:nvSpPr>
        <p:spPr/>
        <p:txBody>
          <a:bodyPr/>
          <a:lstStyle/>
          <a:p>
            <a:endParaRPr lang="tr-TR" smtClean="0"/>
          </a:p>
          <a:p>
            <a:pPr>
              <a:buFont typeface="Wingdings" panose="05000000000000000000" pitchFamily="2" charset="2"/>
              <a:buChar char="Ø"/>
            </a:pPr>
            <a:r>
              <a:rPr lang="tr-TR" smtClean="0"/>
              <a:t>Gİ irritasyon (gaz,şişkinlik)</a:t>
            </a:r>
          </a:p>
          <a:p>
            <a:pPr>
              <a:buFont typeface="Wingdings" panose="05000000000000000000" pitchFamily="2" charset="2"/>
              <a:buChar char="Ø"/>
            </a:pPr>
            <a:r>
              <a:rPr lang="tr-TR" smtClean="0"/>
              <a:t>Abdominal kramp</a:t>
            </a:r>
          </a:p>
          <a:p>
            <a:pPr>
              <a:buFont typeface="Wingdings" panose="05000000000000000000" pitchFamily="2" charset="2"/>
              <a:buChar char="Ø"/>
            </a:pPr>
            <a:r>
              <a:rPr lang="tr-TR" smtClean="0"/>
              <a:t>Diyare</a:t>
            </a:r>
          </a:p>
          <a:p>
            <a:pPr>
              <a:buFont typeface="Wingdings" panose="05000000000000000000" pitchFamily="2" charset="2"/>
              <a:buChar char="Ø"/>
            </a:pPr>
            <a:r>
              <a:rPr lang="tr-TR" smtClean="0"/>
              <a:t>Ağızda metalik tad</a:t>
            </a:r>
          </a:p>
          <a:p>
            <a:pPr>
              <a:buFont typeface="Wingdings" panose="05000000000000000000" pitchFamily="2" charset="2"/>
              <a:buChar char="Ø"/>
            </a:pPr>
            <a:r>
              <a:rPr lang="tr-TR" smtClean="0"/>
              <a:t>B12 eksikliği</a:t>
            </a:r>
          </a:p>
          <a:p>
            <a:pPr>
              <a:buFont typeface="Wingdings" panose="05000000000000000000" pitchFamily="2" charset="2"/>
              <a:buChar char="Ø"/>
            </a:pPr>
            <a:r>
              <a:rPr lang="tr-TR" smtClean="0"/>
              <a:t>Laktik asidoz</a:t>
            </a:r>
          </a:p>
        </p:txBody>
      </p:sp>
    </p:spTree>
    <p:extLst>
      <p:ext uri="{BB962C8B-B14F-4D97-AF65-F5344CB8AC3E}">
        <p14:creationId xmlns:p14="http://schemas.microsoft.com/office/powerpoint/2010/main" val="3090930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İnsülin uygulama yöntemleri</a:t>
            </a:r>
            <a:endParaRPr lang="tr-TR"/>
          </a:p>
        </p:txBody>
      </p:sp>
      <p:sp>
        <p:nvSpPr>
          <p:cNvPr id="3" name="İçerik Yer Tutucusu 2"/>
          <p:cNvSpPr>
            <a:spLocks noGrp="1"/>
          </p:cNvSpPr>
          <p:nvPr>
            <p:ph idx="1"/>
          </p:nvPr>
        </p:nvSpPr>
        <p:spPr/>
        <p:txBody>
          <a:bodyPr>
            <a:normAutofit lnSpcReduction="10000"/>
          </a:bodyPr>
          <a:lstStyle/>
          <a:p>
            <a:pPr marL="0" indent="0">
              <a:buNone/>
            </a:pPr>
            <a:r>
              <a:rPr lang="tr-TR" b="1" smtClean="0"/>
              <a:t>Kalem </a:t>
            </a:r>
          </a:p>
          <a:p>
            <a:pPr>
              <a:buFont typeface="Wingdings" panose="05000000000000000000" pitchFamily="2" charset="2"/>
              <a:buChar char="Ø"/>
            </a:pPr>
            <a:r>
              <a:rPr lang="tr-TR"/>
              <a:t>Pratik, güvenli ve doğru insülin uygulama olanağı </a:t>
            </a:r>
            <a:r>
              <a:rPr lang="tr-TR" smtClean="0"/>
              <a:t>sağlar.</a:t>
            </a:r>
          </a:p>
          <a:p>
            <a:pPr>
              <a:buFont typeface="Wingdings" panose="05000000000000000000" pitchFamily="2" charset="2"/>
              <a:buChar char="Ø"/>
            </a:pPr>
            <a:r>
              <a:rPr lang="tr-TR" smtClean="0"/>
              <a:t> </a:t>
            </a:r>
            <a:r>
              <a:rPr lang="tr-TR"/>
              <a:t>1 IU’lik aralıklara göre </a:t>
            </a:r>
            <a:r>
              <a:rPr lang="tr-TR" smtClean="0"/>
              <a:t>ayarlanmıştır</a:t>
            </a:r>
          </a:p>
          <a:p>
            <a:pPr>
              <a:buFont typeface="Wingdings" panose="05000000000000000000" pitchFamily="2" charset="2"/>
              <a:buChar char="Ø"/>
            </a:pPr>
            <a:r>
              <a:rPr lang="tr-TR"/>
              <a:t>İnsülin kalem iğneleri 4 mm, 5 mm, 6 mm, </a:t>
            </a:r>
            <a:r>
              <a:rPr lang="tr-TR" smtClean="0"/>
              <a:t>8 mm </a:t>
            </a:r>
            <a:r>
              <a:rPr lang="tr-TR"/>
              <a:t>veya 12.7 </a:t>
            </a:r>
            <a:r>
              <a:rPr lang="tr-TR" smtClean="0"/>
              <a:t>mm’liktir.</a:t>
            </a:r>
          </a:p>
          <a:p>
            <a:pPr>
              <a:buFont typeface="Wingdings" panose="05000000000000000000" pitchFamily="2" charset="2"/>
              <a:buChar char="Ø"/>
            </a:pPr>
            <a:r>
              <a:rPr lang="tr-TR"/>
              <a:t>Genel kullanımda </a:t>
            </a:r>
            <a:r>
              <a:rPr lang="tr-TR" smtClean="0"/>
              <a:t>4-6 mm’lik </a:t>
            </a:r>
            <a:r>
              <a:rPr lang="tr-TR"/>
              <a:t>iğneler tercih edilir. İleri derecede obez hastalarda 8 mm’lik iğnelerin </a:t>
            </a:r>
            <a:r>
              <a:rPr lang="tr-TR" smtClean="0"/>
              <a:t>kullanılması gerekebilir.</a:t>
            </a:r>
          </a:p>
          <a:p>
            <a:pPr marL="0" indent="0">
              <a:buNone/>
            </a:pPr>
            <a:r>
              <a:rPr lang="tr-TR" b="1" smtClean="0"/>
              <a:t>İnjektör</a:t>
            </a:r>
          </a:p>
          <a:p>
            <a:pPr marL="0" indent="0">
              <a:buNone/>
            </a:pPr>
            <a:r>
              <a:rPr lang="tr-TR" b="1" smtClean="0"/>
              <a:t>Popma</a:t>
            </a:r>
          </a:p>
          <a:p>
            <a:pPr marL="0" indent="0">
              <a:buNone/>
            </a:pPr>
            <a:r>
              <a:rPr lang="tr-TR" b="1" smtClean="0"/>
              <a:t>İnhaler insülin </a:t>
            </a:r>
          </a:p>
          <a:p>
            <a:endParaRPr lang="tr-TR" smtClean="0"/>
          </a:p>
          <a:p>
            <a:endParaRPr lang="tr-TR"/>
          </a:p>
        </p:txBody>
      </p:sp>
    </p:spTree>
    <p:extLst>
      <p:ext uri="{BB962C8B-B14F-4D97-AF65-F5344CB8AC3E}">
        <p14:creationId xmlns:p14="http://schemas.microsoft.com/office/powerpoint/2010/main" val="2173951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Tip 1 diyebette güncel tedavi </a:t>
            </a:r>
            <a:endParaRPr lang="tr-TR"/>
          </a:p>
        </p:txBody>
      </p:sp>
      <p:sp>
        <p:nvSpPr>
          <p:cNvPr id="3" name="İçerik Yer Tutucusu 2"/>
          <p:cNvSpPr>
            <a:spLocks noGrp="1"/>
          </p:cNvSpPr>
          <p:nvPr>
            <p:ph idx="1"/>
          </p:nvPr>
        </p:nvSpPr>
        <p:spPr/>
        <p:txBody>
          <a:bodyPr>
            <a:normAutofit/>
          </a:bodyPr>
          <a:lstStyle/>
          <a:p>
            <a:r>
              <a:rPr lang="tr-TR"/>
              <a:t>Tip 1 diyabetli </a:t>
            </a:r>
            <a:r>
              <a:rPr lang="tr-TR" smtClean="0"/>
              <a:t>yetişkinlerde glisemik kontrol hedefleri:</a:t>
            </a:r>
          </a:p>
          <a:p>
            <a:pPr>
              <a:buFont typeface="Wingdings" panose="05000000000000000000" pitchFamily="2" charset="2"/>
              <a:buChar char="Ø"/>
            </a:pPr>
            <a:r>
              <a:rPr lang="tr-TR" smtClean="0"/>
              <a:t> </a:t>
            </a:r>
            <a:r>
              <a:rPr lang="tr-TR"/>
              <a:t>A1C hedefi ≤%</a:t>
            </a:r>
            <a:r>
              <a:rPr lang="tr-TR" smtClean="0"/>
              <a:t>7, </a:t>
            </a:r>
          </a:p>
          <a:p>
            <a:pPr>
              <a:buFont typeface="Wingdings" panose="05000000000000000000" pitchFamily="2" charset="2"/>
              <a:buChar char="Ø"/>
            </a:pPr>
            <a:r>
              <a:rPr lang="tr-TR" smtClean="0"/>
              <a:t>açlık </a:t>
            </a:r>
            <a:r>
              <a:rPr lang="tr-TR"/>
              <a:t>ve öğün öncesi PG 80-130 </a:t>
            </a:r>
            <a:r>
              <a:rPr lang="tr-TR" smtClean="0"/>
              <a:t>mg/dl, </a:t>
            </a:r>
          </a:p>
          <a:p>
            <a:pPr>
              <a:buFont typeface="Wingdings" panose="05000000000000000000" pitchFamily="2" charset="2"/>
              <a:buChar char="Ø"/>
            </a:pPr>
            <a:r>
              <a:rPr lang="tr-TR" smtClean="0"/>
              <a:t>öğün </a:t>
            </a:r>
            <a:r>
              <a:rPr lang="tr-TR"/>
              <a:t>sonrası 2.st PG ise &lt;160 mg/dl </a:t>
            </a:r>
            <a:r>
              <a:rPr lang="tr-TR" smtClean="0"/>
              <a:t>olmalıdır.</a:t>
            </a:r>
          </a:p>
          <a:p>
            <a:r>
              <a:rPr lang="tr-TR"/>
              <a:t>Tip 1 diyabetli hastalarda 3 ayda bir A1C </a:t>
            </a:r>
            <a:r>
              <a:rPr lang="tr-TR" smtClean="0"/>
              <a:t>bakılmalıdır</a:t>
            </a:r>
          </a:p>
          <a:p>
            <a:r>
              <a:rPr lang="tr-TR"/>
              <a:t>Tip 1 </a:t>
            </a:r>
            <a:r>
              <a:rPr lang="tr-TR" smtClean="0"/>
              <a:t>diyabette </a:t>
            </a:r>
            <a:r>
              <a:rPr lang="tr-TR"/>
              <a:t>bazal ve </a:t>
            </a:r>
            <a:r>
              <a:rPr lang="tr-TR" smtClean="0"/>
              <a:t>bolus </a:t>
            </a:r>
            <a:r>
              <a:rPr lang="tr-TR"/>
              <a:t>insülin injeksiyonları ile </a:t>
            </a:r>
            <a:r>
              <a:rPr lang="tr-TR" smtClean="0"/>
              <a:t>normal fizyolojik </a:t>
            </a:r>
            <a:r>
              <a:rPr lang="tr-TR"/>
              <a:t>insülin salınımı </a:t>
            </a:r>
            <a:r>
              <a:rPr lang="tr-TR" smtClean="0"/>
              <a:t>taklit edilmeye </a:t>
            </a:r>
            <a:r>
              <a:rPr lang="tr-TR"/>
              <a:t>çalışılır</a:t>
            </a:r>
            <a:r>
              <a:rPr lang="tr-TR" smtClean="0"/>
              <a:t>.</a:t>
            </a:r>
          </a:p>
          <a:p>
            <a:r>
              <a:rPr lang="tr-TR"/>
              <a:t>Genel olarak tip 1 diyabette insülin ihtiyacı 0.4-1.0 IU/kg/gün </a:t>
            </a:r>
            <a:r>
              <a:rPr lang="tr-TR" smtClean="0"/>
              <a:t>arasında değişir. Ortalama </a:t>
            </a:r>
            <a:r>
              <a:rPr lang="tr-TR"/>
              <a:t>doz 0.5 IU/kg/gün civarındadır</a:t>
            </a:r>
            <a:endParaRPr lang="tr-TR" smtClean="0"/>
          </a:p>
          <a:p>
            <a:pPr>
              <a:buFont typeface="Wingdings" panose="05000000000000000000" pitchFamily="2" charset="2"/>
              <a:buChar char="Ø"/>
            </a:pPr>
            <a:endParaRPr lang="tr-TR"/>
          </a:p>
        </p:txBody>
      </p:sp>
    </p:spTree>
    <p:extLst>
      <p:ext uri="{BB962C8B-B14F-4D97-AF65-F5344CB8AC3E}">
        <p14:creationId xmlns:p14="http://schemas.microsoft.com/office/powerpoint/2010/main" val="39404890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 1 diyebette güncel tedavi </a:t>
            </a:r>
          </a:p>
        </p:txBody>
      </p:sp>
      <p:sp>
        <p:nvSpPr>
          <p:cNvPr id="3" name="İçerik Yer Tutucusu 2"/>
          <p:cNvSpPr>
            <a:spLocks noGrp="1"/>
          </p:cNvSpPr>
          <p:nvPr>
            <p:ph idx="1"/>
          </p:nvPr>
        </p:nvSpPr>
        <p:spPr/>
        <p:txBody>
          <a:bodyPr/>
          <a:lstStyle/>
          <a:p>
            <a:r>
              <a:rPr lang="tr-TR"/>
              <a:t>B</a:t>
            </a:r>
            <a:r>
              <a:rPr lang="tr-TR" smtClean="0"/>
              <a:t>azal </a:t>
            </a:r>
            <a:r>
              <a:rPr lang="tr-TR"/>
              <a:t>insülin olarak uzun etkili insülin analogları tercih </a:t>
            </a:r>
            <a:r>
              <a:rPr lang="tr-TR" smtClean="0"/>
              <a:t>edilmelidir.</a:t>
            </a:r>
          </a:p>
          <a:p>
            <a:r>
              <a:rPr lang="tr-TR"/>
              <a:t>D</a:t>
            </a:r>
            <a:r>
              <a:rPr lang="tr-TR" smtClean="0"/>
              <a:t>egludec </a:t>
            </a:r>
            <a:r>
              <a:rPr lang="tr-TR"/>
              <a:t>ve </a:t>
            </a:r>
            <a:r>
              <a:rPr lang="tr-TR" smtClean="0"/>
              <a:t>glargin U300 insülinlerin diğer analoglara göre semptomatik ve nöktürnal hipoglisemi etkisi daha az.</a:t>
            </a:r>
          </a:p>
          <a:p>
            <a:r>
              <a:rPr lang="tr-TR"/>
              <a:t>Bolus insülin dozları öğünün </a:t>
            </a:r>
            <a:r>
              <a:rPr lang="tr-TR" smtClean="0"/>
              <a:t>içerdiği KH </a:t>
            </a:r>
            <a:r>
              <a:rPr lang="tr-TR"/>
              <a:t>miktarına ve fiziksel aktivite durumuna göre ayarlanmalıdır</a:t>
            </a:r>
            <a:r>
              <a:rPr lang="tr-TR" smtClean="0"/>
              <a:t>.</a:t>
            </a:r>
          </a:p>
          <a:p>
            <a:r>
              <a:rPr lang="tr-TR"/>
              <a:t>Tip 1 diyabetli hastalar ve yakınları hipoglisemi belirtileri ve tedavisi konusunda eğitilmeli </a:t>
            </a:r>
            <a:r>
              <a:rPr lang="tr-TR" smtClean="0"/>
              <a:t>ve glukagon </a:t>
            </a:r>
            <a:r>
              <a:rPr lang="tr-TR"/>
              <a:t>injeksiyonu yapmaları öğretilmelidir</a:t>
            </a:r>
            <a:r>
              <a:rPr lang="tr-TR" smtClean="0"/>
              <a:t>.</a:t>
            </a:r>
          </a:p>
          <a:p>
            <a:r>
              <a:rPr lang="tr-TR"/>
              <a:t>Tip 1 diyabetli tüm hastalara diyabet kimlik kartı verilmeli ve bunu her zaman üzerlerinde taşımaları tavsiye edilmelidir.</a:t>
            </a:r>
          </a:p>
          <a:p>
            <a:endParaRPr lang="tr-TR"/>
          </a:p>
        </p:txBody>
      </p:sp>
    </p:spTree>
    <p:extLst>
      <p:ext uri="{BB962C8B-B14F-4D97-AF65-F5344CB8AC3E}">
        <p14:creationId xmlns:p14="http://schemas.microsoft.com/office/powerpoint/2010/main" val="39374303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Tip2 diyabette güncel tedavi </a:t>
            </a:r>
            <a:endParaRPr lang="tr-TR"/>
          </a:p>
        </p:txBody>
      </p:sp>
      <p:sp>
        <p:nvSpPr>
          <p:cNvPr id="3" name="İçerik Yer Tutucusu 2"/>
          <p:cNvSpPr>
            <a:spLocks noGrp="1"/>
          </p:cNvSpPr>
          <p:nvPr>
            <p:ph idx="1"/>
          </p:nvPr>
        </p:nvSpPr>
        <p:spPr/>
        <p:txBody>
          <a:bodyPr>
            <a:normAutofit/>
          </a:bodyPr>
          <a:lstStyle/>
          <a:p>
            <a:r>
              <a:rPr lang="tr-TR"/>
              <a:t>Genel olarak tip 2 diyabetli hastalarda, hipoglisemi riskini artıran özel bir durum </a:t>
            </a:r>
            <a:r>
              <a:rPr lang="tr-TR" smtClean="0"/>
              <a:t>yoksa ve </a:t>
            </a:r>
            <a:r>
              <a:rPr lang="tr-TR"/>
              <a:t>yaşam beklentisi yeteri kadar uzun </a:t>
            </a:r>
            <a:r>
              <a:rPr lang="tr-TR" smtClean="0"/>
              <a:t>ise  A1C </a:t>
            </a:r>
            <a:r>
              <a:rPr lang="tr-TR"/>
              <a:t>hedefinin ≤%</a:t>
            </a:r>
            <a:r>
              <a:rPr lang="tr-TR" smtClean="0"/>
              <a:t>7 olarak belirlenmesi tercih edilir. </a:t>
            </a:r>
          </a:p>
          <a:p>
            <a:r>
              <a:rPr lang="tr-TR"/>
              <a:t>Yaşam tarzı düzenlemelerine rağmen A1C &gt;%</a:t>
            </a:r>
            <a:r>
              <a:rPr lang="tr-TR" smtClean="0"/>
              <a:t>7 ise</a:t>
            </a:r>
            <a:r>
              <a:rPr lang="tr-TR"/>
              <a:t>, tedavide yeni düzenlemeler yapılması gereklidir</a:t>
            </a:r>
            <a:r>
              <a:rPr lang="tr-TR" smtClean="0"/>
              <a:t>.</a:t>
            </a:r>
          </a:p>
          <a:p>
            <a:r>
              <a:rPr lang="tr-TR"/>
              <a:t>A1C, hedef değere ulaşılana dek 3 ayda bir, hedefe ulaşıldıktan sonra ise 6 ayda </a:t>
            </a:r>
            <a:r>
              <a:rPr lang="tr-TR" smtClean="0"/>
              <a:t>bir ölçülmelidir.</a:t>
            </a:r>
          </a:p>
          <a:p>
            <a:r>
              <a:rPr lang="tr-TR"/>
              <a:t>Ö</a:t>
            </a:r>
            <a:r>
              <a:rPr lang="tr-TR" smtClean="0"/>
              <a:t>ğün </a:t>
            </a:r>
            <a:r>
              <a:rPr lang="tr-TR"/>
              <a:t>öncesi ve APG 80-130 mg/dl olmalıdır</a:t>
            </a:r>
            <a:r>
              <a:rPr lang="tr-TR" smtClean="0"/>
              <a:t>.</a:t>
            </a:r>
            <a:r>
              <a:rPr lang="tr-TR"/>
              <a:t> Yemekten 2 saat sonraki tokluk PG </a:t>
            </a:r>
            <a:r>
              <a:rPr lang="tr-TR" smtClean="0"/>
              <a:t>hedefi &lt;160 </a:t>
            </a:r>
            <a:r>
              <a:rPr lang="tr-TR"/>
              <a:t>mg/dl olmalıdır</a:t>
            </a:r>
          </a:p>
        </p:txBody>
      </p:sp>
    </p:spTree>
    <p:extLst>
      <p:ext uri="{BB962C8B-B14F-4D97-AF65-F5344CB8AC3E}">
        <p14:creationId xmlns:p14="http://schemas.microsoft.com/office/powerpoint/2010/main" val="1351880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53440" y="406400"/>
            <a:ext cx="10464799" cy="6136640"/>
          </a:xfrm>
          <a:prstGeom prst="rect">
            <a:avLst/>
          </a:prstGeom>
        </p:spPr>
      </p:pic>
    </p:spTree>
    <p:extLst>
      <p:ext uri="{BB962C8B-B14F-4D97-AF65-F5344CB8AC3E}">
        <p14:creationId xmlns:p14="http://schemas.microsoft.com/office/powerpoint/2010/main" val="4144984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690880" y="345441"/>
            <a:ext cx="10993120" cy="5140960"/>
          </a:xfrm>
          <a:prstGeom prst="rect">
            <a:avLst/>
          </a:prstGeom>
        </p:spPr>
      </p:pic>
      <p:pic>
        <p:nvPicPr>
          <p:cNvPr id="3" name="Resim 2"/>
          <p:cNvPicPr>
            <a:picLocks noChangeAspect="1"/>
          </p:cNvPicPr>
          <p:nvPr/>
        </p:nvPicPr>
        <p:blipFill>
          <a:blip r:embed="rId4"/>
          <a:stretch>
            <a:fillRect/>
          </a:stretch>
        </p:blipFill>
        <p:spPr>
          <a:xfrm>
            <a:off x="1645920" y="5486401"/>
            <a:ext cx="8778240" cy="1371600"/>
          </a:xfrm>
          <a:prstGeom prst="rect">
            <a:avLst/>
          </a:prstGeom>
        </p:spPr>
      </p:pic>
    </p:spTree>
    <p:extLst>
      <p:ext uri="{BB962C8B-B14F-4D97-AF65-F5344CB8AC3E}">
        <p14:creationId xmlns:p14="http://schemas.microsoft.com/office/powerpoint/2010/main" val="31280062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993178" y="240702"/>
            <a:ext cx="10038080" cy="5669280"/>
          </a:xfrm>
          <a:prstGeom prst="rect">
            <a:avLst/>
          </a:prstGeom>
        </p:spPr>
      </p:pic>
      <p:pic>
        <p:nvPicPr>
          <p:cNvPr id="3" name="Resim 2"/>
          <p:cNvPicPr>
            <a:picLocks noChangeAspect="1"/>
          </p:cNvPicPr>
          <p:nvPr/>
        </p:nvPicPr>
        <p:blipFill>
          <a:blip r:embed="rId4"/>
          <a:stretch>
            <a:fillRect/>
          </a:stretch>
        </p:blipFill>
        <p:spPr>
          <a:xfrm>
            <a:off x="993178" y="5909982"/>
            <a:ext cx="8059573" cy="653378"/>
          </a:xfrm>
          <a:prstGeom prst="rect">
            <a:avLst/>
          </a:prstGeom>
        </p:spPr>
      </p:pic>
    </p:spTree>
    <p:extLst>
      <p:ext uri="{BB962C8B-B14F-4D97-AF65-F5344CB8AC3E}">
        <p14:creationId xmlns:p14="http://schemas.microsoft.com/office/powerpoint/2010/main" val="16469224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insülin tedavisi</a:t>
            </a:r>
          </a:p>
        </p:txBody>
      </p:sp>
      <p:sp>
        <p:nvSpPr>
          <p:cNvPr id="3" name="İçerik Yer Tutucusu 2"/>
          <p:cNvSpPr>
            <a:spLocks noGrp="1"/>
          </p:cNvSpPr>
          <p:nvPr>
            <p:ph idx="1"/>
          </p:nvPr>
        </p:nvSpPr>
        <p:spPr/>
        <p:txBody>
          <a:bodyPr>
            <a:normAutofit/>
          </a:bodyPr>
          <a:lstStyle/>
          <a:p>
            <a:r>
              <a:rPr lang="tr-TR"/>
              <a:t>Tip 2 diyabetin seyri sırasında, herhangi bir zamanda </a:t>
            </a:r>
            <a:r>
              <a:rPr lang="tr-TR" smtClean="0"/>
              <a:t>insülin tedavisine geçilmesi gerekebilir</a:t>
            </a:r>
          </a:p>
          <a:p>
            <a:r>
              <a:rPr lang="tr-TR"/>
              <a:t>T</a:t>
            </a:r>
            <a:r>
              <a:rPr lang="tr-TR" smtClean="0"/>
              <a:t>ip </a:t>
            </a:r>
            <a:r>
              <a:rPr lang="tr-TR"/>
              <a:t>2 diyabette insülin </a:t>
            </a:r>
            <a:r>
              <a:rPr lang="tr-TR" smtClean="0"/>
              <a:t>tedavisine başlarken </a:t>
            </a:r>
            <a:r>
              <a:rPr lang="tr-TR"/>
              <a:t>öncelikle tek doz bazal insülin tercih </a:t>
            </a:r>
            <a:r>
              <a:rPr lang="tr-TR" smtClean="0"/>
              <a:t>edilir.</a:t>
            </a:r>
          </a:p>
          <a:p>
            <a:r>
              <a:rPr lang="tr-TR"/>
              <a:t>Yeni </a:t>
            </a:r>
            <a:r>
              <a:rPr lang="tr-TR" smtClean="0"/>
              <a:t>geliştirilen ultra </a:t>
            </a:r>
            <a:r>
              <a:rPr lang="tr-TR"/>
              <a:t>uzun etkili veya konsantre insülin analogları olan degludec (U100 ve U200) ve </a:t>
            </a:r>
            <a:r>
              <a:rPr lang="tr-TR" smtClean="0"/>
              <a:t>U300 glargin</a:t>
            </a:r>
            <a:r>
              <a:rPr lang="tr-TR"/>
              <a:t>, bazal insülin olarak genellikle günde tek doz yeterli olmaktadır</a:t>
            </a:r>
            <a:r>
              <a:rPr lang="tr-TR" smtClean="0"/>
              <a:t>.</a:t>
            </a:r>
          </a:p>
          <a:p>
            <a:r>
              <a:rPr lang="tr-TR"/>
              <a:t>Bazal insülin olarak; gece, akşam ya da sabah uzun etkili analog (glargin veya </a:t>
            </a:r>
            <a:r>
              <a:rPr lang="tr-TR" smtClean="0"/>
              <a:t>detemir) insüline </a:t>
            </a:r>
            <a:r>
              <a:rPr lang="tr-TR" b="1" u="sng"/>
              <a:t>0.2</a:t>
            </a:r>
            <a:r>
              <a:rPr lang="tr-TR"/>
              <a:t> (obez hastalarda 0.3-0.4) IU/kg dozunda başlanır</a:t>
            </a:r>
          </a:p>
        </p:txBody>
      </p:sp>
    </p:spTree>
    <p:extLst>
      <p:ext uri="{BB962C8B-B14F-4D97-AF65-F5344CB8AC3E}">
        <p14:creationId xmlns:p14="http://schemas.microsoft.com/office/powerpoint/2010/main" val="41641273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insülin tedavisi</a:t>
            </a:r>
          </a:p>
        </p:txBody>
      </p:sp>
      <p:sp>
        <p:nvSpPr>
          <p:cNvPr id="3" name="İçerik Yer Tutucusu 2"/>
          <p:cNvSpPr>
            <a:spLocks noGrp="1"/>
          </p:cNvSpPr>
          <p:nvPr>
            <p:ph idx="1"/>
          </p:nvPr>
        </p:nvSpPr>
        <p:spPr/>
        <p:txBody>
          <a:bodyPr/>
          <a:lstStyle/>
          <a:p>
            <a:r>
              <a:rPr lang="tr-TR"/>
              <a:t>Bazal insülinlere </a:t>
            </a:r>
            <a:r>
              <a:rPr lang="tr-TR" smtClean="0"/>
              <a:t>erişiminkısıtlı </a:t>
            </a:r>
            <a:r>
              <a:rPr lang="tr-TR"/>
              <a:t>olduğu durumlarda, gece tek doz NPH </a:t>
            </a:r>
            <a:r>
              <a:rPr lang="tr-TR" smtClean="0"/>
              <a:t> insülin </a:t>
            </a:r>
            <a:r>
              <a:rPr lang="tr-TR" b="1" u="sng"/>
              <a:t>0.1-0.2 IU/kg </a:t>
            </a:r>
            <a:r>
              <a:rPr lang="tr-TR"/>
              <a:t>verilebilir</a:t>
            </a:r>
            <a:r>
              <a:rPr lang="tr-TR" smtClean="0"/>
              <a:t>.</a:t>
            </a:r>
          </a:p>
          <a:p>
            <a:r>
              <a:rPr lang="tr-TR"/>
              <a:t>Bazal insülin, APG≤120 mg/dl olana kadar 3 günde bir 2 IU </a:t>
            </a:r>
            <a:r>
              <a:rPr lang="tr-TR" smtClean="0"/>
              <a:t>artırılır (APG </a:t>
            </a:r>
            <a:r>
              <a:rPr lang="tr-TR"/>
              <a:t>&gt;180 mg/dl ise </a:t>
            </a:r>
            <a:r>
              <a:rPr lang="tr-TR" smtClean="0"/>
              <a:t>4 IU </a:t>
            </a:r>
            <a:r>
              <a:rPr lang="tr-TR"/>
              <a:t>artırılır</a:t>
            </a:r>
            <a:r>
              <a:rPr lang="tr-TR" smtClean="0"/>
              <a:t>).</a:t>
            </a:r>
          </a:p>
          <a:p>
            <a:r>
              <a:rPr lang="tr-TR"/>
              <a:t>Hipoglisemi olursa veya gece insülin kullanan hastalarda APG &lt;80 mg/dl ise, insülin dozu </a:t>
            </a:r>
            <a:r>
              <a:rPr lang="tr-TR" smtClean="0"/>
              <a:t>4 IU </a:t>
            </a:r>
            <a:r>
              <a:rPr lang="tr-TR"/>
              <a:t>azaltılır</a:t>
            </a:r>
          </a:p>
        </p:txBody>
      </p:sp>
    </p:spTree>
    <p:extLst>
      <p:ext uri="{BB962C8B-B14F-4D97-AF65-F5344CB8AC3E}">
        <p14:creationId xmlns:p14="http://schemas.microsoft.com/office/powerpoint/2010/main" val="3130030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insülin tedavisi</a:t>
            </a:r>
          </a:p>
        </p:txBody>
      </p:sp>
      <p:sp>
        <p:nvSpPr>
          <p:cNvPr id="3" name="İçerik Yer Tutucusu 2"/>
          <p:cNvSpPr>
            <a:spLocks noGrp="1"/>
          </p:cNvSpPr>
          <p:nvPr>
            <p:ph idx="1"/>
          </p:nvPr>
        </p:nvSpPr>
        <p:spPr/>
        <p:txBody>
          <a:bodyPr/>
          <a:lstStyle/>
          <a:p>
            <a:pPr marL="0" indent="0">
              <a:buNone/>
            </a:pPr>
            <a:r>
              <a:rPr lang="tr-TR" smtClean="0"/>
              <a:t>Tedavinin yoğunlaştırılması: </a:t>
            </a:r>
          </a:p>
          <a:p>
            <a:r>
              <a:rPr lang="tr-TR"/>
              <a:t>Bazal insülin gereksinimi yüksek (&gt;0.5 IU/kg) olan </a:t>
            </a:r>
            <a:r>
              <a:rPr lang="tr-TR" smtClean="0"/>
              <a:t>hastalarda, insülin </a:t>
            </a:r>
            <a:r>
              <a:rPr lang="tr-TR"/>
              <a:t>tedavisi yoğunlaştırılmalıdır</a:t>
            </a:r>
            <a:r>
              <a:rPr lang="tr-TR" smtClean="0"/>
              <a:t>.</a:t>
            </a:r>
          </a:p>
          <a:p>
            <a:r>
              <a:rPr lang="tr-TR"/>
              <a:t>Tedaviyi yoğunlaştırmak için bazal plus, bifazik </a:t>
            </a:r>
            <a:r>
              <a:rPr lang="tr-TR" smtClean="0"/>
              <a:t>insülin tedavisi </a:t>
            </a:r>
            <a:r>
              <a:rPr lang="tr-TR"/>
              <a:t>veya daha önce kullanılmamışsa GLP-1A eklenmesi </a:t>
            </a:r>
            <a:r>
              <a:rPr lang="tr-TR" smtClean="0"/>
              <a:t>düşünülebilir.</a:t>
            </a:r>
          </a:p>
          <a:p>
            <a:r>
              <a:rPr lang="tr-TR" smtClean="0"/>
              <a:t>Hiperglisemi semptomları </a:t>
            </a:r>
            <a:r>
              <a:rPr lang="tr-TR"/>
              <a:t>bulunan hastalarda ise bazal-bolus insülin rejimine geçilmesi tercih </a:t>
            </a:r>
            <a:r>
              <a:rPr lang="tr-TR" smtClean="0"/>
              <a:t>edilmelidir.</a:t>
            </a:r>
            <a:endParaRPr lang="tr-TR"/>
          </a:p>
        </p:txBody>
      </p:sp>
    </p:spTree>
    <p:extLst>
      <p:ext uri="{BB962C8B-B14F-4D97-AF65-F5344CB8AC3E}">
        <p14:creationId xmlns:p14="http://schemas.microsoft.com/office/powerpoint/2010/main" val="2020190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Metforminin kontrendikasyonları:</a:t>
            </a:r>
            <a:endParaRPr lang="tr-TR"/>
          </a:p>
        </p:txBody>
      </p:sp>
      <p:sp>
        <p:nvSpPr>
          <p:cNvPr id="3" name="İçerik Yer Tutucusu 2"/>
          <p:cNvSpPr>
            <a:spLocks noGrp="1"/>
          </p:cNvSpPr>
          <p:nvPr>
            <p:ph sz="half" idx="1"/>
          </p:nvPr>
        </p:nvSpPr>
        <p:spPr/>
        <p:txBody>
          <a:bodyPr/>
          <a:lstStyle/>
          <a:p>
            <a:pPr>
              <a:buFont typeface="Wingdings" panose="05000000000000000000" pitchFamily="2" charset="2"/>
              <a:buChar char="Ø"/>
            </a:pPr>
            <a:r>
              <a:rPr lang="tr-TR" smtClean="0"/>
              <a:t>KC yet.</a:t>
            </a:r>
          </a:p>
          <a:p>
            <a:pPr>
              <a:buFont typeface="Wingdings" panose="05000000000000000000" pitchFamily="2" charset="2"/>
              <a:buChar char="Ø"/>
            </a:pPr>
            <a:r>
              <a:rPr lang="tr-TR" smtClean="0"/>
              <a:t>Laktik asidoz öyküsü</a:t>
            </a:r>
          </a:p>
          <a:p>
            <a:pPr>
              <a:buFont typeface="Wingdings" panose="05000000000000000000" pitchFamily="2" charset="2"/>
              <a:buChar char="Ø"/>
            </a:pPr>
            <a:r>
              <a:rPr lang="tr-TR" smtClean="0"/>
              <a:t>Ağır hipoksi,dehidratasyon</a:t>
            </a:r>
          </a:p>
          <a:p>
            <a:pPr>
              <a:buFont typeface="Wingdings" panose="05000000000000000000" pitchFamily="2" charset="2"/>
              <a:buChar char="Ø"/>
            </a:pPr>
            <a:r>
              <a:rPr lang="tr-TR" smtClean="0"/>
              <a:t>Kronik alkolizm</a:t>
            </a:r>
          </a:p>
          <a:p>
            <a:pPr>
              <a:buFont typeface="Wingdings" panose="05000000000000000000" pitchFamily="2" charset="2"/>
              <a:buChar char="Ø"/>
            </a:pPr>
            <a:r>
              <a:rPr lang="tr-TR" smtClean="0"/>
              <a:t>KV kollaps,AMI</a:t>
            </a:r>
          </a:p>
          <a:p>
            <a:pPr>
              <a:buFont typeface="Wingdings" panose="05000000000000000000" pitchFamily="2" charset="2"/>
              <a:buChar char="Ø"/>
            </a:pPr>
            <a:r>
              <a:rPr lang="tr-TR" smtClean="0"/>
              <a:t>Ketonemi,ketonüri</a:t>
            </a:r>
          </a:p>
          <a:p>
            <a:pPr>
              <a:buFont typeface="Wingdings" panose="05000000000000000000" pitchFamily="2" charset="2"/>
              <a:buChar char="Ø"/>
            </a:pPr>
            <a:r>
              <a:rPr lang="tr-TR"/>
              <a:t>eGFR &lt;30 ml/dk </a:t>
            </a:r>
          </a:p>
          <a:p>
            <a:endParaRPr lang="tr-TR"/>
          </a:p>
        </p:txBody>
      </p:sp>
      <p:sp>
        <p:nvSpPr>
          <p:cNvPr id="4" name="İçerik Yer Tutucusu 3"/>
          <p:cNvSpPr>
            <a:spLocks noGrp="1"/>
          </p:cNvSpPr>
          <p:nvPr>
            <p:ph sz="half" idx="2"/>
          </p:nvPr>
        </p:nvSpPr>
        <p:spPr/>
        <p:txBody>
          <a:bodyPr/>
          <a:lstStyle/>
          <a:p>
            <a:pPr>
              <a:buFont typeface="Wingdings" panose="05000000000000000000" pitchFamily="2" charset="2"/>
              <a:buChar char="Ø"/>
            </a:pPr>
            <a:r>
              <a:rPr lang="tr-TR" smtClean="0"/>
              <a:t>KOAH</a:t>
            </a:r>
          </a:p>
          <a:p>
            <a:pPr>
              <a:buFont typeface="Wingdings" panose="05000000000000000000" pitchFamily="2" charset="2"/>
              <a:buChar char="Ø"/>
            </a:pPr>
            <a:r>
              <a:rPr lang="tr-TR" smtClean="0"/>
              <a:t>Sınıf 4 KKY</a:t>
            </a:r>
          </a:p>
          <a:p>
            <a:pPr>
              <a:buFont typeface="Wingdings" panose="05000000000000000000" pitchFamily="2" charset="2"/>
              <a:buChar char="Ø"/>
            </a:pPr>
            <a:r>
              <a:rPr lang="tr-TR" smtClean="0"/>
              <a:t>Periferik damar hastalığı</a:t>
            </a:r>
          </a:p>
          <a:p>
            <a:pPr>
              <a:buFont typeface="Wingdings" panose="05000000000000000000" pitchFamily="2" charset="2"/>
              <a:buChar char="Ø"/>
            </a:pPr>
            <a:r>
              <a:rPr lang="tr-TR" smtClean="0"/>
              <a:t>Major cerrahi girişim </a:t>
            </a:r>
          </a:p>
          <a:p>
            <a:pPr>
              <a:buFont typeface="Wingdings" panose="05000000000000000000" pitchFamily="2" charset="2"/>
              <a:buChar char="Ø"/>
            </a:pPr>
            <a:r>
              <a:rPr lang="tr-TR" smtClean="0"/>
              <a:t>Gebelik ve emzirme</a:t>
            </a:r>
          </a:p>
          <a:p>
            <a:pPr>
              <a:buFont typeface="Wingdings" panose="05000000000000000000" pitchFamily="2" charset="2"/>
              <a:buChar char="Ø"/>
            </a:pPr>
            <a:r>
              <a:rPr lang="tr-TR" smtClean="0"/>
              <a:t>İleri yaş ( &gt;80y)</a:t>
            </a:r>
            <a:endParaRPr lang="tr-TR"/>
          </a:p>
        </p:txBody>
      </p:sp>
    </p:spTree>
    <p:extLst>
      <p:ext uri="{BB962C8B-B14F-4D97-AF65-F5344CB8AC3E}">
        <p14:creationId xmlns:p14="http://schemas.microsoft.com/office/powerpoint/2010/main" val="16076357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insülin tedavisi</a:t>
            </a:r>
          </a:p>
        </p:txBody>
      </p:sp>
      <p:sp>
        <p:nvSpPr>
          <p:cNvPr id="3" name="İçerik Yer Tutucusu 2"/>
          <p:cNvSpPr>
            <a:spLocks noGrp="1"/>
          </p:cNvSpPr>
          <p:nvPr>
            <p:ph idx="1"/>
          </p:nvPr>
        </p:nvSpPr>
        <p:spPr/>
        <p:txBody>
          <a:bodyPr>
            <a:normAutofit lnSpcReduction="10000"/>
          </a:bodyPr>
          <a:lstStyle/>
          <a:p>
            <a:r>
              <a:rPr lang="tr-TR"/>
              <a:t>Bazal insülin tedavisine başlandıktan sonra gün içinde </a:t>
            </a:r>
            <a:r>
              <a:rPr lang="tr-TR" smtClean="0"/>
              <a:t>2.st PPG hedefleri karşılanamıyor </a:t>
            </a:r>
            <a:r>
              <a:rPr lang="tr-TR"/>
              <a:t>veya A1C &gt;%7.5 </a:t>
            </a:r>
            <a:r>
              <a:rPr lang="tr-TR" smtClean="0"/>
              <a:t>ise</a:t>
            </a:r>
            <a:r>
              <a:rPr lang="tr-TR"/>
              <a:t>; </a:t>
            </a:r>
            <a:endParaRPr lang="tr-TR" smtClean="0"/>
          </a:p>
          <a:p>
            <a:r>
              <a:rPr lang="tr-TR"/>
              <a:t>E</a:t>
            </a:r>
            <a:r>
              <a:rPr lang="tr-TR" smtClean="0"/>
              <a:t>n </a:t>
            </a:r>
            <a:r>
              <a:rPr lang="tr-TR"/>
              <a:t>yüksek öğünden başlayarak, </a:t>
            </a:r>
            <a:r>
              <a:rPr lang="tr-TR" smtClean="0"/>
              <a:t>PPG ölçümüne </a:t>
            </a:r>
            <a:r>
              <a:rPr lang="tr-TR"/>
              <a:t>göre </a:t>
            </a:r>
            <a:r>
              <a:rPr lang="tr-TR" b="1"/>
              <a:t>4 IU </a:t>
            </a:r>
            <a:r>
              <a:rPr lang="tr-TR"/>
              <a:t>hızlı/kısa etkili insülin </a:t>
            </a:r>
            <a:r>
              <a:rPr lang="tr-TR" smtClean="0"/>
              <a:t>başlanır</a:t>
            </a:r>
          </a:p>
          <a:p>
            <a:r>
              <a:rPr lang="tr-TR"/>
              <a:t>PPG ≤160 </a:t>
            </a:r>
            <a:r>
              <a:rPr lang="tr-TR" smtClean="0"/>
              <a:t>mg/dlolana </a:t>
            </a:r>
            <a:r>
              <a:rPr lang="tr-TR"/>
              <a:t>kadar 3 </a:t>
            </a:r>
            <a:r>
              <a:rPr lang="tr-TR" smtClean="0"/>
              <a:t>günde bir </a:t>
            </a:r>
            <a:r>
              <a:rPr lang="tr-TR"/>
              <a:t>2 IU artırılır</a:t>
            </a:r>
            <a:r>
              <a:rPr lang="tr-TR" smtClean="0"/>
              <a:t>.</a:t>
            </a:r>
          </a:p>
          <a:p>
            <a:r>
              <a:rPr lang="tr-TR" smtClean="0"/>
              <a:t>Bazal + 1 doz bolus durumunda </a:t>
            </a:r>
            <a:r>
              <a:rPr lang="tr-TR"/>
              <a:t>A1C &gt;%</a:t>
            </a:r>
            <a:r>
              <a:rPr lang="tr-TR" smtClean="0"/>
              <a:t>7.5 veya bireysel hedeflere ualşılamadıysa 2. doz bolus eklenebilir.</a:t>
            </a:r>
          </a:p>
          <a:p>
            <a:r>
              <a:rPr lang="tr-TR" smtClean="0"/>
              <a:t>Böylece kademeli olarak bazal-bolus tedaviye geçilebilir.</a:t>
            </a:r>
          </a:p>
          <a:p>
            <a:r>
              <a:rPr lang="tr-TR"/>
              <a:t>Özellikle hızlı/kısa etkili insülinler kullanıldığında, insülin salgılatıcı ilaçlar </a:t>
            </a:r>
            <a:r>
              <a:rPr lang="tr-TR" smtClean="0"/>
              <a:t>SU/GLN kesilmelidir</a:t>
            </a:r>
            <a:r>
              <a:rPr lang="tr-TR"/>
              <a:t>.</a:t>
            </a:r>
          </a:p>
          <a:p>
            <a:endParaRPr lang="tr-TR"/>
          </a:p>
        </p:txBody>
      </p:sp>
    </p:spTree>
    <p:extLst>
      <p:ext uri="{BB962C8B-B14F-4D97-AF65-F5344CB8AC3E}">
        <p14:creationId xmlns:p14="http://schemas.microsoft.com/office/powerpoint/2010/main" val="34590264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Tip2 diyabette insülin tedavisi</a:t>
            </a:r>
            <a:endParaRPr lang="tr-TR"/>
          </a:p>
        </p:txBody>
      </p:sp>
      <p:sp>
        <p:nvSpPr>
          <p:cNvPr id="3" name="İçerik Yer Tutucusu 2"/>
          <p:cNvSpPr>
            <a:spLocks noGrp="1"/>
          </p:cNvSpPr>
          <p:nvPr>
            <p:ph idx="1"/>
          </p:nvPr>
        </p:nvSpPr>
        <p:spPr/>
        <p:txBody>
          <a:bodyPr/>
          <a:lstStyle/>
          <a:p>
            <a:pPr marL="0" indent="0">
              <a:buNone/>
            </a:pPr>
            <a:r>
              <a:rPr lang="tr-TR"/>
              <a:t>Tip 2 diyabetli </a:t>
            </a:r>
            <a:r>
              <a:rPr lang="tr-TR" smtClean="0"/>
              <a:t>hastalarda</a:t>
            </a:r>
          </a:p>
          <a:p>
            <a:pPr>
              <a:buFont typeface="Wingdings" panose="05000000000000000000" pitchFamily="2" charset="2"/>
              <a:buChar char="Ø"/>
            </a:pPr>
            <a:r>
              <a:rPr lang="tr-TR" smtClean="0"/>
              <a:t> </a:t>
            </a:r>
            <a:r>
              <a:rPr lang="tr-TR"/>
              <a:t>A</a:t>
            </a:r>
            <a:r>
              <a:rPr lang="tr-TR" smtClean="0"/>
              <a:t>raya </a:t>
            </a:r>
            <a:r>
              <a:rPr lang="tr-TR"/>
              <a:t>giren ve insülin ihtiyacını artıran diğer </a:t>
            </a:r>
            <a:r>
              <a:rPr lang="tr-TR" smtClean="0"/>
              <a:t>hastalıklar </a:t>
            </a:r>
          </a:p>
          <a:p>
            <a:pPr>
              <a:buFont typeface="Wingdings" panose="05000000000000000000" pitchFamily="2" charset="2"/>
              <a:buChar char="Ø"/>
            </a:pPr>
            <a:r>
              <a:rPr lang="tr-TR" smtClean="0"/>
              <a:t>Ağır insülin direnci </a:t>
            </a:r>
          </a:p>
          <a:p>
            <a:pPr>
              <a:buFont typeface="Wingdings" panose="05000000000000000000" pitchFamily="2" charset="2"/>
              <a:buChar char="Ø"/>
            </a:pPr>
            <a:r>
              <a:rPr lang="tr-TR"/>
              <a:t>A</a:t>
            </a:r>
            <a:r>
              <a:rPr lang="tr-TR" smtClean="0"/>
              <a:t>kut </a:t>
            </a:r>
            <a:r>
              <a:rPr lang="tr-TR"/>
              <a:t>metabolik dekompansasyon (DKA, HHD</a:t>
            </a:r>
            <a:r>
              <a:rPr lang="tr-TR" smtClean="0"/>
              <a:t>) </a:t>
            </a:r>
          </a:p>
          <a:p>
            <a:pPr>
              <a:buFont typeface="Wingdings" panose="05000000000000000000" pitchFamily="2" charset="2"/>
              <a:buChar char="Ø"/>
            </a:pPr>
            <a:r>
              <a:rPr lang="tr-TR"/>
              <a:t>C</a:t>
            </a:r>
            <a:r>
              <a:rPr lang="tr-TR" smtClean="0"/>
              <a:t>errahi</a:t>
            </a:r>
            <a:r>
              <a:rPr lang="tr-TR"/>
              <a:t>, gebelik veya </a:t>
            </a:r>
            <a:r>
              <a:rPr lang="tr-TR" smtClean="0"/>
              <a:t>diyabet komplikasyonlarının </a:t>
            </a:r>
            <a:r>
              <a:rPr lang="tr-TR"/>
              <a:t>ilerlemesi gibi durumlarda hiç vakit kaybedilmeden bazal-bolus </a:t>
            </a:r>
            <a:r>
              <a:rPr lang="tr-TR" smtClean="0"/>
              <a:t>insülin tedavisine başlanmalıdır.</a:t>
            </a:r>
            <a:endParaRPr lang="tr-TR"/>
          </a:p>
        </p:txBody>
      </p:sp>
    </p:spTree>
    <p:extLst>
      <p:ext uri="{BB962C8B-B14F-4D97-AF65-F5344CB8AC3E}">
        <p14:creationId xmlns:p14="http://schemas.microsoft.com/office/powerpoint/2010/main" val="14611070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47520" y="548640"/>
            <a:ext cx="8188960" cy="5019039"/>
          </a:xfrm>
          <a:prstGeom prst="rect">
            <a:avLst/>
          </a:prstGeom>
        </p:spPr>
      </p:pic>
    </p:spTree>
    <p:extLst>
      <p:ext uri="{BB962C8B-B14F-4D97-AF65-F5344CB8AC3E}">
        <p14:creationId xmlns:p14="http://schemas.microsoft.com/office/powerpoint/2010/main" val="38258509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Kaynak </a:t>
            </a:r>
            <a:endParaRPr lang="tr-TR"/>
          </a:p>
        </p:txBody>
      </p:sp>
      <p:sp>
        <p:nvSpPr>
          <p:cNvPr id="3" name="İçerik Yer Tutucusu 2"/>
          <p:cNvSpPr>
            <a:spLocks noGrp="1"/>
          </p:cNvSpPr>
          <p:nvPr>
            <p:ph idx="1"/>
          </p:nvPr>
        </p:nvSpPr>
        <p:spPr/>
        <p:txBody>
          <a:bodyPr/>
          <a:lstStyle/>
          <a:p>
            <a:r>
              <a:rPr lang="tr-TR" smtClean="0"/>
              <a:t>Türkiye Endokrin ve Metabolizma Derneği Diabetes Mellitus ve Komplikasyonlarının Tanı, Tedavi ve İzlem Klavuzu, 2020</a:t>
            </a:r>
            <a:endParaRPr lang="tr-TR"/>
          </a:p>
        </p:txBody>
      </p:sp>
    </p:spTree>
    <p:extLst>
      <p:ext uri="{BB962C8B-B14F-4D97-AF65-F5344CB8AC3E}">
        <p14:creationId xmlns:p14="http://schemas.microsoft.com/office/powerpoint/2010/main" val="1421268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smtClean="0"/>
              <a:t>İnsülin salgılatıcı (sekretogog) ilaçlar </a:t>
            </a:r>
            <a:endParaRPr lang="tr-TR"/>
          </a:p>
        </p:txBody>
      </p:sp>
      <p:sp>
        <p:nvSpPr>
          <p:cNvPr id="6" name="İçerik Yer Tutucusu 5"/>
          <p:cNvSpPr>
            <a:spLocks noGrp="1"/>
          </p:cNvSpPr>
          <p:nvPr>
            <p:ph idx="1"/>
          </p:nvPr>
        </p:nvSpPr>
        <p:spPr/>
        <p:txBody>
          <a:bodyPr/>
          <a:lstStyle/>
          <a:p>
            <a:pPr>
              <a:buFont typeface="Wingdings" panose="05000000000000000000" pitchFamily="2" charset="2"/>
              <a:buChar char="Ø"/>
            </a:pPr>
            <a:r>
              <a:rPr lang="tr-TR" smtClean="0"/>
              <a:t>Sulfonilüre (SU) grubu ilaçlar </a:t>
            </a:r>
          </a:p>
          <a:p>
            <a:pPr>
              <a:buFont typeface="Wingdings" panose="05000000000000000000" pitchFamily="2" charset="2"/>
              <a:buChar char="Ø"/>
            </a:pPr>
            <a:r>
              <a:rPr lang="tr-TR" smtClean="0"/>
              <a:t>Glinid grubu (kısa etkili)</a:t>
            </a:r>
          </a:p>
          <a:p>
            <a:pPr>
              <a:buFont typeface="Wingdings" panose="05000000000000000000" pitchFamily="2" charset="2"/>
              <a:buChar char="Ø"/>
            </a:pPr>
            <a:endParaRPr lang="tr-TR" smtClean="0"/>
          </a:p>
          <a:p>
            <a:r>
              <a:rPr lang="tr-TR" smtClean="0"/>
              <a:t>İki grup ilaç da insülin sekrsyonunu arttırmaktadır.</a:t>
            </a:r>
          </a:p>
          <a:p>
            <a:r>
              <a:rPr lang="tr-TR" smtClean="0"/>
              <a:t>SU grubu ilaçlar uzun süredir kullanımda,ucuz ve mikrovasküler komplikasyonları azaltmaktadır.</a:t>
            </a:r>
          </a:p>
          <a:p>
            <a:r>
              <a:rPr lang="tr-TR" smtClean="0"/>
              <a:t>GLD grubu ilaçların etkileri daha kısa sürelidir.PPG düşürmedeki etkinlikleri daha yüksek.Her ana öğün öncesi alınırlar.</a:t>
            </a:r>
            <a:endParaRPr lang="tr-TR"/>
          </a:p>
        </p:txBody>
      </p:sp>
    </p:spTree>
    <p:extLst>
      <p:ext uri="{BB962C8B-B14F-4D97-AF65-F5344CB8AC3E}">
        <p14:creationId xmlns:p14="http://schemas.microsoft.com/office/powerpoint/2010/main" val="3684922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88160" y="1324928"/>
            <a:ext cx="8615679" cy="4852352"/>
          </a:xfrm>
          <a:prstGeom prst="rect">
            <a:avLst/>
          </a:prstGeom>
        </p:spPr>
      </p:pic>
    </p:spTree>
    <p:extLst>
      <p:ext uri="{BB962C8B-B14F-4D97-AF65-F5344CB8AC3E}">
        <p14:creationId xmlns:p14="http://schemas.microsoft.com/office/powerpoint/2010/main" val="3788701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stretch>
            <a:fillRect/>
          </a:stretch>
        </p:blipFill>
        <p:spPr>
          <a:xfrm>
            <a:off x="2336800" y="345440"/>
            <a:ext cx="8493760" cy="497840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35" y="5323840"/>
            <a:ext cx="1754505" cy="125380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0020" y="5378450"/>
            <a:ext cx="1557020" cy="138938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8880" y="5547360"/>
            <a:ext cx="2682240" cy="1165860"/>
          </a:xfrm>
          <a:prstGeom prst="rect">
            <a:avLst/>
          </a:prstGeom>
        </p:spPr>
      </p:pic>
    </p:spTree>
    <p:extLst>
      <p:ext uri="{BB962C8B-B14F-4D97-AF65-F5344CB8AC3E}">
        <p14:creationId xmlns:p14="http://schemas.microsoft.com/office/powerpoint/2010/main" val="4130579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4702</Words>
  <Application>Microsoft Office PowerPoint</Application>
  <PresentationFormat>Geniş ekran</PresentationFormat>
  <Paragraphs>491</Paragraphs>
  <Slides>63</Slides>
  <Notes>43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63</vt:i4>
      </vt:variant>
    </vt:vector>
  </HeadingPairs>
  <TitlesOfParts>
    <vt:vector size="69" baseType="lpstr">
      <vt:lpstr>Arial</vt:lpstr>
      <vt:lpstr>Calibri</vt:lpstr>
      <vt:lpstr>Calibri Light</vt:lpstr>
      <vt:lpstr>Times New Roman</vt:lpstr>
      <vt:lpstr>Wingdings</vt:lpstr>
      <vt:lpstr>Office Teması</vt:lpstr>
      <vt:lpstr>İNSÜLİN DIŞI ANTİHİPERGLİSEMİK İLAÇLAR VE İNSÜLİN TEDAVİSİ</vt:lpstr>
      <vt:lpstr>PowerPoint Sunusu</vt:lpstr>
      <vt:lpstr>Biguanid grubu ilaçlar</vt:lpstr>
      <vt:lpstr>PowerPoint Sunusu</vt:lpstr>
      <vt:lpstr>   Metforminin yan etkileri :  </vt:lpstr>
      <vt:lpstr>Metforminin kontrendikasyonları:</vt:lpstr>
      <vt:lpstr>İnsülin salgılatıcı (sekretogog) ilaçlar </vt:lpstr>
      <vt:lpstr>PowerPoint Sunusu</vt:lpstr>
      <vt:lpstr>PowerPoint Sunusu</vt:lpstr>
      <vt:lpstr>İnsülin salgılatıcı ilaçların yan etkileri: </vt:lpstr>
      <vt:lpstr>İnsülin salgılatıcı ilaçların kontrendikasyonları</vt:lpstr>
      <vt:lpstr>Tiazolidindion (Glitazon) grubu ilaçlar </vt:lpstr>
      <vt:lpstr>PowerPoint Sunusu</vt:lpstr>
      <vt:lpstr>PowerPoint Sunusu</vt:lpstr>
      <vt:lpstr>Tiazolidindionların yan etkileri</vt:lpstr>
      <vt:lpstr>Tiazolidindionların kontrendikasyonları</vt:lpstr>
      <vt:lpstr>Alfa glukozidaz inhibitörü grubu ilaçlar </vt:lpstr>
      <vt:lpstr>PowerPoint Sunusu</vt:lpstr>
      <vt:lpstr>Alfa glukozidaz inhibtörleri</vt:lpstr>
      <vt:lpstr>İnkretin bazlı ilaçlar </vt:lpstr>
      <vt:lpstr>GLP1-RA</vt:lpstr>
      <vt:lpstr>PowerPoint Sunusu</vt:lpstr>
      <vt:lpstr>GLP1-RA’larının yan etkileri </vt:lpstr>
      <vt:lpstr>GLP1-RA’ların kontrendikasyonları </vt:lpstr>
      <vt:lpstr>DPP4-İ (GLİPTİNLER)</vt:lpstr>
      <vt:lpstr>PowerPoint Sunusu</vt:lpstr>
      <vt:lpstr>DPP4-İ’lerin yan etkileri</vt:lpstr>
      <vt:lpstr>DPP4-İ’lerin kontrendikasyonları </vt:lpstr>
      <vt:lpstr>SGLT2 inhibitörleri (Glukoretikler,Gliflozinler)</vt:lpstr>
      <vt:lpstr>PowerPoint Sunusu</vt:lpstr>
      <vt:lpstr>SGLT2 inhibitörlerinin yan etkileri:</vt:lpstr>
      <vt:lpstr>SGLT2 inhibitörlerinin kontrendikasyonları</vt:lpstr>
      <vt:lpstr>İnsülin tedavisi </vt:lpstr>
      <vt:lpstr>İnsülin endikasyonları</vt:lpstr>
      <vt:lpstr>Tip 2 DM’de insülin tedavi endikasyonları </vt:lpstr>
      <vt:lpstr>İnsülinin etki mekanizması </vt:lpstr>
      <vt:lpstr>İnsülin kaynakları </vt:lpstr>
      <vt:lpstr>İnsülinin absorpsiyonu </vt:lpstr>
      <vt:lpstr>İnsülin tipleri </vt:lpstr>
      <vt:lpstr>PowerPoint Sunusu</vt:lpstr>
      <vt:lpstr>PowerPoint Sunusu</vt:lpstr>
      <vt:lpstr>PowerPoint Sunusu</vt:lpstr>
      <vt:lpstr>İnsülin tedavisinin komplikasyonları </vt:lpstr>
      <vt:lpstr>İnsülin tedavi protokolleri </vt:lpstr>
      <vt:lpstr>İnsülin tedavi protokolleri </vt:lpstr>
      <vt:lpstr>Bazal-bolus tedavi </vt:lpstr>
      <vt:lpstr>İnsülin dozunun hesaplanması </vt:lpstr>
      <vt:lpstr>PowerPoint Sunusu</vt:lpstr>
      <vt:lpstr>İnsülin injeksiyon zamanı</vt:lpstr>
      <vt:lpstr>İnsülin uygulama yöntemleri</vt:lpstr>
      <vt:lpstr>Tip 1 diyebette güncel tedavi </vt:lpstr>
      <vt:lpstr>Tip 1 diyebette güncel tedavi </vt:lpstr>
      <vt:lpstr>Tip2 diyabette güncel tedavi </vt:lpstr>
      <vt:lpstr>PowerPoint Sunusu</vt:lpstr>
      <vt:lpstr>PowerPoint Sunusu</vt:lpstr>
      <vt:lpstr>PowerPoint Sunusu</vt:lpstr>
      <vt:lpstr>Tip2 diyabette insülin tedavisi</vt:lpstr>
      <vt:lpstr>Tip2 diyabette insülin tedavisi</vt:lpstr>
      <vt:lpstr>Tip2 diyabette insülin tedavisi</vt:lpstr>
      <vt:lpstr>Tip2 diyabette insülin tedavisi</vt:lpstr>
      <vt:lpstr>Tip2 diyabette insülin tedavisi</vt:lpstr>
      <vt:lpstr>PowerPoint Sunusu</vt:lpstr>
      <vt:lpstr>Kaynak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İNSÜLİN DIŞI ANTİHİPERGLİSEMİK İLAÇLAR VE İNSÜLİN TEDAVİSİ</dc:title>
  <dc:creator>mustafa</dc:creator>
  <cp:lastModifiedBy>mustafa</cp:lastModifiedBy>
  <cp:revision>72</cp:revision>
  <dcterms:created xsi:type="dcterms:W3CDTF">2020-12-17T22:40:34Z</dcterms:created>
  <dcterms:modified xsi:type="dcterms:W3CDTF">2020-12-22T09:44:55Z</dcterms:modified>
</cp:coreProperties>
</file>