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7"/>
  </p:notesMasterIdLst>
  <p:sldIdLst>
    <p:sldId id="256" r:id="rId2"/>
    <p:sldId id="300" r:id="rId3"/>
    <p:sldId id="301" r:id="rId4"/>
    <p:sldId id="455" r:id="rId5"/>
    <p:sldId id="305" r:id="rId6"/>
    <p:sldId id="259" r:id="rId7"/>
    <p:sldId id="307" r:id="rId8"/>
    <p:sldId id="310" r:id="rId9"/>
    <p:sldId id="311" r:id="rId10"/>
    <p:sldId id="459" r:id="rId11"/>
    <p:sldId id="313" r:id="rId12"/>
    <p:sldId id="315" r:id="rId13"/>
    <p:sldId id="322" r:id="rId14"/>
    <p:sldId id="349" r:id="rId15"/>
    <p:sldId id="350" r:id="rId16"/>
    <p:sldId id="352" r:id="rId17"/>
    <p:sldId id="334" r:id="rId18"/>
    <p:sldId id="336" r:id="rId19"/>
    <p:sldId id="337" r:id="rId20"/>
    <p:sldId id="458" r:id="rId21"/>
    <p:sldId id="346" r:id="rId22"/>
    <p:sldId id="345" r:id="rId23"/>
    <p:sldId id="344" r:id="rId24"/>
    <p:sldId id="436" r:id="rId25"/>
    <p:sldId id="435" r:id="rId26"/>
    <p:sldId id="355" r:id="rId27"/>
    <p:sldId id="328" r:id="rId28"/>
    <p:sldId id="321" r:id="rId29"/>
    <p:sldId id="358" r:id="rId30"/>
    <p:sldId id="325" r:id="rId31"/>
    <p:sldId id="437" r:id="rId32"/>
    <p:sldId id="327" r:id="rId33"/>
    <p:sldId id="447" r:id="rId34"/>
    <p:sldId id="330" r:id="rId35"/>
    <p:sldId id="456" r:id="rId36"/>
    <p:sldId id="366" r:id="rId37"/>
    <p:sldId id="454" r:id="rId38"/>
    <p:sldId id="371" r:id="rId39"/>
    <p:sldId id="370" r:id="rId40"/>
    <p:sldId id="373" r:id="rId41"/>
    <p:sldId id="377" r:id="rId42"/>
    <p:sldId id="380" r:id="rId43"/>
    <p:sldId id="382" r:id="rId44"/>
    <p:sldId id="386" r:id="rId45"/>
    <p:sldId id="385" r:id="rId46"/>
    <p:sldId id="390" r:id="rId47"/>
    <p:sldId id="391" r:id="rId48"/>
    <p:sldId id="389" r:id="rId49"/>
    <p:sldId id="387" r:id="rId50"/>
    <p:sldId id="397" r:id="rId51"/>
    <p:sldId id="392" r:id="rId52"/>
    <p:sldId id="393" r:id="rId53"/>
    <p:sldId id="395" r:id="rId54"/>
    <p:sldId id="396" r:id="rId55"/>
    <p:sldId id="398" r:id="rId56"/>
    <p:sldId id="399" r:id="rId57"/>
    <p:sldId id="400" r:id="rId58"/>
    <p:sldId id="401" r:id="rId59"/>
    <p:sldId id="402" r:id="rId60"/>
    <p:sldId id="439" r:id="rId61"/>
    <p:sldId id="403" r:id="rId62"/>
    <p:sldId id="405" r:id="rId63"/>
    <p:sldId id="404" r:id="rId64"/>
    <p:sldId id="408" r:id="rId65"/>
    <p:sldId id="411" r:id="rId66"/>
    <p:sldId id="440" r:id="rId67"/>
    <p:sldId id="448" r:id="rId68"/>
    <p:sldId id="449" r:id="rId69"/>
    <p:sldId id="450" r:id="rId70"/>
    <p:sldId id="451" r:id="rId71"/>
    <p:sldId id="452" r:id="rId72"/>
    <p:sldId id="453" r:id="rId73"/>
    <p:sldId id="415" r:id="rId74"/>
    <p:sldId id="417" r:id="rId75"/>
    <p:sldId id="418" r:id="rId76"/>
    <p:sldId id="419" r:id="rId77"/>
    <p:sldId id="421" r:id="rId78"/>
    <p:sldId id="420" r:id="rId79"/>
    <p:sldId id="423" r:id="rId80"/>
    <p:sldId id="424" r:id="rId81"/>
    <p:sldId id="427" r:id="rId82"/>
    <p:sldId id="425" r:id="rId83"/>
    <p:sldId id="445" r:id="rId84"/>
    <p:sldId id="426" r:id="rId85"/>
    <p:sldId id="299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F8423429-F337-4644-BF4A-DB106F59A0CC}">
          <p14:sldIdLst>
            <p14:sldId id="256"/>
            <p14:sldId id="300"/>
            <p14:sldId id="301"/>
            <p14:sldId id="455"/>
            <p14:sldId id="305"/>
            <p14:sldId id="259"/>
            <p14:sldId id="307"/>
            <p14:sldId id="310"/>
            <p14:sldId id="311"/>
            <p14:sldId id="459"/>
            <p14:sldId id="313"/>
            <p14:sldId id="315"/>
            <p14:sldId id="322"/>
            <p14:sldId id="349"/>
            <p14:sldId id="350"/>
            <p14:sldId id="352"/>
            <p14:sldId id="334"/>
            <p14:sldId id="336"/>
            <p14:sldId id="337"/>
            <p14:sldId id="458"/>
            <p14:sldId id="346"/>
          </p14:sldIdLst>
        </p14:section>
        <p14:section name="Başlıksız Bölüm" id="{92A13D13-992B-4167-A4B6-1709B5C48AF9}">
          <p14:sldIdLst>
            <p14:sldId id="345"/>
            <p14:sldId id="344"/>
            <p14:sldId id="436"/>
            <p14:sldId id="435"/>
            <p14:sldId id="355"/>
            <p14:sldId id="328"/>
            <p14:sldId id="321"/>
            <p14:sldId id="358"/>
            <p14:sldId id="325"/>
            <p14:sldId id="437"/>
            <p14:sldId id="327"/>
            <p14:sldId id="447"/>
            <p14:sldId id="330"/>
            <p14:sldId id="456"/>
            <p14:sldId id="366"/>
            <p14:sldId id="454"/>
          </p14:sldIdLst>
        </p14:section>
        <p14:section name="Başlıksız Bölüm" id="{74F986FC-1B8D-4F71-AF61-D8FE7874B589}">
          <p14:sldIdLst>
            <p14:sldId id="371"/>
            <p14:sldId id="370"/>
            <p14:sldId id="373"/>
            <p14:sldId id="377"/>
            <p14:sldId id="380"/>
          </p14:sldIdLst>
        </p14:section>
        <p14:section name="Başlıksız Bölüm" id="{FB304FB0-2850-4D29-9D60-895E31C4AE65}">
          <p14:sldIdLst>
            <p14:sldId id="382"/>
            <p14:sldId id="386"/>
            <p14:sldId id="385"/>
            <p14:sldId id="390"/>
            <p14:sldId id="391"/>
            <p14:sldId id="389"/>
            <p14:sldId id="387"/>
            <p14:sldId id="397"/>
            <p14:sldId id="392"/>
            <p14:sldId id="393"/>
            <p14:sldId id="395"/>
            <p14:sldId id="396"/>
            <p14:sldId id="398"/>
            <p14:sldId id="399"/>
          </p14:sldIdLst>
        </p14:section>
        <p14:section name="Başlıksız Bölüm" id="{C36B4C1C-A4F0-4539-A412-14D1732D10F2}">
          <p14:sldIdLst>
            <p14:sldId id="400"/>
            <p14:sldId id="401"/>
          </p14:sldIdLst>
        </p14:section>
        <p14:section name="Başlıksız Bölüm" id="{64329965-1DBC-44AE-9593-0B4FCA7C66C6}">
          <p14:sldIdLst>
            <p14:sldId id="402"/>
            <p14:sldId id="439"/>
          </p14:sldIdLst>
        </p14:section>
        <p14:section name="Başlıksız Bölüm" id="{B119DAF2-192F-4B48-B031-2B47229E9D0E}">
          <p14:sldIdLst>
            <p14:sldId id="403"/>
            <p14:sldId id="405"/>
            <p14:sldId id="404"/>
            <p14:sldId id="408"/>
            <p14:sldId id="411"/>
          </p14:sldIdLst>
        </p14:section>
        <p14:section name="Başlıksız Bölüm" id="{57A4F151-AD9C-4BB9-BDE1-EF2AD9C5A7C5}">
          <p14:sldIdLst>
            <p14:sldId id="440"/>
            <p14:sldId id="448"/>
            <p14:sldId id="449"/>
            <p14:sldId id="450"/>
            <p14:sldId id="451"/>
            <p14:sldId id="452"/>
            <p14:sldId id="453"/>
            <p14:sldId id="415"/>
            <p14:sldId id="417"/>
            <p14:sldId id="418"/>
            <p14:sldId id="419"/>
            <p14:sldId id="421"/>
            <p14:sldId id="420"/>
            <p14:sldId id="423"/>
            <p14:sldId id="424"/>
            <p14:sldId id="427"/>
            <p14:sldId id="425"/>
            <p14:sldId id="445"/>
            <p14:sldId id="426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76005" autoAdjust="0"/>
  </p:normalViewPr>
  <p:slideViewPr>
    <p:cSldViewPr>
      <p:cViewPr>
        <p:scale>
          <a:sx n="66" d="100"/>
          <a:sy n="66" d="100"/>
        </p:scale>
        <p:origin x="1493" y="43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9CD1-F8E4-4D83-8172-0BE05BBA2BE7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5B7F-90F0-4E59-939F-9D48F864B1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8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7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Kırk yaşın üzerindeki bir kişi için SCORE risk hesaplayıcısı üzerinde cinsiyet, yaş, sigara içme durumu, Total-K ve </a:t>
            </a:r>
            <a:r>
              <a:rPr lang="tr-TR" dirty="0" err="1"/>
              <a:t>sistolik</a:t>
            </a:r>
            <a:r>
              <a:rPr lang="tr-TR" dirty="0"/>
              <a:t> kan basıncı bilgilerinin </a:t>
            </a:r>
            <a:r>
              <a:rPr lang="tr-TR" b="1" dirty="0"/>
              <a:t>kesiştiği yerde görülen sayı on yıl içinde </a:t>
            </a:r>
            <a:r>
              <a:rPr lang="tr-TR" b="1" dirty="0" err="1"/>
              <a:t>kardiyovasküler</a:t>
            </a:r>
            <a:r>
              <a:rPr lang="tr-TR" b="1" dirty="0"/>
              <a:t> nedenli ölüm riskini verir 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SCORE hesaplayıcısında </a:t>
            </a:r>
            <a:r>
              <a:rPr lang="tr-TR" dirty="0" err="1"/>
              <a:t>bütün</a:t>
            </a:r>
            <a:r>
              <a:rPr lang="tr-TR" dirty="0"/>
              <a:t> risk </a:t>
            </a:r>
            <a:r>
              <a:rPr lang="tr-TR" dirty="0" err="1"/>
              <a:t>faktörleri</a:t>
            </a:r>
            <a:r>
              <a:rPr lang="tr-TR" dirty="0"/>
              <a:t> </a:t>
            </a:r>
            <a:r>
              <a:rPr lang="tr-TR" dirty="0" err="1"/>
              <a:t>değil</a:t>
            </a:r>
            <a:r>
              <a:rPr lang="tr-TR" dirty="0"/>
              <a:t>, sadece yaş, cinsiyet, sigara </a:t>
            </a:r>
            <a:r>
              <a:rPr lang="tr-TR" dirty="0" err="1"/>
              <a:t>içimi</a:t>
            </a:r>
            <a:r>
              <a:rPr lang="tr-TR" dirty="0"/>
              <a:t>, Total-K ve </a:t>
            </a:r>
            <a:r>
              <a:rPr lang="tr-TR" dirty="0" err="1"/>
              <a:t>sistolik</a:t>
            </a:r>
            <a:r>
              <a:rPr lang="tr-TR" dirty="0"/>
              <a:t> kan basıncı parametreleri kullanılır. Bu nedenle, hastada </a:t>
            </a:r>
            <a:r>
              <a:rPr lang="tr-TR" dirty="0" err="1"/>
              <a:t>aterojenik</a:t>
            </a:r>
            <a:r>
              <a:rPr lang="tr-TR" dirty="0"/>
              <a:t> </a:t>
            </a:r>
            <a:r>
              <a:rPr lang="tr-TR" dirty="0" err="1"/>
              <a:t>dislipidemi</a:t>
            </a:r>
            <a:r>
              <a:rPr lang="tr-TR" dirty="0"/>
              <a:t>, </a:t>
            </a:r>
            <a:r>
              <a:rPr lang="tr-TR" dirty="0" err="1"/>
              <a:t>obezite</a:t>
            </a:r>
            <a:r>
              <a:rPr lang="tr-TR" dirty="0"/>
              <a:t>, </a:t>
            </a:r>
            <a:r>
              <a:rPr lang="tr-TR" dirty="0" err="1"/>
              <a:t>sedanter</a:t>
            </a:r>
            <a:r>
              <a:rPr lang="tr-TR" dirty="0"/>
              <a:t> </a:t>
            </a:r>
            <a:r>
              <a:rPr lang="tr-TR" dirty="0" err="1"/>
              <a:t>yaşam</a:t>
            </a:r>
            <a:r>
              <a:rPr lang="tr-TR" dirty="0"/>
              <a:t> vb. </a:t>
            </a:r>
            <a:r>
              <a:rPr lang="tr-TR" b="1" dirty="0" err="1"/>
              <a:t>diğer</a:t>
            </a:r>
            <a:r>
              <a:rPr lang="tr-TR" b="1" dirty="0"/>
              <a:t> risk </a:t>
            </a:r>
            <a:r>
              <a:rPr lang="tr-TR" b="1" dirty="0" err="1"/>
              <a:t>faktörleri</a:t>
            </a:r>
            <a:r>
              <a:rPr lang="tr-TR" b="1" dirty="0"/>
              <a:t> de varsa, riskin hesap edilenden daha </a:t>
            </a:r>
            <a:r>
              <a:rPr lang="tr-TR" b="1" dirty="0" err="1"/>
              <a:t>yüksek</a:t>
            </a:r>
            <a:r>
              <a:rPr lang="tr-TR" b="1" dirty="0"/>
              <a:t> </a:t>
            </a:r>
            <a:r>
              <a:rPr lang="tr-TR" b="1" dirty="0" err="1"/>
              <a:t>olacağını</a:t>
            </a:r>
            <a:r>
              <a:rPr lang="tr-TR" b="1" dirty="0"/>
              <a:t> unutmamak gerekir.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31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1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Risk puanlamasına göre yüksek riske sahip </a:t>
            </a:r>
            <a:r>
              <a:rPr lang="tr-TR" dirty="0" err="1"/>
              <a:t>dislipidemik</a:t>
            </a:r>
            <a:r>
              <a:rPr lang="tr-TR" dirty="0"/>
              <a:t> olguların </a:t>
            </a:r>
            <a:r>
              <a:rPr lang="tr-TR" dirty="0" err="1"/>
              <a:t>statin</a:t>
            </a:r>
            <a:r>
              <a:rPr lang="tr-TR" dirty="0"/>
              <a:t> tedavisi </a:t>
            </a:r>
            <a:r>
              <a:rPr lang="tr-TR" dirty="0" err="1"/>
              <a:t>endikasyonu</a:t>
            </a:r>
            <a:r>
              <a:rPr lang="tr-TR" dirty="0"/>
              <a:t> vardır.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-Riski ne olursa olsun </a:t>
            </a:r>
            <a:r>
              <a:rPr lang="tr-TR" b="1" dirty="0"/>
              <a:t>LDL-K ≥190 mg/dl </a:t>
            </a:r>
            <a:r>
              <a:rPr lang="tr-TR" dirty="0"/>
              <a:t>olan bireyler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-SCORE riski  </a:t>
            </a:r>
            <a:r>
              <a:rPr lang="tr-TR" b="1" dirty="0"/>
              <a:t>&gt;5 ve &lt;10 olan LDL-K ≥100 </a:t>
            </a:r>
            <a:r>
              <a:rPr lang="tr-TR" dirty="0"/>
              <a:t>mg/dl olan bireyler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-SCORE riski </a:t>
            </a:r>
            <a:r>
              <a:rPr lang="tr-TR" b="1" dirty="0"/>
              <a:t>≥%10 olan ve LDL-K ≥70 mg/dl </a:t>
            </a:r>
            <a:r>
              <a:rPr lang="tr-TR" dirty="0"/>
              <a:t>olan bireyler     gruplara yaşam tarzı değişiklikleri ile birlikte </a:t>
            </a:r>
            <a:r>
              <a:rPr lang="tr-TR" dirty="0" err="1"/>
              <a:t>statin</a:t>
            </a:r>
            <a:r>
              <a:rPr lang="tr-TR" dirty="0"/>
              <a:t> tedavisinin başlanmasında yarar vardır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 Diğer durumlar için öncelik yaşam tarzı değişikliğidir.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1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LDL kolesterol hedefleri:  </a:t>
            </a:r>
          </a:p>
          <a:p>
            <a:r>
              <a:rPr lang="tr-TR" dirty="0">
                <a:solidFill>
                  <a:srgbClr val="FF0000"/>
                </a:solidFill>
              </a:rPr>
              <a:t>çok </a:t>
            </a:r>
            <a:r>
              <a:rPr lang="tr-TR" dirty="0" err="1">
                <a:solidFill>
                  <a:srgbClr val="FF0000"/>
                </a:solidFill>
              </a:rPr>
              <a:t>yüksek,yüksek</a:t>
            </a:r>
            <a:r>
              <a:rPr lang="tr-TR" dirty="0">
                <a:solidFill>
                  <a:srgbClr val="FF0000"/>
                </a:solidFill>
              </a:rPr>
              <a:t>, orta ve düşük riskli hastalarda sırasıyla;</a:t>
            </a:r>
          </a:p>
          <a:p>
            <a:r>
              <a:rPr lang="tr-TR" dirty="0">
                <a:solidFill>
                  <a:srgbClr val="FF0000"/>
                </a:solidFill>
              </a:rPr>
              <a:t>55 – 70-100- 115</a:t>
            </a:r>
            <a:r>
              <a:rPr lang="tr-TR" dirty="0"/>
              <a:t>’ in </a:t>
            </a:r>
            <a:r>
              <a:rPr lang="tr-TR" dirty="0">
                <a:solidFill>
                  <a:srgbClr val="FF0000"/>
                </a:solidFill>
              </a:rPr>
              <a:t>altında</a:t>
            </a:r>
            <a:r>
              <a:rPr lang="tr-TR" dirty="0"/>
              <a:t> olmalıdır.</a:t>
            </a:r>
          </a:p>
          <a:p>
            <a:r>
              <a:rPr lang="tr-TR" dirty="0"/>
              <a:t>Ayrıca </a:t>
            </a:r>
            <a:r>
              <a:rPr lang="tr-TR" dirty="0">
                <a:solidFill>
                  <a:srgbClr val="FF0000"/>
                </a:solidFill>
              </a:rPr>
              <a:t>çok yüksek ve yüksek riskli </a:t>
            </a:r>
            <a:r>
              <a:rPr lang="tr-TR" dirty="0"/>
              <a:t>hastalarda tedavi öncesi değerlere göre </a:t>
            </a:r>
            <a:r>
              <a:rPr lang="tr-TR" dirty="0">
                <a:solidFill>
                  <a:srgbClr val="FF0000"/>
                </a:solidFill>
              </a:rPr>
              <a:t>yüzde elli </a:t>
            </a:r>
            <a:r>
              <a:rPr lang="tr-TR" dirty="0"/>
              <a:t>düşüş hedeflenir.</a:t>
            </a:r>
          </a:p>
          <a:p>
            <a:r>
              <a:rPr lang="tr-TR" dirty="0"/>
              <a:t>TG ve HDL için hedef değer </a:t>
            </a:r>
            <a:r>
              <a:rPr lang="tr-TR" dirty="0" err="1"/>
              <a:t>tanımlanmamıştur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91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TG ve HDL için hedef değer </a:t>
            </a:r>
            <a:r>
              <a:rPr lang="tr-TR" dirty="0" err="1"/>
              <a:t>tanımlanmamıştur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64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SİGARA ; LDL-K, TG ve VLDL </a:t>
            </a:r>
            <a:r>
              <a:rPr lang="tr-TR" dirty="0"/>
              <a:t>düzeyini arttırırken, </a:t>
            </a:r>
            <a:r>
              <a:rPr lang="tr-TR" b="1" dirty="0"/>
              <a:t>HDL-K düzeyini düşürür</a:t>
            </a:r>
            <a:r>
              <a:rPr lang="tr-TR" dirty="0"/>
              <a:t>. En belirgin etkisi HDL-K düşüşü üzerinedir.</a:t>
            </a:r>
          </a:p>
          <a:p>
            <a:r>
              <a:rPr lang="tr-TR" dirty="0"/>
              <a:t>                 </a:t>
            </a:r>
            <a:r>
              <a:rPr lang="tr-TR" b="1" dirty="0"/>
              <a:t>ASKVH riskini </a:t>
            </a:r>
            <a:r>
              <a:rPr lang="tr-TR" dirty="0"/>
              <a:t>içmeyenlere oranla </a:t>
            </a:r>
            <a:r>
              <a:rPr lang="tr-TR" b="1" dirty="0"/>
              <a:t>2 kat artırır</a:t>
            </a:r>
            <a:r>
              <a:rPr lang="tr-TR" dirty="0"/>
              <a:t>. </a:t>
            </a:r>
            <a:r>
              <a:rPr lang="tr-TR" b="1" dirty="0"/>
              <a:t>Sigaranın bırakılmasını izleyen ilk yıl içinde risk %50 oranında azalır </a:t>
            </a:r>
            <a:r>
              <a:rPr lang="tr-TR" dirty="0"/>
              <a:t>ve zamanla düşmeye de devam eder. Bu nedenlerden dolayı sigara içiminin bırakılması hem </a:t>
            </a:r>
            <a:r>
              <a:rPr lang="tr-TR" dirty="0" err="1"/>
              <a:t>primer</a:t>
            </a:r>
            <a:r>
              <a:rPr lang="tr-TR" dirty="0"/>
              <a:t> hem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kardiyovasküler</a:t>
            </a:r>
            <a:r>
              <a:rPr lang="tr-TR" dirty="0"/>
              <a:t> korumada kuvvetle önerilmeli ve bu konuda tıbbi destek almaları sağlanmalıdır. </a:t>
            </a:r>
          </a:p>
          <a:p>
            <a:r>
              <a:rPr lang="tr-TR" b="1" dirty="0"/>
              <a:t>ALKOL</a:t>
            </a:r>
            <a:r>
              <a:rPr lang="tr-TR" dirty="0"/>
              <a:t> ; </a:t>
            </a:r>
            <a:r>
              <a:rPr lang="tr-TR" b="1" dirty="0"/>
              <a:t>TG düzeylerini arttırır</a:t>
            </a:r>
            <a:r>
              <a:rPr lang="tr-TR" dirty="0"/>
              <a:t>. Bu etki özellikle TG düzeyleri yüksek olan kişilerde daha belirgindir, </a:t>
            </a:r>
            <a:r>
              <a:rPr lang="tr-TR" dirty="0" err="1"/>
              <a:t>dislipidemi</a:t>
            </a:r>
            <a:r>
              <a:rPr lang="tr-TR" dirty="0"/>
              <a:t> tedavisinde alkol alımı önerilmez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713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Asıl olan, </a:t>
            </a:r>
            <a:r>
              <a:rPr lang="tr-TR" b="1" dirty="0">
                <a:solidFill>
                  <a:srgbClr val="FF0000"/>
                </a:solidFill>
              </a:rPr>
              <a:t>sürdürülebilir </a:t>
            </a:r>
            <a:r>
              <a:rPr lang="tr-TR" b="1" dirty="0"/>
              <a:t>yaşam tarzı </a:t>
            </a:r>
            <a:r>
              <a:rPr lang="tr-TR" dirty="0"/>
              <a:t>değişikliğidir.</a:t>
            </a:r>
          </a:p>
          <a:p>
            <a:r>
              <a:rPr lang="tr-TR" dirty="0"/>
              <a:t> Bu nedenle </a:t>
            </a:r>
            <a:r>
              <a:rPr lang="tr-TR" b="1" dirty="0"/>
              <a:t>egzersiz programı</a:t>
            </a:r>
            <a:r>
              <a:rPr lang="tr-TR" dirty="0"/>
              <a:t>; hastanın yaşı, fiziksel yetisi, ek hastalıkları ve isteklerine göre </a:t>
            </a:r>
            <a:r>
              <a:rPr lang="tr-TR" b="1" dirty="0">
                <a:solidFill>
                  <a:srgbClr val="FF0000"/>
                </a:solidFill>
              </a:rPr>
              <a:t>kişiselleştirilmelidir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7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Düzenli fiziksel aktivite;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Bireyler aşırı kilolu olmasalar bile </a:t>
            </a:r>
            <a:r>
              <a:rPr lang="tr-TR" sz="1800" b="1" dirty="0">
                <a:solidFill>
                  <a:srgbClr val="FF0000"/>
                </a:solidFill>
              </a:rPr>
              <a:t>≥ 30 </a:t>
            </a:r>
            <a:r>
              <a:rPr lang="tr-TR" sz="1800" b="1" dirty="0" err="1">
                <a:solidFill>
                  <a:srgbClr val="FF0000"/>
                </a:solidFill>
              </a:rPr>
              <a:t>dk</a:t>
            </a:r>
            <a:r>
              <a:rPr lang="tr-TR" sz="1800" b="1" dirty="0">
                <a:solidFill>
                  <a:srgbClr val="FF0000"/>
                </a:solidFill>
              </a:rPr>
              <a:t>/g </a:t>
            </a:r>
            <a:r>
              <a:rPr lang="tr-TR" sz="1800" dirty="0"/>
              <a:t>düzenli fiziksel aktivite </a:t>
            </a:r>
            <a:r>
              <a:rPr lang="tr-TR" sz="1800" dirty="0" err="1"/>
              <a:t>dislipidemi</a:t>
            </a:r>
            <a:r>
              <a:rPr lang="tr-TR" sz="1800" dirty="0"/>
              <a:t> ile </a:t>
            </a:r>
            <a:r>
              <a:rPr lang="tr-TR" sz="1800" dirty="0" err="1"/>
              <a:t>mucadelede</a:t>
            </a:r>
            <a:r>
              <a:rPr lang="tr-TR" sz="1800" dirty="0"/>
              <a:t> önemli bir katkı sağlamakta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Her </a:t>
            </a:r>
            <a:r>
              <a:rPr lang="tr-TR" sz="1800" b="1" dirty="0"/>
              <a:t>10 kg kayıp </a:t>
            </a:r>
            <a:r>
              <a:rPr lang="tr-TR" sz="1800" dirty="0"/>
              <a:t>ile </a:t>
            </a:r>
            <a:r>
              <a:rPr lang="tr-TR" sz="1800" b="1" dirty="0"/>
              <a:t>LDL-K </a:t>
            </a:r>
            <a:r>
              <a:rPr lang="tr-TR" sz="1800" b="1" dirty="0" err="1"/>
              <a:t>duzeyinde</a:t>
            </a:r>
            <a:r>
              <a:rPr lang="tr-TR" sz="1800" b="1" dirty="0"/>
              <a:t> 8 mg</a:t>
            </a:r>
            <a:r>
              <a:rPr lang="tr-TR" sz="1800" dirty="0"/>
              <a:t>/</a:t>
            </a:r>
            <a:r>
              <a:rPr lang="tr-TR" sz="1800" dirty="0" err="1"/>
              <a:t>dL’lik</a:t>
            </a:r>
            <a:r>
              <a:rPr lang="tr-TR" sz="1800" dirty="0"/>
              <a:t> bir azalma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Her </a:t>
            </a:r>
            <a:r>
              <a:rPr lang="tr-TR" sz="1800" b="1" dirty="0"/>
              <a:t>1 kg kayıp</a:t>
            </a:r>
            <a:r>
              <a:rPr lang="tr-TR" sz="1800" dirty="0"/>
              <a:t> ile </a:t>
            </a:r>
            <a:r>
              <a:rPr lang="tr-TR" sz="1800" b="1" dirty="0"/>
              <a:t>HDL-K </a:t>
            </a:r>
            <a:r>
              <a:rPr lang="tr-TR" sz="1800" b="1" dirty="0" err="1"/>
              <a:t>duzeyinde</a:t>
            </a:r>
            <a:r>
              <a:rPr lang="tr-TR" sz="1800" b="1" dirty="0"/>
              <a:t> ortalama 0.4 mg/</a:t>
            </a:r>
            <a:r>
              <a:rPr lang="tr-TR" sz="1800" b="1" dirty="0" err="1"/>
              <a:t>dL’lik</a:t>
            </a:r>
            <a:r>
              <a:rPr lang="tr-TR" sz="1800" b="1" dirty="0"/>
              <a:t> artış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13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kolesterol </a:t>
            </a:r>
            <a:r>
              <a:rPr lang="tr-TR" dirty="0" err="1"/>
              <a:t>biyosentezindeki</a:t>
            </a:r>
            <a:r>
              <a:rPr lang="tr-TR" dirty="0"/>
              <a:t> </a:t>
            </a:r>
            <a:r>
              <a:rPr lang="tr-TR" b="1" dirty="0"/>
              <a:t>hız kısıtlayıcı ENZİM  HMG-</a:t>
            </a:r>
            <a:r>
              <a:rPr lang="tr-TR" b="1" dirty="0" err="1"/>
              <a:t>CoA</a:t>
            </a:r>
            <a:r>
              <a:rPr lang="tr-TR" b="1" dirty="0"/>
              <a:t> </a:t>
            </a:r>
            <a:r>
              <a:rPr lang="tr-TR" b="1" dirty="0" err="1"/>
              <a:t>redüktazı</a:t>
            </a:r>
            <a:r>
              <a:rPr lang="tr-TR" b="1" dirty="0"/>
              <a:t> yarışmacı bir şekilde </a:t>
            </a:r>
            <a:r>
              <a:rPr lang="tr-TR" b="1" dirty="0" err="1"/>
              <a:t>inhibe</a:t>
            </a:r>
            <a:r>
              <a:rPr lang="tr-TR" b="1" dirty="0"/>
              <a:t> ederek </a:t>
            </a:r>
            <a:r>
              <a:rPr lang="tr-TR" b="1" dirty="0" err="1"/>
              <a:t>kc</a:t>
            </a:r>
            <a:r>
              <a:rPr lang="tr-TR" b="1" dirty="0"/>
              <a:t> de kolesterol sentezini azaltır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0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 err="1"/>
              <a:t>Atorvastatin</a:t>
            </a:r>
            <a:r>
              <a:rPr lang="tr-TR" sz="1400" b="1" dirty="0"/>
              <a:t> ve </a:t>
            </a:r>
            <a:r>
              <a:rPr lang="tr-TR" sz="1400" b="1" dirty="0" err="1"/>
              <a:t>rosuvastatin</a:t>
            </a:r>
            <a:r>
              <a:rPr lang="tr-TR" sz="1400" b="1" dirty="0"/>
              <a:t> </a:t>
            </a:r>
            <a:r>
              <a:rPr lang="tr-TR" dirty="0"/>
              <a:t>ile beklenen kolesterol </a:t>
            </a:r>
            <a:r>
              <a:rPr lang="tr-TR" dirty="0" err="1"/>
              <a:t>duşuşu</a:t>
            </a:r>
            <a:r>
              <a:rPr lang="tr-TR" dirty="0"/>
              <a:t> diğer </a:t>
            </a:r>
            <a:r>
              <a:rPr lang="tr-TR" dirty="0" err="1"/>
              <a:t>statinlerden</a:t>
            </a:r>
            <a:r>
              <a:rPr lang="tr-TR" dirty="0"/>
              <a:t> daha </a:t>
            </a:r>
            <a:r>
              <a:rPr lang="tr-TR" dirty="0" err="1"/>
              <a:t>yuksektir</a:t>
            </a:r>
            <a:r>
              <a:rPr lang="tr-TR" b="1" dirty="0"/>
              <a:t>. </a:t>
            </a:r>
            <a:r>
              <a:rPr lang="tr-TR" sz="1400" b="1" dirty="0" err="1">
                <a:solidFill>
                  <a:srgbClr val="00B050"/>
                </a:solidFill>
              </a:rPr>
              <a:t>Fluvastatin</a:t>
            </a:r>
            <a:r>
              <a:rPr lang="tr-TR" sz="1400" b="1" dirty="0">
                <a:solidFill>
                  <a:srgbClr val="00B050"/>
                </a:solidFill>
              </a:rPr>
              <a:t> </a:t>
            </a:r>
            <a:r>
              <a:rPr lang="tr-TR" dirty="0"/>
              <a:t>40 mg/ </a:t>
            </a:r>
            <a:r>
              <a:rPr lang="tr-TR" dirty="0" err="1"/>
              <a:t>gun</a:t>
            </a:r>
            <a:r>
              <a:rPr lang="tr-TR" dirty="0"/>
              <a:t> dozunda diğer </a:t>
            </a:r>
            <a:r>
              <a:rPr lang="tr-TR" dirty="0" err="1"/>
              <a:t>statinlere</a:t>
            </a:r>
            <a:r>
              <a:rPr lang="tr-TR" dirty="0"/>
              <a:t> </a:t>
            </a:r>
            <a:r>
              <a:rPr lang="tr-TR" dirty="0" err="1"/>
              <a:t>gore</a:t>
            </a:r>
            <a:r>
              <a:rPr lang="tr-TR" dirty="0"/>
              <a:t> daha az </a:t>
            </a:r>
            <a:r>
              <a:rPr lang="tr-TR" dirty="0" err="1"/>
              <a:t>potent</a:t>
            </a:r>
            <a:r>
              <a:rPr lang="tr-TR" dirty="0"/>
              <a:t> olmakla birlikte, </a:t>
            </a:r>
            <a:r>
              <a:rPr lang="tr-TR" b="1" dirty="0" err="1"/>
              <a:t>ilac</a:t>
            </a:r>
            <a:r>
              <a:rPr lang="tr-TR" b="1" dirty="0"/>
              <a:t> etkileşimi ve kas-iskelet yan etkisi en </a:t>
            </a:r>
            <a:r>
              <a:rPr lang="tr-TR" b="1" dirty="0" err="1"/>
              <a:t>duşuk</a:t>
            </a:r>
            <a:r>
              <a:rPr lang="tr-TR" b="1" dirty="0"/>
              <a:t> olan </a:t>
            </a:r>
            <a:r>
              <a:rPr lang="tr-TR" b="1" dirty="0" err="1"/>
              <a:t>statindir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29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Dünyada </a:t>
            </a:r>
            <a:r>
              <a:rPr lang="tr-TR" sz="1600" b="1" dirty="0"/>
              <a:t>en sık </a:t>
            </a:r>
            <a:r>
              <a:rPr lang="tr-TR" dirty="0"/>
              <a:t>görülen </a:t>
            </a:r>
            <a:r>
              <a:rPr lang="tr-TR" b="1" dirty="0" err="1"/>
              <a:t>otozomal</a:t>
            </a:r>
            <a:r>
              <a:rPr lang="tr-TR" b="1" dirty="0"/>
              <a:t> dominant </a:t>
            </a:r>
            <a:r>
              <a:rPr lang="tr-TR" dirty="0" err="1"/>
              <a:t>kalıtımlı</a:t>
            </a:r>
            <a:r>
              <a:rPr lang="tr-TR" dirty="0"/>
              <a:t> </a:t>
            </a:r>
            <a:r>
              <a:rPr lang="tr-TR" b="1" dirty="0"/>
              <a:t>tek gen </a:t>
            </a:r>
            <a:r>
              <a:rPr lang="tr-TR" dirty="0"/>
              <a:t>hastalığı </a:t>
            </a:r>
            <a:r>
              <a:rPr lang="tr-TR" b="1" dirty="0"/>
              <a:t>Ailesel </a:t>
            </a:r>
            <a:r>
              <a:rPr lang="tr-TR" b="1" dirty="0" err="1"/>
              <a:t>Hiperkolesterolemi</a:t>
            </a:r>
            <a:r>
              <a:rPr lang="tr-TR" b="1" dirty="0"/>
              <a:t> </a:t>
            </a:r>
            <a:r>
              <a:rPr lang="tr-TR" dirty="0"/>
              <a:t>(AH)’</a:t>
            </a:r>
            <a:r>
              <a:rPr lang="tr-TR" dirty="0" err="1"/>
              <a:t>dir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Ailesel </a:t>
            </a:r>
            <a:r>
              <a:rPr lang="tr-TR" dirty="0" err="1"/>
              <a:t>hiperkolesterolemi</a:t>
            </a:r>
            <a:r>
              <a:rPr lang="tr-TR" dirty="0"/>
              <a:t> de, KVH </a:t>
            </a:r>
            <a:r>
              <a:rPr lang="tr-TR" b="1" dirty="0"/>
              <a:t>erken yaşlarda </a:t>
            </a:r>
            <a:r>
              <a:rPr lang="tr-TR" dirty="0"/>
              <a:t>ortaya çıkar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Ailesel </a:t>
            </a:r>
            <a:r>
              <a:rPr lang="tr-TR" dirty="0" err="1"/>
              <a:t>hiperkolesterolemi</a:t>
            </a:r>
            <a:r>
              <a:rPr lang="tr-TR" dirty="0"/>
              <a:t> vakalarını tespit etmenin en etkili yolu, bilinen bir indeks vakanın </a:t>
            </a:r>
            <a:r>
              <a:rPr lang="tr-TR" b="1" dirty="0"/>
              <a:t>aile üyelerinin basamaklı taramasının </a:t>
            </a:r>
            <a:r>
              <a:rPr lang="tr-TR" dirty="0"/>
              <a:t>yapılmasıdır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0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dirty="0" err="1"/>
              <a:t>Statin</a:t>
            </a:r>
            <a:r>
              <a:rPr lang="tr-TR" dirty="0"/>
              <a:t> ilişkili </a:t>
            </a:r>
            <a:r>
              <a:rPr lang="tr-TR" dirty="0" err="1"/>
              <a:t>miyalji</a:t>
            </a:r>
            <a:r>
              <a:rPr lang="tr-TR" dirty="0"/>
              <a:t> ve </a:t>
            </a:r>
            <a:r>
              <a:rPr lang="tr-TR" dirty="0" err="1"/>
              <a:t>miyopatide</a:t>
            </a:r>
            <a:r>
              <a:rPr lang="tr-TR" dirty="0"/>
              <a:t> </a:t>
            </a:r>
            <a:r>
              <a:rPr lang="tr-TR" b="1" dirty="0"/>
              <a:t>tedavinin kesilmesi ile semptomlar kaybolur</a:t>
            </a:r>
            <a:r>
              <a:rPr lang="tr-TR" dirty="0"/>
              <a:t>. Tekrar başlandığında semptomlar geri döner. Bu durum </a:t>
            </a:r>
            <a:r>
              <a:rPr lang="tr-TR" b="1" dirty="0"/>
              <a:t>klinik tanıyı </a:t>
            </a:r>
            <a:r>
              <a:rPr lang="tr-TR" dirty="0"/>
              <a:t>koymak </a:t>
            </a:r>
            <a:r>
              <a:rPr lang="tr-TR" dirty="0" err="1"/>
              <a:t>icin</a:t>
            </a:r>
            <a:r>
              <a:rPr lang="tr-TR" dirty="0"/>
              <a:t> </a:t>
            </a:r>
            <a:r>
              <a:rPr lang="tr-TR" dirty="0" err="1"/>
              <a:t>onemlidir</a:t>
            </a:r>
            <a:r>
              <a:rPr lang="tr-TR" dirty="0"/>
              <a:t>.</a:t>
            </a:r>
          </a:p>
          <a:p>
            <a:r>
              <a:rPr lang="tr-TR" dirty="0" err="1"/>
              <a:t>Statin</a:t>
            </a:r>
            <a:r>
              <a:rPr lang="tr-TR" dirty="0"/>
              <a:t> ilişkili kas semptomları olan ve CK değeri normalin </a:t>
            </a:r>
            <a:r>
              <a:rPr lang="tr-TR" dirty="0" err="1"/>
              <a:t>ust</a:t>
            </a:r>
            <a:r>
              <a:rPr lang="tr-TR" dirty="0"/>
              <a:t> sınırına </a:t>
            </a:r>
            <a:r>
              <a:rPr lang="tr-TR" dirty="0" err="1"/>
              <a:t>gore</a:t>
            </a:r>
            <a:r>
              <a:rPr lang="tr-TR" dirty="0"/>
              <a:t> 4 kattan az </a:t>
            </a:r>
            <a:r>
              <a:rPr lang="tr-TR" dirty="0" err="1"/>
              <a:t>yukseldiği</a:t>
            </a:r>
            <a:r>
              <a:rPr lang="tr-TR" dirty="0"/>
              <a:t> durumda </a:t>
            </a:r>
            <a:r>
              <a:rPr lang="tr-TR" dirty="0" err="1"/>
              <a:t>statin</a:t>
            </a:r>
            <a:r>
              <a:rPr lang="tr-TR" dirty="0"/>
              <a:t> tedavisine 2-4 hafta ara verilerek değerlendirilmesi</a:t>
            </a:r>
          </a:p>
          <a:p>
            <a:r>
              <a:rPr lang="tr-TR" dirty="0"/>
              <a:t>CK değerinin normalin </a:t>
            </a:r>
            <a:r>
              <a:rPr lang="tr-TR" dirty="0" err="1"/>
              <a:t>ust</a:t>
            </a:r>
            <a:r>
              <a:rPr lang="tr-TR" dirty="0"/>
              <a:t> sınırını 4 kat ve daha fazla aşması durumunda ise semptomlar </a:t>
            </a:r>
            <a:r>
              <a:rPr lang="tr-TR" dirty="0" err="1"/>
              <a:t>duzelip</a:t>
            </a:r>
            <a:r>
              <a:rPr lang="tr-TR" dirty="0"/>
              <a:t> CK </a:t>
            </a:r>
            <a:r>
              <a:rPr lang="tr-TR" dirty="0" err="1"/>
              <a:t>duzeyi</a:t>
            </a:r>
            <a:r>
              <a:rPr lang="tr-TR" dirty="0"/>
              <a:t> normale gelene kadar 6 hafta sureyle tedavinin kesilmesi ve hastanın değerlendirilmesi </a:t>
            </a:r>
            <a:r>
              <a:rPr lang="tr-TR" dirty="0" err="1"/>
              <a:t>onerilmektedir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055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NiemannPick</a:t>
            </a:r>
            <a:r>
              <a:rPr lang="tr-TR" dirty="0"/>
              <a:t> C1-like protein ekspresyonunu </a:t>
            </a:r>
            <a:r>
              <a:rPr lang="tr-TR" dirty="0" err="1"/>
              <a:t>inhibe</a:t>
            </a:r>
            <a:r>
              <a:rPr lang="tr-TR" dirty="0"/>
              <a:t> ederek kolesterol emilimini bloke eder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814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Fenofibrat</a:t>
            </a:r>
            <a:r>
              <a:rPr lang="tr-TR" dirty="0"/>
              <a:t>; </a:t>
            </a:r>
            <a:r>
              <a:rPr lang="tr-TR" dirty="0" err="1"/>
              <a:t>antiapopitotik</a:t>
            </a:r>
            <a:r>
              <a:rPr lang="tr-TR" dirty="0"/>
              <a:t>, antioksidan, </a:t>
            </a:r>
            <a:r>
              <a:rPr lang="tr-TR" dirty="0" err="1"/>
              <a:t>antiinflamatuar</a:t>
            </a:r>
            <a:r>
              <a:rPr lang="tr-TR" dirty="0"/>
              <a:t>, </a:t>
            </a:r>
            <a:r>
              <a:rPr lang="tr-TR" dirty="0" err="1"/>
              <a:t>a</a:t>
            </a:r>
            <a:r>
              <a:rPr lang="tr-TR" b="1" dirty="0" err="1"/>
              <a:t>ntianjiyojenik</a:t>
            </a:r>
            <a:r>
              <a:rPr lang="tr-TR" dirty="0"/>
              <a:t> aktivite ve </a:t>
            </a:r>
            <a:r>
              <a:rPr lang="tr-TR" b="1" dirty="0"/>
              <a:t>kan </a:t>
            </a:r>
            <a:r>
              <a:rPr lang="tr-TR" b="1" dirty="0" err="1"/>
              <a:t>retinal</a:t>
            </a:r>
            <a:r>
              <a:rPr lang="tr-TR" b="1" dirty="0"/>
              <a:t> bariyer üzerinde koruyucu etkileri nedeniyle diyabetik </a:t>
            </a:r>
            <a:r>
              <a:rPr lang="tr-TR" b="1" dirty="0" err="1"/>
              <a:t>retinopatide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849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Hipertrigliseridemi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;</a:t>
            </a:r>
            <a:r>
              <a:rPr lang="tr-TR" dirty="0" err="1"/>
              <a:t>fibrat</a:t>
            </a:r>
            <a:r>
              <a:rPr lang="tr-TR" dirty="0"/>
              <a:t> / </a:t>
            </a:r>
            <a:r>
              <a:rPr lang="tr-TR" dirty="0" err="1"/>
              <a:t>statinlerle</a:t>
            </a:r>
            <a:r>
              <a:rPr lang="tr-TR" dirty="0"/>
              <a:t> kontrol edilemiyorsa  omega-3 yağ asitleri ekle</a:t>
            </a:r>
          </a:p>
          <a:p>
            <a:r>
              <a:rPr lang="tr-TR" dirty="0">
                <a:solidFill>
                  <a:srgbClr val="FF0000"/>
                </a:solidFill>
              </a:rPr>
              <a:t> Koroner arter hastalığı </a:t>
            </a:r>
            <a:r>
              <a:rPr lang="tr-TR" dirty="0"/>
              <a:t>ya da </a:t>
            </a:r>
            <a:r>
              <a:rPr lang="tr-TR" dirty="0">
                <a:solidFill>
                  <a:srgbClr val="FF0000"/>
                </a:solidFill>
              </a:rPr>
              <a:t>diyabeti </a:t>
            </a:r>
            <a:r>
              <a:rPr lang="tr-TR" dirty="0"/>
              <a:t>olup 2 risk faktörü olan, </a:t>
            </a:r>
            <a:r>
              <a:rPr lang="tr-TR" dirty="0" err="1"/>
              <a:t>statin</a:t>
            </a:r>
            <a:r>
              <a:rPr lang="tr-TR" dirty="0"/>
              <a:t> tedavisi ile </a:t>
            </a:r>
            <a:r>
              <a:rPr lang="tr-TR" dirty="0">
                <a:solidFill>
                  <a:srgbClr val="FF0000"/>
                </a:solidFill>
              </a:rPr>
              <a:t>LDL-K hedefine ulaşmış </a:t>
            </a:r>
            <a:r>
              <a:rPr lang="tr-TR" dirty="0"/>
              <a:t>fakat </a:t>
            </a:r>
            <a:r>
              <a:rPr lang="tr-TR" dirty="0">
                <a:solidFill>
                  <a:srgbClr val="FF0000"/>
                </a:solidFill>
              </a:rPr>
              <a:t>TG; 135-499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olanlarda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err="1"/>
              <a:t>mortaliteyi</a:t>
            </a:r>
            <a:r>
              <a:rPr lang="tr-TR" dirty="0"/>
              <a:t> ve KVO sıklığını </a:t>
            </a:r>
            <a:r>
              <a:rPr lang="tr-TR" dirty="0" err="1"/>
              <a:t>azalttıcı</a:t>
            </a:r>
            <a:r>
              <a:rPr lang="tr-TR" dirty="0"/>
              <a:t> etkisinden dolayı </a:t>
            </a:r>
            <a:r>
              <a:rPr lang="tr-TR" dirty="0" err="1"/>
              <a:t>ikosapent</a:t>
            </a:r>
            <a:r>
              <a:rPr lang="tr-TR" dirty="0"/>
              <a:t> etil kullanılabilir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304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Yüksek TG düzeyleri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mortalitenin</a:t>
            </a:r>
            <a:r>
              <a:rPr lang="tr-TR" dirty="0"/>
              <a:t> bağımsız belirleyicisidir 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058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Bircok</a:t>
            </a:r>
            <a:r>
              <a:rPr lang="tr-TR" dirty="0"/>
              <a:t> hastada LDL-K hedefleri </a:t>
            </a:r>
            <a:r>
              <a:rPr lang="tr-TR" dirty="0" err="1"/>
              <a:t>monoterapi</a:t>
            </a:r>
            <a:r>
              <a:rPr lang="tr-TR" dirty="0"/>
              <a:t> ile sağlanabilmesine rağmen, </a:t>
            </a:r>
            <a:r>
              <a:rPr lang="tr-TR" dirty="0" err="1"/>
              <a:t>yuksek</a:t>
            </a:r>
            <a:r>
              <a:rPr lang="tr-TR" dirty="0"/>
              <a:t> riskli veya </a:t>
            </a:r>
            <a:r>
              <a:rPr lang="tr-TR" dirty="0" err="1"/>
              <a:t>cok</a:t>
            </a:r>
            <a:r>
              <a:rPr lang="tr-TR" dirty="0"/>
              <a:t> </a:t>
            </a:r>
            <a:r>
              <a:rPr lang="tr-TR" dirty="0" err="1"/>
              <a:t>yuksek</a:t>
            </a:r>
            <a:r>
              <a:rPr lang="tr-TR" dirty="0"/>
              <a:t> riskli hastaların </a:t>
            </a:r>
            <a:r>
              <a:rPr lang="tr-TR" dirty="0" err="1"/>
              <a:t>onemli</a:t>
            </a:r>
            <a:r>
              <a:rPr lang="tr-TR" dirty="0"/>
              <a:t> bir kısmında ek tedavi gerekir. Bu vakalarda kombinasyon tedavisi mantıklıdır. </a:t>
            </a:r>
            <a:r>
              <a:rPr lang="tr-TR" dirty="0" err="1"/>
              <a:t>Cok</a:t>
            </a:r>
            <a:r>
              <a:rPr lang="tr-TR" dirty="0"/>
              <a:t> </a:t>
            </a:r>
            <a:r>
              <a:rPr lang="tr-TR" dirty="0" err="1"/>
              <a:t>yuksek</a:t>
            </a:r>
            <a:r>
              <a:rPr lang="tr-TR" dirty="0"/>
              <a:t> riskli ve maksimum </a:t>
            </a:r>
            <a:r>
              <a:rPr lang="tr-TR" dirty="0" err="1"/>
              <a:t>tolere</a:t>
            </a:r>
            <a:r>
              <a:rPr lang="tr-TR" dirty="0"/>
              <a:t> edilebilen </a:t>
            </a:r>
            <a:r>
              <a:rPr lang="tr-TR" dirty="0" err="1"/>
              <a:t>statin</a:t>
            </a:r>
            <a:r>
              <a:rPr lang="tr-TR" dirty="0"/>
              <a:t> tedavisine rağmen hedef LDL-K </a:t>
            </a:r>
            <a:r>
              <a:rPr lang="tr-TR" dirty="0" err="1"/>
              <a:t>duzeyine</a:t>
            </a:r>
            <a:r>
              <a:rPr lang="tr-TR" dirty="0"/>
              <a:t> ulaşamayan hastalarda </a:t>
            </a:r>
            <a:r>
              <a:rPr lang="tr-TR" b="1" dirty="0" err="1"/>
              <a:t>ezetimib</a:t>
            </a:r>
            <a:r>
              <a:rPr lang="tr-TR" dirty="0"/>
              <a:t> ile kombinasyon ve hala hedef sağlanmazsa </a:t>
            </a:r>
            <a:r>
              <a:rPr lang="tr-TR" b="1" dirty="0"/>
              <a:t>PCSK9 </a:t>
            </a:r>
            <a:r>
              <a:rPr lang="tr-TR" b="1" dirty="0" err="1"/>
              <a:t>inhibitoru</a:t>
            </a:r>
            <a:r>
              <a:rPr lang="tr-TR" b="1" dirty="0"/>
              <a:t> eklenmesi </a:t>
            </a:r>
            <a:r>
              <a:rPr lang="tr-TR" b="1" dirty="0" err="1"/>
              <a:t>onerilir</a:t>
            </a:r>
            <a:r>
              <a:rPr lang="tr-TR" b="1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4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Bir hastalıkla ilgili tarama yapmak </a:t>
            </a:r>
            <a:r>
              <a:rPr lang="tr-TR" dirty="0" err="1"/>
              <a:t>için</a:t>
            </a:r>
            <a:r>
              <a:rPr lang="tr-TR" dirty="0"/>
              <a:t> o </a:t>
            </a:r>
            <a:r>
              <a:rPr lang="tr-TR" dirty="0" err="1"/>
              <a:t>hastalığın</a:t>
            </a:r>
            <a:r>
              <a:rPr lang="tr-TR" dirty="0"/>
              <a:t>; </a:t>
            </a:r>
            <a:r>
              <a:rPr lang="tr-TR" b="1" dirty="0"/>
              <a:t>toplumda yaygın </a:t>
            </a:r>
            <a:r>
              <a:rPr lang="tr-TR" dirty="0"/>
              <a:t>olacak,, </a:t>
            </a:r>
            <a:r>
              <a:rPr lang="tr-TR" b="1" dirty="0"/>
              <a:t>tedavisi olacak</a:t>
            </a:r>
            <a:r>
              <a:rPr lang="tr-TR" dirty="0"/>
              <a:t>, </a:t>
            </a:r>
            <a:r>
              <a:rPr lang="tr-TR" b="1" dirty="0"/>
              <a:t>kolay</a:t>
            </a:r>
            <a:r>
              <a:rPr lang="tr-TR" dirty="0"/>
              <a:t> uygulanan ve </a:t>
            </a:r>
            <a:r>
              <a:rPr lang="tr-TR" b="1" dirty="0"/>
              <a:t>ucuz bir tarama testinin </a:t>
            </a:r>
            <a:r>
              <a:rPr lang="tr-TR" dirty="0"/>
              <a:t>olacak. Bu kriterler </a:t>
            </a:r>
            <a:r>
              <a:rPr lang="tr-TR" dirty="0" err="1"/>
              <a:t>dislipideminin</a:t>
            </a:r>
            <a:r>
              <a:rPr lang="tr-TR" dirty="0"/>
              <a:t> neden taranması gerekli bir hastalık </a:t>
            </a:r>
            <a:r>
              <a:rPr lang="tr-TR" dirty="0" err="1"/>
              <a:t>olduğunu</a:t>
            </a:r>
            <a:r>
              <a:rPr lang="tr-TR" dirty="0"/>
              <a:t> ortaya koymaktadır. </a:t>
            </a:r>
            <a:r>
              <a:rPr lang="tr-TR" dirty="0" err="1"/>
              <a:t>Dislipidemi</a:t>
            </a:r>
            <a:r>
              <a:rPr lang="tr-TR" dirty="0"/>
              <a:t> neredeyse her zaman </a:t>
            </a:r>
            <a:r>
              <a:rPr lang="tr-TR" dirty="0" err="1"/>
              <a:t>asemptomatik</a:t>
            </a:r>
            <a:r>
              <a:rPr lang="tr-TR" dirty="0"/>
              <a:t> seyreder ve erken </a:t>
            </a:r>
            <a:r>
              <a:rPr lang="tr-TR" dirty="0" err="1"/>
              <a:t>ateroskleroza</a:t>
            </a:r>
            <a:r>
              <a:rPr lang="tr-TR" dirty="0"/>
              <a:t> yol </a:t>
            </a:r>
            <a:r>
              <a:rPr lang="tr-TR" dirty="0" err="1"/>
              <a:t>açar</a:t>
            </a:r>
            <a:r>
              <a:rPr lang="tr-TR" dirty="0"/>
              <a:t>. Erken tanınması ve zamanında </a:t>
            </a:r>
            <a:r>
              <a:rPr lang="tr-TR" dirty="0" err="1"/>
              <a:t>önlem</a:t>
            </a:r>
            <a:r>
              <a:rPr lang="tr-TR" dirty="0"/>
              <a:t> alınması sayesinde ASKVH </a:t>
            </a:r>
            <a:r>
              <a:rPr lang="tr-TR" dirty="0" err="1"/>
              <a:t>gelişme</a:t>
            </a:r>
            <a:r>
              <a:rPr lang="tr-TR" dirty="0"/>
              <a:t> riskini azaltmak </a:t>
            </a:r>
            <a:r>
              <a:rPr lang="tr-TR" dirty="0" err="1"/>
              <a:t>mümkündür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25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b="1" dirty="0"/>
              <a:t>Total-K</a:t>
            </a:r>
            <a:r>
              <a:rPr lang="tr-TR" dirty="0"/>
              <a:t> esas olarak üç büyük </a:t>
            </a:r>
            <a:r>
              <a:rPr lang="tr-TR" dirty="0" err="1"/>
              <a:t>lipoprotein</a:t>
            </a:r>
            <a:r>
              <a:rPr lang="tr-TR" dirty="0"/>
              <a:t> sınıfı olan </a:t>
            </a:r>
            <a:r>
              <a:rPr lang="tr-TR" b="1" dirty="0"/>
              <a:t>VLDL, LDL ve HDL-K’de, daha azı ise IDL-K ve </a:t>
            </a:r>
            <a:r>
              <a:rPr lang="tr-TR" b="1" dirty="0" err="1"/>
              <a:t>Lipoprotein</a:t>
            </a:r>
            <a:r>
              <a:rPr lang="tr-TR" b="1" dirty="0"/>
              <a:t> (</a:t>
            </a:r>
            <a:r>
              <a:rPr lang="tr-TR" b="1" dirty="0" err="1"/>
              <a:t>Lp</a:t>
            </a:r>
            <a:r>
              <a:rPr lang="tr-TR" b="1" dirty="0"/>
              <a:t>) (a) </a:t>
            </a:r>
            <a:r>
              <a:rPr lang="tr-TR" dirty="0"/>
              <a:t>olarak dağılır. </a:t>
            </a:r>
          </a:p>
          <a:p>
            <a:r>
              <a:rPr lang="tr-TR" dirty="0"/>
              <a:t>Standart </a:t>
            </a:r>
            <a:r>
              <a:rPr lang="tr-TR" dirty="0" err="1"/>
              <a:t>lipid</a:t>
            </a:r>
            <a:r>
              <a:rPr lang="tr-TR" dirty="0"/>
              <a:t> profili Total-K, HDL-K ve beraberinde TG konsantrasyonunu ölçer</a:t>
            </a:r>
          </a:p>
          <a:p>
            <a:r>
              <a:rPr lang="tr-TR" dirty="0" err="1"/>
              <a:t>Özellikle</a:t>
            </a:r>
            <a:r>
              <a:rPr lang="tr-TR" dirty="0"/>
              <a:t> DM ve/veya bilinen ASKVH tanısı olup eşlik eden TG </a:t>
            </a:r>
            <a:r>
              <a:rPr lang="tr-TR" dirty="0" err="1"/>
              <a:t>yüksekliği</a:t>
            </a:r>
            <a:r>
              <a:rPr lang="tr-TR" dirty="0"/>
              <a:t> olan olgularda </a:t>
            </a:r>
            <a:r>
              <a:rPr lang="tr-TR" dirty="0" err="1"/>
              <a:t>non</a:t>
            </a:r>
            <a:r>
              <a:rPr lang="tr-TR" dirty="0"/>
              <a:t>-HDL-K </a:t>
            </a:r>
            <a:r>
              <a:rPr lang="tr-TR" dirty="0" err="1"/>
              <a:t>ölçümu</a:t>
            </a:r>
            <a:r>
              <a:rPr lang="tr-TR" dirty="0"/>
              <a:t>̈, LDL-K konsantrasyonundan daha iyi bir risk belirleyicisidir.</a:t>
            </a:r>
          </a:p>
          <a:p>
            <a:r>
              <a:rPr lang="tr-TR" dirty="0" err="1"/>
              <a:t>Özellikle</a:t>
            </a:r>
            <a:r>
              <a:rPr lang="tr-TR" dirty="0"/>
              <a:t> LDL-K hedeflerine </a:t>
            </a:r>
            <a:r>
              <a:rPr lang="tr-TR" dirty="0" err="1"/>
              <a:t>ulaşıldığı</a:t>
            </a:r>
            <a:r>
              <a:rPr lang="tr-TR" dirty="0"/>
              <a:t> zaman ikinci hedef olarak kullanılabilir. </a:t>
            </a:r>
            <a:r>
              <a:rPr lang="tr-TR" b="1" dirty="0"/>
              <a:t>Hedef </a:t>
            </a:r>
            <a:r>
              <a:rPr lang="tr-TR" b="1" dirty="0" err="1"/>
              <a:t>non</a:t>
            </a:r>
            <a:r>
              <a:rPr lang="tr-TR" b="1" dirty="0"/>
              <a:t>-HDL-K </a:t>
            </a:r>
            <a:r>
              <a:rPr lang="tr-TR" dirty="0" err="1"/>
              <a:t>değeri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LDL-K hedefinden 30 mg/</a:t>
            </a:r>
            <a:r>
              <a:rPr lang="tr-TR" b="1" dirty="0" err="1">
                <a:solidFill>
                  <a:srgbClr val="FF0000"/>
                </a:solidFill>
              </a:rPr>
              <a:t>dL</a:t>
            </a:r>
            <a:r>
              <a:rPr lang="tr-TR" b="1" dirty="0">
                <a:solidFill>
                  <a:srgbClr val="FF0000"/>
                </a:solidFill>
              </a:rPr>
              <a:t> fazladır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74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rgbClr val="FF0000"/>
                </a:solidFill>
              </a:rPr>
              <a:t>LDL-K</a:t>
            </a:r>
            <a:r>
              <a:rPr lang="tr-TR" b="1" dirty="0"/>
              <a:t> yüksekliğine </a:t>
            </a:r>
            <a:r>
              <a:rPr lang="tr-TR" dirty="0"/>
              <a:t>bağlı olarak </a:t>
            </a:r>
            <a:r>
              <a:rPr lang="tr-TR" b="1" dirty="0" err="1">
                <a:solidFill>
                  <a:srgbClr val="FF0000"/>
                </a:solidFill>
              </a:rPr>
              <a:t>aşil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tendonu</a:t>
            </a:r>
            <a:r>
              <a:rPr lang="tr-TR" b="1" dirty="0"/>
              <a:t>,</a:t>
            </a:r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el bileği </a:t>
            </a:r>
            <a:r>
              <a:rPr lang="tr-TR" dirty="0"/>
              <a:t>ve </a:t>
            </a:r>
            <a:r>
              <a:rPr lang="tr-TR" dirty="0">
                <a:solidFill>
                  <a:srgbClr val="00B050"/>
                </a:solidFill>
              </a:rPr>
              <a:t>dirsek </a:t>
            </a:r>
            <a:r>
              <a:rPr lang="tr-TR" dirty="0" err="1">
                <a:solidFill>
                  <a:srgbClr val="00B050"/>
                </a:solidFill>
              </a:rPr>
              <a:t>tendonlarında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ve </a:t>
            </a:r>
            <a:r>
              <a:rPr lang="tr-TR" dirty="0" err="1">
                <a:solidFill>
                  <a:srgbClr val="FF0000"/>
                </a:solidFill>
              </a:rPr>
              <a:t>metakarpofalangeal</a:t>
            </a:r>
            <a:r>
              <a:rPr lang="tr-TR" dirty="0"/>
              <a:t> eklemlerde </a:t>
            </a:r>
            <a:r>
              <a:rPr lang="tr-TR" b="1" dirty="0" err="1">
                <a:solidFill>
                  <a:srgbClr val="FF0000"/>
                </a:solidFill>
              </a:rPr>
              <a:t>ksantomlar</a:t>
            </a:r>
            <a:r>
              <a:rPr lang="tr-TR" dirty="0"/>
              <a:t> oluşabilir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10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L</a:t>
            </a:r>
            <a:r>
              <a:rPr lang="de-DE" dirty="0" err="1"/>
              <a:t>ipid</a:t>
            </a:r>
            <a:r>
              <a:rPr lang="de-DE" dirty="0"/>
              <a:t> </a:t>
            </a:r>
            <a:r>
              <a:rPr lang="de-DE" dirty="0" err="1"/>
              <a:t>ölçümünde</a:t>
            </a:r>
            <a:r>
              <a:rPr lang="de-DE" dirty="0"/>
              <a:t> </a:t>
            </a:r>
            <a:r>
              <a:rPr lang="de-DE" dirty="0" err="1"/>
              <a:t>dikkat</a:t>
            </a:r>
            <a:r>
              <a:rPr lang="de-DE" dirty="0"/>
              <a:t> </a:t>
            </a:r>
            <a:r>
              <a:rPr lang="de-DE" dirty="0" err="1"/>
              <a:t>edilmesi</a:t>
            </a:r>
            <a:r>
              <a:rPr lang="de-DE" dirty="0"/>
              <a:t> </a:t>
            </a:r>
            <a:r>
              <a:rPr lang="de-DE" dirty="0" err="1"/>
              <a:t>gereken</a:t>
            </a:r>
            <a:r>
              <a:rPr lang="de-DE" dirty="0"/>
              <a:t> </a:t>
            </a:r>
            <a:r>
              <a:rPr lang="tr-TR" dirty="0"/>
              <a:t> </a:t>
            </a:r>
            <a:r>
              <a:rPr lang="de-DE" dirty="0" err="1"/>
              <a:t>durumlar</a:t>
            </a:r>
            <a:r>
              <a:rPr lang="tr-TR" dirty="0"/>
              <a:t>;</a:t>
            </a:r>
          </a:p>
          <a:p>
            <a:r>
              <a:rPr lang="tr-TR" b="1" dirty="0">
                <a:solidFill>
                  <a:srgbClr val="FF0000"/>
                </a:solidFill>
              </a:rPr>
              <a:t>Yaş ,cinsiyet</a:t>
            </a:r>
          </a:p>
          <a:p>
            <a:r>
              <a:rPr lang="tr-TR" b="1" dirty="0">
                <a:solidFill>
                  <a:srgbClr val="FF0000"/>
                </a:solidFill>
              </a:rPr>
              <a:t>Gebelik ve </a:t>
            </a:r>
            <a:r>
              <a:rPr lang="tr-TR" b="1" dirty="0" err="1">
                <a:solidFill>
                  <a:srgbClr val="FF0000"/>
                </a:solidFill>
              </a:rPr>
              <a:t>postprandiyal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/>
              <a:t>dönemde </a:t>
            </a:r>
            <a:r>
              <a:rPr lang="tr-TR" b="1" dirty="0">
                <a:solidFill>
                  <a:srgbClr val="FF0000"/>
                </a:solidFill>
              </a:rPr>
              <a:t>artar</a:t>
            </a:r>
            <a:r>
              <a:rPr lang="tr-TR" dirty="0">
                <a:solidFill>
                  <a:srgbClr val="FF0000"/>
                </a:solidFill>
              </a:rPr>
              <a:t>.</a:t>
            </a:r>
            <a:r>
              <a:rPr lang="tr-TR" dirty="0"/>
              <a:t>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Akut</a:t>
            </a:r>
            <a:r>
              <a:rPr lang="tr-TR" dirty="0"/>
              <a:t> </a:t>
            </a:r>
            <a:r>
              <a:rPr lang="tr-TR" dirty="0">
                <a:solidFill>
                  <a:schemeClr val="tx2"/>
                </a:solidFill>
              </a:rPr>
              <a:t>stres; </a:t>
            </a:r>
            <a:r>
              <a:rPr lang="tr-TR" b="1" dirty="0">
                <a:solidFill>
                  <a:srgbClr val="FF0000"/>
                </a:solidFill>
              </a:rPr>
              <a:t>Enfeksiyon, cerrahi girişim, </a:t>
            </a:r>
            <a:r>
              <a:rPr lang="tr-TR" b="1" dirty="0" err="1">
                <a:solidFill>
                  <a:srgbClr val="FF0000"/>
                </a:solidFill>
              </a:rPr>
              <a:t>miyokard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infarktüsü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b="1" dirty="0" err="1">
                <a:solidFill>
                  <a:schemeClr val="tx1"/>
                </a:solidFill>
              </a:rPr>
              <a:t>vs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ilaçlar </a:t>
            </a:r>
            <a:r>
              <a:rPr lang="tr-TR" dirty="0">
                <a:solidFill>
                  <a:srgbClr val="FF0000"/>
                </a:solidFill>
              </a:rPr>
              <a:t>..  </a:t>
            </a:r>
            <a:r>
              <a:rPr lang="tr-TR" dirty="0">
                <a:solidFill>
                  <a:schemeClr val="tx1"/>
                </a:solidFill>
              </a:rPr>
              <a:t>ile değişkenlik gösterebilir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11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/>
              <a:t>Primer</a:t>
            </a:r>
            <a:r>
              <a:rPr lang="tr-TR" b="1" dirty="0"/>
              <a:t> Korunma</a:t>
            </a:r>
            <a:r>
              <a:rPr lang="tr-TR" dirty="0"/>
              <a:t>: Hastalarda </a:t>
            </a:r>
            <a:r>
              <a:rPr lang="tr-TR" dirty="0" err="1"/>
              <a:t>gecirilmiş</a:t>
            </a:r>
            <a:r>
              <a:rPr lang="tr-TR" dirty="0"/>
              <a:t> bir KVH veya KVH riskini </a:t>
            </a:r>
            <a:r>
              <a:rPr lang="tr-TR" dirty="0" err="1"/>
              <a:t>onemli</a:t>
            </a:r>
            <a:r>
              <a:rPr lang="tr-TR" dirty="0"/>
              <a:t> </a:t>
            </a:r>
            <a:r>
              <a:rPr lang="tr-TR" dirty="0" err="1"/>
              <a:t>olcude</a:t>
            </a:r>
            <a:r>
              <a:rPr lang="tr-TR" dirty="0"/>
              <a:t> arttıran kronik </a:t>
            </a:r>
            <a:r>
              <a:rPr lang="tr-TR" dirty="0" err="1"/>
              <a:t>bobrek</a:t>
            </a:r>
            <a:r>
              <a:rPr lang="tr-TR" dirty="0"/>
              <a:t> yetmezliği ve DM gibi bir </a:t>
            </a:r>
            <a:r>
              <a:rPr lang="tr-TR" b="1" dirty="0"/>
              <a:t>hastalığı yokken </a:t>
            </a:r>
            <a:r>
              <a:rPr lang="tr-TR" dirty="0" err="1"/>
              <a:t>statin</a:t>
            </a:r>
            <a:r>
              <a:rPr lang="tr-TR" dirty="0"/>
              <a:t> tedavisi ile gelecekte gelişmesi olası </a:t>
            </a:r>
            <a:r>
              <a:rPr lang="tr-TR" dirty="0" err="1"/>
              <a:t>KVO’ları</a:t>
            </a:r>
            <a:r>
              <a:rPr lang="tr-TR" dirty="0"/>
              <a:t> </a:t>
            </a:r>
            <a:r>
              <a:rPr lang="tr-TR" dirty="0" err="1"/>
              <a:t>onleme</a:t>
            </a:r>
            <a:r>
              <a:rPr lang="tr-TR" dirty="0"/>
              <a:t> amacıyla tedavi başlanmasına </a:t>
            </a:r>
            <a:r>
              <a:rPr lang="tr-TR" dirty="0" err="1"/>
              <a:t>primer</a:t>
            </a:r>
            <a:r>
              <a:rPr lang="tr-TR" dirty="0"/>
              <a:t> korunma </a:t>
            </a:r>
            <a:r>
              <a:rPr lang="tr-TR" dirty="0" err="1"/>
              <a:t>amaclı</a:t>
            </a:r>
            <a:r>
              <a:rPr lang="tr-TR" dirty="0"/>
              <a:t> tedavi denir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err="1"/>
              <a:t>Sekonder</a:t>
            </a:r>
            <a:r>
              <a:rPr lang="tr-TR" b="1" dirty="0"/>
              <a:t> Koruma</a:t>
            </a:r>
            <a:r>
              <a:rPr lang="tr-TR" dirty="0"/>
              <a:t>: Bir </a:t>
            </a:r>
            <a:r>
              <a:rPr lang="tr-TR" dirty="0" err="1"/>
              <a:t>dislipidemi</a:t>
            </a:r>
            <a:r>
              <a:rPr lang="tr-TR" dirty="0"/>
              <a:t> olgusunda tedavi kararını belirleyen en temel faktör </a:t>
            </a:r>
            <a:r>
              <a:rPr lang="tr-TR" b="1" dirty="0"/>
              <a:t>ASKVH</a:t>
            </a:r>
            <a:r>
              <a:rPr lang="tr-TR" dirty="0"/>
              <a:t> bulunup bulunmadığıdır. ASKVH tanısı olan her birey </a:t>
            </a:r>
            <a:r>
              <a:rPr lang="tr-TR" dirty="0" err="1"/>
              <a:t>statin</a:t>
            </a:r>
            <a:r>
              <a:rPr lang="tr-TR" dirty="0"/>
              <a:t> tedavisini hak eder. Ayrıca </a:t>
            </a:r>
            <a:r>
              <a:rPr lang="tr-TR" b="1" dirty="0"/>
              <a:t>ASKVH risk eşdeğeri olan KBH olguları ve pek çok DM olgusu da </a:t>
            </a:r>
            <a:r>
              <a:rPr lang="tr-TR" b="1" dirty="0" err="1"/>
              <a:t>statin</a:t>
            </a:r>
            <a:r>
              <a:rPr lang="tr-TR" b="1" dirty="0"/>
              <a:t> tedavisini hak ederler.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73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62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SCORE ile </a:t>
            </a:r>
            <a:r>
              <a:rPr lang="tr-TR" dirty="0" err="1"/>
              <a:t>ölçülen</a:t>
            </a:r>
            <a:r>
              <a:rPr lang="tr-TR" dirty="0"/>
              <a:t> </a:t>
            </a:r>
            <a:r>
              <a:rPr lang="tr-TR" dirty="0" err="1"/>
              <a:t>ölüm</a:t>
            </a:r>
            <a:r>
              <a:rPr lang="tr-TR" dirty="0"/>
              <a:t> riski </a:t>
            </a:r>
            <a:r>
              <a:rPr lang="tr-TR" dirty="0" err="1"/>
              <a:t>üzerinden</a:t>
            </a:r>
            <a:r>
              <a:rPr lang="tr-TR" dirty="0"/>
              <a:t> toplam olay riskini tahmin etmek istenirse,</a:t>
            </a:r>
          </a:p>
          <a:p>
            <a:r>
              <a:rPr lang="tr-TR" dirty="0"/>
              <a:t> erkeklerde bu risk puanının 3 katını, </a:t>
            </a:r>
          </a:p>
          <a:p>
            <a:r>
              <a:rPr lang="tr-TR" dirty="0"/>
              <a:t>kadınlarda 4 katını almak gerekir. </a:t>
            </a:r>
          </a:p>
          <a:p>
            <a:r>
              <a:rPr lang="tr-TR" dirty="0"/>
              <a:t>Yani </a:t>
            </a:r>
            <a:r>
              <a:rPr lang="tr-TR" dirty="0" err="1"/>
              <a:t>eğer</a:t>
            </a:r>
            <a:r>
              <a:rPr lang="tr-TR" dirty="0"/>
              <a:t> bir erkekte SCORE ile hesaplanan risk %5 ise, toplam KVO oranı </a:t>
            </a:r>
            <a:r>
              <a:rPr lang="tr-TR" dirty="0" err="1"/>
              <a:t>yaklaşık</a:t>
            </a:r>
            <a:r>
              <a:rPr lang="tr-TR" dirty="0"/>
              <a:t> %15’e </a:t>
            </a:r>
            <a:r>
              <a:rPr lang="tr-TR" dirty="0" err="1"/>
              <a:t>yükselmektedir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D5B7F-90F0-4E59-939F-9D48F864B10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2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29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71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08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46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87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79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8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5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8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90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9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2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9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9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5171-F6A2-4093-8FE3-363B5571AE56}" type="datetimeFigureOut">
              <a:rPr lang="tr-TR" smtClean="0"/>
              <a:t>19.04.2023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9EB531-864C-4482-AD1D-BF8251E2EA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37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30595" y="1988840"/>
            <a:ext cx="4809557" cy="1368152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Dislipidemiler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6BD4F899-8740-445E-A187-27A15133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1" y="3717032"/>
            <a:ext cx="4680519" cy="2033003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KTÜ Tıp Fakültesi</a:t>
            </a:r>
          </a:p>
          <a:p>
            <a:r>
              <a:rPr lang="tr-TR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Aile Hekimliği Anabilim Dalı</a:t>
            </a:r>
          </a:p>
          <a:p>
            <a:r>
              <a:rPr lang="tr-TR" dirty="0"/>
              <a:t> </a:t>
            </a:r>
            <a:r>
              <a:rPr lang="tr-TR" dirty="0" err="1"/>
              <a:t>Dr.hafız</a:t>
            </a:r>
            <a:r>
              <a:rPr lang="tr-TR" dirty="0"/>
              <a:t> </a:t>
            </a:r>
            <a:r>
              <a:rPr lang="tr-TR" dirty="0" err="1"/>
              <a:t>seçgin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699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216C04-C844-49BE-91BB-A0CF6BEA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0ECBE0E-8C98-40A5-9FA1-913FB53AE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182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D9BC5F8-955F-436E-A6B4-43F6FDCF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41" y="692696"/>
            <a:ext cx="8208912" cy="52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30A56-9208-47A4-97A8-ED6D2169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0400"/>
          </a:xfrm>
        </p:spPr>
        <p:txBody>
          <a:bodyPr/>
          <a:lstStyle/>
          <a:p>
            <a:r>
              <a:rPr lang="tr-TR" dirty="0"/>
              <a:t>Kimleri </a:t>
            </a:r>
            <a:r>
              <a:rPr lang="tr-TR" dirty="0" err="1"/>
              <a:t>tarıyalım</a:t>
            </a:r>
            <a:r>
              <a:rPr lang="tr-TR" dirty="0"/>
              <a:t>? 9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E07D162-ECDE-4878-89A6-47B470FB9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87" y="202332"/>
            <a:ext cx="8388424" cy="66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A3260A-7AD1-4208-966B-568DF42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taraması için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6CEE35-6727-4BF0-9111-832F0D067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Total K </a:t>
            </a:r>
            <a:r>
              <a:rPr lang="tr-TR" dirty="0"/>
              <a:t>;  KV risk hesaplanması dışında kullanılmaz DM,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Snd</a:t>
            </a:r>
            <a:r>
              <a:rPr lang="tr-TR" dirty="0"/>
              <a:t> durumunda HDL düşüklüğü nedeniyle Total K. Beklenenden  düşük çıkabilir.</a:t>
            </a:r>
          </a:p>
          <a:p>
            <a:r>
              <a:rPr lang="tr-TR" dirty="0">
                <a:solidFill>
                  <a:srgbClr val="FF0000"/>
                </a:solidFill>
              </a:rPr>
              <a:t>HDL </a:t>
            </a:r>
          </a:p>
          <a:p>
            <a:r>
              <a:rPr lang="tr-TR" dirty="0">
                <a:solidFill>
                  <a:srgbClr val="FF0000"/>
                </a:solidFill>
              </a:rPr>
              <a:t>TG</a:t>
            </a:r>
          </a:p>
          <a:p>
            <a:r>
              <a:rPr lang="tr-TR" dirty="0">
                <a:solidFill>
                  <a:srgbClr val="FF0000"/>
                </a:solidFill>
              </a:rPr>
              <a:t>LDL</a:t>
            </a:r>
          </a:p>
          <a:p>
            <a:r>
              <a:rPr lang="tr-TR" dirty="0" err="1">
                <a:solidFill>
                  <a:srgbClr val="FF0000"/>
                </a:solidFill>
              </a:rPr>
              <a:t>Non</a:t>
            </a:r>
            <a:r>
              <a:rPr lang="tr-TR" dirty="0">
                <a:solidFill>
                  <a:srgbClr val="FF0000"/>
                </a:solidFill>
              </a:rPr>
              <a:t> HDL</a:t>
            </a:r>
            <a:r>
              <a:rPr lang="tr-TR" dirty="0"/>
              <a:t> bakılır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; </a:t>
            </a:r>
            <a:r>
              <a:rPr lang="tr-TR" dirty="0" err="1"/>
              <a:t>apo</a:t>
            </a:r>
            <a:r>
              <a:rPr lang="tr-TR" dirty="0"/>
              <a:t> B ile </a:t>
            </a:r>
            <a:r>
              <a:rPr lang="tr-TR" dirty="0" err="1"/>
              <a:t>işaretli</a:t>
            </a:r>
            <a:r>
              <a:rPr lang="tr-TR" dirty="0"/>
              <a:t> </a:t>
            </a:r>
            <a:r>
              <a:rPr lang="tr-TR" dirty="0" err="1"/>
              <a:t>lipoproteinler</a:t>
            </a:r>
            <a:r>
              <a:rPr lang="tr-TR" dirty="0"/>
              <a:t>;</a:t>
            </a:r>
            <a:r>
              <a:rPr lang="es-ES" dirty="0">
                <a:solidFill>
                  <a:srgbClr val="00B050"/>
                </a:solidFill>
              </a:rPr>
              <a:t> Lp(a), VLDL, IDL ve LDL’dir</a:t>
            </a: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A4CB9-5AF1-40CB-A281-15FBF551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667272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53A3B1-AD4C-40D6-BFB1-1B6953B8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Çoğu  </a:t>
            </a:r>
            <a:r>
              <a:rPr lang="tr-TR" dirty="0" err="1">
                <a:solidFill>
                  <a:srgbClr val="FF0000"/>
                </a:solidFill>
              </a:rPr>
              <a:t>asemptomatik</a:t>
            </a:r>
            <a:endParaRPr lang="tr-T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rgbClr val="FF0000"/>
                </a:solidFill>
              </a:rPr>
              <a:t>Deri,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rgbClr val="FF0000"/>
                </a:solidFill>
              </a:rPr>
              <a:t>göz,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 err="1">
                <a:solidFill>
                  <a:srgbClr val="FF0000"/>
                </a:solidFill>
              </a:rPr>
              <a:t>kardiyovasküler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 err="1">
                <a:solidFill>
                  <a:srgbClr val="FF0000"/>
                </a:solidFill>
              </a:rPr>
              <a:t>gastrointestinal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bulguları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27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48906B-F9CC-4B83-9608-DBEA5D37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br>
              <a:rPr lang="tr-TR" dirty="0"/>
            </a:b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63320C-D58E-4ABD-961B-47397258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/>
          <a:lstStyle/>
          <a:p>
            <a:endParaRPr lang="tr-T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B050"/>
              </a:solidFill>
            </a:endParaRPr>
          </a:p>
          <a:p>
            <a:r>
              <a:rPr lang="tr-TR" dirty="0" err="1">
                <a:solidFill>
                  <a:srgbClr val="00B050"/>
                </a:solidFill>
              </a:rPr>
              <a:t>Kardiyovasküler</a:t>
            </a:r>
            <a:r>
              <a:rPr lang="tr-TR" dirty="0">
                <a:solidFill>
                  <a:srgbClr val="00B050"/>
                </a:solidFill>
              </a:rPr>
              <a:t> risk faktörleri</a:t>
            </a:r>
            <a:r>
              <a:rPr lang="tr-TR" dirty="0"/>
              <a:t>; </a:t>
            </a:r>
            <a:r>
              <a:rPr lang="tr-TR" dirty="0">
                <a:solidFill>
                  <a:srgbClr val="FF0000"/>
                </a:solidFill>
              </a:rPr>
              <a:t>yaş, </a:t>
            </a:r>
            <a:r>
              <a:rPr lang="tr-TR" dirty="0" err="1">
                <a:solidFill>
                  <a:srgbClr val="FF0000"/>
                </a:solidFill>
              </a:rPr>
              <a:t>cinsiyet,sigara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,</a:t>
            </a:r>
            <a:r>
              <a:rPr lang="tr-TR" dirty="0">
                <a:solidFill>
                  <a:srgbClr val="FF0000"/>
                </a:solidFill>
              </a:rPr>
              <a:t>HT diyabet </a:t>
            </a:r>
            <a:r>
              <a:rPr lang="tr-TR" dirty="0"/>
              <a:t>,erken yaşta </a:t>
            </a:r>
            <a:r>
              <a:rPr lang="tr-TR" dirty="0">
                <a:solidFill>
                  <a:srgbClr val="FF0000"/>
                </a:solidFill>
              </a:rPr>
              <a:t>KVH  öyküsü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tr-TR" dirty="0"/>
          </a:p>
          <a:p>
            <a:pPr eaLnBrk="1" hangingPunct="1"/>
            <a:r>
              <a:rPr lang="tr-TR" dirty="0"/>
              <a:t> </a:t>
            </a:r>
            <a:r>
              <a:rPr lang="tr-TR" dirty="0" err="1">
                <a:solidFill>
                  <a:srgbClr val="00B050"/>
                </a:solidFill>
              </a:rPr>
              <a:t>Sekonder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dislipidemi</a:t>
            </a:r>
            <a:r>
              <a:rPr lang="tr-TR" dirty="0">
                <a:solidFill>
                  <a:srgbClr val="00B050"/>
                </a:solidFill>
              </a:rPr>
              <a:t> nedenleri</a:t>
            </a:r>
            <a:r>
              <a:rPr lang="tr-TR" dirty="0"/>
              <a:t>; </a:t>
            </a:r>
          </a:p>
          <a:p>
            <a:pPr eaLnBrk="1" hangingPunct="1"/>
            <a:r>
              <a:rPr lang="tr-TR" dirty="0">
                <a:solidFill>
                  <a:srgbClr val="00B050"/>
                </a:solidFill>
              </a:rPr>
              <a:t>Ailesel </a:t>
            </a:r>
            <a:r>
              <a:rPr lang="tr-TR" dirty="0" err="1">
                <a:solidFill>
                  <a:srgbClr val="00B050"/>
                </a:solidFill>
              </a:rPr>
              <a:t>dislipidemiler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 birinci derece </a:t>
            </a:r>
            <a:r>
              <a:rPr lang="tr-TR" dirty="0">
                <a:solidFill>
                  <a:srgbClr val="FF0000"/>
                </a:solidFill>
              </a:rPr>
              <a:t>akrabalarda </a:t>
            </a: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genç yaş (kadınlarda &lt;60 yaş, erkeklerde &lt;50 yaş) </a:t>
            </a:r>
            <a:r>
              <a:rPr lang="tr-TR" dirty="0">
                <a:solidFill>
                  <a:srgbClr val="FF0000"/>
                </a:solidFill>
              </a:rPr>
              <a:t>ASKVH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hikayesi,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tendon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ksantomları</a:t>
            </a:r>
            <a:endParaRPr lang="tr-TR" dirty="0">
              <a:solidFill>
                <a:srgbClr val="FF0000"/>
              </a:solidFill>
            </a:endParaRPr>
          </a:p>
          <a:p>
            <a:pPr eaLnBrk="1" hangingPunct="1"/>
            <a:endParaRPr lang="tr-TR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tr-TR" dirty="0">
                <a:solidFill>
                  <a:srgbClr val="FF0000"/>
                </a:solidFill>
              </a:rPr>
              <a:t>                                                 </a:t>
            </a:r>
            <a:r>
              <a:rPr lang="tr-TR" sz="2400" dirty="0"/>
              <a:t>sorgulanmalı.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6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A04CA0-8794-469B-BF73-67D79B88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76AFC7-1219-400E-884B-62F99988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dirty="0" err="1">
                <a:solidFill>
                  <a:srgbClr val="00B050"/>
                </a:solidFill>
              </a:rPr>
              <a:t>Metabolik</a:t>
            </a:r>
            <a:r>
              <a:rPr lang="tr-TR" dirty="0">
                <a:solidFill>
                  <a:srgbClr val="00B050"/>
                </a:solidFill>
              </a:rPr>
              <a:t> durum ve alışkanlıklarını belirlemek için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Boy, ağırlık, bel çevresi ,VKI, </a:t>
            </a:r>
            <a:r>
              <a:rPr lang="tr-TR" dirty="0" err="1">
                <a:solidFill>
                  <a:srgbClr val="FF0000"/>
                </a:solidFill>
              </a:rPr>
              <a:t>arteriyel</a:t>
            </a:r>
            <a:r>
              <a:rPr lang="tr-TR" dirty="0">
                <a:solidFill>
                  <a:srgbClr val="FF0000"/>
                </a:solidFill>
              </a:rPr>
              <a:t> kan basıncı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ölçülmeli, </a:t>
            </a:r>
            <a:r>
              <a:rPr lang="tr-TR" dirty="0">
                <a:solidFill>
                  <a:srgbClr val="FF0000"/>
                </a:solidFill>
              </a:rPr>
              <a:t>beslenme alışkanlıkları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günlük </a:t>
            </a:r>
            <a:r>
              <a:rPr lang="tr-TR" dirty="0">
                <a:solidFill>
                  <a:srgbClr val="FF0000"/>
                </a:solidFill>
              </a:rPr>
              <a:t>fiziki aktivitesi </a:t>
            </a:r>
            <a:r>
              <a:rPr lang="tr-TR" dirty="0">
                <a:solidFill>
                  <a:schemeClr val="tx1"/>
                </a:solidFill>
              </a:rPr>
              <a:t>sorgulanmalıdır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/>
              <a:t>kişinin kendisinde;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          </a:t>
            </a: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öyküsü,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tr-TR" dirty="0">
                <a:solidFill>
                  <a:srgbClr val="FF0000"/>
                </a:solidFill>
              </a:rPr>
              <a:t>diyet programları</a:t>
            </a:r>
            <a:r>
              <a:rPr lang="tr-TR" dirty="0"/>
              <a:t>; geçmişte yaptığı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tr-TR" dirty="0">
                <a:solidFill>
                  <a:srgbClr val="FF0000"/>
                </a:solidFill>
              </a:rPr>
              <a:t>ilaçlar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dirty="0"/>
              <a:t>,</a:t>
            </a:r>
            <a:r>
              <a:rPr lang="tr-TR" dirty="0" err="1">
                <a:solidFill>
                  <a:srgbClr val="FF0000"/>
                </a:solidFill>
              </a:rPr>
              <a:t>alkol</a:t>
            </a:r>
            <a:r>
              <a:rPr lang="tr-TR" dirty="0" err="1"/>
              <a:t>,</a:t>
            </a:r>
            <a:r>
              <a:rPr lang="tr-TR" dirty="0" err="1">
                <a:solidFill>
                  <a:srgbClr val="FF0000"/>
                </a:solidFill>
              </a:rPr>
              <a:t>sigara</a:t>
            </a:r>
            <a:endParaRPr lang="tr-TR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tr-TR" dirty="0">
                <a:solidFill>
                  <a:srgbClr val="FF0000"/>
                </a:solidFill>
              </a:rPr>
              <a:t>KVH, </a:t>
            </a:r>
            <a:r>
              <a:rPr lang="tr-TR" dirty="0" err="1">
                <a:solidFill>
                  <a:srgbClr val="FF0000"/>
                </a:solidFill>
              </a:rPr>
              <a:t>PAH,inme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açısından sorgulanmalı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</a:t>
            </a:r>
            <a:r>
              <a:rPr lang="tr-TR" dirty="0"/>
              <a:t>emik muayene tam olarak yapılmalıdır.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789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BA8D06-ECBA-4073-8475-BE581365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1004931"/>
          </a:xfrm>
        </p:spPr>
        <p:txBody>
          <a:bodyPr>
            <a:normAutofit fontScale="90000"/>
          </a:bodyPr>
          <a:lstStyle/>
          <a:p>
            <a:r>
              <a:rPr lang="tr-TR" dirty="0"/>
              <a:t>  </a:t>
            </a: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 Deri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2386C-5380-4F58-A347-F685DCF6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1" y="1340768"/>
            <a:ext cx="6334343" cy="4914163"/>
          </a:xfrm>
        </p:spPr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LDL-K</a:t>
            </a:r>
            <a:r>
              <a:rPr lang="tr-TR" dirty="0"/>
              <a:t> yüksekliğine bağlı olarak </a:t>
            </a:r>
            <a:r>
              <a:rPr lang="tr-TR" dirty="0" err="1">
                <a:solidFill>
                  <a:srgbClr val="FF0000"/>
                </a:solidFill>
              </a:rPr>
              <a:t>aşil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tendonu</a:t>
            </a:r>
            <a:r>
              <a:rPr lang="tr-TR" dirty="0"/>
              <a:t>, </a:t>
            </a:r>
            <a:r>
              <a:rPr lang="tr-TR" dirty="0">
                <a:solidFill>
                  <a:srgbClr val="00B050"/>
                </a:solidFill>
              </a:rPr>
              <a:t>el bileği </a:t>
            </a:r>
            <a:r>
              <a:rPr lang="tr-TR" dirty="0"/>
              <a:t>ve </a:t>
            </a:r>
            <a:r>
              <a:rPr lang="tr-TR" dirty="0">
                <a:solidFill>
                  <a:srgbClr val="00B050"/>
                </a:solidFill>
              </a:rPr>
              <a:t>dirsek </a:t>
            </a:r>
            <a:r>
              <a:rPr lang="tr-TR" dirty="0" err="1">
                <a:solidFill>
                  <a:srgbClr val="00B050"/>
                </a:solidFill>
              </a:rPr>
              <a:t>tendonlarında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ve </a:t>
            </a:r>
            <a:r>
              <a:rPr lang="tr-TR" dirty="0" err="1">
                <a:solidFill>
                  <a:srgbClr val="FF0000"/>
                </a:solidFill>
              </a:rPr>
              <a:t>metakarpofalangeal</a:t>
            </a:r>
            <a:r>
              <a:rPr lang="tr-TR" dirty="0"/>
              <a:t> eklemlerde </a:t>
            </a:r>
            <a:r>
              <a:rPr lang="tr-TR" dirty="0" err="1">
                <a:solidFill>
                  <a:srgbClr val="FF0000"/>
                </a:solidFill>
              </a:rPr>
              <a:t>ksantomlar</a:t>
            </a:r>
            <a:r>
              <a:rPr lang="tr-TR" dirty="0"/>
              <a:t> oluşabilir</a:t>
            </a:r>
          </a:p>
          <a:p>
            <a:endParaRPr lang="tr-TR" dirty="0"/>
          </a:p>
        </p:txBody>
      </p:sp>
      <p:pic>
        <p:nvPicPr>
          <p:cNvPr id="1026" name="Picture 2" descr="Genetik Dislipidemilerde Deri Bulguları | Cardiology News">
            <a:extLst>
              <a:ext uri="{FF2B5EF4-FFF2-40B4-BE49-F238E27FC236}">
                <a16:creationId xmlns:a16="http://schemas.microsoft.com/office/drawing/2014/main" id="{3CD0279B-E258-48A8-9220-65683A55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95" y="3005094"/>
            <a:ext cx="2857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E4AA564-754F-480C-BACF-80ABFD21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489" y="3005094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800717-86C1-4101-A640-0CA10A40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 Deri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7A5396-57A9-48F6-AB98-233D5EC3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4" y="2104407"/>
            <a:ext cx="6347714" cy="3880773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Eruptif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ksantom</a:t>
            </a:r>
            <a:r>
              <a:rPr lang="tr-TR" dirty="0"/>
              <a:t>;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Ciddi </a:t>
            </a:r>
            <a:r>
              <a:rPr lang="tr-TR" dirty="0">
                <a:solidFill>
                  <a:srgbClr val="FF0000"/>
                </a:solidFill>
              </a:rPr>
              <a:t>TG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yüksekliğinde </a:t>
            </a:r>
            <a:r>
              <a:rPr lang="tr-TR" dirty="0">
                <a:solidFill>
                  <a:srgbClr val="00B050"/>
                </a:solidFill>
              </a:rPr>
              <a:t>gövde, sırt, el-ayak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tr-TR" dirty="0">
                <a:solidFill>
                  <a:srgbClr val="00B050"/>
                </a:solidFill>
              </a:rPr>
              <a:t>diz ve dirseklerde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çok sayıda milimetrik deriden </a:t>
            </a:r>
            <a:r>
              <a:rPr lang="tr-TR" dirty="0">
                <a:solidFill>
                  <a:srgbClr val="FF0000"/>
                </a:solidFill>
              </a:rPr>
              <a:t>kabarık sarımsı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lezyonlar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TG yüksekliğinde </a:t>
            </a:r>
          </a:p>
          <a:p>
            <a:endParaRPr lang="tr-TR" dirty="0"/>
          </a:p>
        </p:txBody>
      </p:sp>
      <p:pic>
        <p:nvPicPr>
          <p:cNvPr id="3074" name="Picture 2" descr="aka sunumu">
            <a:extLst>
              <a:ext uri="{FF2B5EF4-FFF2-40B4-BE49-F238E27FC236}">
                <a16:creationId xmlns:a16="http://schemas.microsoft.com/office/drawing/2014/main" id="{DB926292-B6C8-4F8B-8C63-94CF3B7D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9" y="342900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ka sunumu">
            <a:extLst>
              <a:ext uri="{FF2B5EF4-FFF2-40B4-BE49-F238E27FC236}">
                <a16:creationId xmlns:a16="http://schemas.microsoft.com/office/drawing/2014/main" id="{A6ADF27F-8918-4595-A7C7-8FF79945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31" y="3356992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5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D1F526-9E32-4440-9778-23722FFE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Anamnez</a:t>
            </a:r>
            <a:r>
              <a:rPr lang="tr-TR" sz="3200" dirty="0">
                <a:solidFill>
                  <a:srgbClr val="FF0000"/>
                </a:solidFill>
              </a:rPr>
              <a:t> ve Fizik Muayene Göz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704DED-1B20-49CE-A29C-250852D0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2"/>
            <a:ext cx="8066857" cy="4808247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Ksantelezma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098" name="Picture 2" descr="Ksantelazma Tedavisi">
            <a:extLst>
              <a:ext uri="{FF2B5EF4-FFF2-40B4-BE49-F238E27FC236}">
                <a16:creationId xmlns:a16="http://schemas.microsoft.com/office/drawing/2014/main" id="{3D5489DD-04F9-471E-9144-A558F618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6367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B0A0CAC-FA9B-47A8-8CEC-3ECADD4B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84" y="2046367"/>
            <a:ext cx="3733766" cy="31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5625672" cy="93610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3284984"/>
            <a:ext cx="5697680" cy="2756379"/>
          </a:xfrm>
        </p:spPr>
        <p:txBody>
          <a:bodyPr/>
          <a:lstStyle/>
          <a:p>
            <a:r>
              <a:rPr lang="tr-TR" dirty="0" err="1"/>
              <a:t>Dislipidemi</a:t>
            </a:r>
            <a:r>
              <a:rPr lang="tr-TR" dirty="0"/>
              <a:t>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198307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7748B-0C0B-44F8-90BD-F6E1856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C</a:t>
            </a:r>
            <a:r>
              <a:rPr lang="tr-TR" b="1" i="0" dirty="0" err="1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orneal</a:t>
            </a:r>
            <a:r>
              <a:rPr lang="tr-TR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A</a:t>
            </a:r>
            <a:r>
              <a:rPr lang="tr-TR" b="1" i="0" dirty="0" err="1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rcus</a:t>
            </a:r>
            <a:r>
              <a:rPr lang="tr-TR" b="1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;  </a:t>
            </a:r>
            <a:r>
              <a:rPr lang="tr-TR" sz="2000" dirty="0"/>
              <a:t>Yüksek </a:t>
            </a:r>
            <a:r>
              <a:rPr lang="tr-TR" sz="2000" dirty="0">
                <a:solidFill>
                  <a:srgbClr val="FF0000"/>
                </a:solidFill>
              </a:rPr>
              <a:t>LDL-</a:t>
            </a:r>
            <a:r>
              <a:rPr lang="tr-TR" sz="2000" dirty="0"/>
              <a:t>K düzeyine bağlı olarak </a:t>
            </a:r>
            <a:r>
              <a:rPr lang="tr-TR" sz="2000" dirty="0">
                <a:solidFill>
                  <a:srgbClr val="FF0000"/>
                </a:solidFill>
              </a:rPr>
              <a:t>kornea etrafında </a:t>
            </a:r>
            <a:r>
              <a:rPr lang="tr-TR" sz="2000" dirty="0">
                <a:solidFill>
                  <a:srgbClr val="00B050"/>
                </a:solidFill>
              </a:rPr>
              <a:t>beyaz renkli halka</a:t>
            </a:r>
            <a:br>
              <a:rPr lang="tr-TR" sz="2000" dirty="0">
                <a:solidFill>
                  <a:srgbClr val="00B050"/>
                </a:solidFill>
              </a:rPr>
            </a:br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1C676A-AA3C-400B-8956-73ACB708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Early</a:t>
            </a:r>
            <a:r>
              <a:rPr lang="tr-TR" dirty="0"/>
              <a:t>                                                            </a:t>
            </a:r>
            <a:r>
              <a:rPr lang="tr-TR" dirty="0" err="1">
                <a:solidFill>
                  <a:schemeClr val="tx1"/>
                </a:solidFill>
              </a:rPr>
              <a:t>Matür</a:t>
            </a: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FE8718-CBEF-433E-8AAE-174DA180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2" y="3218670"/>
            <a:ext cx="3103133" cy="28226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87819C6-6E1D-4774-A617-28557B35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78" y="3389565"/>
            <a:ext cx="361524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CA95F-ED37-4442-AC9C-85DB3DE0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09600"/>
            <a:ext cx="6201736" cy="10361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D0F05-3E08-4602-A5C4-EB5428A5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04" y="1645744"/>
            <a:ext cx="6405459" cy="496541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lipemia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retinalis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;</a:t>
            </a:r>
            <a:r>
              <a:rPr lang="tr-TR" dirty="0">
                <a:solidFill>
                  <a:srgbClr val="FF0000"/>
                </a:solidFill>
              </a:rPr>
              <a:t>yüksek TG </a:t>
            </a:r>
            <a:r>
              <a:rPr lang="tr-TR" dirty="0"/>
              <a:t>düzeylerinin ışığı yansıtmasından dolayı, </a:t>
            </a:r>
            <a:r>
              <a:rPr lang="tr-TR" dirty="0" err="1">
                <a:solidFill>
                  <a:srgbClr val="FF0000"/>
                </a:solidFill>
              </a:rPr>
              <a:t>retinal</a:t>
            </a:r>
            <a:r>
              <a:rPr lang="tr-TR" dirty="0">
                <a:solidFill>
                  <a:srgbClr val="FF0000"/>
                </a:solidFill>
              </a:rPr>
              <a:t> arter ve </a:t>
            </a:r>
            <a:r>
              <a:rPr lang="tr-TR" dirty="0" err="1">
                <a:solidFill>
                  <a:srgbClr val="FF0000"/>
                </a:solidFill>
              </a:rPr>
              <a:t>venlerin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pembe-krem renginde görünmesi</a:t>
            </a:r>
          </a:p>
          <a:p>
            <a:endParaRPr lang="tr-TR" dirty="0"/>
          </a:p>
        </p:txBody>
      </p:sp>
      <p:pic>
        <p:nvPicPr>
          <p:cNvPr id="9218" name="Picture 2" descr="Lipaemia Retinalis">
            <a:extLst>
              <a:ext uri="{FF2B5EF4-FFF2-40B4-BE49-F238E27FC236}">
                <a16:creationId xmlns:a16="http://schemas.microsoft.com/office/drawing/2014/main" id="{6C5E323B-E6EC-4A68-9287-6B7BADEB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4570178" cy="43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0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207F2A-B26E-4A56-9ACD-41A2334C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D061AC-8B1D-423D-860B-D2ACA637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Kardiyovasküler</a:t>
            </a:r>
            <a:r>
              <a:rPr lang="tr-TR" dirty="0">
                <a:solidFill>
                  <a:srgbClr val="FF0000"/>
                </a:solidFill>
              </a:rPr>
              <a:t> Sistem ;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               Tansiyon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               Nabız</a:t>
            </a:r>
            <a:r>
              <a:rPr lang="tr-TR" dirty="0">
                <a:solidFill>
                  <a:schemeClr val="tx1"/>
                </a:solidFill>
              </a:rPr>
              <a:t>;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 err="1">
                <a:solidFill>
                  <a:srgbClr val="FF0000"/>
                </a:solidFill>
              </a:rPr>
              <a:t>Ateroskleroza</a:t>
            </a:r>
            <a:r>
              <a:rPr lang="tr-TR" dirty="0"/>
              <a:t> bağlı olarak </a:t>
            </a:r>
            <a:r>
              <a:rPr lang="tr-TR" dirty="0" err="1">
                <a:solidFill>
                  <a:srgbClr val="FF0000"/>
                </a:solidFill>
              </a:rPr>
              <a:t>periferik</a:t>
            </a:r>
            <a:r>
              <a:rPr lang="tr-TR" dirty="0">
                <a:solidFill>
                  <a:srgbClr val="FF0000"/>
                </a:solidFill>
              </a:rPr>
              <a:t> nabızlar zayıf </a:t>
            </a:r>
            <a:r>
              <a:rPr lang="tr-TR" dirty="0"/>
              <a:t>alınabilir veya </a:t>
            </a:r>
            <a:r>
              <a:rPr lang="tr-TR" dirty="0" err="1"/>
              <a:t>palpe</a:t>
            </a:r>
            <a:r>
              <a:rPr lang="tr-TR" dirty="0"/>
              <a:t> edilemeyebilir. </a:t>
            </a:r>
          </a:p>
          <a:p>
            <a:pPr marL="0" indent="0">
              <a:buNone/>
            </a:pPr>
            <a:r>
              <a:rPr lang="tr-TR" dirty="0"/>
              <a:t>                </a:t>
            </a:r>
            <a:r>
              <a:rPr lang="tr-TR" dirty="0" err="1"/>
              <a:t>Aortik</a:t>
            </a:r>
            <a:r>
              <a:rPr lang="tr-TR" dirty="0"/>
              <a:t> </a:t>
            </a:r>
            <a:r>
              <a:rPr lang="tr-TR" dirty="0" err="1"/>
              <a:t>ateroskleroza</a:t>
            </a:r>
            <a:r>
              <a:rPr lang="tr-TR" dirty="0"/>
              <a:t> veya </a:t>
            </a:r>
            <a:r>
              <a:rPr lang="tr-TR" dirty="0" err="1"/>
              <a:t>karotis</a:t>
            </a:r>
            <a:r>
              <a:rPr lang="tr-TR" dirty="0"/>
              <a:t> darlığına bağlı dinleme bulgusu olabilir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               </a:t>
            </a:r>
            <a:r>
              <a:rPr lang="tr-TR" sz="1800" b="1" dirty="0">
                <a:solidFill>
                  <a:schemeClr val="tx1"/>
                </a:solidFill>
              </a:rPr>
              <a:t>EKG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; koroner arter hastalığı </a:t>
            </a:r>
            <a:r>
              <a:rPr lang="tr-TR" sz="1800" dirty="0">
                <a:solidFill>
                  <a:srgbClr val="FF0000"/>
                </a:solidFill>
              </a:rPr>
              <a:t>(KAH)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bulguları </a:t>
            </a:r>
          </a:p>
          <a:p>
            <a:endParaRPr lang="tr-TR" dirty="0"/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2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C9F106-F7CD-4752-9725-089C0101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Anamnez</a:t>
            </a:r>
            <a:r>
              <a:rPr lang="tr-TR" dirty="0">
                <a:solidFill>
                  <a:srgbClr val="FF0000"/>
                </a:solidFill>
              </a:rPr>
              <a:t> ve Fizik Muayene 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192D0B-6B70-4885-8DC3-CDB1EC1A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>
                <a:solidFill>
                  <a:srgbClr val="FF0000"/>
                </a:solidFill>
              </a:rPr>
              <a:t>Gastrointestinal</a:t>
            </a:r>
            <a:r>
              <a:rPr lang="tr-TR" dirty="0">
                <a:solidFill>
                  <a:srgbClr val="FF0000"/>
                </a:solidFill>
              </a:rPr>
              <a:t> Sistem ;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         Yağlı karaciğer </a:t>
            </a:r>
            <a:r>
              <a:rPr lang="tr-TR" dirty="0"/>
              <a:t>hastalığı…..</a:t>
            </a:r>
            <a:r>
              <a:rPr lang="tr-TR" dirty="0" err="1">
                <a:solidFill>
                  <a:srgbClr val="FF0000"/>
                </a:solidFill>
              </a:rPr>
              <a:t>HpSpM</a:t>
            </a:r>
            <a:r>
              <a:rPr lang="tr-TR" dirty="0"/>
              <a:t>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Çok yüksek </a:t>
            </a:r>
            <a:r>
              <a:rPr lang="tr-TR" dirty="0">
                <a:solidFill>
                  <a:srgbClr val="FF0000"/>
                </a:solidFill>
              </a:rPr>
              <a:t>TG</a:t>
            </a:r>
            <a:r>
              <a:rPr lang="tr-TR" dirty="0"/>
              <a:t> … </a:t>
            </a:r>
            <a:r>
              <a:rPr lang="tr-TR" dirty="0">
                <a:solidFill>
                  <a:srgbClr val="FF0000"/>
                </a:solidFill>
              </a:rPr>
              <a:t>akut </a:t>
            </a:r>
            <a:r>
              <a:rPr lang="tr-TR" dirty="0" err="1">
                <a:solidFill>
                  <a:srgbClr val="FF0000"/>
                </a:solidFill>
              </a:rPr>
              <a:t>pankreatit</a:t>
            </a:r>
            <a:r>
              <a:rPr lang="tr-TR" dirty="0"/>
              <a:t>… şiddetli </a:t>
            </a:r>
            <a:r>
              <a:rPr lang="tr-TR" dirty="0">
                <a:solidFill>
                  <a:srgbClr val="FF0000"/>
                </a:solidFill>
              </a:rPr>
              <a:t>karın ağrısı </a:t>
            </a:r>
            <a:r>
              <a:rPr lang="tr-TR" dirty="0"/>
              <a:t>ile acil servise başvurabilir. </a:t>
            </a:r>
          </a:p>
        </p:txBody>
      </p:sp>
    </p:spTree>
    <p:extLst>
      <p:ext uri="{BB962C8B-B14F-4D97-AF65-F5344CB8AC3E}">
        <p14:creationId xmlns:p14="http://schemas.microsoft.com/office/powerpoint/2010/main" val="292609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51129A-72B4-4C22-8958-DCA99EC8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  </a:t>
            </a:r>
            <a:r>
              <a:rPr lang="tr-TR" sz="3600" b="1" dirty="0">
                <a:solidFill>
                  <a:srgbClr val="C00000"/>
                </a:solidFill>
              </a:rPr>
              <a:t>LABORATUVAR TESTLERİ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A9A5AE-1C25-420B-9DAA-7F570D0F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92D050"/>
                </a:solidFill>
              </a:rPr>
              <a:t>      LİPOPROTERİN DÜZEYLERİ  İÇİN</a:t>
            </a:r>
            <a:r>
              <a:rPr lang="tr-TR" dirty="0">
                <a:solidFill>
                  <a:schemeClr val="tx1"/>
                </a:solidFill>
              </a:rPr>
              <a:t>; </a:t>
            </a:r>
          </a:p>
          <a:p>
            <a:r>
              <a:rPr lang="tr-TR" dirty="0"/>
              <a:t>TG, </a:t>
            </a:r>
          </a:p>
          <a:p>
            <a:r>
              <a:rPr lang="tr-TR" dirty="0"/>
              <a:t>HDL,</a:t>
            </a:r>
          </a:p>
          <a:p>
            <a:r>
              <a:rPr lang="tr-TR" dirty="0"/>
              <a:t>LDL,</a:t>
            </a:r>
          </a:p>
          <a:p>
            <a:r>
              <a:rPr lang="tr-TR" dirty="0" err="1"/>
              <a:t>Non</a:t>
            </a:r>
            <a:r>
              <a:rPr lang="tr-TR" dirty="0"/>
              <a:t> HDL kolesterol,</a:t>
            </a:r>
          </a:p>
          <a:p>
            <a:r>
              <a:rPr lang="tr-TR" dirty="0" err="1"/>
              <a:t>ApoB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46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94D58A-6A37-4E71-AEA5-FE9CFB3B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   </a:t>
            </a:r>
            <a:r>
              <a:rPr lang="tr-TR" sz="3600" b="1" dirty="0">
                <a:solidFill>
                  <a:srgbClr val="C00000"/>
                </a:solidFill>
              </a:rPr>
              <a:t>LABORATUVAR TESTLERİ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90B901-A39F-4F1B-B5DD-7939FDD0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r-TR" sz="2000" dirty="0">
                <a:solidFill>
                  <a:srgbClr val="92D050"/>
                </a:solidFill>
              </a:rPr>
              <a:t>     SEKONDER NEDENLERİ VE KOMPLİKASYONLAR İÇİN </a:t>
            </a:r>
            <a:r>
              <a:rPr lang="tr-TR" sz="2000" dirty="0">
                <a:solidFill>
                  <a:schemeClr val="tx1"/>
                </a:solidFill>
              </a:rPr>
              <a:t>; </a:t>
            </a:r>
          </a:p>
          <a:p>
            <a:pPr lvl="1">
              <a:buFont typeface="Courier New" pitchFamily="49" charset="0"/>
              <a:buChar char="o"/>
            </a:pPr>
            <a:r>
              <a:rPr lang="tr-TR" sz="2000" b="1" dirty="0"/>
              <a:t>AKŞ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/>
              <a:t>TSH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 err="1"/>
              <a:t>Kreatinin</a:t>
            </a:r>
            <a:endParaRPr lang="tr-TR" sz="1800" b="1" dirty="0"/>
          </a:p>
          <a:p>
            <a:pPr lvl="1">
              <a:buFont typeface="Courier New" pitchFamily="49" charset="0"/>
              <a:buChar char="o"/>
            </a:pPr>
            <a:r>
              <a:rPr lang="tr-TR" sz="1800" b="1" dirty="0"/>
              <a:t>Ürik asit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/>
              <a:t>TİT ;       </a:t>
            </a:r>
            <a:r>
              <a:rPr lang="tr-TR" sz="1800" b="1" dirty="0" err="1"/>
              <a:t>proteinüri</a:t>
            </a:r>
            <a:endParaRPr lang="tr-TR" sz="1800" b="1" dirty="0"/>
          </a:p>
          <a:p>
            <a:pPr lvl="1">
              <a:buFont typeface="Courier New" pitchFamily="49" charset="0"/>
              <a:buChar char="o"/>
            </a:pPr>
            <a:r>
              <a:rPr lang="tr-TR" sz="1800" b="1" dirty="0"/>
              <a:t>KCFT ve </a:t>
            </a:r>
            <a:r>
              <a:rPr lang="tr-TR" sz="1800" b="1" dirty="0" err="1"/>
              <a:t>Bilirubin</a:t>
            </a:r>
            <a:r>
              <a:rPr lang="tr-TR" sz="1800" b="1" dirty="0"/>
              <a:t>, Amilaz, </a:t>
            </a:r>
            <a:r>
              <a:rPr lang="tr-TR" sz="1800" b="1" dirty="0" err="1"/>
              <a:t>Lipaz</a:t>
            </a:r>
            <a:endParaRPr lang="tr-TR" sz="1800" b="1" dirty="0"/>
          </a:p>
          <a:p>
            <a:pPr lvl="1">
              <a:buFont typeface="Courier New" pitchFamily="49" charset="0"/>
              <a:buChar char="o"/>
            </a:pPr>
            <a:r>
              <a:rPr lang="tr-TR" sz="1800" b="1" dirty="0"/>
              <a:t>EKG ,BATIN USG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5267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7B62AF-DF75-414C-9A6A-1404FEE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  </a:t>
            </a:r>
            <a:r>
              <a:rPr lang="tr-TR" sz="3600" b="1" dirty="0">
                <a:solidFill>
                  <a:srgbClr val="C00000"/>
                </a:solidFill>
              </a:rPr>
              <a:t> LABORATUVAR TESTLERİ: TOK?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966DEB-354E-4A55-8057-05FC62E3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TG %20 </a:t>
            </a:r>
          </a:p>
          <a:p>
            <a:endParaRPr lang="tr-TR" dirty="0"/>
          </a:p>
          <a:p>
            <a:r>
              <a:rPr lang="tr-TR" dirty="0"/>
              <a:t>LDL-K %10</a:t>
            </a:r>
          </a:p>
          <a:p>
            <a:endParaRPr lang="tr-TR" dirty="0"/>
          </a:p>
          <a:p>
            <a:r>
              <a:rPr lang="tr-TR" dirty="0"/>
              <a:t>Total </a:t>
            </a:r>
            <a:r>
              <a:rPr lang="tr-TR" dirty="0" err="1"/>
              <a:t>kolestreol</a:t>
            </a:r>
            <a:r>
              <a:rPr lang="tr-TR" dirty="0"/>
              <a:t>, HDL-K </a:t>
            </a:r>
          </a:p>
          <a:p>
            <a:endParaRPr lang="tr-TR" dirty="0"/>
          </a:p>
          <a:p>
            <a:r>
              <a:rPr lang="tr-TR" dirty="0"/>
              <a:t>Tokluk TG &gt; 500 mg/</a:t>
            </a:r>
            <a:r>
              <a:rPr lang="tr-TR" dirty="0" err="1"/>
              <a:t>dL</a:t>
            </a:r>
            <a:r>
              <a:rPr lang="tr-TR" dirty="0"/>
              <a:t> --- Açlıkta tekrarla</a:t>
            </a:r>
          </a:p>
          <a:p>
            <a:pPr marL="0" indent="0">
              <a:buNone/>
            </a:pPr>
            <a:r>
              <a:rPr lang="tr-TR" dirty="0">
                <a:solidFill>
                  <a:srgbClr val="92D050"/>
                </a:solidFill>
              </a:rPr>
              <a:t>Tedavi kararı vermeden önce mutlaka tekrarla</a:t>
            </a:r>
          </a:p>
          <a:p>
            <a:endParaRPr lang="tr-TR" dirty="0"/>
          </a:p>
        </p:txBody>
      </p:sp>
      <p:sp>
        <p:nvSpPr>
          <p:cNvPr id="4" name="Ok: Yukarı 3">
            <a:extLst>
              <a:ext uri="{FF2B5EF4-FFF2-40B4-BE49-F238E27FC236}">
                <a16:creationId xmlns:a16="http://schemas.microsoft.com/office/drawing/2014/main" id="{643633B3-3C5C-4FA5-AAEC-90B5CE57763D}"/>
              </a:ext>
            </a:extLst>
          </p:cNvPr>
          <p:cNvSpPr/>
          <p:nvPr/>
        </p:nvSpPr>
        <p:spPr>
          <a:xfrm>
            <a:off x="1851737" y="2043238"/>
            <a:ext cx="484632" cy="5889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979B7AE2-2222-4CEE-8DAD-C91122A5A12E}"/>
              </a:ext>
            </a:extLst>
          </p:cNvPr>
          <p:cNvSpPr/>
          <p:nvPr/>
        </p:nvSpPr>
        <p:spPr>
          <a:xfrm>
            <a:off x="2186687" y="3016717"/>
            <a:ext cx="484632" cy="391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ol Sağ 6">
            <a:extLst>
              <a:ext uri="{FF2B5EF4-FFF2-40B4-BE49-F238E27FC236}">
                <a16:creationId xmlns:a16="http://schemas.microsoft.com/office/drawing/2014/main" id="{84238344-62B7-4948-B480-B753F7DC1316}"/>
              </a:ext>
            </a:extLst>
          </p:cNvPr>
          <p:cNvSpPr/>
          <p:nvPr/>
        </p:nvSpPr>
        <p:spPr>
          <a:xfrm>
            <a:off x="3707904" y="371703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66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D99784-442D-4430-B44F-FD1F78EE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C415DE-D815-4515-94AC-44F80B631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11" y="-94320"/>
            <a:ext cx="7956376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129F61-E218-4251-8500-ACA14FB2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Toplam </a:t>
            </a:r>
            <a:r>
              <a:rPr lang="tr-TR" dirty="0" err="1">
                <a:solidFill>
                  <a:srgbClr val="FF0000"/>
                </a:solidFill>
              </a:rPr>
              <a:t>kardiyovasküler</a:t>
            </a:r>
            <a:r>
              <a:rPr lang="tr-TR" dirty="0">
                <a:solidFill>
                  <a:srgbClr val="FF0000"/>
                </a:solidFill>
              </a:rPr>
              <a:t> risk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F8BD08-9E06-4428-AD49-8AB6715E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sağlıklı</a:t>
            </a:r>
            <a:r>
              <a:rPr lang="tr-TR" dirty="0"/>
              <a:t> görünen kişilerde ,</a:t>
            </a:r>
          </a:p>
          <a:p>
            <a:r>
              <a:rPr lang="tr-TR" dirty="0"/>
              <a:t>Gelecekte </a:t>
            </a:r>
            <a:r>
              <a:rPr lang="tr-TR" dirty="0">
                <a:solidFill>
                  <a:srgbClr val="FF0000"/>
                </a:solidFill>
              </a:rPr>
              <a:t>ASKVO riski </a:t>
            </a:r>
            <a:r>
              <a:rPr lang="tr-TR" dirty="0"/>
              <a:t>ve/veya </a:t>
            </a:r>
            <a:r>
              <a:rPr lang="tr-TR" dirty="0">
                <a:solidFill>
                  <a:srgbClr val="FF0000"/>
                </a:solidFill>
              </a:rPr>
              <a:t>ölüm riskini </a:t>
            </a:r>
            <a:r>
              <a:rPr lang="tr-TR" dirty="0" err="1"/>
              <a:t>orataya</a:t>
            </a:r>
            <a:r>
              <a:rPr lang="tr-TR" dirty="0"/>
              <a:t> koymak için </a:t>
            </a:r>
            <a:r>
              <a:rPr lang="tr-TR" dirty="0" err="1"/>
              <a:t>kullanlır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ASKVH</a:t>
            </a:r>
            <a:r>
              <a:rPr lang="tr-TR" dirty="0"/>
              <a:t>,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ASKVH eşdeğeri</a:t>
            </a:r>
            <a:r>
              <a:rPr lang="tr-TR" dirty="0"/>
              <a:t>; </a:t>
            </a:r>
            <a:r>
              <a:rPr lang="tr-TR" dirty="0">
                <a:solidFill>
                  <a:srgbClr val="00B050"/>
                </a:solidFill>
              </a:rPr>
              <a:t>DM ,KBY , Ailevi </a:t>
            </a:r>
            <a:r>
              <a:rPr lang="tr-TR" dirty="0" err="1">
                <a:solidFill>
                  <a:srgbClr val="00B050"/>
                </a:solidFill>
              </a:rPr>
              <a:t>Hiperlipidemilerde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/>
              <a:t>kullanılmaz.</a:t>
            </a:r>
          </a:p>
          <a:p>
            <a:r>
              <a:rPr lang="tr-TR" dirty="0"/>
              <a:t> Bunlar; </a:t>
            </a:r>
            <a:r>
              <a:rPr lang="tr-TR" dirty="0">
                <a:solidFill>
                  <a:srgbClr val="FF0000"/>
                </a:solidFill>
              </a:rPr>
              <a:t>yüksek risk gurubu </a:t>
            </a:r>
            <a:r>
              <a:rPr lang="tr-TR" dirty="0"/>
              <a:t>; </a:t>
            </a:r>
            <a:r>
              <a:rPr lang="tr-TR" dirty="0">
                <a:solidFill>
                  <a:srgbClr val="00B050"/>
                </a:solidFill>
              </a:rPr>
              <a:t>yaşam biçimi değişikliği </a:t>
            </a:r>
            <a:r>
              <a:rPr lang="tr-TR" dirty="0"/>
              <a:t>ile birlikte </a:t>
            </a:r>
            <a:r>
              <a:rPr lang="tr-TR" dirty="0" err="1">
                <a:solidFill>
                  <a:srgbClr val="00B050"/>
                </a:solidFill>
              </a:rPr>
              <a:t>td</a:t>
            </a:r>
            <a:r>
              <a:rPr lang="tr-TR" dirty="0"/>
              <a:t> planlanır. (</a:t>
            </a:r>
            <a:r>
              <a:rPr lang="tr-TR" dirty="0" err="1"/>
              <a:t>Sekonder</a:t>
            </a:r>
            <a:r>
              <a:rPr lang="tr-TR" dirty="0"/>
              <a:t> koruma)</a:t>
            </a:r>
          </a:p>
        </p:txBody>
      </p:sp>
    </p:spTree>
    <p:extLst>
      <p:ext uri="{BB962C8B-B14F-4D97-AF65-F5344CB8AC3E}">
        <p14:creationId xmlns:p14="http://schemas.microsoft.com/office/powerpoint/2010/main" val="3788138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5B2305-AE21-43C3-8301-413FE87E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24136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Kardiyovasküler</a:t>
            </a:r>
            <a:r>
              <a:rPr lang="tr-TR" dirty="0">
                <a:solidFill>
                  <a:srgbClr val="FF0000"/>
                </a:solidFill>
              </a:rPr>
              <a:t> Risk        Değerlendirmesi-SCORE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4F2A33-3DC7-4150-AFC2-B93780EA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Kırk </a:t>
            </a:r>
            <a:r>
              <a:rPr lang="tr-TR" sz="2000" b="1" dirty="0" err="1">
                <a:solidFill>
                  <a:srgbClr val="FF0000"/>
                </a:solidFill>
              </a:rPr>
              <a:t>yaşın</a:t>
            </a:r>
            <a:r>
              <a:rPr lang="tr-TR" sz="2000" b="1" dirty="0">
                <a:solidFill>
                  <a:srgbClr val="FF0000"/>
                </a:solidFill>
              </a:rPr>
              <a:t> üzerindeki</a:t>
            </a:r>
            <a:r>
              <a:rPr lang="tr-TR" sz="2000" b="1" dirty="0"/>
              <a:t> </a:t>
            </a:r>
            <a:r>
              <a:rPr lang="tr-TR" sz="2000" dirty="0"/>
              <a:t>bir </a:t>
            </a:r>
            <a:r>
              <a:rPr lang="tr-TR" sz="2000" dirty="0" err="1"/>
              <a:t>kişi</a:t>
            </a:r>
            <a:r>
              <a:rPr lang="tr-TR" sz="2000" dirty="0"/>
              <a:t> </a:t>
            </a:r>
            <a:r>
              <a:rPr lang="tr-TR" sz="2000" dirty="0" err="1"/>
              <a:t>için</a:t>
            </a:r>
            <a:r>
              <a:rPr lang="tr-TR" dirty="0"/>
              <a:t>;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>
                <a:solidFill>
                  <a:schemeClr val="tx1"/>
                </a:solidFill>
              </a:rPr>
              <a:t>Yas 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>
                <a:solidFill>
                  <a:schemeClr val="tx1"/>
                </a:solidFill>
              </a:rPr>
              <a:t>Cinsiyet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>
                <a:solidFill>
                  <a:schemeClr val="tx1"/>
                </a:solidFill>
              </a:rPr>
              <a:t>Sigara 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>
                <a:solidFill>
                  <a:schemeClr val="tx1"/>
                </a:solidFill>
              </a:rPr>
              <a:t>Total-K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b="1" dirty="0" err="1">
                <a:solidFill>
                  <a:schemeClr val="tx1"/>
                </a:solidFill>
              </a:rPr>
              <a:t>Sistolik</a:t>
            </a:r>
            <a:r>
              <a:rPr lang="tr-TR" sz="1800" b="1" dirty="0">
                <a:solidFill>
                  <a:schemeClr val="tx1"/>
                </a:solidFill>
              </a:rPr>
              <a:t> kan basıncı kullanılır</a:t>
            </a:r>
            <a:r>
              <a:rPr lang="tr-TR" dirty="0"/>
              <a:t>.</a:t>
            </a:r>
          </a:p>
          <a:p>
            <a:pPr lvl="1">
              <a:buFont typeface="Courier New" pitchFamily="49" charset="0"/>
              <a:buChar char="o"/>
            </a:pPr>
            <a:endParaRPr lang="tr-TR" dirty="0"/>
          </a:p>
          <a:p>
            <a:pPr lvl="1">
              <a:buFont typeface="Courier New" pitchFamily="49" charset="0"/>
              <a:buChar char="o"/>
            </a:pPr>
            <a:r>
              <a:rPr lang="tr-TR" sz="2000" dirty="0">
                <a:solidFill>
                  <a:srgbClr val="FF0000"/>
                </a:solidFill>
              </a:rPr>
              <a:t>10 yıl içinde KVH </a:t>
            </a:r>
            <a:r>
              <a:rPr lang="tr-TR" sz="2000" dirty="0"/>
              <a:t>nedenli </a:t>
            </a:r>
            <a:r>
              <a:rPr lang="tr-TR" sz="2000" dirty="0">
                <a:solidFill>
                  <a:srgbClr val="FF0000"/>
                </a:solidFill>
              </a:rPr>
              <a:t>ölüm riskini </a:t>
            </a:r>
            <a:r>
              <a:rPr lang="tr-TR" sz="2000" dirty="0"/>
              <a:t>gösterir.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000" dirty="0"/>
              <a:t>Toplam </a:t>
            </a:r>
            <a:r>
              <a:rPr lang="tr-TR" sz="2000" dirty="0">
                <a:solidFill>
                  <a:srgbClr val="FF0000"/>
                </a:solidFill>
              </a:rPr>
              <a:t>olay risk </a:t>
            </a:r>
            <a:r>
              <a:rPr lang="tr-TR" sz="2000" dirty="0"/>
              <a:t>tahmini için </a:t>
            </a:r>
            <a:r>
              <a:rPr lang="tr-TR" sz="2000" dirty="0">
                <a:solidFill>
                  <a:srgbClr val="FF0000"/>
                </a:solidFill>
              </a:rPr>
              <a:t>erkekte 3</a:t>
            </a:r>
            <a:r>
              <a:rPr lang="tr-TR" sz="2000" dirty="0"/>
              <a:t> katı, </a:t>
            </a:r>
            <a:r>
              <a:rPr lang="tr-TR" sz="2000" dirty="0">
                <a:solidFill>
                  <a:srgbClr val="FF0000"/>
                </a:solidFill>
              </a:rPr>
              <a:t>kadınlarda 4</a:t>
            </a:r>
            <a:r>
              <a:rPr lang="tr-TR" sz="2000" dirty="0"/>
              <a:t> katını almak gerekir</a:t>
            </a:r>
          </a:p>
          <a:p>
            <a:pPr marL="457200" lvl="1" indent="0">
              <a:buNone/>
            </a:pPr>
            <a:endParaRPr lang="tr-TR" sz="2000" dirty="0"/>
          </a:p>
          <a:p>
            <a:pPr marL="502920" indent="-457200">
              <a:buFont typeface="Courier New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38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6345752" cy="1080120"/>
          </a:xfrm>
        </p:spPr>
        <p:txBody>
          <a:bodyPr>
            <a:normAutofit fontScale="90000"/>
          </a:bodyPr>
          <a:lstStyle/>
          <a:p>
            <a:r>
              <a:rPr lang="tr-TR" dirty="0"/>
              <a:t>    </a:t>
            </a:r>
            <a:br>
              <a:rPr lang="tr-TR" dirty="0"/>
            </a:br>
            <a:r>
              <a:rPr lang="tr-TR" dirty="0"/>
              <a:t>   </a:t>
            </a:r>
            <a:r>
              <a:rPr lang="tr-TR" dirty="0">
                <a:solidFill>
                  <a:srgbClr val="FF0000"/>
                </a:solidFill>
              </a:rPr>
              <a:t>Hedefler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99" y="2852936"/>
            <a:ext cx="5985713" cy="3188427"/>
          </a:xfrm>
        </p:spPr>
        <p:txBody>
          <a:bodyPr/>
          <a:lstStyle/>
          <a:p>
            <a:r>
              <a:rPr lang="tr-TR" dirty="0" err="1"/>
              <a:t>Dislipidemi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tanımını ve sınıflamasını </a:t>
            </a:r>
            <a:r>
              <a:rPr lang="tr-TR" dirty="0"/>
              <a:t>yapabilmek</a:t>
            </a:r>
          </a:p>
          <a:p>
            <a:r>
              <a:rPr lang="tr-TR" dirty="0" err="1"/>
              <a:t>Dislipidemide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taramasında hedef kitleyi </a:t>
            </a:r>
            <a:r>
              <a:rPr lang="tr-TR" dirty="0"/>
              <a:t>tanımlayabilmek</a:t>
            </a:r>
          </a:p>
          <a:p>
            <a:r>
              <a:rPr lang="tr-TR" sz="1800" dirty="0">
                <a:solidFill>
                  <a:srgbClr val="FF0000"/>
                </a:solidFill>
              </a:rPr>
              <a:t>Risk hesaplaması 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yapabilmek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Tedavi yaklaşımını </a:t>
            </a:r>
            <a:r>
              <a:rPr lang="tr-TR" dirty="0"/>
              <a:t>yapabilmek</a:t>
            </a:r>
          </a:p>
          <a:p>
            <a:r>
              <a:rPr lang="tr-TR" dirty="0">
                <a:solidFill>
                  <a:srgbClr val="FF0000"/>
                </a:solidFill>
              </a:rPr>
              <a:t>İlaç yan etkileri </a:t>
            </a:r>
            <a:r>
              <a:rPr lang="tr-TR" dirty="0"/>
              <a:t>hakkında bilgi edinmek </a:t>
            </a:r>
          </a:p>
        </p:txBody>
      </p:sp>
    </p:spTree>
    <p:extLst>
      <p:ext uri="{BB962C8B-B14F-4D97-AF65-F5344CB8AC3E}">
        <p14:creationId xmlns:p14="http://schemas.microsoft.com/office/powerpoint/2010/main" val="100903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A972B85-FF21-4541-963D-A4FB3035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79278"/>
            <a:ext cx="7704856" cy="6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58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E4576A-FFBF-4A6D-BCD7-D8EDAB57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08524E-C870-4BC8-9F2B-804BD37A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5" y="0"/>
            <a:ext cx="841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4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BF57F4-C321-4CF8-BA93-3EF61EED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865A80-DF10-4C90-BB7A-35FCE8AE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7" y="0"/>
            <a:ext cx="7617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7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C4CFDB9-3937-4A4E-88F5-A82CBBFD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" y="0"/>
            <a:ext cx="9116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524099-0204-4983-B4DE-C544BE05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6CE2D-CC88-4D63-9571-7F2C6AD0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CC0790-C196-4D98-AC17-ABF24D18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669"/>
            <a:ext cx="9144000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88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3C266A-6BF8-4993-8ADC-2EB0A84C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</a:rPr>
              <a:t>DİSLİPİDEMİDE İLAÇ DIŞI YAKLAŞIMLAR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7E4E5F-D3DC-434B-BD56-B78552D3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    </a:t>
            </a:r>
            <a:r>
              <a:rPr lang="tr-TR" b="1" dirty="0">
                <a:solidFill>
                  <a:srgbClr val="002060"/>
                </a:solidFill>
              </a:rPr>
              <a:t>Yaşam tarzı değişiklikleri</a:t>
            </a:r>
            <a:r>
              <a:rPr lang="tr-TR" b="1" dirty="0"/>
              <a:t>; sürdürülebilir ve kişisel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fi-FI" dirty="0"/>
              <a:t>Kalori kısıtlaması ve kilo kontrolü</a:t>
            </a:r>
            <a:endParaRPr lang="tr-TR" dirty="0"/>
          </a:p>
          <a:p>
            <a:r>
              <a:rPr lang="tr-TR" dirty="0"/>
              <a:t>Aerobik egzersiz</a:t>
            </a:r>
          </a:p>
          <a:p>
            <a:r>
              <a:rPr lang="tr-TR" dirty="0"/>
              <a:t>Sigara, alkol</a:t>
            </a:r>
          </a:p>
          <a:p>
            <a:r>
              <a:rPr lang="tr-TR" dirty="0" err="1"/>
              <a:t>Makrobesin</a:t>
            </a:r>
            <a:r>
              <a:rPr lang="tr-TR" dirty="0"/>
              <a:t> oranları</a:t>
            </a:r>
          </a:p>
          <a:p>
            <a:r>
              <a:rPr lang="tr-TR" dirty="0"/>
              <a:t>Yağ oranları</a:t>
            </a:r>
          </a:p>
          <a:p>
            <a:r>
              <a:rPr lang="tr-TR" dirty="0"/>
              <a:t>Diyet lifi </a:t>
            </a:r>
          </a:p>
          <a:p>
            <a:r>
              <a:rPr lang="tr-TR" dirty="0"/>
              <a:t>Hayvansal proteinlerin bitkisel proteinler ile değiştir</a:t>
            </a:r>
          </a:p>
        </p:txBody>
      </p:sp>
    </p:spTree>
    <p:extLst>
      <p:ext uri="{BB962C8B-B14F-4D97-AF65-F5344CB8AC3E}">
        <p14:creationId xmlns:p14="http://schemas.microsoft.com/office/powerpoint/2010/main" val="540967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8A67B9-DA2D-4A72-891C-E6C511AE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</a:rPr>
              <a:t>DİSLİPİDEMİDE İLAÇ DIŞI YAKLAŞIMLAR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C71EDE-0F5E-4D1A-BC65-69E80EBF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Total enerjinin;</a:t>
            </a:r>
          </a:p>
          <a:p>
            <a:r>
              <a:rPr lang="tr-TR" dirty="0">
                <a:solidFill>
                  <a:srgbClr val="FF0000"/>
                </a:solidFill>
              </a:rPr>
              <a:t> %45-55 KARBONHİDRAT; </a:t>
            </a:r>
            <a:r>
              <a:rPr lang="tr-TR" dirty="0" err="1">
                <a:solidFill>
                  <a:srgbClr val="00B050"/>
                </a:solidFill>
              </a:rPr>
              <a:t>glisemik</a:t>
            </a:r>
            <a:r>
              <a:rPr lang="tr-TR" dirty="0">
                <a:solidFill>
                  <a:srgbClr val="00B050"/>
                </a:solidFill>
              </a:rPr>
              <a:t> indeksi düşük</a:t>
            </a:r>
            <a:r>
              <a:rPr lang="tr-TR" dirty="0"/>
              <a:t>, </a:t>
            </a:r>
            <a:r>
              <a:rPr lang="tr-TR" dirty="0" err="1">
                <a:solidFill>
                  <a:srgbClr val="00B050"/>
                </a:solidFill>
              </a:rPr>
              <a:t>lifden</a:t>
            </a:r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zengin karbonhidratlar</a:t>
            </a:r>
            <a:r>
              <a:rPr lang="tr-TR" dirty="0"/>
              <a:t>, Yüksek lifli gıdalar; </a:t>
            </a:r>
            <a:r>
              <a:rPr lang="tr-TR" dirty="0">
                <a:solidFill>
                  <a:srgbClr val="FF0000"/>
                </a:solidFill>
              </a:rPr>
              <a:t>baklagillerde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meyvelerde, sebzelerde </a:t>
            </a:r>
            <a:r>
              <a:rPr lang="tr-TR" dirty="0"/>
              <a:t>ve tam taneli tahıllarda </a:t>
            </a:r>
            <a:r>
              <a:rPr lang="tr-TR" dirty="0">
                <a:solidFill>
                  <a:srgbClr val="FF0000"/>
                </a:solidFill>
              </a:rPr>
              <a:t>(yulaf, arpa, kepek)</a:t>
            </a:r>
          </a:p>
          <a:p>
            <a:r>
              <a:rPr lang="tr-TR" dirty="0">
                <a:solidFill>
                  <a:srgbClr val="FF0000"/>
                </a:solidFill>
              </a:rPr>
              <a:t>%25-35 YAĞ; </a:t>
            </a:r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trans yağlardan kaçınılması </a:t>
            </a:r>
            <a:r>
              <a:rPr lang="tr-TR" dirty="0" err="1"/>
              <a:t>kardiyovasküler</a:t>
            </a:r>
            <a:r>
              <a:rPr lang="tr-TR" dirty="0"/>
              <a:t> hastalığın diyet ile önlenmesinde anahtar noktadır.</a:t>
            </a:r>
          </a:p>
          <a:p>
            <a:r>
              <a:rPr lang="tr-TR" dirty="0">
                <a:solidFill>
                  <a:srgbClr val="00B050"/>
                </a:solidFill>
              </a:rPr>
              <a:t>Doymuş yağlar 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&lt;%10 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hiperkolesterolemi</a:t>
            </a:r>
            <a:r>
              <a:rPr lang="tr-TR" dirty="0"/>
              <a:t> varlığında </a:t>
            </a:r>
            <a:r>
              <a:rPr lang="tr-TR" dirty="0">
                <a:solidFill>
                  <a:srgbClr val="FF0000"/>
                </a:solidFill>
              </a:rPr>
              <a:t>&lt; %7 </a:t>
            </a:r>
            <a:r>
              <a:rPr lang="tr-TR" dirty="0"/>
              <a:t>olmalı</a:t>
            </a:r>
          </a:p>
          <a:p>
            <a:r>
              <a:rPr lang="tr-TR" dirty="0"/>
              <a:t>Düşük yağ içeriği olan diyetlerde; </a:t>
            </a:r>
            <a:r>
              <a:rPr lang="tr-TR" dirty="0">
                <a:solidFill>
                  <a:srgbClr val="FF0000"/>
                </a:solidFill>
              </a:rPr>
              <a:t>yağda çözünen vitamin eksikliklerine </a:t>
            </a:r>
            <a:r>
              <a:rPr lang="tr-TR" dirty="0"/>
              <a:t>dikkat edilmeli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5161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7C7C87-6C0B-4114-A644-AB1A3558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</a:rPr>
              <a:t>DİSLİPİDEMİDE İLAÇ DIŞI YAKLAŞIMLAR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A246E-0D37-4457-9388-3EDD3F222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>
                <a:solidFill>
                  <a:srgbClr val="00B0F0"/>
                </a:solidFill>
              </a:rPr>
              <a:t>Aerobik egzersiz</a:t>
            </a:r>
            <a:r>
              <a:rPr lang="tr-TR" dirty="0"/>
              <a:t>; </a:t>
            </a:r>
            <a:r>
              <a:rPr lang="tr-TR" dirty="0">
                <a:solidFill>
                  <a:srgbClr val="FF0000"/>
                </a:solidFill>
              </a:rPr>
              <a:t>haftalık 150 dakika orta yoğunlukta,</a:t>
            </a:r>
            <a:r>
              <a:rPr lang="tr-TR" dirty="0"/>
              <a:t> veya </a:t>
            </a:r>
            <a:r>
              <a:rPr lang="tr-TR" dirty="0">
                <a:solidFill>
                  <a:srgbClr val="00B050"/>
                </a:solidFill>
              </a:rPr>
              <a:t>75 dakika yüksek yoğunlukta,</a:t>
            </a:r>
            <a:r>
              <a:rPr lang="tr-TR" dirty="0"/>
              <a:t> veya bunların karışımı…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en ideali </a:t>
            </a:r>
            <a:r>
              <a:rPr lang="tr-TR" dirty="0"/>
              <a:t>günde en az </a:t>
            </a:r>
            <a:r>
              <a:rPr lang="tr-TR" dirty="0">
                <a:solidFill>
                  <a:srgbClr val="FF0000"/>
                </a:solidFill>
              </a:rPr>
              <a:t>20-30 dakika, haftada 3-6 defa </a:t>
            </a:r>
            <a:r>
              <a:rPr lang="tr-TR" dirty="0">
                <a:solidFill>
                  <a:schemeClr val="tx1"/>
                </a:solidFill>
              </a:rPr>
              <a:t>tekrarlanabilen..</a:t>
            </a:r>
            <a:r>
              <a:rPr lang="tr-TR" dirty="0"/>
              <a:t> </a:t>
            </a:r>
          </a:p>
          <a:p>
            <a:r>
              <a:rPr lang="tr-TR" dirty="0"/>
              <a:t>haftada 2 gün direnç egzersizleri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/>
              <a:t> Orta hızlı yürüme (</a:t>
            </a:r>
            <a:r>
              <a:rPr lang="tr-TR" dirty="0">
                <a:solidFill>
                  <a:srgbClr val="FF0000"/>
                </a:solidFill>
              </a:rPr>
              <a:t>postacı yürüyüşü</a:t>
            </a:r>
            <a:r>
              <a:rPr lang="tr-TR" dirty="0"/>
              <a:t>), </a:t>
            </a:r>
            <a:r>
              <a:rPr lang="tr-TR" dirty="0">
                <a:solidFill>
                  <a:srgbClr val="FF0000"/>
                </a:solidFill>
              </a:rPr>
              <a:t>bisiklet</a:t>
            </a:r>
            <a:r>
              <a:rPr lang="tr-TR" dirty="0"/>
              <a:t> binme, dans, tenis, </a:t>
            </a:r>
            <a:r>
              <a:rPr lang="tr-TR" dirty="0" err="1">
                <a:solidFill>
                  <a:srgbClr val="FF0000"/>
                </a:solidFill>
              </a:rPr>
              <a:t>tırmanma</a:t>
            </a:r>
            <a:r>
              <a:rPr lang="tr-TR" dirty="0" err="1"/>
              <a:t>,</a:t>
            </a:r>
            <a:r>
              <a:rPr lang="tr-TR" dirty="0" err="1">
                <a:solidFill>
                  <a:srgbClr val="FF0000"/>
                </a:solidFill>
              </a:rPr>
              <a:t>Yüzme,merdiven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çıkma</a:t>
            </a:r>
            <a:r>
              <a:rPr lang="tr-TR" dirty="0" err="1"/>
              <a:t>,</a:t>
            </a:r>
            <a:r>
              <a:rPr lang="tr-TR" dirty="0" err="1">
                <a:solidFill>
                  <a:srgbClr val="FF0000"/>
                </a:solidFill>
              </a:rPr>
              <a:t>ip</a:t>
            </a:r>
            <a:r>
              <a:rPr lang="tr-TR" dirty="0">
                <a:solidFill>
                  <a:srgbClr val="FF0000"/>
                </a:solidFill>
              </a:rPr>
              <a:t> atlama </a:t>
            </a:r>
            <a:r>
              <a:rPr lang="tr-TR" dirty="0"/>
              <a:t>bahçede çim biçme örnek olarak verilebilir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88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B0B78E-95E8-4019-9BE7-EA4B1FD0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</a:rPr>
              <a:t>DİSLİPİDEMİDE İLAÇ DIŞI YAKLAŞIMLAR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CD64FF-122D-4071-81CC-752B14B0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Düzenli fiziksel aktivite;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Maksimum kalp hızı: </a:t>
            </a:r>
            <a:r>
              <a:rPr lang="tr-TR" dirty="0">
                <a:solidFill>
                  <a:srgbClr val="FF0000"/>
                </a:solidFill>
              </a:rPr>
              <a:t>220-yaş</a:t>
            </a:r>
          </a:p>
          <a:p>
            <a:pPr lvl="2"/>
            <a:r>
              <a:rPr lang="tr-TR" sz="1800" dirty="0">
                <a:latin typeface="Calibri" pitchFamily="34" charset="0"/>
                <a:cs typeface="Calibri" pitchFamily="34" charset="0"/>
              </a:rPr>
              <a:t>Maksimum kalp hızının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%40-50’a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ulaşıldığı egzersizler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düşük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 yoğunlukta egzersiz</a:t>
            </a:r>
          </a:p>
          <a:p>
            <a:pPr lvl="2"/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%50-70’e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ulaşıldığı egzersizler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orta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 yoğunlukta</a:t>
            </a:r>
          </a:p>
          <a:p>
            <a:pPr lvl="2"/>
            <a:r>
              <a:rPr lang="tr-TR" sz="1800" dirty="0">
                <a:latin typeface="Calibri" pitchFamily="34" charset="0"/>
                <a:cs typeface="Calibri" pitchFamily="34" charset="0"/>
              </a:rPr>
              <a:t>maksimum kalp hızının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&gt;%70 </a:t>
            </a:r>
            <a:r>
              <a:rPr lang="tr-TR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uzerinde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olduğu egzersizlerin de </a:t>
            </a:r>
            <a:r>
              <a:rPr lang="tr-TR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ağır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 yoğunlukta egzersizler 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Gün boyunca </a:t>
            </a:r>
            <a:r>
              <a:rPr lang="tr-TR" dirty="0">
                <a:solidFill>
                  <a:srgbClr val="FF0000"/>
                </a:solidFill>
              </a:rPr>
              <a:t>90 dakikayı gecen </a:t>
            </a:r>
            <a:r>
              <a:rPr lang="tr-TR" dirty="0"/>
              <a:t>fiziksel </a:t>
            </a:r>
            <a:r>
              <a:rPr lang="tr-TR" dirty="0" err="1">
                <a:solidFill>
                  <a:srgbClr val="FF0000"/>
                </a:solidFill>
              </a:rPr>
              <a:t>inaktiviteden</a:t>
            </a:r>
            <a:r>
              <a:rPr lang="tr-TR" dirty="0"/>
              <a:t> kaçınılmalı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80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99F595-3FB3-4D97-90FC-C92EE97E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tanımı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1DEB26-48F9-47B5-855F-4F02A3B2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Dislipidemi</a:t>
            </a:r>
            <a:r>
              <a:rPr lang="tr-TR" dirty="0"/>
              <a:t>; </a:t>
            </a:r>
            <a:r>
              <a:rPr lang="tr-TR" dirty="0" err="1"/>
              <a:t>lipoproteinlerin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fazlalığı/eksikliği </a:t>
            </a:r>
            <a:r>
              <a:rPr lang="tr-TR" dirty="0"/>
              <a:t>ile </a:t>
            </a:r>
            <a:r>
              <a:rPr lang="tr-TR" dirty="0">
                <a:solidFill>
                  <a:srgbClr val="92D050"/>
                </a:solidFill>
              </a:rPr>
              <a:t>işlevsel </a:t>
            </a:r>
            <a:r>
              <a:rPr lang="tr-TR" dirty="0" err="1">
                <a:solidFill>
                  <a:srgbClr val="92D050"/>
                </a:solidFill>
              </a:rPr>
              <a:t>bozuklukğu</a:t>
            </a:r>
            <a:r>
              <a:rPr lang="tr-TR" dirty="0">
                <a:solidFill>
                  <a:srgbClr val="92D050"/>
                </a:solidFill>
              </a:rPr>
              <a:t> </a:t>
            </a:r>
            <a:r>
              <a:rPr lang="tr-TR" dirty="0"/>
              <a:t>olarak tanımlanabilir</a:t>
            </a:r>
          </a:p>
          <a:p>
            <a:r>
              <a:rPr lang="tr-TR" dirty="0"/>
              <a:t>Türkiye’de erişkin nüfusun yaklaşık </a:t>
            </a:r>
            <a:r>
              <a:rPr lang="tr-TR" dirty="0">
                <a:solidFill>
                  <a:srgbClr val="FF0000"/>
                </a:solidFill>
              </a:rPr>
              <a:t>%80’i </a:t>
            </a:r>
            <a:r>
              <a:rPr lang="tr-TR" dirty="0" err="1"/>
              <a:t>dislipidemi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ASKVH</a:t>
            </a:r>
            <a:r>
              <a:rPr lang="tr-TR" dirty="0"/>
              <a:t> riskini arttıran en önemli </a:t>
            </a:r>
            <a:r>
              <a:rPr lang="tr-TR" dirty="0">
                <a:solidFill>
                  <a:srgbClr val="FF0000"/>
                </a:solidFill>
              </a:rPr>
              <a:t>önlenebilir</a:t>
            </a:r>
            <a:r>
              <a:rPr lang="tr-TR" dirty="0"/>
              <a:t> risk faktörü….. tarama</a:t>
            </a:r>
          </a:p>
          <a:p>
            <a:r>
              <a:rPr lang="tr-TR" dirty="0"/>
              <a:t>Etiyolojilerine göre ;</a:t>
            </a:r>
            <a:r>
              <a:rPr lang="tr-TR" dirty="0" err="1">
                <a:solidFill>
                  <a:srgbClr val="FF0000"/>
                </a:solidFill>
              </a:rPr>
              <a:t>primer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sekonder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2744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557864-DFDE-4023-B292-ADA0975A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C00000"/>
                </a:solidFill>
              </a:rPr>
              <a:t>DİSLİPİDEMİDE İLAÇ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5ABD29-6710-40DC-8717-4CF75E70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Statinler</a:t>
            </a:r>
            <a:r>
              <a:rPr lang="tr-TR" b="1" dirty="0"/>
              <a:t>;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HMG- </a:t>
            </a:r>
            <a:r>
              <a:rPr lang="tr-TR" dirty="0" err="1">
                <a:solidFill>
                  <a:srgbClr val="FF0000"/>
                </a:solidFill>
              </a:rPr>
              <a:t>CoA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redüktaz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inh</a:t>
            </a:r>
            <a:r>
              <a:rPr lang="tr-TR" dirty="0"/>
              <a:t>. İle sentezi azaltarak</a:t>
            </a:r>
          </a:p>
          <a:p>
            <a:r>
              <a:rPr lang="tr-TR" dirty="0" err="1"/>
              <a:t>Kc</a:t>
            </a:r>
            <a:r>
              <a:rPr lang="tr-TR" dirty="0"/>
              <a:t> de </a:t>
            </a:r>
            <a:r>
              <a:rPr lang="tr-TR" dirty="0">
                <a:solidFill>
                  <a:srgbClr val="00B0F0"/>
                </a:solidFill>
              </a:rPr>
              <a:t>LDL </a:t>
            </a:r>
            <a:r>
              <a:rPr lang="tr-TR" dirty="0" err="1">
                <a:solidFill>
                  <a:srgbClr val="00B0F0"/>
                </a:solidFill>
              </a:rPr>
              <a:t>rsp</a:t>
            </a:r>
            <a:r>
              <a:rPr lang="tr-TR" dirty="0">
                <a:solidFill>
                  <a:srgbClr val="00B0F0"/>
                </a:solidFill>
              </a:rPr>
              <a:t> sayısını artırarak </a:t>
            </a:r>
            <a:r>
              <a:rPr lang="tr-TR" dirty="0" err="1"/>
              <a:t>LDL’yi</a:t>
            </a:r>
            <a:r>
              <a:rPr lang="tr-TR" dirty="0"/>
              <a:t> </a:t>
            </a:r>
            <a:r>
              <a:rPr lang="tr-TR" dirty="0" err="1"/>
              <a:t>katabolize</a:t>
            </a:r>
            <a:r>
              <a:rPr lang="tr-TR" dirty="0"/>
              <a:t> ederek</a:t>
            </a:r>
          </a:p>
          <a:p>
            <a:pPr marL="0" indent="0">
              <a:buNone/>
            </a:pPr>
            <a:r>
              <a:rPr lang="tr-TR" dirty="0"/>
              <a:t>                          </a:t>
            </a:r>
            <a:r>
              <a:rPr lang="tr-TR" dirty="0">
                <a:solidFill>
                  <a:srgbClr val="FF0000"/>
                </a:solidFill>
              </a:rPr>
              <a:t>LDL </a:t>
            </a:r>
            <a:r>
              <a:rPr lang="tr-TR" dirty="0" err="1">
                <a:solidFill>
                  <a:srgbClr val="FF0000"/>
                </a:solidFill>
              </a:rPr>
              <a:t>yi</a:t>
            </a:r>
            <a:r>
              <a:rPr lang="tr-TR" dirty="0">
                <a:solidFill>
                  <a:srgbClr val="FF0000"/>
                </a:solidFill>
              </a:rPr>
              <a:t> azaltırlar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TG </a:t>
            </a:r>
            <a:r>
              <a:rPr lang="tr-TR" dirty="0" err="1">
                <a:solidFill>
                  <a:srgbClr val="FF0000"/>
                </a:solidFill>
              </a:rPr>
              <a:t>yi</a:t>
            </a:r>
            <a:r>
              <a:rPr lang="tr-TR" dirty="0">
                <a:solidFill>
                  <a:srgbClr val="FF0000"/>
                </a:solidFill>
              </a:rPr>
              <a:t> orta derecede (%10-20) azaltır</a:t>
            </a:r>
          </a:p>
          <a:p>
            <a:r>
              <a:rPr lang="tr-TR" dirty="0"/>
              <a:t>HDL </a:t>
            </a:r>
            <a:r>
              <a:rPr lang="tr-TR" dirty="0" err="1"/>
              <a:t>yi</a:t>
            </a:r>
            <a:r>
              <a:rPr lang="tr-TR" dirty="0"/>
              <a:t> minimal artırır.</a:t>
            </a:r>
          </a:p>
          <a:p>
            <a:r>
              <a:rPr lang="tr-TR" dirty="0" err="1"/>
              <a:t>Lipoprotein</a:t>
            </a:r>
            <a:r>
              <a:rPr lang="tr-TR" dirty="0"/>
              <a:t> a düzeyini etkilemezler.</a:t>
            </a:r>
          </a:p>
          <a:p>
            <a:r>
              <a:rPr lang="tr-TR" dirty="0"/>
              <a:t>etkisi 1-2 hafta içerisinde başlar</a:t>
            </a:r>
          </a:p>
          <a:p>
            <a:r>
              <a:rPr lang="tr-TR" dirty="0">
                <a:solidFill>
                  <a:srgbClr val="FF0000"/>
                </a:solidFill>
              </a:rPr>
              <a:t>MI da </a:t>
            </a:r>
            <a:r>
              <a:rPr lang="tr-TR" dirty="0" err="1">
                <a:solidFill>
                  <a:srgbClr val="FF0000"/>
                </a:solidFill>
              </a:rPr>
              <a:t>mortaliteyi</a:t>
            </a:r>
            <a:r>
              <a:rPr lang="tr-TR" dirty="0">
                <a:solidFill>
                  <a:srgbClr val="FF0000"/>
                </a:solidFill>
              </a:rPr>
              <a:t> azaltır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7682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1E97D6-D313-409D-B7F9-2F049EC9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Statinler</a:t>
            </a:r>
            <a:r>
              <a:rPr lang="tr-TR" b="1" dirty="0">
                <a:solidFill>
                  <a:srgbClr val="FF0000"/>
                </a:solidFill>
              </a:rPr>
              <a:t>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A65A0-F435-426E-BBE1-C9A6DFD0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>
                <a:solidFill>
                  <a:srgbClr val="00B050"/>
                </a:solidFill>
              </a:rPr>
              <a:t>Anti </a:t>
            </a:r>
            <a:r>
              <a:rPr lang="tr-TR" dirty="0" err="1">
                <a:solidFill>
                  <a:srgbClr val="00B050"/>
                </a:solidFill>
              </a:rPr>
              <a:t>oksidan</a:t>
            </a:r>
            <a:r>
              <a:rPr lang="tr-TR" dirty="0">
                <a:solidFill>
                  <a:srgbClr val="00B050"/>
                </a:solidFill>
              </a:rPr>
              <a:t> </a:t>
            </a:r>
          </a:p>
          <a:p>
            <a:r>
              <a:rPr lang="tr-TR" dirty="0">
                <a:solidFill>
                  <a:srgbClr val="00B050"/>
                </a:solidFill>
              </a:rPr>
              <a:t>Anti </a:t>
            </a:r>
            <a:r>
              <a:rPr lang="tr-TR" dirty="0" err="1">
                <a:solidFill>
                  <a:srgbClr val="00B050"/>
                </a:solidFill>
              </a:rPr>
              <a:t>inflamatuar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>
                <a:solidFill>
                  <a:srgbClr val="00B050"/>
                </a:solidFill>
              </a:rPr>
              <a:t>Anti </a:t>
            </a:r>
            <a:r>
              <a:rPr lang="tr-TR" dirty="0" err="1">
                <a:solidFill>
                  <a:srgbClr val="00B050"/>
                </a:solidFill>
              </a:rPr>
              <a:t>aterosklerotik</a:t>
            </a:r>
            <a:r>
              <a:rPr lang="tr-TR" dirty="0">
                <a:solidFill>
                  <a:srgbClr val="00B050"/>
                </a:solidFill>
              </a:rPr>
              <a:t> ( </a:t>
            </a:r>
            <a:r>
              <a:rPr lang="tr-TR" dirty="0" err="1">
                <a:solidFill>
                  <a:srgbClr val="00B050"/>
                </a:solidFill>
              </a:rPr>
              <a:t>mortaliyeti</a:t>
            </a:r>
            <a:r>
              <a:rPr lang="tr-TR" dirty="0">
                <a:solidFill>
                  <a:srgbClr val="00B050"/>
                </a:solidFill>
              </a:rPr>
              <a:t> azaltır)</a:t>
            </a:r>
          </a:p>
          <a:p>
            <a:r>
              <a:rPr lang="tr-TR" dirty="0" err="1">
                <a:solidFill>
                  <a:srgbClr val="00B050"/>
                </a:solidFill>
              </a:rPr>
              <a:t>Endodel</a:t>
            </a:r>
            <a:r>
              <a:rPr lang="tr-TR" dirty="0">
                <a:solidFill>
                  <a:srgbClr val="00B050"/>
                </a:solidFill>
              </a:rPr>
              <a:t> fonksiyonlarını düzenler</a:t>
            </a:r>
          </a:p>
          <a:p>
            <a:pPr marL="0" indent="0">
              <a:buNone/>
            </a:pPr>
            <a:r>
              <a:rPr lang="tr-TR" dirty="0"/>
              <a:t>              </a:t>
            </a:r>
            <a:r>
              <a:rPr lang="tr-TR" dirty="0" err="1"/>
              <a:t>unstabil</a:t>
            </a:r>
            <a:r>
              <a:rPr lang="tr-TR" dirty="0"/>
              <a:t> plak….. Stabil hale getirir</a:t>
            </a:r>
          </a:p>
          <a:p>
            <a:r>
              <a:rPr lang="tr-TR" dirty="0">
                <a:solidFill>
                  <a:srgbClr val="00B0F0"/>
                </a:solidFill>
              </a:rPr>
              <a:t>Gebelerde, </a:t>
            </a:r>
          </a:p>
          <a:p>
            <a:r>
              <a:rPr lang="tr-TR" dirty="0">
                <a:solidFill>
                  <a:srgbClr val="00B0F0"/>
                </a:solidFill>
              </a:rPr>
              <a:t>Gebelik planlayanlarda,(3 ay öncesinden)</a:t>
            </a:r>
          </a:p>
          <a:p>
            <a:r>
              <a:rPr lang="tr-TR" dirty="0" err="1">
                <a:solidFill>
                  <a:srgbClr val="00B0F0"/>
                </a:solidFill>
              </a:rPr>
              <a:t>Laktasyonda</a:t>
            </a:r>
            <a:r>
              <a:rPr lang="tr-TR" dirty="0">
                <a:solidFill>
                  <a:srgbClr val="00B0F0"/>
                </a:solidFill>
              </a:rPr>
              <a:t> ,</a:t>
            </a:r>
          </a:p>
          <a:p>
            <a:r>
              <a:rPr lang="tr-TR" dirty="0">
                <a:solidFill>
                  <a:srgbClr val="00B0F0"/>
                </a:solidFill>
              </a:rPr>
              <a:t>Kas hastalığı </a:t>
            </a:r>
            <a:r>
              <a:rPr lang="tr-TR" dirty="0"/>
              <a:t>onlarda; 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</a:rPr>
              <a:t>                   kullanılmaz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8380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C079E5-67D8-42F6-BEA2-446B5D14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Statinler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48436-A2C3-473E-8F27-84F1721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LDL yüksekliği </a:t>
            </a:r>
            <a:r>
              <a:rPr lang="tr-TR" dirty="0"/>
              <a:t>ile seyreden tüm </a:t>
            </a:r>
            <a:r>
              <a:rPr lang="tr-TR" dirty="0" err="1"/>
              <a:t>dislipidemilerde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ASKVH’ların</a:t>
            </a:r>
            <a:r>
              <a:rPr lang="tr-TR" dirty="0"/>
              <a:t> </a:t>
            </a:r>
            <a:r>
              <a:rPr lang="tr-TR" dirty="0" err="1"/>
              <a:t>sekonder</a:t>
            </a:r>
            <a:r>
              <a:rPr lang="tr-TR" dirty="0"/>
              <a:t> korunmasında; 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</a:t>
            </a:r>
            <a:r>
              <a:rPr lang="tr-TR" dirty="0">
                <a:solidFill>
                  <a:srgbClr val="FF0000"/>
                </a:solidFill>
              </a:rPr>
              <a:t>İLK TERCİH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Yarı ömürleri </a:t>
            </a:r>
            <a:r>
              <a:rPr lang="tr-TR" dirty="0">
                <a:solidFill>
                  <a:srgbClr val="FF0000"/>
                </a:solidFill>
              </a:rPr>
              <a:t>kısa</a:t>
            </a:r>
            <a:r>
              <a:rPr lang="tr-TR" dirty="0"/>
              <a:t>… </a:t>
            </a:r>
            <a:r>
              <a:rPr lang="tr-TR" dirty="0">
                <a:solidFill>
                  <a:srgbClr val="FF0000"/>
                </a:solidFill>
              </a:rPr>
              <a:t>gece</a:t>
            </a:r>
            <a:r>
              <a:rPr lang="tr-TR" dirty="0"/>
              <a:t> alınır</a:t>
            </a:r>
          </a:p>
          <a:p>
            <a:r>
              <a:rPr lang="tr-TR" dirty="0" err="1"/>
              <a:t>Rosuvastatin</a:t>
            </a:r>
            <a:r>
              <a:rPr lang="tr-TR" dirty="0"/>
              <a:t> gibi </a:t>
            </a:r>
            <a:r>
              <a:rPr lang="tr-TR" dirty="0">
                <a:solidFill>
                  <a:srgbClr val="00B0F0"/>
                </a:solidFill>
              </a:rPr>
              <a:t>uzun</a:t>
            </a:r>
            <a:r>
              <a:rPr lang="tr-TR" dirty="0"/>
              <a:t> etkililer… </a:t>
            </a:r>
            <a:r>
              <a:rPr lang="tr-TR" dirty="0">
                <a:solidFill>
                  <a:srgbClr val="00B0F0"/>
                </a:solidFill>
              </a:rPr>
              <a:t>gündüz</a:t>
            </a:r>
            <a:r>
              <a:rPr lang="tr-TR" dirty="0"/>
              <a:t> de alınabilir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54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5B67EB-2938-4B1C-BAC7-A38F8861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315"/>
            <a:ext cx="9144000" cy="58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91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69EB4-A8C0-4BF1-B590-74A3A927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4CFC9B-644F-4815-BAF3-F431D6C3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38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90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67F32D9-4E78-4487-873B-E9B8EE50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6525"/>
            <a:ext cx="9026269" cy="30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95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2BA2C-01ED-4B5C-92EB-F60A7F7E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-Yan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BF85CB-A331-47EF-B568-F7622094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32856"/>
            <a:ext cx="6347714" cy="388077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GİS </a:t>
            </a:r>
            <a:r>
              <a:rPr lang="tr-TR" dirty="0" err="1">
                <a:solidFill>
                  <a:srgbClr val="FF0000"/>
                </a:solidFill>
              </a:rPr>
              <a:t>intoleransı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(en sık); karın </a:t>
            </a:r>
            <a:r>
              <a:rPr lang="tr-TR" dirty="0" err="1"/>
              <a:t>ağrısı,bulantı,kabızlık,ishal</a:t>
            </a:r>
            <a:r>
              <a:rPr lang="tr-TR" dirty="0"/>
              <a:t> iştahsızlık </a:t>
            </a:r>
          </a:p>
          <a:p>
            <a:r>
              <a:rPr lang="tr-TR" dirty="0" err="1">
                <a:solidFill>
                  <a:srgbClr val="FF0000"/>
                </a:solidFill>
              </a:rPr>
              <a:t>Hepatotoksik</a:t>
            </a:r>
            <a:r>
              <a:rPr lang="tr-TR" dirty="0"/>
              <a:t> ( ALT ,AST </a:t>
            </a:r>
            <a:r>
              <a:rPr lang="tr-TR" dirty="0" err="1"/>
              <a:t>arırır</a:t>
            </a:r>
            <a:r>
              <a:rPr lang="tr-TR" dirty="0"/>
              <a:t>)</a:t>
            </a:r>
          </a:p>
          <a:p>
            <a:r>
              <a:rPr lang="tr-TR" dirty="0" err="1">
                <a:solidFill>
                  <a:srgbClr val="FF0000"/>
                </a:solidFill>
              </a:rPr>
              <a:t>Miyopati</a:t>
            </a:r>
            <a:r>
              <a:rPr lang="tr-TR" dirty="0"/>
              <a:t>; (</a:t>
            </a:r>
            <a:r>
              <a:rPr lang="tr-TR" dirty="0" err="1"/>
              <a:t>fibrat</a:t>
            </a:r>
            <a:r>
              <a:rPr lang="tr-TR" dirty="0"/>
              <a:t> ile daha da artar) </a:t>
            </a:r>
            <a:r>
              <a:rPr lang="tr-TR" dirty="0" err="1"/>
              <a:t>rabdomiyoliz</a:t>
            </a:r>
            <a:r>
              <a:rPr lang="tr-TR" dirty="0"/>
              <a:t> </a:t>
            </a:r>
            <a:r>
              <a:rPr lang="tr-TR" dirty="0" err="1"/>
              <a:t>miyoglobinür</a:t>
            </a:r>
            <a:r>
              <a:rPr lang="tr-TR" dirty="0"/>
              <a:t>, CK artar.</a:t>
            </a:r>
          </a:p>
          <a:p>
            <a:r>
              <a:rPr lang="tr-TR" dirty="0"/>
              <a:t>Baş ağrısı,</a:t>
            </a:r>
          </a:p>
          <a:p>
            <a:r>
              <a:rPr lang="tr-TR" dirty="0" err="1">
                <a:solidFill>
                  <a:srgbClr val="FF0000"/>
                </a:solidFill>
              </a:rPr>
              <a:t>Teratojen</a:t>
            </a:r>
            <a:r>
              <a:rPr lang="tr-TR" dirty="0"/>
              <a:t> </a:t>
            </a:r>
          </a:p>
          <a:p>
            <a:r>
              <a:rPr lang="tr-TR" dirty="0"/>
              <a:t>Diyabet riskini minimal artırırlar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565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2B9D8-0B4B-4257-88E4-BCDF69D7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-Yan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535A77-2130-4B20-A750-1997C357D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Miyopati</a:t>
            </a:r>
            <a:r>
              <a:rPr lang="tr-TR" dirty="0">
                <a:solidFill>
                  <a:srgbClr val="FF0000"/>
                </a:solidFill>
              </a:rPr>
              <a:t>; </a:t>
            </a:r>
            <a:r>
              <a:rPr lang="tr-TR" dirty="0"/>
              <a:t>klinik olarak en önemli yan etkisidir. </a:t>
            </a:r>
          </a:p>
          <a:p>
            <a:r>
              <a:rPr lang="tr-TR" dirty="0" err="1"/>
              <a:t>Acıklanamayan</a:t>
            </a:r>
            <a:r>
              <a:rPr lang="tr-TR" dirty="0"/>
              <a:t> kas ağrısı ve güçsüzlüğü ile birlikte </a:t>
            </a:r>
            <a:r>
              <a:rPr lang="tr-TR" dirty="0">
                <a:solidFill>
                  <a:srgbClr val="FF0000"/>
                </a:solidFill>
              </a:rPr>
              <a:t>CK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&gt;10 kat </a:t>
            </a:r>
            <a:r>
              <a:rPr lang="tr-TR" dirty="0"/>
              <a:t> artış  </a:t>
            </a:r>
          </a:p>
          <a:p>
            <a:r>
              <a:rPr lang="tr-TR" dirty="0" err="1"/>
              <a:t>Rabdomiyolizde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CK &gt;40 kat </a:t>
            </a:r>
            <a:r>
              <a:rPr lang="tr-TR" dirty="0"/>
              <a:t>artış bulunmakta olup, </a:t>
            </a:r>
            <a:r>
              <a:rPr lang="tr-TR" dirty="0" err="1">
                <a:solidFill>
                  <a:srgbClr val="FF0000"/>
                </a:solidFill>
              </a:rPr>
              <a:t>renal</a:t>
            </a:r>
            <a:r>
              <a:rPr lang="tr-TR" dirty="0">
                <a:solidFill>
                  <a:srgbClr val="FF0000"/>
                </a:solidFill>
              </a:rPr>
              <a:t> hasar ve </a:t>
            </a:r>
            <a:r>
              <a:rPr lang="tr-TR" dirty="0" err="1">
                <a:solidFill>
                  <a:srgbClr val="FF0000"/>
                </a:solidFill>
              </a:rPr>
              <a:t>miyoglobinüri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602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FF1F20-4CD0-4805-B3B0-74C2C24C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-Yan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B3189A-EA97-4BCA-9AB2-199F4574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>
                <a:solidFill>
                  <a:srgbClr val="FF0000"/>
                </a:solidFill>
              </a:rPr>
              <a:t>Statine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bağlı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bir </a:t>
            </a:r>
            <a:r>
              <a:rPr lang="tr-TR" sz="2000" dirty="0">
                <a:solidFill>
                  <a:srgbClr val="00B0F0"/>
                </a:solidFill>
              </a:rPr>
              <a:t>yan etki </a:t>
            </a:r>
            <a:r>
              <a:rPr lang="tr-TR" sz="2000" dirty="0"/>
              <a:t>ortaya çıkması, </a:t>
            </a:r>
            <a:r>
              <a:rPr lang="tr-TR" sz="2000" dirty="0">
                <a:solidFill>
                  <a:srgbClr val="00B0F0"/>
                </a:solidFill>
              </a:rPr>
              <a:t>karaciğer veya kas enzimlerindeki </a:t>
            </a:r>
            <a:r>
              <a:rPr lang="tr-TR" sz="2000" dirty="0"/>
              <a:t>artış nedeniyle </a:t>
            </a:r>
            <a:r>
              <a:rPr lang="tr-TR" sz="2000" dirty="0" err="1"/>
              <a:t>statin</a:t>
            </a:r>
            <a:r>
              <a:rPr lang="tr-TR" sz="2000" dirty="0"/>
              <a:t> kullanımına </a:t>
            </a:r>
            <a:r>
              <a:rPr lang="tr-TR" sz="2000" dirty="0">
                <a:solidFill>
                  <a:srgbClr val="00B0F0"/>
                </a:solidFill>
              </a:rPr>
              <a:t>devam edilememesi </a:t>
            </a:r>
            <a:r>
              <a:rPr lang="tr-TR" sz="2000" dirty="0" err="1">
                <a:solidFill>
                  <a:srgbClr val="FF0000"/>
                </a:solidFill>
              </a:rPr>
              <a:t>statin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intoleransı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olarak tanımlanır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B050"/>
                </a:solidFill>
              </a:rPr>
              <a:t>              </a:t>
            </a:r>
            <a:r>
              <a:rPr lang="tr-TR" sz="2000" dirty="0" err="1">
                <a:solidFill>
                  <a:srgbClr val="00B050"/>
                </a:solidFill>
              </a:rPr>
              <a:t>Parsiyel</a:t>
            </a:r>
            <a:r>
              <a:rPr lang="tr-TR" sz="2000" dirty="0"/>
              <a:t> ;sadece </a:t>
            </a:r>
            <a:r>
              <a:rPr lang="tr-TR" sz="2000" dirty="0">
                <a:solidFill>
                  <a:srgbClr val="FF0000"/>
                </a:solidFill>
              </a:rPr>
              <a:t>bazı </a:t>
            </a:r>
            <a:r>
              <a:rPr lang="tr-TR" sz="2000" dirty="0" err="1">
                <a:solidFill>
                  <a:srgbClr val="FF0000"/>
                </a:solidFill>
              </a:rPr>
              <a:t>statinlerin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rgbClr val="00B0F0"/>
                </a:solidFill>
              </a:rPr>
              <a:t>belli   dozlarına </a:t>
            </a:r>
            <a:r>
              <a:rPr lang="tr-TR" sz="2000" dirty="0"/>
              <a:t>karşı 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00B050"/>
                </a:solidFill>
              </a:rPr>
              <a:t>              </a:t>
            </a:r>
            <a:r>
              <a:rPr lang="tr-TR" sz="2000" dirty="0" err="1">
                <a:solidFill>
                  <a:srgbClr val="00B050"/>
                </a:solidFill>
              </a:rPr>
              <a:t>komplet</a:t>
            </a:r>
            <a:r>
              <a:rPr lang="tr-TR" sz="2000" dirty="0"/>
              <a:t> ;</a:t>
            </a:r>
            <a:r>
              <a:rPr lang="tr-TR" sz="2000" dirty="0" err="1">
                <a:solidFill>
                  <a:srgbClr val="FF0000"/>
                </a:solidFill>
              </a:rPr>
              <a:t>tum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statinlerin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00B0F0"/>
                </a:solidFill>
              </a:rPr>
              <a:t>tum</a:t>
            </a:r>
            <a:r>
              <a:rPr lang="tr-TR" sz="2000" dirty="0">
                <a:solidFill>
                  <a:srgbClr val="00B0F0"/>
                </a:solidFill>
              </a:rPr>
              <a:t> dozlarına </a:t>
            </a:r>
            <a:r>
              <a:rPr lang="tr-TR" sz="2000" dirty="0"/>
              <a:t>karşı olabilir</a:t>
            </a:r>
            <a:r>
              <a:rPr lang="tr-TR" dirty="0"/>
              <a:t>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8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5658652-EE9E-43B4-95EE-85A1DD62D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715"/>
            <a:ext cx="914400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991DA9-F5F4-4C9E-BD26-D1C4D2A8E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3088109" cy="3816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/>
              <a:t>    </a:t>
            </a:r>
            <a:r>
              <a:rPr lang="tr-TR" sz="2100" dirty="0" err="1">
                <a:solidFill>
                  <a:srgbClr val="FF0000"/>
                </a:solidFill>
              </a:rPr>
              <a:t>primer</a:t>
            </a:r>
            <a:r>
              <a:rPr lang="tr-TR" sz="2100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;</a:t>
            </a:r>
          </a:p>
          <a:p>
            <a:endParaRPr lang="tr-TR" dirty="0"/>
          </a:p>
          <a:p>
            <a:r>
              <a:rPr lang="tr-TR" dirty="0"/>
              <a:t>Ailesel </a:t>
            </a:r>
            <a:r>
              <a:rPr lang="tr-TR" dirty="0" err="1"/>
              <a:t>dislipidemiler</a:t>
            </a:r>
            <a:r>
              <a:rPr lang="tr-TR" dirty="0"/>
              <a:t> (</a:t>
            </a:r>
            <a:r>
              <a:rPr lang="tr-TR" dirty="0" err="1"/>
              <a:t>fredericson</a:t>
            </a:r>
            <a:r>
              <a:rPr lang="tr-TR" dirty="0"/>
              <a:t>)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29ADCB-156B-4C5D-85BC-DBC7DE89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1196754"/>
            <a:ext cx="3088110" cy="4844610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tr-TR" sz="2100" dirty="0" err="1">
                <a:solidFill>
                  <a:srgbClr val="FF0000"/>
                </a:solidFill>
              </a:rPr>
              <a:t>Sekonder</a:t>
            </a:r>
            <a:r>
              <a:rPr lang="tr-TR" sz="2100" dirty="0">
                <a:solidFill>
                  <a:srgbClr val="FF0000"/>
                </a:solidFill>
              </a:rPr>
              <a:t>;</a:t>
            </a:r>
            <a:r>
              <a:rPr lang="tr-TR" sz="1800" dirty="0"/>
              <a:t> </a:t>
            </a:r>
          </a:p>
          <a:p>
            <a:pPr lvl="1"/>
            <a:r>
              <a:rPr lang="tr-TR" sz="1800" dirty="0" err="1"/>
              <a:t>Obezite</a:t>
            </a:r>
            <a:r>
              <a:rPr lang="tr-TR" sz="1800" dirty="0"/>
              <a:t> </a:t>
            </a:r>
          </a:p>
          <a:p>
            <a:pPr lvl="1"/>
            <a:r>
              <a:rPr lang="tr-TR" sz="1800" dirty="0"/>
              <a:t>Tip 2 </a:t>
            </a:r>
            <a:r>
              <a:rPr lang="tr-TR" sz="1800" dirty="0" err="1"/>
              <a:t>Diabetes</a:t>
            </a:r>
            <a:r>
              <a:rPr lang="tr-TR" sz="1800" dirty="0"/>
              <a:t> </a:t>
            </a:r>
            <a:r>
              <a:rPr lang="tr-TR" sz="1800" dirty="0" err="1"/>
              <a:t>Mellitus</a:t>
            </a:r>
            <a:endParaRPr lang="tr-TR" sz="1800" dirty="0"/>
          </a:p>
          <a:p>
            <a:pPr lvl="1"/>
            <a:r>
              <a:rPr lang="tr-TR" sz="1800" dirty="0" err="1"/>
              <a:t>Hipotiroidi</a:t>
            </a:r>
            <a:endParaRPr lang="tr-TR" sz="1800" dirty="0"/>
          </a:p>
          <a:p>
            <a:pPr lvl="1"/>
            <a:r>
              <a:rPr lang="tr-TR" sz="1800" dirty="0"/>
              <a:t>Kronik </a:t>
            </a:r>
            <a:r>
              <a:rPr lang="tr-TR" sz="1800" dirty="0" err="1"/>
              <a:t>Bobrek</a:t>
            </a:r>
            <a:r>
              <a:rPr lang="tr-TR" sz="1800" dirty="0"/>
              <a:t> Hastalığı</a:t>
            </a:r>
          </a:p>
          <a:p>
            <a:pPr lvl="1"/>
            <a:r>
              <a:rPr lang="tr-TR" sz="1800" dirty="0"/>
              <a:t>Aşırı Alkol </a:t>
            </a:r>
            <a:r>
              <a:rPr lang="tr-TR" sz="1800" dirty="0" err="1"/>
              <a:t>Tuketimi</a:t>
            </a:r>
            <a:endParaRPr lang="tr-TR" sz="1800" dirty="0"/>
          </a:p>
          <a:p>
            <a:pPr lvl="1"/>
            <a:r>
              <a:rPr lang="tr-TR" sz="1800" dirty="0" err="1"/>
              <a:t>Primer</a:t>
            </a:r>
            <a:r>
              <a:rPr lang="tr-TR" sz="1800" dirty="0"/>
              <a:t> </a:t>
            </a:r>
            <a:r>
              <a:rPr lang="tr-TR" sz="1800" dirty="0" err="1"/>
              <a:t>Biliyer</a:t>
            </a:r>
            <a:r>
              <a:rPr lang="tr-TR" sz="1800" dirty="0"/>
              <a:t> Siroz ve Diğer </a:t>
            </a:r>
            <a:r>
              <a:rPr lang="tr-TR" sz="1800" dirty="0" err="1"/>
              <a:t>Kolestatik</a:t>
            </a:r>
            <a:r>
              <a:rPr lang="tr-TR" sz="1800" dirty="0"/>
              <a:t> Karaciğer Hastalıkları</a:t>
            </a:r>
          </a:p>
          <a:p>
            <a:pPr lvl="1"/>
            <a:r>
              <a:rPr lang="tr-TR" sz="1800" dirty="0" err="1"/>
              <a:t>Nefrotik</a:t>
            </a:r>
            <a:r>
              <a:rPr lang="tr-TR" sz="1800" dirty="0"/>
              <a:t> Sendrom</a:t>
            </a:r>
          </a:p>
          <a:p>
            <a:pPr lvl="1"/>
            <a:r>
              <a:rPr lang="da-DK" sz="1800" dirty="0"/>
              <a:t>Romatoid Artrit ve Diğer Kollajen Doku Hastalıkları</a:t>
            </a:r>
          </a:p>
          <a:p>
            <a:pPr lvl="1"/>
            <a:r>
              <a:rPr lang="tr-TR" sz="1800" dirty="0"/>
              <a:t>HIV Enfeksiyonu</a:t>
            </a:r>
          </a:p>
          <a:p>
            <a:pPr lvl="1"/>
            <a:r>
              <a:rPr lang="tr-TR" sz="1800" dirty="0" err="1"/>
              <a:t>İlaclar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13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BCA907-BA60-4C25-9E94-16A727E4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intoleransı</a:t>
            </a:r>
            <a:r>
              <a:rPr lang="tr-TR" dirty="0">
                <a:solidFill>
                  <a:srgbClr val="FF0000"/>
                </a:solidFill>
              </a:rPr>
              <a:t> olan hastaya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2597CF-B9E9-46CB-B6DA-5F258C05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ilk adım; </a:t>
            </a:r>
            <a:r>
              <a:rPr lang="tr-TR" dirty="0" err="1">
                <a:solidFill>
                  <a:srgbClr val="00B0F0"/>
                </a:solidFill>
              </a:rPr>
              <a:t>statin</a:t>
            </a:r>
            <a:r>
              <a:rPr lang="tr-TR" dirty="0">
                <a:solidFill>
                  <a:srgbClr val="00B0F0"/>
                </a:solidFill>
              </a:rPr>
              <a:t> dışı faktörlerin dışlanmasıdır</a:t>
            </a:r>
            <a:r>
              <a:rPr lang="tr-TR" dirty="0"/>
              <a:t>.</a:t>
            </a:r>
          </a:p>
          <a:p>
            <a:r>
              <a:rPr lang="tr-TR" dirty="0"/>
              <a:t> ilaç değişimi; </a:t>
            </a:r>
            <a:r>
              <a:rPr lang="tr-TR" dirty="0">
                <a:solidFill>
                  <a:srgbClr val="00B0F0"/>
                </a:solidFill>
              </a:rPr>
              <a:t>CYP450 yolağı ile </a:t>
            </a:r>
            <a:r>
              <a:rPr lang="tr-TR" dirty="0" err="1">
                <a:solidFill>
                  <a:srgbClr val="00B0F0"/>
                </a:solidFill>
              </a:rPr>
              <a:t>metabolize</a:t>
            </a:r>
            <a:r>
              <a:rPr lang="tr-TR" dirty="0">
                <a:solidFill>
                  <a:srgbClr val="00B0F0"/>
                </a:solidFill>
              </a:rPr>
              <a:t> olmayan </a:t>
            </a:r>
            <a:r>
              <a:rPr lang="tr-TR" dirty="0" err="1">
                <a:solidFill>
                  <a:srgbClr val="FF0000"/>
                </a:solidFill>
              </a:rPr>
              <a:t>pravastatin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rosuvastatin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pitavastatine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geçiş.</a:t>
            </a:r>
          </a:p>
          <a:p>
            <a:r>
              <a:rPr lang="tr-TR" dirty="0"/>
              <a:t>gün atlayarak ilaç kullanımı;  </a:t>
            </a:r>
            <a:r>
              <a:rPr lang="tr-TR" dirty="0">
                <a:solidFill>
                  <a:srgbClr val="00B0F0"/>
                </a:solidFill>
              </a:rPr>
              <a:t>uzun ömürlüler, </a:t>
            </a:r>
            <a:r>
              <a:rPr lang="fi-FI" dirty="0">
                <a:solidFill>
                  <a:srgbClr val="FF0000"/>
                </a:solidFill>
              </a:rPr>
              <a:t>atorvastatin</a:t>
            </a:r>
            <a:r>
              <a:rPr lang="fi-FI" dirty="0"/>
              <a:t> ve </a:t>
            </a:r>
            <a:r>
              <a:rPr lang="fi-FI" dirty="0">
                <a:solidFill>
                  <a:srgbClr val="FF0000"/>
                </a:solidFill>
              </a:rPr>
              <a:t>rosuvastatin</a:t>
            </a:r>
            <a:r>
              <a:rPr lang="tr-TR" dirty="0">
                <a:solidFill>
                  <a:srgbClr val="FF0000"/>
                </a:solidFill>
              </a:rPr>
              <a:t>e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geçiş </a:t>
            </a:r>
          </a:p>
          <a:p>
            <a:r>
              <a:rPr lang="tr-TR" dirty="0"/>
              <a:t> </a:t>
            </a:r>
            <a:r>
              <a:rPr lang="tr-TR" dirty="0" err="1"/>
              <a:t>statin</a:t>
            </a:r>
            <a:r>
              <a:rPr lang="tr-TR" dirty="0"/>
              <a:t> dışı </a:t>
            </a:r>
            <a:r>
              <a:rPr lang="tr-TR" dirty="0" err="1"/>
              <a:t>lipid</a:t>
            </a:r>
            <a:r>
              <a:rPr lang="tr-TR" dirty="0"/>
              <a:t> düşürücü tedaviler,</a:t>
            </a:r>
          </a:p>
          <a:p>
            <a:r>
              <a:rPr lang="tr-TR" dirty="0" err="1"/>
              <a:t>lipid</a:t>
            </a:r>
            <a:r>
              <a:rPr lang="tr-TR" dirty="0"/>
              <a:t> düşürücü ilaç dışı tedavi seçenekleri denenebilir</a:t>
            </a:r>
          </a:p>
        </p:txBody>
      </p:sp>
    </p:spTree>
    <p:extLst>
      <p:ext uri="{BB962C8B-B14F-4D97-AF65-F5344CB8AC3E}">
        <p14:creationId xmlns:p14="http://schemas.microsoft.com/office/powerpoint/2010/main" val="2538883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9D066F-8B95-4B51-9B90-DDC7CF09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8028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4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3F6922-9F61-409F-9D97-5F10F4D9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-Yan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B1937A-CFCE-4A9D-9F5E-51B513E92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>
                <a:solidFill>
                  <a:srgbClr val="00B0F0"/>
                </a:solidFill>
              </a:rPr>
              <a:t>Renal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yetmezlikde</a:t>
            </a:r>
            <a:r>
              <a:rPr lang="tr-TR" dirty="0">
                <a:solidFill>
                  <a:srgbClr val="00B0F0"/>
                </a:solidFill>
              </a:rPr>
              <a:t>;</a:t>
            </a:r>
            <a:r>
              <a:rPr lang="tr-TR" dirty="0"/>
              <a:t> </a:t>
            </a:r>
            <a:r>
              <a:rPr lang="tr-TR" dirty="0" err="1">
                <a:solidFill>
                  <a:srgbClr val="00B0F0"/>
                </a:solidFill>
              </a:rPr>
              <a:t>atorvastatin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fluvastatin</a:t>
            </a:r>
            <a:r>
              <a:rPr lang="tr-TR" dirty="0"/>
              <a:t> doz ayarına gerek olmaksızın kullanılabilir. </a:t>
            </a:r>
          </a:p>
          <a:p>
            <a:r>
              <a:rPr lang="tr-TR" dirty="0">
                <a:solidFill>
                  <a:srgbClr val="00B0F0"/>
                </a:solidFill>
              </a:rPr>
              <a:t>Kronik karaciğer </a:t>
            </a:r>
            <a:r>
              <a:rPr lang="tr-TR" dirty="0"/>
              <a:t>hastalığı ve </a:t>
            </a:r>
            <a:r>
              <a:rPr lang="tr-TR" dirty="0">
                <a:solidFill>
                  <a:srgbClr val="00B0F0"/>
                </a:solidFill>
              </a:rPr>
              <a:t>yüksek </a:t>
            </a:r>
            <a:r>
              <a:rPr lang="tr-TR" dirty="0" err="1">
                <a:solidFill>
                  <a:srgbClr val="00B0F0"/>
                </a:solidFill>
              </a:rPr>
              <a:t>kardiyovaskuler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/>
              <a:t>riski bulunanlarda </a:t>
            </a:r>
            <a:r>
              <a:rPr lang="tr-TR" dirty="0">
                <a:solidFill>
                  <a:srgbClr val="00B0F0"/>
                </a:solidFill>
              </a:rPr>
              <a:t>düşük doz </a:t>
            </a:r>
            <a:r>
              <a:rPr lang="tr-TR" dirty="0" err="1">
                <a:solidFill>
                  <a:srgbClr val="FF0000"/>
                </a:solidFill>
              </a:rPr>
              <a:t>pravastatin</a:t>
            </a:r>
            <a:r>
              <a:rPr lang="tr-TR" dirty="0"/>
              <a:t> tercih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10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4CB1DB0-F51D-41B7-9327-4AAA1CA2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78488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3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4779453-54EB-48F1-BC86-E9AD76A0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958"/>
            <a:ext cx="8964488" cy="60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5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1F517-DAFC-4D4F-AF5C-54FD80F6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Kolesterol Emilim İnhibitörleri , </a:t>
            </a:r>
            <a:r>
              <a:rPr lang="tr-TR" dirty="0" err="1">
                <a:solidFill>
                  <a:srgbClr val="FF0000"/>
                </a:solidFill>
              </a:rPr>
              <a:t>Ezetimib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EAB271-3867-4D29-8FA8-3656B44C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diyetle alınan </a:t>
            </a:r>
            <a:r>
              <a:rPr lang="tr-TR" dirty="0" err="1">
                <a:solidFill>
                  <a:srgbClr val="FF0000"/>
                </a:solidFill>
              </a:rPr>
              <a:t>kolesterolun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</a:t>
            </a:r>
            <a:r>
              <a:rPr lang="tr-TR" dirty="0" err="1"/>
              <a:t>biliyer</a:t>
            </a:r>
            <a:r>
              <a:rPr lang="tr-TR" dirty="0"/>
              <a:t> </a:t>
            </a:r>
            <a:r>
              <a:rPr lang="tr-TR" dirty="0" err="1"/>
              <a:t>kolesterolun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intestinal</a:t>
            </a:r>
            <a:r>
              <a:rPr lang="tr-TR" dirty="0">
                <a:solidFill>
                  <a:srgbClr val="FF0000"/>
                </a:solidFill>
              </a:rPr>
              <a:t> emilimini </a:t>
            </a:r>
            <a:r>
              <a:rPr lang="tr-TR" dirty="0" err="1">
                <a:solidFill>
                  <a:schemeClr val="tx1"/>
                </a:solidFill>
              </a:rPr>
              <a:t>inhibe</a:t>
            </a:r>
            <a:r>
              <a:rPr lang="tr-TR" dirty="0">
                <a:solidFill>
                  <a:schemeClr val="tx1"/>
                </a:solidFill>
              </a:rPr>
              <a:t> eder</a:t>
            </a:r>
            <a:r>
              <a:rPr lang="tr-TR" dirty="0">
                <a:solidFill>
                  <a:srgbClr val="FF0000"/>
                </a:solidFill>
              </a:rPr>
              <a:t>. </a:t>
            </a:r>
          </a:p>
          <a:p>
            <a:r>
              <a:rPr lang="tr-TR" dirty="0">
                <a:solidFill>
                  <a:srgbClr val="00B050"/>
                </a:solidFill>
              </a:rPr>
              <a:t>Yağda eriyen vitamin emilimini bozmaz </a:t>
            </a:r>
          </a:p>
          <a:p>
            <a:r>
              <a:rPr lang="tr-TR" dirty="0"/>
              <a:t>Doz: yarılanma ömrü uzun (22 Saat )  ….1x10mg,yemeklerden bağımsız</a:t>
            </a:r>
          </a:p>
          <a:p>
            <a:r>
              <a:rPr lang="tr-TR" dirty="0" err="1"/>
              <a:t>Statin-ezetimib</a:t>
            </a:r>
            <a:r>
              <a:rPr lang="tr-TR" dirty="0"/>
              <a:t> </a:t>
            </a:r>
            <a:r>
              <a:rPr lang="tr-TR" dirty="0" err="1"/>
              <a:t>kombinasyon,tek</a:t>
            </a:r>
            <a:r>
              <a:rPr lang="tr-TR" dirty="0"/>
              <a:t> başına </a:t>
            </a:r>
            <a:r>
              <a:rPr lang="tr-TR" dirty="0" err="1"/>
              <a:t>statin</a:t>
            </a:r>
            <a:r>
              <a:rPr lang="tr-TR" dirty="0"/>
              <a:t> kullanan hastalara kıyasla LDL de  %15 ilave düşüş.</a:t>
            </a:r>
          </a:p>
          <a:p>
            <a:r>
              <a:rPr lang="tr-TR" dirty="0"/>
              <a:t>CYP ile </a:t>
            </a:r>
            <a:r>
              <a:rPr lang="tr-TR" dirty="0" err="1"/>
              <a:t>metabolize</a:t>
            </a:r>
            <a:r>
              <a:rPr lang="tr-TR" dirty="0"/>
              <a:t> olmaz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6862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2BD24E-E580-4F89-B500-8996B7B6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Ezetimib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3276EB-BE89-45A6-B427-EC167373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/>
          <a:lstStyle/>
          <a:p>
            <a:r>
              <a:rPr lang="tr-TR" dirty="0"/>
              <a:t>Yan etki;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Major</a:t>
            </a:r>
            <a:r>
              <a:rPr lang="tr-TR" sz="1800" dirty="0"/>
              <a:t> bir yan etkisi yoktur.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Diyare</a:t>
            </a:r>
            <a:r>
              <a:rPr lang="tr-TR" sz="1800" dirty="0"/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Karında şişkinlik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Karın ağrısı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Yorgunluk </a:t>
            </a:r>
          </a:p>
          <a:p>
            <a:r>
              <a:rPr lang="tr-TR" dirty="0">
                <a:solidFill>
                  <a:srgbClr val="00B050"/>
                </a:solidFill>
              </a:rPr>
              <a:t>Gebelik</a:t>
            </a:r>
            <a:r>
              <a:rPr lang="tr-TR" dirty="0"/>
              <a:t> ve </a:t>
            </a:r>
            <a:r>
              <a:rPr lang="tr-TR" dirty="0">
                <a:solidFill>
                  <a:srgbClr val="00B050"/>
                </a:solidFill>
              </a:rPr>
              <a:t>ciddi karaciğer hastalıklarında </a:t>
            </a:r>
            <a:r>
              <a:rPr lang="tr-TR" dirty="0" err="1">
                <a:solidFill>
                  <a:srgbClr val="00B050"/>
                </a:solidFill>
              </a:rPr>
              <a:t>kontraendike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 err="1">
                <a:solidFill>
                  <a:srgbClr val="FF0000"/>
                </a:solidFill>
              </a:rPr>
              <a:t>Statinle</a:t>
            </a:r>
            <a:r>
              <a:rPr lang="tr-TR" dirty="0">
                <a:solidFill>
                  <a:srgbClr val="FF0000"/>
                </a:solidFill>
              </a:rPr>
              <a:t> Yeterli </a:t>
            </a:r>
            <a:r>
              <a:rPr lang="tr-TR" dirty="0" err="1">
                <a:solidFill>
                  <a:srgbClr val="FF0000"/>
                </a:solidFill>
              </a:rPr>
              <a:t>lipid</a:t>
            </a:r>
            <a:r>
              <a:rPr lang="tr-TR" dirty="0">
                <a:solidFill>
                  <a:srgbClr val="FF0000"/>
                </a:solidFill>
              </a:rPr>
              <a:t> kontrolü sağlanamamışsa, </a:t>
            </a:r>
          </a:p>
          <a:p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intoleransı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olanlarda </a:t>
            </a:r>
            <a:r>
              <a:rPr lang="tr-TR" dirty="0" err="1">
                <a:solidFill>
                  <a:schemeClr val="tx1"/>
                </a:solidFill>
              </a:rPr>
              <a:t>kull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511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6626D8-5C17-4E3A-AD9D-936FF97C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451248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Safra Asidi Bağlayıcılar;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Kolesevelam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kolestiramin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kolestipol</a:t>
            </a:r>
            <a:r>
              <a:rPr lang="tr-TR" dirty="0">
                <a:solidFill>
                  <a:srgbClr val="FF0000"/>
                </a:solidFill>
              </a:rPr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6CAB34-0E55-43A1-96AB-8BB680DC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76872"/>
            <a:ext cx="6347714" cy="3764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sz="2000" dirty="0"/>
              <a:t>Etki Mekanizması : </a:t>
            </a:r>
            <a:r>
              <a:rPr lang="tr-TR" sz="2000" dirty="0">
                <a:solidFill>
                  <a:srgbClr val="FF0000"/>
                </a:solidFill>
              </a:rPr>
              <a:t>ince bağırsakta safra asitlerine bağlanarak </a:t>
            </a:r>
            <a:r>
              <a:rPr lang="tr-TR" sz="2000" dirty="0" err="1"/>
              <a:t>kolestorel</a:t>
            </a:r>
            <a:r>
              <a:rPr lang="tr-TR" sz="2000" dirty="0"/>
              <a:t> emilimini engellerler.</a:t>
            </a:r>
          </a:p>
          <a:p>
            <a:r>
              <a:rPr lang="tr-TR" sz="2000" dirty="0" err="1"/>
              <a:t>Endikasyon</a:t>
            </a:r>
            <a:r>
              <a:rPr lang="tr-TR" sz="2000" dirty="0"/>
              <a:t> : </a:t>
            </a:r>
            <a:r>
              <a:rPr lang="tr-TR" sz="2000" dirty="0" err="1">
                <a:solidFill>
                  <a:srgbClr val="FF0000"/>
                </a:solidFill>
              </a:rPr>
              <a:t>statinle</a:t>
            </a:r>
            <a:r>
              <a:rPr lang="tr-TR" sz="2000" dirty="0">
                <a:solidFill>
                  <a:srgbClr val="FF0000"/>
                </a:solidFill>
              </a:rPr>
              <a:t> kombine</a:t>
            </a:r>
            <a:r>
              <a:rPr lang="tr-TR" sz="2000" dirty="0"/>
              <a:t>, </a:t>
            </a:r>
            <a:r>
              <a:rPr lang="tr-TR" sz="2000" dirty="0" err="1">
                <a:solidFill>
                  <a:srgbClr val="FF0000"/>
                </a:solidFill>
              </a:rPr>
              <a:t>statin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intoleransı</a:t>
            </a:r>
            <a:r>
              <a:rPr lang="tr-TR" sz="2000" dirty="0"/>
              <a:t>, </a:t>
            </a:r>
            <a:r>
              <a:rPr lang="tr-TR" sz="2000" dirty="0" err="1">
                <a:solidFill>
                  <a:srgbClr val="FF0000"/>
                </a:solidFill>
              </a:rPr>
              <a:t>gebelik,Laktasyon,çocuklarda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güvenli. </a:t>
            </a:r>
          </a:p>
          <a:p>
            <a:r>
              <a:rPr lang="tr-TR" sz="2000" dirty="0" err="1">
                <a:solidFill>
                  <a:srgbClr val="00B0F0"/>
                </a:solidFill>
              </a:rPr>
              <a:t>Kolesevelam</a:t>
            </a:r>
            <a:r>
              <a:rPr lang="tr-TR" sz="2000" dirty="0"/>
              <a:t> aynı zamanda </a:t>
            </a:r>
            <a:r>
              <a:rPr lang="tr-TR" sz="2000" dirty="0">
                <a:solidFill>
                  <a:srgbClr val="00B0F0"/>
                </a:solidFill>
              </a:rPr>
              <a:t>DM</a:t>
            </a:r>
            <a:r>
              <a:rPr lang="tr-TR" sz="2000" dirty="0"/>
              <a:t> hastalarında </a:t>
            </a:r>
            <a:r>
              <a:rPr lang="tr-TR" sz="2000" dirty="0" err="1"/>
              <a:t>kull</a:t>
            </a:r>
            <a:endParaRPr lang="tr-TR" sz="2000" dirty="0"/>
          </a:p>
          <a:p>
            <a:r>
              <a:rPr lang="tr-TR" sz="2000" dirty="0"/>
              <a:t>Emilemez ve sindirilemez</a:t>
            </a:r>
          </a:p>
          <a:p>
            <a:r>
              <a:rPr lang="tr-TR" sz="2000" b="1" dirty="0">
                <a:solidFill>
                  <a:srgbClr val="FF0000"/>
                </a:solidFill>
              </a:rPr>
              <a:t>LDL ‘</a:t>
            </a:r>
            <a:r>
              <a:rPr lang="tr-TR" sz="2000" b="1" dirty="0" err="1">
                <a:solidFill>
                  <a:srgbClr val="FF0000"/>
                </a:solidFill>
              </a:rPr>
              <a:t>yi</a:t>
            </a:r>
            <a:r>
              <a:rPr lang="tr-TR" sz="2000" b="1" dirty="0">
                <a:solidFill>
                  <a:srgbClr val="FF0000"/>
                </a:solidFill>
              </a:rPr>
              <a:t> azaltır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833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F287F-227D-4857-B859-3E7C6479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Kolesevelam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kolestiramin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kolestipol</a:t>
            </a:r>
            <a:r>
              <a:rPr lang="tr-TR" dirty="0">
                <a:solidFill>
                  <a:srgbClr val="FF0000"/>
                </a:solidFill>
              </a:rPr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AAA4E6-86A4-4B91-822F-E8CD362FC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Yan etkiler;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00B0F0"/>
                </a:solidFill>
              </a:rPr>
              <a:t>GİS bulguları</a:t>
            </a:r>
            <a:r>
              <a:rPr lang="tr-TR" dirty="0"/>
              <a:t>; kabızlık( en sık), </a:t>
            </a:r>
            <a:r>
              <a:rPr lang="tr-TR" dirty="0" err="1"/>
              <a:t>Gaz,bulantı</a:t>
            </a:r>
            <a:r>
              <a:rPr lang="tr-TR" dirty="0"/>
              <a:t> </a:t>
            </a:r>
            <a:r>
              <a:rPr lang="tr-TR" dirty="0" err="1"/>
              <a:t>vs</a:t>
            </a:r>
            <a:endParaRPr lang="tr-TR" dirty="0"/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Yağda eriyen vitamin eksikliği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00B0F0"/>
                </a:solidFill>
              </a:rPr>
              <a:t>İlaç emilimini engeller</a:t>
            </a:r>
            <a:r>
              <a:rPr lang="tr-TR" dirty="0"/>
              <a:t>!     4 saat önce veya 1 saat sonra alınmalı </a:t>
            </a:r>
          </a:p>
          <a:p>
            <a:r>
              <a:rPr lang="tr-TR" dirty="0">
                <a:solidFill>
                  <a:srgbClr val="00B0F0"/>
                </a:solidFill>
              </a:rPr>
              <a:t>TG’ i artırırlar</a:t>
            </a:r>
            <a:r>
              <a:rPr lang="tr-TR" dirty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TG &gt;300mg</a:t>
            </a:r>
            <a:r>
              <a:rPr lang="tr-TR" dirty="0"/>
              <a:t>/dl ise kullanılmamalı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Tedavi sırasında </a:t>
            </a:r>
            <a:r>
              <a:rPr lang="tr-TR" dirty="0">
                <a:solidFill>
                  <a:srgbClr val="FF0000"/>
                </a:solidFill>
              </a:rPr>
              <a:t>TG&gt;400mg</a:t>
            </a:r>
            <a:r>
              <a:rPr lang="tr-TR" dirty="0"/>
              <a:t>/dl olduğunda </a:t>
            </a:r>
            <a:r>
              <a:rPr lang="tr-TR" dirty="0">
                <a:solidFill>
                  <a:srgbClr val="FF0000"/>
                </a:solidFill>
              </a:rPr>
              <a:t>kesilmeli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874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C3EF5-E9C3-4199-B5EF-51DE2D67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091208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Fibratlar</a:t>
            </a:r>
            <a:r>
              <a:rPr lang="tr-TR" dirty="0">
                <a:solidFill>
                  <a:srgbClr val="FF0000"/>
                </a:solidFill>
              </a:rPr>
              <a:t>; </a:t>
            </a:r>
            <a:r>
              <a:rPr lang="tr-TR" dirty="0" err="1">
                <a:solidFill>
                  <a:srgbClr val="FF0000"/>
                </a:solidFill>
              </a:rPr>
              <a:t>Fenofibrat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gemfibrozil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7CB205-6A39-4EAF-A4F3-47640808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547592"/>
          </a:xfrm>
        </p:spPr>
        <p:txBody>
          <a:bodyPr>
            <a:normAutofit/>
          </a:bodyPr>
          <a:lstStyle/>
          <a:p>
            <a:r>
              <a:rPr lang="tr-TR" dirty="0"/>
              <a:t> Etki Mekanizması : </a:t>
            </a:r>
            <a:r>
              <a:rPr lang="tr-TR" dirty="0">
                <a:solidFill>
                  <a:srgbClr val="FF0000"/>
                </a:solidFill>
              </a:rPr>
              <a:t>PPAR-</a:t>
            </a:r>
            <a:r>
              <a:rPr lang="el-GR" dirty="0">
                <a:solidFill>
                  <a:srgbClr val="FF0000"/>
                </a:solidFill>
              </a:rPr>
              <a:t>α </a:t>
            </a:r>
            <a:r>
              <a:rPr lang="tr-TR" dirty="0">
                <a:solidFill>
                  <a:srgbClr val="FF0000"/>
                </a:solidFill>
              </a:rPr>
              <a:t>aktivasyonu </a:t>
            </a:r>
            <a:r>
              <a:rPr lang="tr-TR" dirty="0"/>
              <a:t>ile</a:t>
            </a:r>
          </a:p>
          <a:p>
            <a:pPr marL="0" indent="0">
              <a:buNone/>
            </a:pPr>
            <a:r>
              <a:rPr lang="tr-TR" dirty="0"/>
              <a:t>               </a:t>
            </a:r>
            <a:r>
              <a:rPr lang="tr-TR" dirty="0">
                <a:solidFill>
                  <a:srgbClr val="7030A0"/>
                </a:solidFill>
              </a:rPr>
              <a:t>1)  </a:t>
            </a:r>
            <a:r>
              <a:rPr lang="tr-TR" dirty="0" err="1">
                <a:solidFill>
                  <a:srgbClr val="FF0000"/>
                </a:solidFill>
              </a:rPr>
              <a:t>lipoprotein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lipaz</a:t>
            </a:r>
            <a:r>
              <a:rPr lang="tr-TR" dirty="0">
                <a:solidFill>
                  <a:srgbClr val="7030A0"/>
                </a:solidFill>
              </a:rPr>
              <a:t> sentezi artar; VLDL ve </a:t>
            </a:r>
            <a:r>
              <a:rPr lang="tr-TR" dirty="0" err="1">
                <a:solidFill>
                  <a:srgbClr val="7030A0"/>
                </a:solidFill>
              </a:rPr>
              <a:t>Şilomikronlar</a:t>
            </a:r>
            <a:r>
              <a:rPr lang="tr-TR" dirty="0">
                <a:solidFill>
                  <a:srgbClr val="7030A0"/>
                </a:solidFill>
              </a:rPr>
              <a:t> yıkılır.</a:t>
            </a:r>
          </a:p>
          <a:p>
            <a:pPr marL="0" indent="0">
              <a:buNone/>
            </a:pPr>
            <a:r>
              <a:rPr lang="tr-TR" dirty="0">
                <a:solidFill>
                  <a:srgbClr val="7030A0"/>
                </a:solidFill>
              </a:rPr>
              <a:t>               2) </a:t>
            </a:r>
            <a:r>
              <a:rPr lang="tr-TR" dirty="0">
                <a:solidFill>
                  <a:schemeClr val="tx1"/>
                </a:solidFill>
              </a:rPr>
              <a:t>Hormon duyarlı </a:t>
            </a:r>
            <a:r>
              <a:rPr lang="tr-TR" dirty="0" err="1">
                <a:solidFill>
                  <a:schemeClr val="tx1"/>
                </a:solidFill>
              </a:rPr>
              <a:t>lipazı</a:t>
            </a:r>
            <a:r>
              <a:rPr lang="tr-TR" dirty="0">
                <a:solidFill>
                  <a:schemeClr val="tx1"/>
                </a:solidFill>
              </a:rPr>
              <a:t> azaltır; </a:t>
            </a:r>
            <a:r>
              <a:rPr lang="tr-TR" dirty="0" err="1">
                <a:solidFill>
                  <a:schemeClr val="tx1"/>
                </a:solidFill>
              </a:rPr>
              <a:t>adipoz</a:t>
            </a:r>
            <a:r>
              <a:rPr lang="tr-TR" dirty="0">
                <a:solidFill>
                  <a:schemeClr val="tx1"/>
                </a:solidFill>
              </a:rPr>
              <a:t> dokuda </a:t>
            </a:r>
            <a:r>
              <a:rPr lang="tr-TR" dirty="0" err="1">
                <a:solidFill>
                  <a:schemeClr val="tx1"/>
                </a:solidFill>
              </a:rPr>
              <a:t>lipid</a:t>
            </a:r>
            <a:r>
              <a:rPr lang="tr-TR" dirty="0">
                <a:solidFill>
                  <a:schemeClr val="tx1"/>
                </a:solidFill>
              </a:rPr>
              <a:t> yıkımı </a:t>
            </a:r>
            <a:r>
              <a:rPr lang="tr-TR" dirty="0" err="1">
                <a:solidFill>
                  <a:schemeClr val="tx1"/>
                </a:solidFill>
              </a:rPr>
              <a:t>azalır,kana</a:t>
            </a:r>
            <a:r>
              <a:rPr lang="tr-TR" dirty="0">
                <a:solidFill>
                  <a:schemeClr val="tx1"/>
                </a:solidFill>
              </a:rPr>
              <a:t> çıkış azalır</a:t>
            </a:r>
            <a:r>
              <a:rPr lang="tr-TR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tr-TR" dirty="0">
                <a:solidFill>
                  <a:srgbClr val="7030A0"/>
                </a:solidFill>
              </a:rPr>
              <a:t>                </a:t>
            </a:r>
            <a:r>
              <a:rPr lang="tr-TR" dirty="0">
                <a:solidFill>
                  <a:schemeClr val="tx1"/>
                </a:solidFill>
              </a:rPr>
              <a:t>ayrıca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7 alfa </a:t>
            </a:r>
            <a:r>
              <a:rPr lang="tr-TR" dirty="0" err="1">
                <a:solidFill>
                  <a:srgbClr val="00B0F0"/>
                </a:solidFill>
              </a:rPr>
              <a:t>hidroksilaz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inhibisyonu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kolestorel</a:t>
            </a:r>
            <a:r>
              <a:rPr lang="tr-TR" dirty="0">
                <a:solidFill>
                  <a:schemeClr val="tx1"/>
                </a:solidFill>
              </a:rPr>
              <a:t> KC de yıkılamaz, safraya gider </a:t>
            </a:r>
            <a:r>
              <a:rPr lang="tr-TR" dirty="0">
                <a:solidFill>
                  <a:srgbClr val="00B0F0"/>
                </a:solidFill>
              </a:rPr>
              <a:t>safra taşı </a:t>
            </a:r>
            <a:r>
              <a:rPr lang="tr-TR" dirty="0">
                <a:solidFill>
                  <a:srgbClr val="7030A0"/>
                </a:solidFill>
              </a:rPr>
              <a:t>oluşur.</a:t>
            </a: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  <a:p>
            <a:r>
              <a:rPr lang="tr-TR" dirty="0"/>
              <a:t> </a:t>
            </a:r>
            <a:r>
              <a:rPr lang="tr-TR" dirty="0" err="1"/>
              <a:t>Endikasyon</a:t>
            </a:r>
            <a:r>
              <a:rPr lang="tr-TR" dirty="0"/>
              <a:t> : </a:t>
            </a:r>
            <a:r>
              <a:rPr lang="tr-TR" dirty="0" err="1">
                <a:solidFill>
                  <a:srgbClr val="FF0000"/>
                </a:solidFill>
              </a:rPr>
              <a:t>Hipertrigliseridemi</a:t>
            </a:r>
            <a:r>
              <a:rPr lang="tr-TR" dirty="0"/>
              <a:t> ,</a:t>
            </a:r>
          </a:p>
          <a:p>
            <a:pPr marL="0" indent="0">
              <a:buNone/>
            </a:pPr>
            <a:r>
              <a:rPr lang="tr-TR" dirty="0"/>
              <a:t>                          </a:t>
            </a:r>
            <a:r>
              <a:rPr lang="tr-TR" dirty="0" err="1">
                <a:solidFill>
                  <a:srgbClr val="00B0F0"/>
                </a:solidFill>
              </a:rPr>
              <a:t>Fenofibrat</a:t>
            </a:r>
            <a:r>
              <a:rPr lang="tr-TR" dirty="0"/>
              <a:t>; ilave olarak </a:t>
            </a:r>
            <a:r>
              <a:rPr lang="tr-TR" dirty="0">
                <a:solidFill>
                  <a:srgbClr val="00B0F0"/>
                </a:solidFill>
              </a:rPr>
              <a:t>diyabetik </a:t>
            </a:r>
            <a:r>
              <a:rPr lang="tr-TR" dirty="0" err="1">
                <a:solidFill>
                  <a:srgbClr val="00B0F0"/>
                </a:solidFill>
              </a:rPr>
              <a:t>retinopatide</a:t>
            </a:r>
            <a:r>
              <a:rPr lang="tr-TR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92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08112"/>
          </a:xfrm>
        </p:spPr>
        <p:txBody>
          <a:bodyPr/>
          <a:lstStyle/>
          <a:p>
            <a:r>
              <a:rPr lang="tr-TR" dirty="0"/>
              <a:t>  </a:t>
            </a:r>
            <a:r>
              <a:rPr lang="tr-TR" dirty="0" err="1">
                <a:solidFill>
                  <a:srgbClr val="FF0000"/>
                </a:solidFill>
              </a:rPr>
              <a:t>Fredrickson</a:t>
            </a:r>
            <a:r>
              <a:rPr lang="tr-TR" dirty="0">
                <a:solidFill>
                  <a:srgbClr val="FF0000"/>
                </a:solidFill>
              </a:rPr>
              <a:t> sınıflaması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6"/>
            <a:ext cx="761668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331640" y="601982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Hiperprebetali-poproteinemi</a:t>
            </a:r>
            <a:r>
              <a:rPr lang="tr-T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 </a:t>
            </a:r>
            <a:r>
              <a:rPr lang="tr-T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Şilomikronemi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652120" y="587727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Hepatosplenomegali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1000mg/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uzerinde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TG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duzeyleri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Yakın hafıza bozuklukları,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karınağrısı,pankreatit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dispne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eruptif</a:t>
            </a: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ksantomlar</a:t>
            </a:r>
            <a:endParaRPr lang="tr-T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06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1144C-5EB5-45D8-9BDC-CBE6D8ED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Fibratlar</a:t>
            </a:r>
            <a:r>
              <a:rPr lang="tr-TR" dirty="0">
                <a:solidFill>
                  <a:srgbClr val="FF0000"/>
                </a:solidFill>
              </a:rPr>
              <a:t>; </a:t>
            </a:r>
            <a:r>
              <a:rPr lang="tr-TR" dirty="0" err="1">
                <a:solidFill>
                  <a:srgbClr val="FF0000"/>
                </a:solidFill>
              </a:rPr>
              <a:t>Fenofibrat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gemfibrozil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B0CBFE-5472-4901-A651-8CBFCFC6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Yan etki;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GİS problemleri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Döküntü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 err="1">
                <a:solidFill>
                  <a:srgbClr val="FF0000"/>
                </a:solidFill>
              </a:rPr>
              <a:t>Miyopati</a:t>
            </a:r>
            <a:r>
              <a:rPr lang="tr-TR" dirty="0"/>
              <a:t>   ; </a:t>
            </a:r>
            <a:r>
              <a:rPr lang="tr-TR" dirty="0" err="1"/>
              <a:t>statinlerden</a:t>
            </a:r>
            <a:r>
              <a:rPr lang="tr-TR" dirty="0"/>
              <a:t> 5,5 kat fazla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Safra taşı</a:t>
            </a:r>
            <a:endParaRPr lang="tr-TR" dirty="0"/>
          </a:p>
          <a:p>
            <a:pPr lvl="1">
              <a:buFont typeface="Courier New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KCFT yüksekliği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pankreatit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2364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03B9B-DC1E-415C-AC98-FD98B744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Nikotinik</a:t>
            </a:r>
            <a:r>
              <a:rPr lang="tr-TR" b="1" dirty="0">
                <a:solidFill>
                  <a:srgbClr val="FF0000"/>
                </a:solidFill>
              </a:rPr>
              <a:t> Asit (</a:t>
            </a:r>
            <a:r>
              <a:rPr lang="tr-TR" b="1" dirty="0" err="1">
                <a:solidFill>
                  <a:srgbClr val="FF0000"/>
                </a:solidFill>
              </a:rPr>
              <a:t>Niasin</a:t>
            </a:r>
            <a:r>
              <a:rPr lang="tr-TR" b="1" dirty="0">
                <a:solidFill>
                  <a:srgbClr val="FF0000"/>
                </a:solidFill>
              </a:rPr>
              <a:t>)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B2739-EF05-4E2E-8507-FBBFE031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r>
              <a:rPr lang="tr-TR" dirty="0">
                <a:solidFill>
                  <a:schemeClr val="tx1"/>
                </a:solidFill>
              </a:rPr>
              <a:t>Karaciğerde;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VLDL </a:t>
            </a:r>
            <a:r>
              <a:rPr lang="tr-TR" dirty="0" err="1">
                <a:solidFill>
                  <a:srgbClr val="FF0000"/>
                </a:solidFill>
              </a:rPr>
              <a:t>sekresyonunu</a:t>
            </a:r>
            <a:r>
              <a:rPr lang="tr-TR" dirty="0">
                <a:solidFill>
                  <a:srgbClr val="FF0000"/>
                </a:solidFill>
              </a:rPr>
              <a:t> azaltır</a:t>
            </a:r>
            <a:r>
              <a:rPr lang="tr-TR" dirty="0"/>
              <a:t>; IDL ve LDL azalır</a:t>
            </a:r>
          </a:p>
          <a:p>
            <a:pPr marL="0" indent="0">
              <a:buNone/>
            </a:pPr>
            <a:r>
              <a:rPr lang="tr-TR" dirty="0"/>
              <a:t>                         </a:t>
            </a:r>
            <a:r>
              <a:rPr lang="tr-TR" dirty="0" err="1"/>
              <a:t>Apo</a:t>
            </a:r>
            <a:r>
              <a:rPr lang="tr-TR" dirty="0"/>
              <a:t> A1 artırır; </a:t>
            </a:r>
            <a:r>
              <a:rPr lang="tr-TR" dirty="0">
                <a:solidFill>
                  <a:srgbClr val="FF0000"/>
                </a:solidFill>
              </a:rPr>
              <a:t>HDL </a:t>
            </a:r>
            <a:r>
              <a:rPr lang="tr-TR" dirty="0" err="1">
                <a:solidFill>
                  <a:srgbClr val="FF0000"/>
                </a:solidFill>
              </a:rPr>
              <a:t>yi</a:t>
            </a:r>
            <a:r>
              <a:rPr lang="tr-TR" dirty="0">
                <a:solidFill>
                  <a:srgbClr val="FF0000"/>
                </a:solidFill>
              </a:rPr>
              <a:t> artırır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TG </a:t>
            </a:r>
            <a:r>
              <a:rPr lang="tr-TR" dirty="0"/>
              <a:t>düzeyini </a:t>
            </a:r>
            <a:r>
              <a:rPr lang="tr-TR" dirty="0">
                <a:solidFill>
                  <a:srgbClr val="FF0000"/>
                </a:solidFill>
              </a:rPr>
              <a:t>azalttır</a:t>
            </a:r>
          </a:p>
          <a:p>
            <a:r>
              <a:rPr lang="tr-TR" dirty="0" err="1">
                <a:solidFill>
                  <a:srgbClr val="FF0000"/>
                </a:solidFill>
              </a:rPr>
              <a:t>Lipoprotein</a:t>
            </a:r>
            <a:r>
              <a:rPr lang="tr-TR" dirty="0">
                <a:solidFill>
                  <a:srgbClr val="FF0000"/>
                </a:solidFill>
              </a:rPr>
              <a:t> a </a:t>
            </a:r>
            <a:r>
              <a:rPr lang="tr-TR" dirty="0"/>
              <a:t>düzeyini </a:t>
            </a:r>
            <a:r>
              <a:rPr lang="tr-TR" dirty="0">
                <a:solidFill>
                  <a:srgbClr val="FF0000"/>
                </a:solidFill>
              </a:rPr>
              <a:t>azaltır</a:t>
            </a:r>
          </a:p>
          <a:p>
            <a:r>
              <a:rPr lang="tr-TR" dirty="0" err="1">
                <a:solidFill>
                  <a:srgbClr val="FF0000"/>
                </a:solidFill>
              </a:rPr>
              <a:t>Endikasyon</a:t>
            </a:r>
            <a:r>
              <a:rPr lang="tr-TR" dirty="0">
                <a:solidFill>
                  <a:srgbClr val="FF0000"/>
                </a:solidFill>
              </a:rPr>
              <a:t> : </a:t>
            </a:r>
            <a:r>
              <a:rPr lang="tr-TR" dirty="0" err="1">
                <a:solidFill>
                  <a:srgbClr val="FF0000"/>
                </a:solidFill>
              </a:rPr>
              <a:t>Fibrat</a:t>
            </a:r>
            <a:r>
              <a:rPr lang="tr-TR" dirty="0">
                <a:solidFill>
                  <a:srgbClr val="FF0000"/>
                </a:solidFill>
              </a:rPr>
              <a:t> tedavisine rağmen TG &gt;500mg</a:t>
            </a:r>
            <a:r>
              <a:rPr lang="tr-TR" dirty="0"/>
              <a:t>/dl olanlarda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430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BEA24F-7BF8-4478-9AC9-E55A4C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Nikotinik</a:t>
            </a:r>
            <a:r>
              <a:rPr lang="tr-TR" b="1" dirty="0"/>
              <a:t> Asit (</a:t>
            </a:r>
            <a:r>
              <a:rPr lang="tr-TR" b="1" dirty="0" err="1"/>
              <a:t>Niasin</a:t>
            </a:r>
            <a:r>
              <a:rPr lang="tr-TR" b="1" dirty="0"/>
              <a:t>)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7D3477-1ECD-4FB2-B8CB-0F38A390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Yan etki;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Hiperglisemi</a:t>
            </a:r>
            <a:r>
              <a:rPr lang="tr-TR" sz="1800" dirty="0"/>
              <a:t>     </a:t>
            </a:r>
            <a:r>
              <a:rPr lang="tr-TR" sz="1800" dirty="0" err="1">
                <a:solidFill>
                  <a:srgbClr val="FF0000"/>
                </a:solidFill>
              </a:rPr>
              <a:t>DM’de</a:t>
            </a:r>
            <a:r>
              <a:rPr lang="tr-TR" sz="1800" dirty="0">
                <a:solidFill>
                  <a:srgbClr val="FF0000"/>
                </a:solidFill>
              </a:rPr>
              <a:t> dikkat</a:t>
            </a:r>
            <a:r>
              <a:rPr lang="tr-TR" sz="1800" dirty="0"/>
              <a:t>!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>
                <a:solidFill>
                  <a:srgbClr val="FF0000"/>
                </a:solidFill>
              </a:rPr>
              <a:t>Ateş basması,(</a:t>
            </a:r>
            <a:r>
              <a:rPr lang="tr-TR" sz="1800" dirty="0"/>
              <a:t>En sık); ilaçtan önce ASP, NSAİİ ver.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Hepatotoksisite</a:t>
            </a:r>
            <a:r>
              <a:rPr lang="tr-TR" sz="1800" dirty="0"/>
              <a:t>, </a:t>
            </a:r>
            <a:r>
              <a:rPr lang="tr-TR" sz="1800" dirty="0" err="1"/>
              <a:t>fulminan</a:t>
            </a:r>
            <a:r>
              <a:rPr lang="tr-TR" sz="1800" dirty="0"/>
              <a:t> hepatit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>
                <a:solidFill>
                  <a:srgbClr val="FF0000"/>
                </a:solidFill>
              </a:rPr>
              <a:t>Hiperürisemi</a:t>
            </a:r>
            <a:r>
              <a:rPr lang="tr-TR" sz="1800" dirty="0">
                <a:solidFill>
                  <a:srgbClr val="FF0000"/>
                </a:solidFill>
              </a:rPr>
              <a:t>; GUT da </a:t>
            </a:r>
            <a:r>
              <a:rPr lang="tr-TR" sz="1800" dirty="0" err="1">
                <a:solidFill>
                  <a:srgbClr val="FF0000"/>
                </a:solidFill>
              </a:rPr>
              <a:t>kontrendike</a:t>
            </a:r>
            <a:endParaRPr lang="tr-TR" sz="1800" dirty="0">
              <a:solidFill>
                <a:srgbClr val="FF00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Gastrointestinal</a:t>
            </a:r>
            <a:r>
              <a:rPr lang="tr-TR" sz="1800" dirty="0"/>
              <a:t> semptomlar (%20 bulantı)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5164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73BC9-1584-47FD-BA2E-C0F5CE8A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235224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Omega</a:t>
            </a:r>
            <a:r>
              <a:rPr lang="tr-TR" sz="2400" dirty="0">
                <a:solidFill>
                  <a:srgbClr val="FF0000"/>
                </a:solidFill>
              </a:rPr>
              <a:t> 3 Yağ Asitleri ; </a:t>
            </a:r>
            <a:r>
              <a:rPr lang="tr-TR" sz="2400" dirty="0" err="1">
                <a:solidFill>
                  <a:srgbClr val="FF0000"/>
                </a:solidFill>
              </a:rPr>
              <a:t>eikosapentaenoik</a:t>
            </a:r>
            <a:r>
              <a:rPr lang="tr-TR" sz="2400" dirty="0">
                <a:solidFill>
                  <a:srgbClr val="FF0000"/>
                </a:solidFill>
              </a:rPr>
              <a:t> asit (EPA) ,</a:t>
            </a:r>
            <a:r>
              <a:rPr lang="tr-TR" sz="2400" dirty="0" err="1">
                <a:solidFill>
                  <a:srgbClr val="FF0000"/>
                </a:solidFill>
              </a:rPr>
              <a:t>doksaheksaenoik</a:t>
            </a:r>
            <a:r>
              <a:rPr lang="tr-TR" sz="2400" dirty="0">
                <a:solidFill>
                  <a:srgbClr val="FF0000"/>
                </a:solidFill>
              </a:rPr>
              <a:t> asit (DHA)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059939-7613-40EA-8AF6-4A3D5698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Balık yağı</a:t>
            </a:r>
          </a:p>
          <a:p>
            <a:r>
              <a:rPr lang="tr-TR" dirty="0" err="1">
                <a:solidFill>
                  <a:srgbClr val="FF0000"/>
                </a:solidFill>
              </a:rPr>
              <a:t>Trigliseriti</a:t>
            </a:r>
            <a:r>
              <a:rPr lang="tr-TR" dirty="0">
                <a:solidFill>
                  <a:srgbClr val="FF0000"/>
                </a:solidFill>
              </a:rPr>
              <a:t> azaltır</a:t>
            </a:r>
          </a:p>
          <a:p>
            <a:r>
              <a:rPr lang="tr-TR" dirty="0">
                <a:solidFill>
                  <a:srgbClr val="FF0000"/>
                </a:solidFill>
              </a:rPr>
              <a:t>LDL düzeyini etkilemeden </a:t>
            </a:r>
            <a:r>
              <a:rPr lang="tr-TR" dirty="0" err="1"/>
              <a:t>aterojenik</a:t>
            </a:r>
            <a:r>
              <a:rPr lang="tr-TR" dirty="0"/>
              <a:t> etkisini azaltır</a:t>
            </a:r>
          </a:p>
          <a:p>
            <a:r>
              <a:rPr lang="tr-TR" dirty="0" err="1">
                <a:solidFill>
                  <a:srgbClr val="FF0000"/>
                </a:solidFill>
              </a:rPr>
              <a:t>Vd</a:t>
            </a:r>
            <a:r>
              <a:rPr lang="tr-TR" dirty="0">
                <a:solidFill>
                  <a:srgbClr val="FF0000"/>
                </a:solidFill>
              </a:rPr>
              <a:t> yaparak</a:t>
            </a:r>
            <a:r>
              <a:rPr lang="tr-TR" dirty="0"/>
              <a:t>; kan basıncı ve </a:t>
            </a:r>
            <a:r>
              <a:rPr lang="tr-TR" dirty="0" err="1"/>
              <a:t>trombosit</a:t>
            </a:r>
            <a:r>
              <a:rPr lang="tr-TR" dirty="0"/>
              <a:t> </a:t>
            </a:r>
            <a:r>
              <a:rPr lang="tr-TR" dirty="0" err="1"/>
              <a:t>agregasyonunu</a:t>
            </a:r>
            <a:r>
              <a:rPr lang="tr-TR" dirty="0"/>
              <a:t> azaltır.</a:t>
            </a:r>
          </a:p>
          <a:p>
            <a:r>
              <a:rPr lang="tr-TR" dirty="0"/>
              <a:t>Günde </a:t>
            </a:r>
            <a:r>
              <a:rPr lang="tr-TR" dirty="0">
                <a:solidFill>
                  <a:srgbClr val="FF0000"/>
                </a:solidFill>
              </a:rPr>
              <a:t>3 g’dan fazla ,Kanama </a:t>
            </a:r>
            <a:r>
              <a:rPr lang="tr-TR" dirty="0"/>
              <a:t>riski</a:t>
            </a:r>
          </a:p>
          <a:p>
            <a:r>
              <a:rPr lang="tr-TR" dirty="0"/>
              <a:t>aspirin/</a:t>
            </a:r>
            <a:r>
              <a:rPr lang="tr-TR" dirty="0" err="1"/>
              <a:t>klopidogrel</a:t>
            </a:r>
            <a:r>
              <a:rPr lang="tr-TR" dirty="0"/>
              <a:t> alanlarda,  kanama riski</a:t>
            </a:r>
          </a:p>
          <a:p>
            <a:r>
              <a:rPr lang="tr-TR" dirty="0" err="1"/>
              <a:t>Statinlerle</a:t>
            </a:r>
            <a:r>
              <a:rPr lang="tr-TR" dirty="0"/>
              <a:t>, </a:t>
            </a:r>
            <a:r>
              <a:rPr lang="tr-TR" dirty="0" err="1"/>
              <a:t>fibratlarla</a:t>
            </a:r>
            <a:r>
              <a:rPr lang="tr-TR" dirty="0"/>
              <a:t> kombine ve </a:t>
            </a:r>
            <a:r>
              <a:rPr lang="tr-TR" dirty="0">
                <a:solidFill>
                  <a:srgbClr val="FF0000"/>
                </a:solidFill>
              </a:rPr>
              <a:t>Gebelikte</a:t>
            </a:r>
            <a:r>
              <a:rPr lang="tr-TR" dirty="0"/>
              <a:t> </a:t>
            </a:r>
            <a:r>
              <a:rPr lang="tr-TR" dirty="0" err="1"/>
              <a:t>kull</a:t>
            </a:r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Hipertrigliseridemi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;</a:t>
            </a:r>
            <a:r>
              <a:rPr lang="tr-TR" dirty="0" err="1"/>
              <a:t>fibrat</a:t>
            </a:r>
            <a:r>
              <a:rPr lang="tr-TR" dirty="0"/>
              <a:t> / </a:t>
            </a:r>
            <a:r>
              <a:rPr lang="tr-TR" dirty="0" err="1"/>
              <a:t>statinlerle</a:t>
            </a:r>
            <a:r>
              <a:rPr lang="tr-TR" dirty="0"/>
              <a:t> kontrol edilemiyorsa  omega-3 yağ asitleri ekle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410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207CF89-B633-4E5C-9BF9-079C506C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8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60576-FAA9-45D3-8E13-964D2347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451248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Proprotein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Convertase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Subtilisin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Kexin</a:t>
            </a:r>
            <a:r>
              <a:rPr lang="tr-TR" dirty="0">
                <a:solidFill>
                  <a:srgbClr val="FF0000"/>
                </a:solidFill>
              </a:rPr>
              <a:t> Tip 9 (PCSK9) İnhibitörleri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3005FB-E537-4CE7-BF18-039D169E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Kc</a:t>
            </a:r>
            <a:r>
              <a:rPr lang="tr-TR" dirty="0"/>
              <a:t> de </a:t>
            </a:r>
            <a:r>
              <a:rPr lang="tr-TR" dirty="0" err="1"/>
              <a:t>LDLR’yi</a:t>
            </a:r>
            <a:r>
              <a:rPr lang="tr-TR" dirty="0"/>
              <a:t> azaltır</a:t>
            </a:r>
          </a:p>
          <a:p>
            <a:r>
              <a:rPr lang="tr-TR" dirty="0"/>
              <a:t>tek başına /</a:t>
            </a:r>
            <a:r>
              <a:rPr lang="tr-TR" dirty="0" err="1"/>
              <a:t>statin</a:t>
            </a:r>
            <a:r>
              <a:rPr lang="tr-TR" dirty="0"/>
              <a:t> ve/veya diğer </a:t>
            </a:r>
            <a:r>
              <a:rPr lang="tr-TR" dirty="0" err="1"/>
              <a:t>lipid</a:t>
            </a:r>
            <a:r>
              <a:rPr lang="tr-TR" dirty="0"/>
              <a:t> düşürücülerle kombine,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LDL-K  doza bağımlı </a:t>
            </a:r>
            <a:r>
              <a:rPr lang="tr-TR" dirty="0"/>
              <a:t> %60 oranında düşürür </a:t>
            </a:r>
          </a:p>
          <a:p>
            <a:r>
              <a:rPr lang="tr-TR" dirty="0" err="1"/>
              <a:t>alirocumab</a:t>
            </a:r>
            <a:r>
              <a:rPr lang="tr-TR" dirty="0"/>
              <a:t> ve </a:t>
            </a:r>
            <a:r>
              <a:rPr lang="tr-TR" dirty="0" err="1"/>
              <a:t>evolocumab</a:t>
            </a:r>
            <a:r>
              <a:rPr lang="tr-TR" dirty="0"/>
              <a:t> FDA ve Avrupa İlaç Ajansı (EMA) tarafınca onaylanmış ve klinik kullanıma girmiştir</a:t>
            </a:r>
          </a:p>
          <a:p>
            <a:r>
              <a:rPr lang="tr-TR" dirty="0"/>
              <a:t>Her </a:t>
            </a:r>
            <a:r>
              <a:rPr lang="tr-TR" dirty="0" err="1"/>
              <a:t>ikiside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subcutan</a:t>
            </a:r>
            <a:r>
              <a:rPr lang="tr-TR" dirty="0"/>
              <a:t>  </a:t>
            </a:r>
            <a:r>
              <a:rPr lang="tr-TR" dirty="0">
                <a:solidFill>
                  <a:srgbClr val="00B050"/>
                </a:solidFill>
              </a:rPr>
              <a:t>tek kullanımlık kalemler </a:t>
            </a:r>
            <a:r>
              <a:rPr lang="tr-TR" dirty="0"/>
              <a:t>şeklinde</a:t>
            </a:r>
          </a:p>
          <a:p>
            <a:r>
              <a:rPr lang="tr-TR" dirty="0" err="1"/>
              <a:t>Alirocumab</a:t>
            </a:r>
            <a:r>
              <a:rPr lang="tr-TR" dirty="0"/>
              <a:t> ( </a:t>
            </a:r>
            <a:r>
              <a:rPr lang="tr-TR" dirty="0" err="1"/>
              <a:t>praluent</a:t>
            </a:r>
            <a:r>
              <a:rPr lang="tr-TR" dirty="0"/>
              <a:t>) iki haftada bir 75 mg /150 mg, </a:t>
            </a:r>
          </a:p>
          <a:p>
            <a:r>
              <a:rPr lang="tr-TR" dirty="0" err="1">
                <a:solidFill>
                  <a:srgbClr val="FF0000"/>
                </a:solidFill>
              </a:rPr>
              <a:t>Evolocumab</a:t>
            </a:r>
            <a:r>
              <a:rPr lang="tr-TR" dirty="0">
                <a:solidFill>
                  <a:srgbClr val="FF0000"/>
                </a:solidFill>
              </a:rPr>
              <a:t> ( </a:t>
            </a:r>
            <a:r>
              <a:rPr lang="tr-TR" dirty="0" err="1">
                <a:solidFill>
                  <a:srgbClr val="FF0000"/>
                </a:solidFill>
              </a:rPr>
              <a:t>rapeta</a:t>
            </a:r>
            <a:r>
              <a:rPr lang="tr-TR" dirty="0">
                <a:solidFill>
                  <a:srgbClr val="FF0000"/>
                </a:solidFill>
              </a:rPr>
              <a:t>)  </a:t>
            </a:r>
            <a:r>
              <a:rPr lang="tr-TR" dirty="0"/>
              <a:t>iki haftada bir 140 mg / ayda bir 420 mg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8283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3AB48-4227-47A8-B86C-CF14C9C8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Afarez</a:t>
            </a:r>
            <a:r>
              <a:rPr lang="tr-TR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DDA39-396F-4700-AB4C-0ECB670D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0808"/>
            <a:ext cx="6347714" cy="388077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plazmaferez</a:t>
            </a:r>
            <a:r>
              <a:rPr lang="tr-TR" dirty="0"/>
              <a:t> , </a:t>
            </a:r>
          </a:p>
          <a:p>
            <a:r>
              <a:rPr lang="tr-TR" dirty="0"/>
              <a:t>LDL-</a:t>
            </a:r>
            <a:r>
              <a:rPr lang="tr-TR" dirty="0" err="1"/>
              <a:t>aferezi</a:t>
            </a:r>
            <a:r>
              <a:rPr lang="tr-TR" dirty="0"/>
              <a:t> olarak iki şekilde</a:t>
            </a:r>
          </a:p>
          <a:p>
            <a:endParaRPr lang="tr-TR" dirty="0"/>
          </a:p>
          <a:p>
            <a:pPr lvl="1">
              <a:buFont typeface="Courier New" pitchFamily="49" charset="0"/>
              <a:buChar char="o"/>
            </a:pPr>
            <a:r>
              <a:rPr lang="tr-TR" sz="1800" dirty="0"/>
              <a:t>LDL-K yüksek olup </a:t>
            </a:r>
            <a:r>
              <a:rPr lang="tr-TR" sz="1800" dirty="0">
                <a:solidFill>
                  <a:srgbClr val="FF0000"/>
                </a:solidFill>
              </a:rPr>
              <a:t>medikal tedaviye yanıtsız </a:t>
            </a:r>
            <a:r>
              <a:rPr lang="tr-TR" sz="1800" dirty="0"/>
              <a:t>ASKVH veya </a:t>
            </a:r>
            <a:r>
              <a:rPr lang="tr-TR" sz="1800" dirty="0" err="1"/>
              <a:t>kardiyovaskuler</a:t>
            </a:r>
            <a:r>
              <a:rPr lang="tr-TR" sz="1800" dirty="0"/>
              <a:t> açıdan yüksek riskli hastalar</a:t>
            </a:r>
          </a:p>
          <a:p>
            <a:pPr lvl="1">
              <a:buFont typeface="Courier New" pitchFamily="49" charset="0"/>
              <a:buChar char="o"/>
            </a:pPr>
            <a:r>
              <a:rPr lang="tr-TR" sz="1800" dirty="0" err="1"/>
              <a:t>HTG’e</a:t>
            </a:r>
            <a:r>
              <a:rPr lang="tr-TR" sz="1800" dirty="0"/>
              <a:t> bağlı akut </a:t>
            </a:r>
            <a:r>
              <a:rPr lang="tr-TR" sz="1800" dirty="0" err="1"/>
              <a:t>pankreatit</a:t>
            </a:r>
            <a:r>
              <a:rPr lang="tr-TR" sz="1800" dirty="0"/>
              <a:t> tanılı veya </a:t>
            </a:r>
            <a:r>
              <a:rPr lang="tr-TR" sz="1800" dirty="0">
                <a:solidFill>
                  <a:srgbClr val="FF0000"/>
                </a:solidFill>
              </a:rPr>
              <a:t>medikal tedavi ile kontrol altına alınamayan </a:t>
            </a:r>
            <a:r>
              <a:rPr lang="tr-TR" sz="1800" dirty="0"/>
              <a:t>ve daha önce </a:t>
            </a:r>
            <a:r>
              <a:rPr lang="tr-TR" sz="1800" dirty="0" err="1"/>
              <a:t>pankreatit</a:t>
            </a:r>
            <a:r>
              <a:rPr lang="tr-TR" sz="1800" dirty="0"/>
              <a:t> </a:t>
            </a:r>
            <a:r>
              <a:rPr lang="tr-TR" sz="1800" dirty="0" err="1"/>
              <a:t>öykusu</a:t>
            </a:r>
            <a:r>
              <a:rPr lang="tr-TR" sz="1800" dirty="0"/>
              <a:t> olan ciddi TG yüksekliği( 1000 büyük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68964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61DECD-530D-4BA4-8ABC-0E218D5B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>
                <a:solidFill>
                  <a:srgbClr val="C00000"/>
                </a:solidFill>
              </a:rPr>
              <a:t>HİPERTRİGLİSERİDEMi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71B9D4-F2AE-4FD0-A6E8-16A128D0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Karaciğerde TG üretiminin esas nedeni alınan  </a:t>
            </a:r>
            <a:r>
              <a:rPr lang="tr-TR" dirty="0">
                <a:solidFill>
                  <a:srgbClr val="FF0000"/>
                </a:solidFill>
              </a:rPr>
              <a:t>karbonhidratlar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ASKVH, </a:t>
            </a:r>
            <a:r>
              <a:rPr lang="tr-TR" dirty="0" err="1">
                <a:solidFill>
                  <a:srgbClr val="FF0000"/>
                </a:solidFill>
              </a:rPr>
              <a:t>hepatik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steatoz</a:t>
            </a:r>
            <a:r>
              <a:rPr lang="tr-TR" dirty="0">
                <a:solidFill>
                  <a:srgbClr val="FF0000"/>
                </a:solidFill>
              </a:rPr>
              <a:t> ve </a:t>
            </a:r>
            <a:r>
              <a:rPr lang="tr-TR" dirty="0" err="1">
                <a:solidFill>
                  <a:srgbClr val="FF0000"/>
                </a:solidFill>
              </a:rPr>
              <a:t>pankreatit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riski </a:t>
            </a:r>
          </a:p>
          <a:p>
            <a:r>
              <a:rPr lang="tr-TR" dirty="0"/>
              <a:t>Normal </a:t>
            </a:r>
            <a:r>
              <a:rPr lang="tr-TR" dirty="0">
                <a:solidFill>
                  <a:srgbClr val="FF0000"/>
                </a:solidFill>
              </a:rPr>
              <a:t>&lt;150mg</a:t>
            </a:r>
            <a:r>
              <a:rPr lang="tr-TR" dirty="0"/>
              <a:t>/dl</a:t>
            </a:r>
          </a:p>
          <a:p>
            <a:r>
              <a:rPr lang="tr-TR" dirty="0"/>
              <a:t>Gün içinde en düşük düzeyleri saat 03:00’de, en yüksek düzeyleri ise öğleden sonra ölçülür.</a:t>
            </a:r>
          </a:p>
          <a:p>
            <a:r>
              <a:rPr lang="tr-TR" dirty="0"/>
              <a:t>HTG saptanırsa ; </a:t>
            </a:r>
            <a:r>
              <a:rPr lang="tr-TR" dirty="0" err="1">
                <a:solidFill>
                  <a:srgbClr val="FF0000"/>
                </a:solidFill>
              </a:rPr>
              <a:t>sekonder</a:t>
            </a:r>
            <a:r>
              <a:rPr lang="tr-TR" dirty="0">
                <a:solidFill>
                  <a:srgbClr val="FF0000"/>
                </a:solidFill>
              </a:rPr>
              <a:t> nedenleri </a:t>
            </a:r>
            <a:r>
              <a:rPr lang="tr-TR" dirty="0"/>
              <a:t>araştır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00834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1FC1EA5-D887-4C62-980E-AD622370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128792" cy="70000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772F6EE-43FC-4E91-9A2C-C1282498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6" y="911134"/>
            <a:ext cx="7128792" cy="5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61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0FA47-E277-4103-945D-01FE16E0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>
                <a:solidFill>
                  <a:srgbClr val="C00000"/>
                </a:solidFill>
              </a:rPr>
              <a:t>HİPERTRİGLİSERİDEMi</a:t>
            </a:r>
            <a:r>
              <a:rPr lang="tr-TR" sz="3600" b="1" dirty="0">
                <a:solidFill>
                  <a:srgbClr val="C00000"/>
                </a:solidFill>
              </a:rPr>
              <a:t> TEDAVİ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5FF592-E8B5-4902-A6B2-14DE339E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Yaşam tarzı değişiklikleri, </a:t>
            </a:r>
          </a:p>
          <a:p>
            <a:r>
              <a:rPr lang="tr-TR" dirty="0" err="1"/>
              <a:t>Sekonder</a:t>
            </a:r>
            <a:r>
              <a:rPr lang="tr-TR" dirty="0"/>
              <a:t> nedenlerin tedavisi</a:t>
            </a:r>
          </a:p>
          <a:p>
            <a:endParaRPr lang="tr-TR" dirty="0"/>
          </a:p>
          <a:p>
            <a:r>
              <a:rPr lang="tr-TR" dirty="0"/>
              <a:t>TG&gt;500 medikal tedavi</a:t>
            </a:r>
          </a:p>
          <a:p>
            <a:r>
              <a:rPr lang="tr-TR" b="1" dirty="0"/>
              <a:t>Tedavide temel hedef;</a:t>
            </a:r>
          </a:p>
          <a:p>
            <a:r>
              <a:rPr lang="tr-TR" dirty="0">
                <a:solidFill>
                  <a:srgbClr val="00B0F0"/>
                </a:solidFill>
              </a:rPr>
              <a:t>ASKVH, </a:t>
            </a:r>
            <a:r>
              <a:rPr lang="tr-TR" dirty="0" err="1">
                <a:solidFill>
                  <a:srgbClr val="00B0F0"/>
                </a:solidFill>
              </a:rPr>
              <a:t>hepatik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 err="1">
                <a:solidFill>
                  <a:srgbClr val="00B0F0"/>
                </a:solidFill>
              </a:rPr>
              <a:t>steatoz</a:t>
            </a:r>
            <a:r>
              <a:rPr lang="tr-TR" dirty="0">
                <a:solidFill>
                  <a:srgbClr val="00B0F0"/>
                </a:solidFill>
              </a:rPr>
              <a:t> ve </a:t>
            </a:r>
            <a:r>
              <a:rPr lang="tr-TR" dirty="0" err="1">
                <a:solidFill>
                  <a:srgbClr val="00B0F0"/>
                </a:solidFill>
              </a:rPr>
              <a:t>pankreatit</a:t>
            </a:r>
            <a:r>
              <a:rPr lang="tr-TR" dirty="0">
                <a:solidFill>
                  <a:srgbClr val="00B0F0"/>
                </a:solidFill>
              </a:rPr>
              <a:t> gelişmesini önlemek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7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AF3848-B09F-41A1-98DD-A7DAB027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758D886-E252-4BC2-8D61-F0399944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45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D04A74-CFAB-4F7C-99C2-1C6B5BB6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>
                <a:solidFill>
                  <a:srgbClr val="C00000"/>
                </a:solidFill>
              </a:rPr>
              <a:t>HİPERTRİGLİSERİDEMi</a:t>
            </a:r>
            <a:r>
              <a:rPr lang="tr-TR" sz="3600" b="1" dirty="0">
                <a:solidFill>
                  <a:srgbClr val="C00000"/>
                </a:solidFill>
              </a:rPr>
              <a:t> TEDAVİ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19276-DD3E-4952-98E3-88D8101B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Hafif ve Orta düzeydeki HTG;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Kalori kısıtlaması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Ağırlık kontrolü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Fazla karbonhidrat alımını kısıtla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Konsantre şeker ve </a:t>
            </a:r>
            <a:r>
              <a:rPr lang="tr-TR" dirty="0" err="1"/>
              <a:t>fruktoz</a:t>
            </a:r>
            <a:r>
              <a:rPr lang="tr-TR" dirty="0"/>
              <a:t> alımını engelle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 err="1"/>
              <a:t>Glisemik</a:t>
            </a:r>
            <a:r>
              <a:rPr lang="tr-TR" dirty="0"/>
              <a:t> indeksi yüksek besinleri kısıtla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 err="1"/>
              <a:t>Omega</a:t>
            </a:r>
            <a:r>
              <a:rPr lang="tr-TR" dirty="0"/>
              <a:t> 3 tüketimini artır</a:t>
            </a:r>
          </a:p>
          <a:p>
            <a:pPr lvl="1">
              <a:buFont typeface="Courier New" pitchFamily="49" charset="0"/>
              <a:buChar char="o"/>
            </a:pPr>
            <a:r>
              <a:rPr lang="tr-TR" dirty="0"/>
              <a:t>Egzersiz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422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9B5127-739E-494B-830F-56368133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C00000"/>
                </a:solidFill>
              </a:rPr>
              <a:t>HİPERTRİGLİSERİDEMi</a:t>
            </a:r>
            <a:r>
              <a:rPr lang="tr-TR" sz="3200" b="1" dirty="0">
                <a:solidFill>
                  <a:srgbClr val="C00000"/>
                </a:solidFill>
              </a:rPr>
              <a:t> TEDAVİ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B8EED4-4E1F-4D9F-BF40-4BBCBEDD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Hafif ve Orta düzeydeki HTG</a:t>
            </a:r>
            <a:r>
              <a:rPr lang="tr-TR" dirty="0"/>
              <a:t>; yaşam tarzı değişikliği ve uygun beslenmeye rağmen </a:t>
            </a:r>
            <a:r>
              <a:rPr lang="tr-TR" dirty="0">
                <a:solidFill>
                  <a:srgbClr val="FF0000"/>
                </a:solidFill>
              </a:rPr>
              <a:t>TG&gt;200mg</a:t>
            </a:r>
            <a:r>
              <a:rPr lang="tr-TR" dirty="0"/>
              <a:t>/dl olan yüksek ASKVH riskli  olgularda ilaç tedavisi olarak öncelikle </a:t>
            </a:r>
            <a:r>
              <a:rPr lang="tr-TR" dirty="0" err="1">
                <a:solidFill>
                  <a:srgbClr val="FF0000"/>
                </a:solidFill>
              </a:rPr>
              <a:t>statinler</a:t>
            </a:r>
            <a:r>
              <a:rPr lang="tr-TR" dirty="0"/>
              <a:t> tercih edilmelidir</a:t>
            </a:r>
          </a:p>
          <a:p>
            <a:endParaRPr lang="tr-TR" dirty="0"/>
          </a:p>
          <a:p>
            <a:r>
              <a:rPr lang="tr-TR" dirty="0" err="1"/>
              <a:t>Statin</a:t>
            </a:r>
            <a:r>
              <a:rPr lang="tr-TR" dirty="0"/>
              <a:t> tedavisine rağmen </a:t>
            </a:r>
            <a:r>
              <a:rPr lang="tr-TR" dirty="0">
                <a:solidFill>
                  <a:srgbClr val="FF0000"/>
                </a:solidFill>
              </a:rPr>
              <a:t>TG; 135-499 </a:t>
            </a:r>
            <a:r>
              <a:rPr lang="tr-TR" dirty="0"/>
              <a:t>mg/</a:t>
            </a:r>
            <a:r>
              <a:rPr lang="tr-TR" dirty="0" err="1"/>
              <a:t>dL</a:t>
            </a:r>
            <a:r>
              <a:rPr lang="tr-TR" dirty="0"/>
              <a:t> arasında olan yüksek riskli hastalarda  </a:t>
            </a:r>
            <a:r>
              <a:rPr lang="tr-TR" dirty="0">
                <a:solidFill>
                  <a:srgbClr val="FF0000"/>
                </a:solidFill>
              </a:rPr>
              <a:t>omega-3 / </a:t>
            </a:r>
            <a:r>
              <a:rPr lang="tr-TR" dirty="0" err="1">
                <a:solidFill>
                  <a:srgbClr val="FF0000"/>
                </a:solidFill>
              </a:rPr>
              <a:t>Fibrat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42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6C7E96-AC48-4A26-804E-58952715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>
                <a:solidFill>
                  <a:srgbClr val="C00000"/>
                </a:solidFill>
              </a:rPr>
              <a:t>HİPERTRİGLİSERİDEMi</a:t>
            </a:r>
            <a:r>
              <a:rPr lang="tr-TR" sz="3600" b="1" dirty="0">
                <a:solidFill>
                  <a:srgbClr val="C00000"/>
                </a:solidFill>
              </a:rPr>
              <a:t> TEDAVİ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1B209E-95E8-4842-A945-A164905A2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TG &gt;500 </a:t>
            </a:r>
            <a:r>
              <a:rPr lang="tr-TR" dirty="0"/>
              <a:t>mg/</a:t>
            </a:r>
            <a:r>
              <a:rPr lang="tr-TR" dirty="0" err="1"/>
              <a:t>dL’de</a:t>
            </a:r>
            <a:r>
              <a:rPr lang="tr-TR" dirty="0"/>
              <a:t> ilk tercih </a:t>
            </a:r>
            <a:r>
              <a:rPr lang="tr-TR" dirty="0" err="1">
                <a:solidFill>
                  <a:srgbClr val="FF0000"/>
                </a:solidFill>
              </a:rPr>
              <a:t>fibratlar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Etkisi </a:t>
            </a:r>
            <a:r>
              <a:rPr lang="tr-TR" dirty="0">
                <a:solidFill>
                  <a:srgbClr val="FF0000"/>
                </a:solidFill>
              </a:rPr>
              <a:t>2 hafta </a:t>
            </a:r>
            <a:r>
              <a:rPr lang="tr-TR" dirty="0"/>
              <a:t>içinde başlar ve </a:t>
            </a:r>
            <a:r>
              <a:rPr lang="tr-TR" dirty="0">
                <a:solidFill>
                  <a:srgbClr val="FF0000"/>
                </a:solidFill>
              </a:rPr>
              <a:t>6-8 hafta içinde maksimal </a:t>
            </a:r>
            <a:r>
              <a:rPr lang="tr-TR" dirty="0"/>
              <a:t>düzeye ulaşır,  </a:t>
            </a:r>
          </a:p>
          <a:p>
            <a:r>
              <a:rPr lang="tr-TR" dirty="0"/>
              <a:t>Yeterli düşüş yoksa  </a:t>
            </a:r>
            <a:r>
              <a:rPr lang="tr-TR" dirty="0">
                <a:solidFill>
                  <a:srgbClr val="FF0000"/>
                </a:solidFill>
              </a:rPr>
              <a:t>omega3/</a:t>
            </a:r>
            <a:r>
              <a:rPr lang="tr-TR" dirty="0" err="1">
                <a:solidFill>
                  <a:srgbClr val="FF0000"/>
                </a:solidFill>
              </a:rPr>
              <a:t>Niasin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0722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540C77-8497-4F0C-949F-0FEE2F63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EA2D59-17B3-4941-BB4F-584BAAE9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624"/>
            <a:ext cx="6696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8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BD9935-BA4D-408D-9B45-D7E4767C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KOMBİNE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08B5DE-73CA-441C-8E51-C7D38899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r>
              <a:rPr lang="tr-TR" sz="1600" dirty="0"/>
              <a:t>Maksimum </a:t>
            </a:r>
            <a:r>
              <a:rPr lang="tr-TR" sz="1600" dirty="0" err="1"/>
              <a:t>tolere</a:t>
            </a:r>
            <a:r>
              <a:rPr lang="tr-TR" sz="1600" dirty="0"/>
              <a:t> edilebilen </a:t>
            </a:r>
            <a:r>
              <a:rPr lang="tr-TR" sz="1600" dirty="0" err="1">
                <a:solidFill>
                  <a:srgbClr val="FF0000"/>
                </a:solidFill>
              </a:rPr>
              <a:t>Statinle</a:t>
            </a:r>
            <a:r>
              <a:rPr lang="tr-TR" sz="1600" dirty="0"/>
              <a:t> LDL-K hedefine ulaşılamayan </a:t>
            </a:r>
            <a:r>
              <a:rPr lang="tr-TR" sz="1600" dirty="0">
                <a:solidFill>
                  <a:srgbClr val="00B0F0"/>
                </a:solidFill>
              </a:rPr>
              <a:t>çok yüksek veya yüksek riskli </a:t>
            </a:r>
            <a:r>
              <a:rPr lang="tr-TR" sz="1600" dirty="0"/>
              <a:t>hastalarda;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FF0000"/>
                </a:solidFill>
              </a:rPr>
              <a:t>                </a:t>
            </a:r>
            <a:r>
              <a:rPr lang="tr-TR" sz="1600" dirty="0" err="1">
                <a:solidFill>
                  <a:srgbClr val="FF0000"/>
                </a:solidFill>
              </a:rPr>
              <a:t>ezetimib</a:t>
            </a:r>
            <a:r>
              <a:rPr lang="tr-TR" sz="1600" dirty="0" err="1"/>
              <a:t>,hedef</a:t>
            </a:r>
            <a:r>
              <a:rPr lang="tr-TR" sz="1600" dirty="0"/>
              <a:t> sağlanmazsa,</a:t>
            </a:r>
          </a:p>
          <a:p>
            <a:pPr marL="0" indent="0">
              <a:buNone/>
            </a:pPr>
            <a:r>
              <a:rPr lang="tr-TR" sz="1600" dirty="0"/>
              <a:t>                </a:t>
            </a:r>
            <a:r>
              <a:rPr lang="tr-TR" sz="1600" dirty="0">
                <a:solidFill>
                  <a:srgbClr val="FF0000"/>
                </a:solidFill>
              </a:rPr>
              <a:t>PCSK9 inhibitörü /</a:t>
            </a:r>
            <a:r>
              <a:rPr lang="tr-TR" sz="1600" dirty="0"/>
              <a:t>direk PCSK9 inhibitörü </a:t>
            </a:r>
            <a:r>
              <a:rPr lang="tr-TR" sz="1600" dirty="0" err="1"/>
              <a:t>eklebilir</a:t>
            </a:r>
            <a:r>
              <a:rPr lang="tr-TR" sz="1600" dirty="0"/>
              <a:t>.</a:t>
            </a:r>
          </a:p>
          <a:p>
            <a:r>
              <a:rPr lang="tr-TR" sz="1600" dirty="0" err="1"/>
              <a:t>Statin</a:t>
            </a:r>
            <a:r>
              <a:rPr lang="tr-TR" sz="1600" dirty="0"/>
              <a:t> tedavisine rağmen </a:t>
            </a:r>
            <a:r>
              <a:rPr lang="tr-TR" sz="1600" dirty="0">
                <a:solidFill>
                  <a:srgbClr val="FF0000"/>
                </a:solidFill>
              </a:rPr>
              <a:t>TG;135-499</a:t>
            </a:r>
            <a:r>
              <a:rPr lang="tr-TR" sz="1600" dirty="0"/>
              <a:t> mg/</a:t>
            </a:r>
            <a:r>
              <a:rPr lang="tr-TR" sz="1600" dirty="0" err="1"/>
              <a:t>dL</a:t>
            </a:r>
            <a:r>
              <a:rPr lang="tr-TR" sz="1600" dirty="0"/>
              <a:t> olan </a:t>
            </a:r>
            <a:r>
              <a:rPr lang="tr-TR" sz="1600" dirty="0">
                <a:solidFill>
                  <a:srgbClr val="00B0F0"/>
                </a:solidFill>
              </a:rPr>
              <a:t>yüksek riskli hastalarda</a:t>
            </a:r>
            <a:r>
              <a:rPr lang="tr-TR" sz="1600" dirty="0"/>
              <a:t>;</a:t>
            </a:r>
          </a:p>
          <a:p>
            <a:pPr marL="0" indent="0">
              <a:buNone/>
            </a:pPr>
            <a:r>
              <a:rPr lang="tr-TR" sz="1600" dirty="0"/>
              <a:t>               </a:t>
            </a:r>
            <a:r>
              <a:rPr lang="tr-TR" sz="1600" dirty="0" err="1">
                <a:solidFill>
                  <a:srgbClr val="FF0000"/>
                </a:solidFill>
              </a:rPr>
              <a:t>ikozapent</a:t>
            </a:r>
            <a:r>
              <a:rPr lang="tr-TR" sz="1600" dirty="0">
                <a:solidFill>
                  <a:srgbClr val="FF0000"/>
                </a:solidFill>
              </a:rPr>
              <a:t> etil (</a:t>
            </a:r>
            <a:r>
              <a:rPr lang="tr-TR" sz="1600" dirty="0" err="1">
                <a:solidFill>
                  <a:srgbClr val="FF0000"/>
                </a:solidFill>
              </a:rPr>
              <a:t>vescepa</a:t>
            </a:r>
            <a:r>
              <a:rPr lang="tr-TR" sz="1600" dirty="0">
                <a:solidFill>
                  <a:srgbClr val="FF0000"/>
                </a:solidFill>
              </a:rPr>
              <a:t>) 2x2  </a:t>
            </a:r>
            <a:r>
              <a:rPr lang="tr-TR" sz="1600" dirty="0"/>
              <a:t>gr/gün, temin edilemezse,</a:t>
            </a:r>
          </a:p>
          <a:p>
            <a:pPr marL="0" indent="0">
              <a:buNone/>
            </a:pPr>
            <a:r>
              <a:rPr lang="tr-TR" sz="1600" dirty="0"/>
              <a:t>               </a:t>
            </a:r>
            <a:r>
              <a:rPr lang="tr-TR" sz="1600" dirty="0" err="1">
                <a:solidFill>
                  <a:srgbClr val="FF0000"/>
                </a:solidFill>
              </a:rPr>
              <a:t>fenofibrat</a:t>
            </a:r>
            <a:r>
              <a:rPr lang="tr-TR" sz="1600" dirty="0"/>
              <a:t> kombine edilebilir. </a:t>
            </a:r>
          </a:p>
          <a:p>
            <a:r>
              <a:rPr lang="tr-TR" sz="1600" dirty="0"/>
              <a:t> </a:t>
            </a:r>
            <a:r>
              <a:rPr lang="tr-TR" sz="1600" dirty="0">
                <a:solidFill>
                  <a:srgbClr val="00B0F0"/>
                </a:solidFill>
              </a:rPr>
              <a:t>LDL-K hedef düzeylerine ulaşılmış </a:t>
            </a:r>
            <a:r>
              <a:rPr lang="tr-TR" sz="1600" dirty="0"/>
              <a:t>ama </a:t>
            </a:r>
            <a:r>
              <a:rPr lang="tr-TR" sz="1600" dirty="0">
                <a:solidFill>
                  <a:srgbClr val="FF0000"/>
                </a:solidFill>
              </a:rPr>
              <a:t>TG</a:t>
            </a:r>
            <a:r>
              <a:rPr lang="tr-TR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&gt;200 </a:t>
            </a:r>
            <a:r>
              <a:rPr lang="tr-TR" sz="1600" dirty="0"/>
              <a:t>mg/</a:t>
            </a:r>
            <a:r>
              <a:rPr lang="tr-TR" sz="1600" dirty="0" err="1"/>
              <a:t>dL</a:t>
            </a:r>
            <a:r>
              <a:rPr lang="tr-TR" sz="1600" dirty="0"/>
              <a:t> ve HDL-K küçük 40 olan çok yüksek riskli hastalarda </a:t>
            </a:r>
            <a:r>
              <a:rPr lang="tr-TR" sz="1600" dirty="0" err="1"/>
              <a:t>statinle</a:t>
            </a:r>
            <a:r>
              <a:rPr lang="tr-TR" sz="1600" dirty="0"/>
              <a:t> </a:t>
            </a:r>
            <a:r>
              <a:rPr lang="tr-TR" sz="1600" dirty="0" err="1">
                <a:solidFill>
                  <a:srgbClr val="FF0000"/>
                </a:solidFill>
              </a:rPr>
              <a:t>fenobibrat</a:t>
            </a:r>
            <a:r>
              <a:rPr lang="tr-TR" sz="1600" dirty="0"/>
              <a:t> kombine edilebilir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3800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61D22A-F87E-4929-93CB-2BD3C998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Gebelik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1F4535-D25A-48CB-A856-F5962534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</a:t>
            </a:r>
          </a:p>
          <a:p>
            <a:r>
              <a:rPr lang="tr-TR" dirty="0">
                <a:solidFill>
                  <a:srgbClr val="FF0000"/>
                </a:solidFill>
              </a:rPr>
              <a:t>insülin direnci </a:t>
            </a:r>
            <a:r>
              <a:rPr lang="tr-TR" dirty="0"/>
              <a:t>tablosudur </a:t>
            </a:r>
          </a:p>
          <a:p>
            <a:r>
              <a:rPr lang="tr-TR" dirty="0"/>
              <a:t>Fetüs için </a:t>
            </a:r>
            <a:r>
              <a:rPr lang="tr-TR" dirty="0" err="1"/>
              <a:t>maternal</a:t>
            </a:r>
            <a:r>
              <a:rPr lang="tr-TR" dirty="0"/>
              <a:t> enerji kaynağı olarak </a:t>
            </a:r>
            <a:r>
              <a:rPr lang="tr-TR" dirty="0" err="1"/>
              <a:t>karbohidratlardan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lipidlere</a:t>
            </a:r>
            <a:r>
              <a:rPr lang="tr-TR" dirty="0">
                <a:solidFill>
                  <a:srgbClr val="FF0000"/>
                </a:solidFill>
              </a:rPr>
              <a:t> doğru  </a:t>
            </a:r>
            <a:r>
              <a:rPr lang="tr-TR" dirty="0" err="1"/>
              <a:t>metabolik</a:t>
            </a:r>
            <a:r>
              <a:rPr lang="tr-TR" dirty="0"/>
              <a:t> kayma olur</a:t>
            </a:r>
          </a:p>
          <a:p>
            <a:r>
              <a:rPr lang="tr-TR" dirty="0"/>
              <a:t>Gebelikte </a:t>
            </a:r>
            <a:r>
              <a:rPr lang="tr-TR" dirty="0">
                <a:solidFill>
                  <a:srgbClr val="FF0000"/>
                </a:solidFill>
              </a:rPr>
              <a:t>tüm </a:t>
            </a:r>
            <a:r>
              <a:rPr lang="tr-TR" dirty="0" err="1">
                <a:solidFill>
                  <a:srgbClr val="FF0000"/>
                </a:solidFill>
              </a:rPr>
              <a:t>lipoprotein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konsantrasyonları fizyolojik olarak </a:t>
            </a:r>
            <a:r>
              <a:rPr lang="tr-TR" dirty="0">
                <a:solidFill>
                  <a:srgbClr val="FF0000"/>
                </a:solidFill>
              </a:rPr>
              <a:t>artar</a:t>
            </a:r>
            <a:r>
              <a:rPr lang="tr-TR" dirty="0"/>
              <a:t> (%30-50).  </a:t>
            </a:r>
          </a:p>
          <a:p>
            <a:r>
              <a:rPr lang="tr-TR" dirty="0">
                <a:solidFill>
                  <a:srgbClr val="FF0000"/>
                </a:solidFill>
              </a:rPr>
              <a:t>TG</a:t>
            </a:r>
            <a:r>
              <a:rPr lang="tr-TR" dirty="0"/>
              <a:t> artarak, üçüncü </a:t>
            </a:r>
            <a:r>
              <a:rPr lang="tr-TR" dirty="0" err="1"/>
              <a:t>trimesterde</a:t>
            </a:r>
            <a:r>
              <a:rPr lang="tr-TR" dirty="0"/>
              <a:t> terme yakın en yüksek seviyelere ulaşır, ancak genellikle </a:t>
            </a:r>
            <a:r>
              <a:rPr lang="tr-TR" dirty="0">
                <a:solidFill>
                  <a:srgbClr val="FF0000"/>
                </a:solidFill>
              </a:rPr>
              <a:t>250 mg/</a:t>
            </a:r>
            <a:r>
              <a:rPr lang="tr-TR" dirty="0" err="1">
                <a:solidFill>
                  <a:srgbClr val="FF0000"/>
                </a:solidFill>
              </a:rPr>
              <a:t>dL’yi</a:t>
            </a:r>
            <a:r>
              <a:rPr lang="tr-TR" dirty="0">
                <a:solidFill>
                  <a:srgbClr val="FF0000"/>
                </a:solidFill>
              </a:rPr>
              <a:t> aşmaz</a:t>
            </a:r>
            <a:r>
              <a:rPr lang="tr-TR" dirty="0"/>
              <a:t>.</a:t>
            </a:r>
          </a:p>
          <a:p>
            <a:r>
              <a:rPr lang="tr-TR" dirty="0"/>
              <a:t>Kolesterol düzeyleri </a:t>
            </a:r>
            <a:r>
              <a:rPr lang="tr-TR" dirty="0">
                <a:solidFill>
                  <a:srgbClr val="FF0000"/>
                </a:solidFill>
              </a:rPr>
              <a:t>gebelik sonrası 6 hafta </a:t>
            </a:r>
            <a:r>
              <a:rPr lang="tr-TR" dirty="0"/>
              <a:t>yüksek kalır</a:t>
            </a:r>
          </a:p>
        </p:txBody>
      </p:sp>
    </p:spTree>
    <p:extLst>
      <p:ext uri="{BB962C8B-B14F-4D97-AF65-F5344CB8AC3E}">
        <p14:creationId xmlns:p14="http://schemas.microsoft.com/office/powerpoint/2010/main" val="10429068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921B51-4E12-41A5-A8A1-5AA46CEA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Gebelik </a:t>
            </a: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taraması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81830-9264-4462-BA58-959F178C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gebelik </a:t>
            </a:r>
            <a:r>
              <a:rPr lang="tr-TR" dirty="0">
                <a:solidFill>
                  <a:srgbClr val="FF0000"/>
                </a:solidFill>
              </a:rPr>
              <a:t>öncesinde</a:t>
            </a:r>
            <a:r>
              <a:rPr lang="tr-TR" dirty="0"/>
              <a:t>,</a:t>
            </a:r>
          </a:p>
          <a:p>
            <a:r>
              <a:rPr lang="tr-TR" dirty="0"/>
              <a:t>gebelik </a:t>
            </a:r>
            <a:r>
              <a:rPr lang="tr-TR" dirty="0">
                <a:solidFill>
                  <a:srgbClr val="FF0000"/>
                </a:solidFill>
              </a:rPr>
              <a:t>tanısı aldıktan </a:t>
            </a:r>
            <a:r>
              <a:rPr lang="tr-TR" dirty="0"/>
              <a:t>sonraki erken </a:t>
            </a:r>
            <a:r>
              <a:rPr lang="tr-TR" dirty="0" err="1"/>
              <a:t>antenatal</a:t>
            </a:r>
            <a:r>
              <a:rPr lang="tr-TR" dirty="0"/>
              <a:t> dönemde,</a:t>
            </a:r>
          </a:p>
          <a:p>
            <a:r>
              <a:rPr lang="tr-TR" dirty="0"/>
              <a:t> Gebelik sonlandıktan </a:t>
            </a:r>
            <a:r>
              <a:rPr lang="tr-TR" dirty="0">
                <a:solidFill>
                  <a:srgbClr val="FF0000"/>
                </a:solidFill>
              </a:rPr>
              <a:t>en az 6 hafta sonra</a:t>
            </a:r>
            <a:r>
              <a:rPr lang="tr-TR" dirty="0"/>
              <a:t>.</a:t>
            </a:r>
          </a:p>
          <a:p>
            <a:r>
              <a:rPr lang="tr-TR" dirty="0"/>
              <a:t>Amaç, </a:t>
            </a:r>
            <a:r>
              <a:rPr lang="tr-TR" dirty="0" err="1"/>
              <a:t>pankreatit</a:t>
            </a:r>
            <a:r>
              <a:rPr lang="tr-TR" dirty="0"/>
              <a:t> riskini azaltmak için TG seviyelerini 1000 mg/</a:t>
            </a:r>
            <a:r>
              <a:rPr lang="tr-TR" dirty="0" err="1"/>
              <a:t>dL'nin</a:t>
            </a:r>
            <a:r>
              <a:rPr lang="tr-TR" dirty="0"/>
              <a:t> altına düşürmektir. </a:t>
            </a:r>
            <a:r>
              <a:rPr lang="tr-TR" dirty="0">
                <a:solidFill>
                  <a:srgbClr val="FF0000"/>
                </a:solidFill>
              </a:rPr>
              <a:t>Akut </a:t>
            </a:r>
            <a:r>
              <a:rPr lang="tr-TR" dirty="0" err="1">
                <a:solidFill>
                  <a:srgbClr val="FF0000"/>
                </a:solidFill>
              </a:rPr>
              <a:t>hemorajik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pankreatitte</a:t>
            </a:r>
            <a:r>
              <a:rPr lang="tr-TR" dirty="0">
                <a:solidFill>
                  <a:srgbClr val="FF0000"/>
                </a:solidFill>
              </a:rPr>
              <a:t> gebeliğin sonlandırılması </a:t>
            </a:r>
            <a:r>
              <a:rPr lang="tr-TR" dirty="0"/>
              <a:t>önerilebilir</a:t>
            </a:r>
          </a:p>
        </p:txBody>
      </p:sp>
    </p:spTree>
    <p:extLst>
      <p:ext uri="{BB962C8B-B14F-4D97-AF65-F5344CB8AC3E}">
        <p14:creationId xmlns:p14="http://schemas.microsoft.com/office/powerpoint/2010/main" val="33521291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515D0B-D73C-4031-B031-0AE0031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ilaçların gebelik kategorileri</a:t>
            </a:r>
            <a:r>
              <a:rPr lang="tr-TR" dirty="0"/>
              <a:t>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7AB332-694D-4DFE-9379-EC12216AE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statinler</a:t>
            </a:r>
            <a:r>
              <a:rPr lang="tr-TR" dirty="0"/>
              <a:t> ; X </a:t>
            </a:r>
          </a:p>
          <a:p>
            <a:r>
              <a:rPr lang="tr-TR" dirty="0"/>
              <a:t> </a:t>
            </a:r>
            <a:r>
              <a:rPr lang="tr-TR" dirty="0" err="1"/>
              <a:t>fibratlar</a:t>
            </a:r>
            <a:r>
              <a:rPr lang="tr-TR" dirty="0"/>
              <a:t>, </a:t>
            </a:r>
            <a:r>
              <a:rPr lang="tr-TR" dirty="0" err="1"/>
              <a:t>ezetimib</a:t>
            </a:r>
            <a:r>
              <a:rPr lang="tr-TR" dirty="0"/>
              <a:t>, </a:t>
            </a:r>
            <a:r>
              <a:rPr lang="tr-TR" dirty="0" err="1"/>
              <a:t>niasin</a:t>
            </a:r>
            <a:r>
              <a:rPr lang="tr-TR" dirty="0"/>
              <a:t>, </a:t>
            </a:r>
            <a:r>
              <a:rPr lang="tr-TR" dirty="0" err="1"/>
              <a:t>kolestiramin</a:t>
            </a:r>
            <a:r>
              <a:rPr lang="tr-TR" dirty="0"/>
              <a:t> ve omega-3 ;C,</a:t>
            </a:r>
          </a:p>
          <a:p>
            <a:r>
              <a:rPr lang="tr-TR" dirty="0"/>
              <a:t> </a:t>
            </a:r>
            <a:r>
              <a:rPr lang="tr-TR" dirty="0" err="1"/>
              <a:t>kolesevelam</a:t>
            </a:r>
            <a:r>
              <a:rPr lang="tr-TR" dirty="0"/>
              <a:t> ve </a:t>
            </a:r>
            <a:r>
              <a:rPr lang="tr-TR" dirty="0" err="1"/>
              <a:t>mipomersen</a:t>
            </a:r>
            <a:r>
              <a:rPr lang="tr-TR" dirty="0"/>
              <a:t>; B sınıfıdır.</a:t>
            </a:r>
          </a:p>
          <a:p>
            <a:r>
              <a:rPr lang="tr-TR" dirty="0"/>
              <a:t> </a:t>
            </a:r>
            <a:r>
              <a:rPr lang="tr-TR" dirty="0" err="1"/>
              <a:t>gemfibrozil</a:t>
            </a:r>
            <a:r>
              <a:rPr lang="tr-TR" dirty="0"/>
              <a:t> veya </a:t>
            </a:r>
            <a:r>
              <a:rPr lang="tr-TR" dirty="0" err="1"/>
              <a:t>fenofibrat</a:t>
            </a:r>
            <a:r>
              <a:rPr lang="tr-TR" dirty="0"/>
              <a:t>, C sınıfı olmalarına rağmen, özellikle </a:t>
            </a:r>
            <a:r>
              <a:rPr lang="tr-TR" dirty="0" err="1"/>
              <a:t>gemfibrozil</a:t>
            </a:r>
            <a:r>
              <a:rPr lang="tr-TR" dirty="0"/>
              <a:t> </a:t>
            </a:r>
            <a:r>
              <a:rPr lang="tr-TR" dirty="0" err="1"/>
              <a:t>HTG’li</a:t>
            </a:r>
            <a:r>
              <a:rPr lang="tr-TR" dirty="0"/>
              <a:t> gebelerde son </a:t>
            </a:r>
            <a:r>
              <a:rPr lang="tr-TR" dirty="0" err="1"/>
              <a:t>trimesterde</a:t>
            </a:r>
            <a:r>
              <a:rPr lang="tr-TR" dirty="0"/>
              <a:t> yaygın olarak kullanılmaktadır.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395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711C5-E143-4F20-9AC7-240CA4E9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F6FD01-FCEA-4672-B48A-C12FBE31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Gebelik ile ortaya çıkan olumsuz </a:t>
            </a:r>
            <a:r>
              <a:rPr lang="tr-TR" dirty="0" err="1"/>
              <a:t>metabolik</a:t>
            </a:r>
            <a:r>
              <a:rPr lang="tr-TR" dirty="0"/>
              <a:t> risk faktörlerinin etkilerini  </a:t>
            </a:r>
            <a:r>
              <a:rPr lang="tr-TR" dirty="0">
                <a:solidFill>
                  <a:srgbClr val="FF0000"/>
                </a:solidFill>
              </a:rPr>
              <a:t>emzirme  azaltır</a:t>
            </a:r>
            <a:r>
              <a:rPr lang="tr-TR" dirty="0"/>
              <a:t>. </a:t>
            </a:r>
          </a:p>
          <a:p>
            <a:r>
              <a:rPr lang="tr-TR" dirty="0"/>
              <a:t>Emziren annelerde; gelecek yaşamlarında </a:t>
            </a:r>
            <a:r>
              <a:rPr lang="tr-TR" dirty="0" err="1">
                <a:solidFill>
                  <a:srgbClr val="FF0000"/>
                </a:solidFill>
              </a:rPr>
              <a:t>visseral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obezite</a:t>
            </a:r>
            <a:r>
              <a:rPr lang="tr-TR" dirty="0"/>
              <a:t> daha az, </a:t>
            </a:r>
            <a:r>
              <a:rPr lang="tr-TR" dirty="0">
                <a:solidFill>
                  <a:srgbClr val="FF0000"/>
                </a:solidFill>
              </a:rPr>
              <a:t>bel çevreleri </a:t>
            </a:r>
            <a:r>
              <a:rPr lang="tr-TR" dirty="0"/>
              <a:t>daha düşük… </a:t>
            </a:r>
            <a:r>
              <a:rPr lang="tr-TR" dirty="0" err="1">
                <a:solidFill>
                  <a:srgbClr val="FF0000"/>
                </a:solidFill>
              </a:rPr>
              <a:t>maternal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diyabet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hiperlipidemi</a:t>
            </a:r>
            <a:r>
              <a:rPr lang="tr-TR" dirty="0"/>
              <a:t> riski daha </a:t>
            </a:r>
            <a:r>
              <a:rPr lang="tr-TR" dirty="0">
                <a:solidFill>
                  <a:srgbClr val="FF0000"/>
                </a:solidFill>
              </a:rPr>
              <a:t>düşüktür</a:t>
            </a:r>
            <a:r>
              <a:rPr lang="tr-TR" dirty="0"/>
              <a:t>,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Gebelikten 3 ay </a:t>
            </a:r>
            <a:r>
              <a:rPr lang="tr-TR" dirty="0" err="1">
                <a:solidFill>
                  <a:srgbClr val="FF0000"/>
                </a:solidFill>
              </a:rPr>
              <a:t>öncesinden,emzirme</a:t>
            </a:r>
            <a:r>
              <a:rPr lang="tr-TR" dirty="0">
                <a:solidFill>
                  <a:srgbClr val="FF0000"/>
                </a:solidFill>
              </a:rPr>
              <a:t> bitene kadar </a:t>
            </a:r>
            <a:r>
              <a:rPr lang="tr-TR" dirty="0" err="1">
                <a:solidFill>
                  <a:srgbClr val="FF0000"/>
                </a:solidFill>
              </a:rPr>
              <a:t>statin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kontrendike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4967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635A1-7E82-42D8-97E7-6092E980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Gebelikte </a:t>
            </a:r>
            <a:r>
              <a:rPr lang="tr-TR" dirty="0" err="1">
                <a:solidFill>
                  <a:srgbClr val="FF0000"/>
                </a:solidFill>
              </a:rPr>
              <a:t>dislipidemi</a:t>
            </a:r>
            <a:r>
              <a:rPr lang="tr-TR" dirty="0">
                <a:solidFill>
                  <a:srgbClr val="FF0000"/>
                </a:solidFill>
              </a:rPr>
              <a:t> tedavisi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82398-C43C-4622-8649-0D491EA4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diyet, egzersiz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diyabeti</a:t>
            </a:r>
            <a:r>
              <a:rPr lang="tr-TR" dirty="0"/>
              <a:t> mevcutsa </a:t>
            </a:r>
            <a:r>
              <a:rPr lang="tr-TR" dirty="0" err="1">
                <a:solidFill>
                  <a:srgbClr val="FF0000"/>
                </a:solidFill>
              </a:rPr>
              <a:t>glisemik</a:t>
            </a:r>
            <a:r>
              <a:rPr lang="tr-TR" dirty="0">
                <a:solidFill>
                  <a:srgbClr val="FF0000"/>
                </a:solidFill>
              </a:rPr>
              <a:t> kontrol</a:t>
            </a:r>
            <a:endParaRPr lang="tr-TR" dirty="0"/>
          </a:p>
          <a:p>
            <a:r>
              <a:rPr lang="tr-TR" dirty="0"/>
              <a:t>Gebelik ve </a:t>
            </a:r>
            <a:r>
              <a:rPr lang="tr-TR" dirty="0" err="1"/>
              <a:t>laktasyonda</a:t>
            </a:r>
            <a:r>
              <a:rPr lang="tr-TR" dirty="0"/>
              <a:t> LDL-K’yi düşürmek için; </a:t>
            </a:r>
            <a:r>
              <a:rPr lang="tr-TR" dirty="0">
                <a:solidFill>
                  <a:srgbClr val="FF0000"/>
                </a:solidFill>
              </a:rPr>
              <a:t>safra asidi </a:t>
            </a:r>
            <a:r>
              <a:rPr lang="tr-TR" dirty="0" err="1">
                <a:solidFill>
                  <a:srgbClr val="FF0000"/>
                </a:solidFill>
              </a:rPr>
              <a:t>sekestranları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/>
              <a:t>emilmeyen), seçilmiş vakalarda </a:t>
            </a:r>
            <a:r>
              <a:rPr lang="tr-TR" dirty="0" err="1">
                <a:solidFill>
                  <a:srgbClr val="FF0000"/>
                </a:solidFill>
              </a:rPr>
              <a:t>aferez</a:t>
            </a:r>
            <a:r>
              <a:rPr lang="tr-TR" dirty="0"/>
              <a:t>  deneyimli merkezlerde uygulanabilir</a:t>
            </a:r>
          </a:p>
          <a:p>
            <a:r>
              <a:rPr lang="tr-TR" dirty="0"/>
              <a:t>gebelikte HTG tedavisinde; Omega-3 yağ asitleri, </a:t>
            </a:r>
            <a:r>
              <a:rPr lang="tr-TR" dirty="0" err="1"/>
              <a:t>parenteral</a:t>
            </a:r>
            <a:r>
              <a:rPr lang="tr-TR" dirty="0"/>
              <a:t> beslenme, insülin tedavisi, </a:t>
            </a:r>
            <a:r>
              <a:rPr lang="tr-TR" dirty="0" err="1"/>
              <a:t>plazmaferez</a:t>
            </a:r>
            <a:r>
              <a:rPr lang="tr-TR" dirty="0"/>
              <a:t>, güvenle uygulanabilecek yaklaşımlardır</a:t>
            </a:r>
          </a:p>
        </p:txBody>
      </p:sp>
    </p:spTree>
    <p:extLst>
      <p:ext uri="{BB962C8B-B14F-4D97-AF65-F5344CB8AC3E}">
        <p14:creationId xmlns:p14="http://schemas.microsoft.com/office/powerpoint/2010/main" val="189313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E1D82D-EF44-488A-94F6-B9B675A9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kolesterol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11572-D0F6-4931-A61A-7BCF0B52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92D050"/>
                </a:solidFill>
              </a:rPr>
              <a:t>hücre </a:t>
            </a:r>
            <a:r>
              <a:rPr lang="tr-TR" dirty="0" err="1">
                <a:solidFill>
                  <a:srgbClr val="92D050"/>
                </a:solidFill>
              </a:rPr>
              <a:t>membran</a:t>
            </a:r>
            <a:r>
              <a:rPr lang="tr-TR" dirty="0">
                <a:solidFill>
                  <a:srgbClr val="92D050"/>
                </a:solidFill>
              </a:rPr>
              <a:t> </a:t>
            </a:r>
            <a:r>
              <a:rPr lang="tr-TR" dirty="0" err="1"/>
              <a:t>yapsında</a:t>
            </a:r>
            <a:endParaRPr lang="tr-TR" dirty="0"/>
          </a:p>
          <a:p>
            <a:r>
              <a:rPr lang="tr-TR" dirty="0">
                <a:solidFill>
                  <a:srgbClr val="92D050"/>
                </a:solidFill>
              </a:rPr>
              <a:t>Safra asidi </a:t>
            </a:r>
            <a:r>
              <a:rPr lang="tr-TR" dirty="0"/>
              <a:t>sentezinde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92D050"/>
                </a:solidFill>
              </a:rPr>
              <a:t>steroid</a:t>
            </a:r>
            <a:r>
              <a:rPr lang="tr-TR" dirty="0">
                <a:solidFill>
                  <a:srgbClr val="92D050"/>
                </a:solidFill>
              </a:rPr>
              <a:t> hormon </a:t>
            </a:r>
            <a:r>
              <a:rPr lang="tr-TR" dirty="0"/>
              <a:t>sentezinde</a:t>
            </a:r>
          </a:p>
        </p:txBody>
      </p:sp>
    </p:spTree>
    <p:extLst>
      <p:ext uri="{BB962C8B-B14F-4D97-AF65-F5344CB8AC3E}">
        <p14:creationId xmlns:p14="http://schemas.microsoft.com/office/powerpoint/2010/main" val="40567171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653AB3-61F6-4FA6-BED2-D6412411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Çocuklarda </a:t>
            </a:r>
            <a:r>
              <a:rPr lang="tr-TR" dirty="0" err="1">
                <a:solidFill>
                  <a:srgbClr val="FF0000"/>
                </a:solidFill>
              </a:rPr>
              <a:t>Dislipidemiye</a:t>
            </a:r>
            <a:r>
              <a:rPr lang="tr-TR" dirty="0">
                <a:solidFill>
                  <a:srgbClr val="FF0000"/>
                </a:solidFill>
              </a:rPr>
              <a:t>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1E5D14-4EF3-4B75-A5E4-C2DB8DCD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 </a:t>
            </a:r>
            <a:r>
              <a:rPr lang="tr-TR" dirty="0">
                <a:solidFill>
                  <a:srgbClr val="FF0000"/>
                </a:solidFill>
              </a:rPr>
              <a:t>Genel tarama</a:t>
            </a:r>
            <a:r>
              <a:rPr lang="tr-TR" dirty="0">
                <a:solidFill>
                  <a:srgbClr val="00B050"/>
                </a:solidFill>
              </a:rPr>
              <a:t>:  risk faktörüne bakılmaksızın </a:t>
            </a:r>
            <a:r>
              <a:rPr lang="tr-TR" dirty="0"/>
              <a:t>önerilen yaştaki tüm çocukların taranması</a:t>
            </a:r>
          </a:p>
          <a:p>
            <a:r>
              <a:rPr lang="tr-TR" dirty="0"/>
              <a:t>2. </a:t>
            </a:r>
            <a:r>
              <a:rPr lang="tr-TR" dirty="0">
                <a:solidFill>
                  <a:srgbClr val="FF0000"/>
                </a:solidFill>
              </a:rPr>
              <a:t>Seçici tarama</a:t>
            </a:r>
            <a:r>
              <a:rPr lang="tr-TR" dirty="0"/>
              <a:t>: Bir </a:t>
            </a:r>
            <a:r>
              <a:rPr lang="tr-TR" dirty="0">
                <a:solidFill>
                  <a:srgbClr val="00B050"/>
                </a:solidFill>
              </a:rPr>
              <a:t>risk faktörü </a:t>
            </a:r>
            <a:r>
              <a:rPr lang="tr-TR" dirty="0"/>
              <a:t>gözeterek yapılan tarama </a:t>
            </a:r>
          </a:p>
          <a:p>
            <a:r>
              <a:rPr lang="tr-TR" dirty="0"/>
              <a:t>3. </a:t>
            </a:r>
            <a:r>
              <a:rPr lang="tr-TR" dirty="0" err="1">
                <a:solidFill>
                  <a:srgbClr val="FF0000"/>
                </a:solidFill>
              </a:rPr>
              <a:t>Kaskad</a:t>
            </a:r>
            <a:r>
              <a:rPr lang="tr-TR" dirty="0">
                <a:solidFill>
                  <a:srgbClr val="FF0000"/>
                </a:solidFill>
              </a:rPr>
              <a:t> tarama</a:t>
            </a:r>
            <a:r>
              <a:rPr lang="tr-TR" dirty="0"/>
              <a:t>: </a:t>
            </a:r>
            <a:r>
              <a:rPr lang="tr-TR" dirty="0" err="1"/>
              <a:t>Dislipidemi</a:t>
            </a:r>
            <a:r>
              <a:rPr lang="tr-TR" dirty="0"/>
              <a:t> saptanmış bireyin </a:t>
            </a:r>
            <a:r>
              <a:rPr lang="tr-TR" dirty="0">
                <a:solidFill>
                  <a:srgbClr val="00B050"/>
                </a:solidFill>
              </a:rPr>
              <a:t>ailesinde </a:t>
            </a:r>
            <a:r>
              <a:rPr lang="tr-TR" dirty="0"/>
              <a:t>yapılan tarama</a:t>
            </a:r>
          </a:p>
        </p:txBody>
      </p:sp>
    </p:spTree>
    <p:extLst>
      <p:ext uri="{BB962C8B-B14F-4D97-AF65-F5344CB8AC3E}">
        <p14:creationId xmlns:p14="http://schemas.microsoft.com/office/powerpoint/2010/main" val="13690563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6CF82-77B1-49B8-A784-696B9B66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67D1BF-C5B0-401E-AE8E-F933E431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38275"/>
            <a:ext cx="86296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F9264-F72D-4C1C-BEB9-E532EBFA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1C7167-6F14-4C52-8D92-F93005E2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" y="0"/>
            <a:ext cx="8981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56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57F458-8265-481B-B45E-49600EFC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Çocuklarda </a:t>
            </a:r>
            <a:r>
              <a:rPr lang="tr-TR" dirty="0" err="1">
                <a:solidFill>
                  <a:srgbClr val="FF0000"/>
                </a:solidFill>
              </a:rPr>
              <a:t>Dislipidemiye</a:t>
            </a:r>
            <a:r>
              <a:rPr lang="tr-TR" dirty="0">
                <a:solidFill>
                  <a:srgbClr val="FF0000"/>
                </a:solidFill>
              </a:rPr>
              <a:t> Yaklaşım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EFE852-372E-42E2-9507-FD921C00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Risk faktörü; varsa 2 yaşından itibaren</a:t>
            </a:r>
          </a:p>
          <a:p>
            <a:r>
              <a:rPr lang="tr-TR" dirty="0"/>
              <a:t>Risk faktörü yoksa; </a:t>
            </a:r>
            <a:r>
              <a:rPr lang="tr-TR" dirty="0" err="1"/>
              <a:t>puberte</a:t>
            </a:r>
            <a:r>
              <a:rPr lang="tr-TR" dirty="0"/>
              <a:t> öncesi 9-11</a:t>
            </a:r>
          </a:p>
          <a:p>
            <a:pPr marL="0" indent="0">
              <a:buNone/>
            </a:pPr>
            <a:r>
              <a:rPr lang="tr-TR" dirty="0"/>
              <a:t>                                   </a:t>
            </a:r>
            <a:r>
              <a:rPr lang="tr-TR" dirty="0" err="1"/>
              <a:t>Puberte</a:t>
            </a:r>
            <a:r>
              <a:rPr lang="tr-TR" dirty="0"/>
              <a:t> sonrası 17 yaş sonrası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önerilir</a:t>
            </a:r>
          </a:p>
        </p:txBody>
      </p:sp>
    </p:spTree>
    <p:extLst>
      <p:ext uri="{BB962C8B-B14F-4D97-AF65-F5344CB8AC3E}">
        <p14:creationId xmlns:p14="http://schemas.microsoft.com/office/powerpoint/2010/main" val="4368967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74941-5AD3-4751-AF4C-DED3DFA5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1DE166-7E5B-4850-86A4-5C19A46F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309687"/>
            <a:ext cx="90773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3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Kaynaklar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</a:t>
            </a:r>
          </a:p>
          <a:p>
            <a:r>
              <a:rPr lang="tr-TR" dirty="0"/>
              <a:t>Türk Endokrin Metabolizma Derneği 2021</a:t>
            </a:r>
          </a:p>
          <a:p>
            <a:r>
              <a:rPr lang="tr-TR" dirty="0"/>
              <a:t>http://www.escardio.org/static_file/Escardio/Subspecialty/EACPR/Documents/score-charts.pdf</a:t>
            </a:r>
          </a:p>
          <a:p>
            <a:r>
              <a:rPr lang="tr-TR" dirty="0"/>
              <a:t>Birinci Basamakta </a:t>
            </a:r>
            <a:r>
              <a:rPr lang="tr-TR" dirty="0" err="1"/>
              <a:t>Dislipidemilere</a:t>
            </a:r>
            <a:r>
              <a:rPr lang="tr-TR" dirty="0"/>
              <a:t> </a:t>
            </a:r>
            <a:r>
              <a:rPr lang="tr-TR" dirty="0" err="1"/>
              <a:t>Yaklasım</a:t>
            </a:r>
            <a:r>
              <a:rPr lang="tr-TR" dirty="0"/>
              <a:t>-Dilek toprak</a:t>
            </a:r>
          </a:p>
        </p:txBody>
      </p:sp>
    </p:spTree>
    <p:extLst>
      <p:ext uri="{BB962C8B-B14F-4D97-AF65-F5344CB8AC3E}">
        <p14:creationId xmlns:p14="http://schemas.microsoft.com/office/powerpoint/2010/main" val="28302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9CE15D-7826-45F3-8467-E5979D48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9CA2E3-2B47-443E-81B4-917407AB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Dokuların ihtiyaç duyduğu kolesterol </a:t>
            </a:r>
            <a:r>
              <a:rPr lang="tr-TR" dirty="0" err="1">
                <a:solidFill>
                  <a:srgbClr val="92D050"/>
                </a:solidFill>
              </a:rPr>
              <a:t>ApoB</a:t>
            </a:r>
            <a:r>
              <a:rPr lang="tr-TR" dirty="0"/>
              <a:t> ile işaretli </a:t>
            </a:r>
            <a:r>
              <a:rPr lang="tr-TR" dirty="0" err="1"/>
              <a:t>lipoproteinlerce</a:t>
            </a:r>
            <a:r>
              <a:rPr lang="tr-TR" dirty="0"/>
              <a:t> taşınır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oksidatif</a:t>
            </a:r>
            <a:r>
              <a:rPr lang="tr-TR" dirty="0">
                <a:solidFill>
                  <a:srgbClr val="FF0000"/>
                </a:solidFill>
              </a:rPr>
              <a:t> stres</a:t>
            </a:r>
            <a:r>
              <a:rPr lang="tr-TR" dirty="0"/>
              <a:t>,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endotel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disfonksiyonu</a:t>
            </a:r>
            <a:r>
              <a:rPr lang="tr-TR" dirty="0"/>
              <a:t>,</a:t>
            </a:r>
          </a:p>
          <a:p>
            <a:r>
              <a:rPr lang="tr-TR" dirty="0" err="1">
                <a:solidFill>
                  <a:srgbClr val="FF0000"/>
                </a:solidFill>
              </a:rPr>
              <a:t>İnflamasyon</a:t>
            </a:r>
            <a:r>
              <a:rPr lang="tr-TR" dirty="0">
                <a:solidFill>
                  <a:srgbClr val="FF0000"/>
                </a:solidFill>
              </a:rPr>
              <a:t>,</a:t>
            </a:r>
          </a:p>
          <a:p>
            <a:r>
              <a:rPr lang="tr-TR" dirty="0"/>
              <a:t> dolaşımda </a:t>
            </a:r>
            <a:r>
              <a:rPr lang="tr-TR" dirty="0">
                <a:solidFill>
                  <a:srgbClr val="FF0000"/>
                </a:solidFill>
              </a:rPr>
              <a:t>fazla </a:t>
            </a:r>
            <a:r>
              <a:rPr lang="tr-TR" dirty="0" err="1">
                <a:solidFill>
                  <a:srgbClr val="FF0000"/>
                </a:solidFill>
              </a:rPr>
              <a:t>ApoB</a:t>
            </a:r>
            <a:r>
              <a:rPr lang="tr-TR" dirty="0">
                <a:solidFill>
                  <a:srgbClr val="FF0000"/>
                </a:solidFill>
              </a:rPr>
              <a:t> işaretli</a:t>
            </a:r>
            <a:r>
              <a:rPr lang="tr-TR" dirty="0"/>
              <a:t> protein olması, </a:t>
            </a:r>
            <a:r>
              <a:rPr lang="tr-TR" dirty="0" err="1"/>
              <a:t>durumanda</a:t>
            </a:r>
            <a:r>
              <a:rPr lang="tr-TR" dirty="0"/>
              <a:t> </a:t>
            </a:r>
            <a:r>
              <a:rPr lang="tr-TR" dirty="0" err="1">
                <a:solidFill>
                  <a:srgbClr val="92D050"/>
                </a:solidFill>
              </a:rPr>
              <a:t>intimaya</a:t>
            </a:r>
            <a:r>
              <a:rPr lang="tr-TR" dirty="0"/>
              <a:t> geçen </a:t>
            </a:r>
            <a:r>
              <a:rPr lang="tr-TR" dirty="0" err="1"/>
              <a:t>lipoproteinlerin</a:t>
            </a:r>
            <a:r>
              <a:rPr lang="tr-TR" dirty="0"/>
              <a:t> </a:t>
            </a:r>
            <a:r>
              <a:rPr lang="tr-TR" dirty="0" err="1">
                <a:solidFill>
                  <a:srgbClr val="92D050"/>
                </a:solidFill>
              </a:rPr>
              <a:t>makrofajlarca</a:t>
            </a:r>
            <a:r>
              <a:rPr lang="tr-TR" dirty="0"/>
              <a:t> fagosite edilmesi ve </a:t>
            </a:r>
            <a:r>
              <a:rPr lang="tr-TR" dirty="0" err="1"/>
              <a:t>kalsifiye</a:t>
            </a:r>
            <a:r>
              <a:rPr lang="tr-TR" dirty="0"/>
              <a:t> olmasıyla </a:t>
            </a:r>
            <a:r>
              <a:rPr lang="tr-TR" dirty="0" err="1">
                <a:solidFill>
                  <a:srgbClr val="FF0000"/>
                </a:solidFill>
              </a:rPr>
              <a:t>aterosklerozun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başlangıç evresi olan </a:t>
            </a:r>
            <a:r>
              <a:rPr lang="tr-TR" dirty="0">
                <a:solidFill>
                  <a:srgbClr val="FF0000"/>
                </a:solidFill>
              </a:rPr>
              <a:t>yağlı çizgilenme </a:t>
            </a:r>
            <a:r>
              <a:rPr lang="tr-TR" dirty="0"/>
              <a:t>oluşur.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567895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3418</TotalTime>
  <Words>3667</Words>
  <Application>Microsoft Office PowerPoint</Application>
  <PresentationFormat>Ekran Gösterisi (4:3)</PresentationFormat>
  <Paragraphs>497</Paragraphs>
  <Slides>85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92" baseType="lpstr">
      <vt:lpstr>Arial</vt:lpstr>
      <vt:lpstr>Calibri</vt:lpstr>
      <vt:lpstr>Courier New</vt:lpstr>
      <vt:lpstr>Noto Sans</vt:lpstr>
      <vt:lpstr>Trebuchet MS</vt:lpstr>
      <vt:lpstr>Wingdings 3</vt:lpstr>
      <vt:lpstr>Yüzeyler</vt:lpstr>
      <vt:lpstr>Dislipidemiler</vt:lpstr>
      <vt:lpstr>Amaç</vt:lpstr>
      <vt:lpstr>        Hedefler </vt:lpstr>
      <vt:lpstr> Dislipidemi tanımı</vt:lpstr>
      <vt:lpstr>PowerPoint Sunusu</vt:lpstr>
      <vt:lpstr>  Fredrickson sınıflaması</vt:lpstr>
      <vt:lpstr>PowerPoint Sunusu</vt:lpstr>
      <vt:lpstr>  kolesterol</vt:lpstr>
      <vt:lpstr>PowerPoint Sunusu</vt:lpstr>
      <vt:lpstr>PowerPoint Sunusu</vt:lpstr>
      <vt:lpstr>PowerPoint Sunusu</vt:lpstr>
      <vt:lpstr>Kimleri tarıyalım? 9</vt:lpstr>
      <vt:lpstr> Dislipidemi taraması için </vt:lpstr>
      <vt:lpstr>   Anamnez ve Fizik Muayene</vt:lpstr>
      <vt:lpstr>  Anamnez ve Fizik Muayene</vt:lpstr>
      <vt:lpstr> Anamnez ve Fizik Muayene</vt:lpstr>
      <vt:lpstr>  Anamnez ve Fizik Muayene Deri</vt:lpstr>
      <vt:lpstr>   Anamnez ve Fizik Muayene Deri</vt:lpstr>
      <vt:lpstr>Anamnez ve Fizik Muayene Göz</vt:lpstr>
      <vt:lpstr>Corneal Arcus;  Yüksek LDL-K düzeyine bağlı olarak kornea etrafında beyaz renkli halka </vt:lpstr>
      <vt:lpstr>  Anamnez ve Fizik Muayene</vt:lpstr>
      <vt:lpstr> Anamnez ve Fizik Muayene</vt:lpstr>
      <vt:lpstr> Anamnez ve Fizik Muayene :</vt:lpstr>
      <vt:lpstr>  LABORATUVAR TESTLERİ</vt:lpstr>
      <vt:lpstr>   LABORATUVAR TESTLERİ</vt:lpstr>
      <vt:lpstr>   LABORATUVAR TESTLERİ: TOK?</vt:lpstr>
      <vt:lpstr>PowerPoint Sunusu</vt:lpstr>
      <vt:lpstr> Toplam kardiyovasküler risk</vt:lpstr>
      <vt:lpstr>Kardiyovasküler Risk        Değerlendirmesi-SCORE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DİSLİPİDEMİDE İLAÇ DIŞI YAKLAŞIMLAR</vt:lpstr>
      <vt:lpstr>DİSLİPİDEMİDE İLAÇ DIŞI YAKLAŞIMLAR</vt:lpstr>
      <vt:lpstr>DİSLİPİDEMİDE İLAÇ DIŞI YAKLAŞIMLAR</vt:lpstr>
      <vt:lpstr>DİSLİPİDEMİDE İLAÇ DIŞI YAKLAŞIMLAR</vt:lpstr>
      <vt:lpstr>DİSLİPİDEMİDE İLAÇ</vt:lpstr>
      <vt:lpstr>Statinler;</vt:lpstr>
      <vt:lpstr>Statinler</vt:lpstr>
      <vt:lpstr>PowerPoint Sunusu</vt:lpstr>
      <vt:lpstr>PowerPoint Sunusu</vt:lpstr>
      <vt:lpstr>PowerPoint Sunusu</vt:lpstr>
      <vt:lpstr>Statin-Yan Etki</vt:lpstr>
      <vt:lpstr> Statin-Yan Etki</vt:lpstr>
      <vt:lpstr> Statin-Yan Etki</vt:lpstr>
      <vt:lpstr>PowerPoint Sunusu</vt:lpstr>
      <vt:lpstr>Statin intoleransı olan hastaya yaklaşım</vt:lpstr>
      <vt:lpstr>PowerPoint Sunusu</vt:lpstr>
      <vt:lpstr>Statin-Yan Etki</vt:lpstr>
      <vt:lpstr>PowerPoint Sunusu</vt:lpstr>
      <vt:lpstr>PowerPoint Sunusu</vt:lpstr>
      <vt:lpstr>Kolesterol Emilim İnhibitörleri , Ezetimib</vt:lpstr>
      <vt:lpstr>Ezetimib</vt:lpstr>
      <vt:lpstr>Safra Asidi Bağlayıcılar; Kolesevelam, kolestiramin ve kolestipol  </vt:lpstr>
      <vt:lpstr>Kolesevelam, kolestiramin ve kolestipol  </vt:lpstr>
      <vt:lpstr>Fibratlar; Fenofibrat ve gemfibrozil </vt:lpstr>
      <vt:lpstr>Fibratlar; Fenofibrat ve gemfibrozil</vt:lpstr>
      <vt:lpstr>Nikotinik Asit (Niasin) </vt:lpstr>
      <vt:lpstr>Nikotinik Asit (Niasin) </vt:lpstr>
      <vt:lpstr>Omega 3 Yağ Asitleri ; eikosapentaenoik asit (EPA) ,doksaheksaenoik asit (DHA)</vt:lpstr>
      <vt:lpstr>PowerPoint Sunusu</vt:lpstr>
      <vt:lpstr>Proprotein Convertase Subtilisin/Kexin Tip 9 (PCSK9) İnhibitörleri </vt:lpstr>
      <vt:lpstr>Afarez;</vt:lpstr>
      <vt:lpstr>HİPERTRİGLİSERİDEMi</vt:lpstr>
      <vt:lpstr>PowerPoint Sunusu</vt:lpstr>
      <vt:lpstr>HİPERTRİGLİSERİDEMi TEDAVİ</vt:lpstr>
      <vt:lpstr>HİPERTRİGLİSERİDEMi TEDAVİ</vt:lpstr>
      <vt:lpstr>HİPERTRİGLİSERİDEMi TEDAVİ</vt:lpstr>
      <vt:lpstr>HİPERTRİGLİSERİDEMi TEDAVİ</vt:lpstr>
      <vt:lpstr>PowerPoint Sunusu</vt:lpstr>
      <vt:lpstr>KOMBİNE TEDAVİ</vt:lpstr>
      <vt:lpstr> Gebelik</vt:lpstr>
      <vt:lpstr>Gebelik dislipidemi taraması</vt:lpstr>
      <vt:lpstr>ilaçların gebelik kategorileri;</vt:lpstr>
      <vt:lpstr>PowerPoint Sunusu</vt:lpstr>
      <vt:lpstr>Gebelikte dislipidemi tedavisi</vt:lpstr>
      <vt:lpstr>Çocuklarda Dislipidemiye Yaklaşım</vt:lpstr>
      <vt:lpstr>PowerPoint Sunusu</vt:lpstr>
      <vt:lpstr>PowerPoint Sunusu</vt:lpstr>
      <vt:lpstr>Çocuklarda Dislipidemiye Yaklaşım</vt:lpstr>
      <vt:lpstr>PowerPoint Sunusu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Dislipidemiler</dc:title>
  <dc:creator>Win7</dc:creator>
  <cp:lastModifiedBy>TUBA</cp:lastModifiedBy>
  <cp:revision>285</cp:revision>
  <dcterms:created xsi:type="dcterms:W3CDTF">2016-06-09T12:02:31Z</dcterms:created>
  <dcterms:modified xsi:type="dcterms:W3CDTF">2023-04-19T03:18:37Z</dcterms:modified>
</cp:coreProperties>
</file>