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8" r:id="rId1"/>
  </p:sldMasterIdLst>
  <p:notesMasterIdLst>
    <p:notesMasterId r:id="rId77"/>
  </p:notesMasterIdLst>
  <p:sldIdLst>
    <p:sldId id="256" r:id="rId2"/>
    <p:sldId id="329" r:id="rId3"/>
    <p:sldId id="332" r:id="rId4"/>
    <p:sldId id="330" r:id="rId5"/>
    <p:sldId id="312" r:id="rId6"/>
    <p:sldId id="318" r:id="rId7"/>
    <p:sldId id="313" r:id="rId8"/>
    <p:sldId id="314" r:id="rId9"/>
    <p:sldId id="315" r:id="rId10"/>
    <p:sldId id="316" r:id="rId11"/>
    <p:sldId id="317" r:id="rId12"/>
    <p:sldId id="319" r:id="rId13"/>
    <p:sldId id="331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334" r:id="rId41"/>
    <p:sldId id="335" r:id="rId42"/>
    <p:sldId id="274" r:id="rId43"/>
    <p:sldId id="275" r:id="rId44"/>
    <p:sldId id="276" r:id="rId45"/>
    <p:sldId id="277" r:id="rId46"/>
    <p:sldId id="279" r:id="rId47"/>
    <p:sldId id="278" r:id="rId48"/>
    <p:sldId id="280" r:id="rId49"/>
    <p:sldId id="283" r:id="rId50"/>
    <p:sldId id="281" r:id="rId51"/>
    <p:sldId id="284" r:id="rId52"/>
    <p:sldId id="285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5" r:id="rId61"/>
    <p:sldId id="296" r:id="rId62"/>
    <p:sldId id="297" r:id="rId63"/>
    <p:sldId id="298" r:id="rId64"/>
    <p:sldId id="299" r:id="rId65"/>
    <p:sldId id="300" r:id="rId66"/>
    <p:sldId id="302" r:id="rId67"/>
    <p:sldId id="306" r:id="rId68"/>
    <p:sldId id="307" r:id="rId69"/>
    <p:sldId id="303" r:id="rId70"/>
    <p:sldId id="308" r:id="rId71"/>
    <p:sldId id="309" r:id="rId72"/>
    <p:sldId id="310" r:id="rId73"/>
    <p:sldId id="311" r:id="rId74"/>
    <p:sldId id="333" r:id="rId75"/>
    <p:sldId id="305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65748-D2EA-4E45-A6FA-0BDA2F8D8E46}" type="datetimeFigureOut">
              <a:rPr lang="tr-TR" smtClean="0"/>
              <a:t>10.10.2022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C429-FA39-48CD-A427-6862DBBBA7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93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8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86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61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7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2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8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3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4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6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hypothyroidism-during-pregnancy-clinical-manifestations-diagnosis-and-treatment?search=gebelik%20hipotiroidi&amp;source=search_result&amp;selectedTitle=1~150&amp;usage_type=default&amp;display_rank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TİROİD HASTALIKLARINA YAKLAŞIM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dirty="0" smtClean="0"/>
              <a:t>Dr. Asuman Sena PEHLİVAN</a:t>
            </a:r>
          </a:p>
          <a:p>
            <a:pPr algn="ctr"/>
            <a:r>
              <a:rPr lang="tr-TR" dirty="0" smtClean="0"/>
              <a:t>11.10.2022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99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SUBKLİNİK </a:t>
            </a:r>
            <a:r>
              <a:rPr lang="tr-TR" dirty="0" smtClean="0"/>
              <a:t>HİPOTİROİDİ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Üst sınırı geçmiş TSH (≥4-5 </a:t>
            </a:r>
            <a:r>
              <a:rPr lang="tr-TR" dirty="0" err="1"/>
              <a:t>mU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) ve normal sT4 </a:t>
            </a:r>
            <a:endParaRPr lang="tr-TR" dirty="0" smtClean="0"/>
          </a:p>
          <a:p>
            <a:r>
              <a:rPr lang="tr-TR" dirty="0"/>
              <a:t> %4-15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nn-NO" dirty="0">
                <a:sym typeface="Wingdings" panose="05000000000000000000" pitchFamily="2" charset="2"/>
              </a:rPr>
              <a:t> 35 yaşından sonra her 5 yılda bir TSH bakılması 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/>
              <a:t> 1-3 ay </a:t>
            </a:r>
            <a:r>
              <a:rPr lang="tr-TR" dirty="0" smtClean="0"/>
              <a:t>sonra kendiliğinden düzelebileceği için TFT kontrol </a:t>
            </a:r>
          </a:p>
          <a:p>
            <a:pPr marL="0" indent="0">
              <a:buNone/>
            </a:pPr>
            <a:r>
              <a:rPr lang="tr-TR" sz="2400" dirty="0"/>
              <a:t>(Gebelerde ve </a:t>
            </a:r>
            <a:r>
              <a:rPr lang="tr-TR" sz="2400" dirty="0" err="1"/>
              <a:t>fertilite</a:t>
            </a:r>
            <a:r>
              <a:rPr lang="tr-TR" sz="2400" dirty="0"/>
              <a:t> beklentisi olanlarda teyit için bu süreler beklenilmez</a:t>
            </a:r>
            <a:r>
              <a:rPr lang="tr-TR" sz="2400" dirty="0" smtClean="0"/>
              <a:t>.)</a:t>
            </a:r>
          </a:p>
          <a:p>
            <a:r>
              <a:rPr lang="tr-TR" dirty="0"/>
              <a:t> </a:t>
            </a:r>
            <a:r>
              <a:rPr lang="tr-TR" dirty="0" smtClean="0"/>
              <a:t>Tedavi </a:t>
            </a:r>
            <a:r>
              <a:rPr lang="tr-TR" dirty="0" err="1"/>
              <a:t>endikasyonunu</a:t>
            </a:r>
            <a:r>
              <a:rPr lang="tr-TR" dirty="0"/>
              <a:t> belirlemek </a:t>
            </a:r>
            <a:r>
              <a:rPr lang="tr-TR" dirty="0" smtClean="0"/>
              <a:t>için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                     </a:t>
            </a:r>
            <a:r>
              <a:rPr lang="tr-TR" dirty="0" smtClean="0"/>
              <a:t>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otoantikor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</a:t>
            </a: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/>
              <a:t>US </a:t>
            </a:r>
            <a:r>
              <a:rPr lang="tr-TR" dirty="0" smtClean="0"/>
              <a:t>yapılmalı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24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916271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Aşikâr </a:t>
            </a:r>
            <a:r>
              <a:rPr lang="tr-TR" dirty="0" err="1"/>
              <a:t>hipotiroidi</a:t>
            </a:r>
            <a:r>
              <a:rPr lang="tr-TR" dirty="0"/>
              <a:t> gelişmese </a:t>
            </a:r>
            <a:r>
              <a:rPr lang="tr-TR" dirty="0" smtClean="0"/>
              <a:t>de;</a:t>
            </a:r>
            <a:r>
              <a:rPr lang="tr-TR" dirty="0" smtClean="0">
                <a:sym typeface="Wingdings" panose="05000000000000000000" pitchFamily="2" charset="2"/>
              </a:rPr>
              <a:t>    </a:t>
            </a:r>
            <a:r>
              <a:rPr lang="tr-TR" dirty="0" smtClean="0">
                <a:sym typeface="Wingdings" panose="05000000000000000000" pitchFamily="2" charset="2"/>
              </a:rPr>
              <a:t>                    -</a:t>
            </a:r>
            <a:r>
              <a:rPr lang="tr-TR" dirty="0" err="1" smtClean="0"/>
              <a:t>ateroskleroz</a:t>
            </a:r>
            <a:r>
              <a:rPr lang="tr-TR" dirty="0" smtClean="0"/>
              <a:t>                                                           -</a:t>
            </a:r>
            <a:r>
              <a:rPr lang="tr-TR" dirty="0" err="1" smtClean="0"/>
              <a:t>kardiyovasküler</a:t>
            </a:r>
            <a:r>
              <a:rPr lang="tr-TR" dirty="0" smtClean="0"/>
              <a:t> </a:t>
            </a:r>
            <a:r>
              <a:rPr lang="tr-TR" dirty="0" smtClean="0"/>
              <a:t>hastalık                          </a:t>
            </a:r>
            <a:r>
              <a:rPr lang="tr-TR" dirty="0" smtClean="0"/>
              <a:t>          -insülin </a:t>
            </a:r>
            <a:r>
              <a:rPr lang="tr-TR" dirty="0" smtClean="0"/>
              <a:t>direnci</a:t>
            </a:r>
          </a:p>
          <a:p>
            <a:pPr marL="0" indent="0">
              <a:buNone/>
            </a:pPr>
            <a:r>
              <a:rPr lang="tr-TR" dirty="0"/>
              <a:t> Ne Zaman Tedavi </a:t>
            </a:r>
            <a:r>
              <a:rPr lang="tr-TR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TSH≥10 </a:t>
            </a:r>
            <a:r>
              <a:rPr lang="tr-TR" dirty="0" err="1"/>
              <a:t>mU</a:t>
            </a:r>
            <a:r>
              <a:rPr lang="tr-TR" dirty="0"/>
              <a:t>/L </a:t>
            </a: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TSH 4,5-10  +  semptomlar </a:t>
            </a:r>
            <a:r>
              <a:rPr lang="tr-TR" dirty="0" smtClean="0"/>
              <a:t> </a:t>
            </a:r>
            <a:r>
              <a:rPr lang="tr-TR" dirty="0">
                <a:sym typeface="Wingdings" panose="05000000000000000000" pitchFamily="2" charset="2"/>
              </a:rPr>
              <a:t>  3-6 aylık bir deneme tedavisi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18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Genç ve orta yaşlılarda TSH hedefi 0,5-2,5 </a:t>
            </a:r>
            <a:r>
              <a:rPr lang="tr-TR" dirty="0" err="1"/>
              <a:t>mU</a:t>
            </a:r>
            <a:r>
              <a:rPr lang="tr-TR" dirty="0"/>
              <a:t>/L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Yaşlılarda </a:t>
            </a:r>
            <a:r>
              <a:rPr lang="tr-TR" dirty="0"/>
              <a:t>ise (≥65-70 yaş) hedef TSH 3-6 </a:t>
            </a:r>
            <a:r>
              <a:rPr lang="tr-TR" dirty="0" err="1"/>
              <a:t>mU</a:t>
            </a:r>
            <a:r>
              <a:rPr lang="tr-TR" dirty="0"/>
              <a:t>/L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Çok </a:t>
            </a:r>
            <a:r>
              <a:rPr lang="tr-TR" dirty="0"/>
              <a:t>yaşlılarda (&gt;80-85 yaş) TSH ≤10 </a:t>
            </a:r>
            <a:r>
              <a:rPr lang="tr-TR" dirty="0" err="1"/>
              <a:t>mU</a:t>
            </a:r>
            <a:r>
              <a:rPr lang="tr-TR" dirty="0"/>
              <a:t>/L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à"/>
            </a:pPr>
            <a:r>
              <a:rPr lang="tr-TR" dirty="0" smtClean="0">
                <a:sym typeface="Wingdings" panose="05000000000000000000" pitchFamily="2" charset="2"/>
              </a:rPr>
              <a:t>LT4 </a:t>
            </a:r>
            <a:r>
              <a:rPr lang="tr-TR" dirty="0">
                <a:sym typeface="Wingdings" panose="05000000000000000000" pitchFamily="2" charset="2"/>
              </a:rPr>
              <a:t>25-75 </a:t>
            </a:r>
            <a:r>
              <a:rPr lang="tr-TR" dirty="0" err="1">
                <a:sym typeface="Wingdings" panose="05000000000000000000" pitchFamily="2" charset="2"/>
              </a:rPr>
              <a:t>mcg</a:t>
            </a:r>
            <a:r>
              <a:rPr lang="tr-TR" dirty="0">
                <a:sym typeface="Wingdings" panose="05000000000000000000" pitchFamily="2" charset="2"/>
              </a:rPr>
              <a:t>/gün </a:t>
            </a:r>
            <a:r>
              <a:rPr lang="tr-TR" dirty="0" smtClean="0">
                <a:sym typeface="Wingdings" panose="05000000000000000000" pitchFamily="2" charset="2"/>
              </a:rPr>
              <a:t>         yaş </a:t>
            </a:r>
            <a:r>
              <a:rPr lang="tr-TR" dirty="0">
                <a:sym typeface="Wingdings" panose="05000000000000000000" pitchFamily="2" charset="2"/>
              </a:rPr>
              <a:t>ve </a:t>
            </a:r>
            <a:r>
              <a:rPr lang="tr-TR" dirty="0" err="1">
                <a:sym typeface="Wingdings" panose="05000000000000000000" pitchFamily="2" charset="2"/>
              </a:rPr>
              <a:t>komorbid</a:t>
            </a:r>
            <a:r>
              <a:rPr lang="tr-TR" dirty="0">
                <a:sym typeface="Wingdings" panose="05000000000000000000" pitchFamily="2" charset="2"/>
              </a:rPr>
              <a:t> hastalık varlığına </a:t>
            </a:r>
            <a:r>
              <a:rPr lang="tr-TR" dirty="0" smtClean="0">
                <a:sym typeface="Wingdings" panose="05000000000000000000" pitchFamily="2" charset="2"/>
              </a:rPr>
              <a:t>göre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tr-TR" dirty="0"/>
              <a:t>Hedef TSH değerine ulaşana kadar 6-8 hafta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tr-TR" dirty="0"/>
              <a:t>S</a:t>
            </a:r>
            <a:r>
              <a:rPr lang="tr-TR" dirty="0" smtClean="0"/>
              <a:t>onra 6 </a:t>
            </a:r>
            <a:r>
              <a:rPr lang="tr-TR" dirty="0"/>
              <a:t>aylık TSH </a:t>
            </a:r>
            <a:r>
              <a:rPr lang="tr-TR" dirty="0" smtClean="0"/>
              <a:t>kontrolleri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tr-TR" dirty="0" err="1"/>
              <a:t>TSH’lerini</a:t>
            </a:r>
            <a:r>
              <a:rPr lang="tr-TR" dirty="0"/>
              <a:t> baskılamamak gerekir</a:t>
            </a:r>
          </a:p>
        </p:txBody>
      </p:sp>
      <p:sp>
        <p:nvSpPr>
          <p:cNvPr id="4" name="Sağ Ok 3"/>
          <p:cNvSpPr/>
          <p:nvPr/>
        </p:nvSpPr>
        <p:spPr>
          <a:xfrm>
            <a:off x="4195482" y="4096871"/>
            <a:ext cx="636494" cy="125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9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853406"/>
            <a:ext cx="70104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HİPOTİROİDİ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/>
              <a:t>hormonu yetersizliği veya nadiren </a:t>
            </a:r>
            <a:r>
              <a:rPr lang="tr-TR" dirty="0" smtClean="0"/>
              <a:t>etkisizliği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metabolik</a:t>
            </a:r>
            <a:r>
              <a:rPr lang="tr-TR" dirty="0">
                <a:sym typeface="Wingdings" panose="05000000000000000000" pitchFamily="2" charset="2"/>
              </a:rPr>
              <a:t> yavaşlama ile giden 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b="1" dirty="0" err="1"/>
              <a:t>Primer</a:t>
            </a:r>
            <a:r>
              <a:rPr lang="tr-TR" b="1" dirty="0"/>
              <a:t> </a:t>
            </a:r>
            <a:r>
              <a:rPr lang="tr-TR" b="1" dirty="0" err="1"/>
              <a:t>hipotiroidi</a:t>
            </a:r>
            <a:r>
              <a:rPr lang="tr-TR" b="1" dirty="0"/>
              <a:t>: </a:t>
            </a:r>
            <a:r>
              <a:rPr lang="tr-TR" dirty="0" err="1"/>
              <a:t>Tiroid</a:t>
            </a:r>
            <a:r>
              <a:rPr lang="tr-TR" dirty="0"/>
              <a:t> bezi yetersizliğinden kaynaklanan nedenlere </a:t>
            </a:r>
            <a:r>
              <a:rPr lang="tr-TR" dirty="0" smtClean="0"/>
              <a:t>bağlı</a:t>
            </a:r>
            <a:r>
              <a:rPr lang="tr-TR" dirty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>
                <a:sym typeface="Wingdings" panose="05000000000000000000" pitchFamily="2" charset="2"/>
              </a:rPr>
              <a:t>sT4 </a:t>
            </a:r>
            <a:r>
              <a:rPr lang="tr-TR" dirty="0" smtClean="0">
                <a:sym typeface="Wingdings" panose="05000000000000000000" pitchFamily="2" charset="2"/>
              </a:rPr>
              <a:t>düşük</a:t>
            </a:r>
            <a:r>
              <a:rPr lang="tr-TR" dirty="0">
                <a:sym typeface="Wingdings" panose="05000000000000000000" pitchFamily="2" charset="2"/>
              </a:rPr>
              <a:t>, </a:t>
            </a:r>
            <a:r>
              <a:rPr lang="tr-TR" dirty="0" smtClean="0">
                <a:sym typeface="Wingdings" panose="05000000000000000000" pitchFamily="2" charset="2"/>
              </a:rPr>
              <a:t>TSH </a:t>
            </a:r>
            <a:r>
              <a:rPr lang="tr-TR" dirty="0">
                <a:sym typeface="Wingdings" panose="05000000000000000000" pitchFamily="2" charset="2"/>
              </a:rPr>
              <a:t>yüksektir</a:t>
            </a:r>
            <a:endParaRPr lang="tr-TR" dirty="0" smtClean="0"/>
          </a:p>
          <a:p>
            <a:pPr marL="0" indent="0">
              <a:buNone/>
            </a:pPr>
            <a:r>
              <a:rPr lang="tr-TR" b="1" dirty="0" err="1" smtClean="0"/>
              <a:t>Sekonder</a:t>
            </a:r>
            <a:r>
              <a:rPr lang="tr-TR" b="1" dirty="0" smtClean="0"/>
              <a:t> </a:t>
            </a:r>
            <a:r>
              <a:rPr lang="tr-TR" b="1" dirty="0" err="1"/>
              <a:t>hipotiroidi</a:t>
            </a:r>
            <a:r>
              <a:rPr lang="tr-TR" b="1" dirty="0"/>
              <a:t>: </a:t>
            </a:r>
            <a:r>
              <a:rPr lang="tr-TR" dirty="0"/>
              <a:t>TSH yetersizliğine </a:t>
            </a:r>
            <a:r>
              <a:rPr lang="tr-TR" dirty="0" smtClean="0"/>
              <a:t>bağlı  </a:t>
            </a:r>
          </a:p>
          <a:p>
            <a:pPr marL="0" indent="0">
              <a:buNone/>
            </a:pPr>
            <a:r>
              <a:rPr lang="tr-TR" b="1" dirty="0" smtClean="0"/>
              <a:t>Tersiyer </a:t>
            </a:r>
            <a:r>
              <a:rPr lang="tr-TR" b="1" dirty="0" err="1"/>
              <a:t>hipotiroidi</a:t>
            </a:r>
            <a:r>
              <a:rPr lang="tr-TR" b="1" dirty="0"/>
              <a:t>: </a:t>
            </a:r>
            <a:r>
              <a:rPr lang="tr-TR" dirty="0"/>
              <a:t>TRH yetersizliğine bağlı olarak ortaya çıkan 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Santral </a:t>
            </a:r>
            <a:r>
              <a:rPr lang="tr-TR" dirty="0" smtClean="0"/>
              <a:t> </a:t>
            </a:r>
            <a:r>
              <a:rPr lang="tr-TR" dirty="0"/>
              <a:t>sT4 </a:t>
            </a:r>
            <a:r>
              <a:rPr lang="tr-TR" dirty="0" smtClean="0"/>
              <a:t>düşük , TSH yükselmemiş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984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28165"/>
            <a:ext cx="10515600" cy="4948798"/>
          </a:xfrm>
        </p:spPr>
        <p:txBody>
          <a:bodyPr/>
          <a:lstStyle/>
          <a:p>
            <a:r>
              <a:rPr lang="tr-TR" dirty="0" smtClean="0"/>
              <a:t>Nedeni mutlaka belirlenmeli !</a:t>
            </a:r>
          </a:p>
          <a:p>
            <a:r>
              <a:rPr lang="tr-TR" dirty="0" smtClean="0"/>
              <a:t>İyot eksikliği (İE) bölgelerinde en sık </a:t>
            </a:r>
            <a:r>
              <a:rPr lang="tr-TR" dirty="0" smtClean="0">
                <a:sym typeface="Wingdings" panose="05000000000000000000" pitchFamily="2" charset="2"/>
              </a:rPr>
              <a:t> İE</a:t>
            </a:r>
          </a:p>
          <a:p>
            <a:r>
              <a:rPr lang="tr-TR" dirty="0" smtClean="0"/>
              <a:t>İE </a:t>
            </a:r>
            <a:r>
              <a:rPr lang="tr-TR" dirty="0" smtClean="0"/>
              <a:t>yoksa en </a:t>
            </a:r>
            <a:r>
              <a:rPr lang="tr-TR" dirty="0" smtClean="0"/>
              <a:t>sık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 err="1" smtClean="0"/>
              <a:t>Hashimoto</a:t>
            </a:r>
            <a:r>
              <a:rPr lang="tr-TR" dirty="0" smtClean="0"/>
              <a:t> </a:t>
            </a:r>
            <a:r>
              <a:rPr lang="tr-TR" dirty="0" err="1" smtClean="0"/>
              <a:t>tiroiditi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575" y="3091612"/>
            <a:ext cx="5652394" cy="35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Belirti </a:t>
            </a:r>
            <a:r>
              <a:rPr lang="tr-TR" dirty="0"/>
              <a:t>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1" y="1443819"/>
            <a:ext cx="6396318" cy="4351338"/>
          </a:xfrm>
        </p:spPr>
        <p:txBody>
          <a:bodyPr/>
          <a:lstStyle/>
          <a:p>
            <a:r>
              <a:rPr lang="tr-TR" dirty="0" smtClean="0"/>
              <a:t>Genelde </a:t>
            </a:r>
            <a:r>
              <a:rPr lang="tr-TR" dirty="0" err="1"/>
              <a:t>hipotiroidiye</a:t>
            </a:r>
            <a:r>
              <a:rPr lang="tr-TR" dirty="0"/>
              <a:t> özgü değildir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69" y="3004751"/>
            <a:ext cx="7108171" cy="33857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496" y="488559"/>
            <a:ext cx="4373657" cy="22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0" y="1877219"/>
            <a:ext cx="7429500" cy="42481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643" y="852487"/>
            <a:ext cx="1496546" cy="14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871" y="733109"/>
            <a:ext cx="6818112" cy="55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</a:t>
            </a:r>
            <a:r>
              <a:rPr lang="tr-TR" dirty="0"/>
              <a:t>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L-tiroksin (LT4)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Yarı ömrü uzunluğu (yaklaşık bir hafta), günde bir kez kullanımı ile uygun T4 ve T3 kan düzeyi </a:t>
            </a:r>
            <a:r>
              <a:rPr lang="tr-TR" dirty="0" smtClean="0"/>
              <a:t>sağlar</a:t>
            </a:r>
          </a:p>
          <a:p>
            <a:r>
              <a:rPr lang="tr-TR" dirty="0" smtClean="0"/>
              <a:t>Başlangıçta;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Kısmi </a:t>
            </a:r>
            <a:r>
              <a:rPr lang="tr-TR" dirty="0" err="1"/>
              <a:t>tiroid</a:t>
            </a:r>
            <a:r>
              <a:rPr lang="tr-TR" dirty="0"/>
              <a:t> fonksiyon rezervi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75-100 µg/gün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/>
              <a:t>dokusu hiç </a:t>
            </a:r>
            <a:r>
              <a:rPr lang="tr-TR" dirty="0" smtClean="0"/>
              <a:t>olmayan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100-250 µg/gün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Planlanan doz yaklaşık 1,2-1,8 µg/kg/gün olarak düşünülebilir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hafta kadar yarım doz, daha sonra tam doza </a:t>
            </a:r>
            <a:r>
              <a:rPr lang="tr-TR" dirty="0" smtClean="0"/>
              <a:t>geçme</a:t>
            </a:r>
          </a:p>
          <a:p>
            <a:r>
              <a:rPr lang="tr-TR" dirty="0" smtClean="0"/>
              <a:t>Doz </a:t>
            </a:r>
            <a:r>
              <a:rPr lang="tr-TR" dirty="0"/>
              <a:t>ayarlaması 6-8 hafta aralıklarla serum TSH düzeyi ölçülerek </a:t>
            </a:r>
            <a:r>
              <a:rPr lang="tr-TR" dirty="0" smtClean="0"/>
              <a:t>yapılmalıdır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12,5-25 µg/gün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15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Tiroid</a:t>
            </a:r>
            <a:r>
              <a:rPr lang="tr-TR" dirty="0" smtClean="0"/>
              <a:t> hastalıklarına yaklaşım hakkında bilgi vermek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17" y="3117477"/>
            <a:ext cx="3200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Yaşlıda 12.5-25 </a:t>
            </a:r>
            <a:r>
              <a:rPr lang="el-GR" dirty="0"/>
              <a:t>μ</a:t>
            </a:r>
            <a:r>
              <a:rPr lang="tr-TR" dirty="0"/>
              <a:t>g/gün </a:t>
            </a:r>
            <a:r>
              <a:rPr lang="tr-TR" dirty="0" smtClean="0"/>
              <a:t>başla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7-10 günde bir 12.5 </a:t>
            </a:r>
            <a:r>
              <a:rPr lang="el-GR" dirty="0"/>
              <a:t>μ</a:t>
            </a:r>
            <a:r>
              <a:rPr lang="tr-TR" dirty="0" smtClean="0"/>
              <a:t>g/gün artır</a:t>
            </a:r>
          </a:p>
          <a:p>
            <a:r>
              <a:rPr lang="tr-TR" dirty="0" smtClean="0"/>
              <a:t>Hasta </a:t>
            </a:r>
            <a:r>
              <a:rPr lang="tr-TR" dirty="0"/>
              <a:t>olası göğüs ağrısı açısından </a:t>
            </a:r>
            <a:r>
              <a:rPr lang="tr-TR" dirty="0" smtClean="0"/>
              <a:t>uyarılmalı</a:t>
            </a:r>
          </a:p>
          <a:p>
            <a:endParaRPr lang="tr-TR" dirty="0"/>
          </a:p>
          <a:p>
            <a:r>
              <a:rPr lang="tr-TR" dirty="0" smtClean="0"/>
              <a:t>Adrenal </a:t>
            </a:r>
            <a:r>
              <a:rPr lang="tr-TR" dirty="0"/>
              <a:t>yetmezlik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önce </a:t>
            </a:r>
            <a:r>
              <a:rPr lang="tr-TR" dirty="0"/>
              <a:t>mutlaka </a:t>
            </a:r>
            <a:r>
              <a:rPr lang="tr-TR" dirty="0" err="1"/>
              <a:t>glukokortikoid</a:t>
            </a:r>
            <a:r>
              <a:rPr lang="tr-TR" dirty="0"/>
              <a:t> </a:t>
            </a:r>
            <a:r>
              <a:rPr lang="tr-TR" dirty="0" err="1"/>
              <a:t>replasmanı</a:t>
            </a:r>
            <a:r>
              <a:rPr lang="tr-TR" dirty="0"/>
              <a:t>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sonra </a:t>
            </a:r>
            <a:r>
              <a:rPr lang="tr-TR" dirty="0" err="1"/>
              <a:t>tiroid</a:t>
            </a:r>
            <a:r>
              <a:rPr lang="tr-TR" dirty="0"/>
              <a:t> hormonu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41" y="4537542"/>
            <a:ext cx="3304335" cy="198031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71" y="4336635"/>
            <a:ext cx="31527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Aç </a:t>
            </a:r>
            <a:r>
              <a:rPr lang="tr-TR" dirty="0"/>
              <a:t>karına daha iyi </a:t>
            </a:r>
            <a:r>
              <a:rPr lang="tr-TR" dirty="0" smtClean="0"/>
              <a:t>emilir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öğünden </a:t>
            </a:r>
            <a:r>
              <a:rPr lang="tr-TR" dirty="0"/>
              <a:t>en az 30 dakika </a:t>
            </a:r>
            <a:r>
              <a:rPr lang="tr-TR" dirty="0" smtClean="0"/>
              <a:t>önce</a:t>
            </a:r>
          </a:p>
          <a:p>
            <a:r>
              <a:rPr lang="tr-TR" dirty="0" smtClean="0"/>
              <a:t>Aynı </a:t>
            </a:r>
            <a:r>
              <a:rPr lang="it-IT" dirty="0" smtClean="0"/>
              <a:t>ticari </a:t>
            </a:r>
            <a:r>
              <a:rPr lang="it-IT" dirty="0"/>
              <a:t>preparat ile devam </a:t>
            </a:r>
            <a:r>
              <a:rPr lang="it-IT" dirty="0" smtClean="0"/>
              <a:t>e</a:t>
            </a:r>
            <a:r>
              <a:rPr lang="tr-TR" dirty="0" smtClean="0"/>
              <a:t>dilmeli</a:t>
            </a:r>
          </a:p>
          <a:p>
            <a:endParaRPr lang="tr-TR" dirty="0"/>
          </a:p>
          <a:p>
            <a:r>
              <a:rPr lang="tr-TR" dirty="0" smtClean="0"/>
              <a:t>Demir </a:t>
            </a:r>
            <a:r>
              <a:rPr lang="tr-TR" dirty="0"/>
              <a:t>sülfat, kalsiyum karbonat gibi </a:t>
            </a:r>
            <a:r>
              <a:rPr lang="tr-TR" dirty="0" smtClean="0"/>
              <a:t>ilaçlarla en </a:t>
            </a:r>
            <a:r>
              <a:rPr lang="tr-TR" dirty="0"/>
              <a:t>az 4 saat </a:t>
            </a:r>
            <a:r>
              <a:rPr lang="tr-TR" dirty="0" smtClean="0"/>
              <a:t>ara</a:t>
            </a:r>
          </a:p>
          <a:p>
            <a:r>
              <a:rPr lang="tr-TR" dirty="0"/>
              <a:t>H. </a:t>
            </a:r>
            <a:r>
              <a:rPr lang="tr-TR" dirty="0" err="1"/>
              <a:t>pylori</a:t>
            </a:r>
            <a:r>
              <a:rPr lang="tr-TR" dirty="0"/>
              <a:t> gastriti, </a:t>
            </a:r>
            <a:r>
              <a:rPr lang="tr-TR" dirty="0" err="1"/>
              <a:t>atrofik</a:t>
            </a:r>
            <a:r>
              <a:rPr lang="tr-TR" dirty="0"/>
              <a:t> gastrit, </a:t>
            </a:r>
            <a:r>
              <a:rPr lang="tr-TR" dirty="0" err="1" smtClean="0"/>
              <a:t>çölyak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doz </a:t>
            </a:r>
            <a:r>
              <a:rPr lang="tr-TR" dirty="0"/>
              <a:t>gereksinimi </a:t>
            </a:r>
            <a:r>
              <a:rPr lang="tr-TR" dirty="0" smtClean="0"/>
              <a:t>artabilir</a:t>
            </a:r>
          </a:p>
          <a:p>
            <a:r>
              <a:rPr lang="tr-TR" dirty="0" smtClean="0"/>
              <a:t>Günlük </a:t>
            </a:r>
            <a:r>
              <a:rPr lang="tr-TR" dirty="0"/>
              <a:t>doz </a:t>
            </a:r>
            <a:r>
              <a:rPr lang="tr-TR" dirty="0" smtClean="0"/>
              <a:t> &gt; 200 </a:t>
            </a:r>
            <a:r>
              <a:rPr lang="tr-TR" dirty="0"/>
              <a:t>µg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uygun </a:t>
            </a:r>
            <a:r>
              <a:rPr lang="tr-TR" dirty="0"/>
              <a:t>TSH düzeyi sağlanmadı ise hasta uyumsuzluğu veya emilim sorunları </a:t>
            </a:r>
            <a:r>
              <a:rPr lang="tr-TR" dirty="0" smtClean="0"/>
              <a:t>düşünülmeli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745" y="380953"/>
            <a:ext cx="2773272" cy="13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512" y="1690688"/>
            <a:ext cx="7391400" cy="30003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832" y="4678505"/>
            <a:ext cx="3458416" cy="21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96298"/>
            <a:ext cx="10515600" cy="1325563"/>
          </a:xfrm>
        </p:spPr>
        <p:txBody>
          <a:bodyPr/>
          <a:lstStyle/>
          <a:p>
            <a:r>
              <a:rPr lang="tr-TR" dirty="0" smtClean="0"/>
              <a:t>SUBKLİNİK HİPERTİROİDİ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sT3 </a:t>
            </a:r>
            <a:r>
              <a:rPr lang="tr-TR" dirty="0"/>
              <a:t>ve </a:t>
            </a:r>
            <a:r>
              <a:rPr lang="tr-TR" dirty="0" smtClean="0"/>
              <a:t>sT4 </a:t>
            </a:r>
            <a:r>
              <a:rPr lang="tr-TR" dirty="0"/>
              <a:t>normal </a:t>
            </a:r>
            <a:r>
              <a:rPr lang="tr-TR" dirty="0" smtClean="0"/>
              <a:t>,  TSH düşük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%0,7 -</a:t>
            </a:r>
            <a:r>
              <a:rPr lang="tr-TR" dirty="0" smtClean="0"/>
              <a:t> </a:t>
            </a:r>
            <a:r>
              <a:rPr lang="tr-TR" dirty="0"/>
              <a:t>%12,4 </a:t>
            </a: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smtClean="0"/>
              <a:t>İyot </a:t>
            </a:r>
            <a:r>
              <a:rPr lang="tr-TR" dirty="0"/>
              <a:t>eksikliği olan bölgelerde, kadınlarda, sigara içenlerde ve yaşlılarda daha sık </a:t>
            </a: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 smtClean="0"/>
              <a:t>Eksojen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doz </a:t>
            </a:r>
            <a:r>
              <a:rPr lang="tr-TR" dirty="0"/>
              <a:t>aşımı </a:t>
            </a: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 smtClean="0"/>
              <a:t>Endojen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TA</a:t>
            </a:r>
            <a:r>
              <a:rPr lang="tr-TR" dirty="0"/>
              <a:t>, TMNG ve </a:t>
            </a:r>
            <a:r>
              <a:rPr lang="tr-TR" dirty="0" err="1"/>
              <a:t>Graves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!!</a:t>
            </a:r>
            <a:r>
              <a:rPr lang="tr-TR" dirty="0" err="1" smtClean="0"/>
              <a:t>Reprodüktif</a:t>
            </a:r>
            <a:r>
              <a:rPr lang="tr-TR" dirty="0" smtClean="0"/>
              <a:t> </a:t>
            </a:r>
            <a:r>
              <a:rPr lang="tr-TR" dirty="0"/>
              <a:t>çağdaki kadınlarda TSH baskılı bulunduğunda gebelik mutlaka akla </a:t>
            </a:r>
            <a:r>
              <a:rPr lang="tr-TR" dirty="0" smtClean="0"/>
              <a:t>getirilmeli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7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08018"/>
            <a:ext cx="10058400" cy="4061076"/>
          </a:xfrm>
        </p:spPr>
        <p:txBody>
          <a:bodyPr/>
          <a:lstStyle/>
          <a:p>
            <a:r>
              <a:rPr lang="tr-TR" dirty="0" smtClean="0"/>
              <a:t>Genelde </a:t>
            </a:r>
            <a:r>
              <a:rPr lang="tr-TR" dirty="0" err="1" smtClean="0"/>
              <a:t>asemptomatik</a:t>
            </a:r>
            <a:endParaRPr lang="tr-TR" dirty="0" smtClean="0"/>
          </a:p>
          <a:p>
            <a:r>
              <a:rPr lang="tr-TR" dirty="0" smtClean="0"/>
              <a:t>Bazen hafif taşikardi, tremor </a:t>
            </a:r>
          </a:p>
          <a:p>
            <a:endParaRPr lang="tr-TR" dirty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AF riskinde artış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KKH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kalp yetmezliği                                                           ile ilişkili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sol </a:t>
            </a:r>
            <a:r>
              <a:rPr lang="tr-TR" dirty="0" err="1" smtClean="0"/>
              <a:t>ventrikül</a:t>
            </a:r>
            <a:r>
              <a:rPr lang="tr-TR" dirty="0" smtClean="0"/>
              <a:t> </a:t>
            </a:r>
            <a:r>
              <a:rPr lang="tr-TR" dirty="0" err="1" smtClean="0"/>
              <a:t>hipertrofisi</a:t>
            </a:r>
            <a:r>
              <a:rPr lang="tr-TR" dirty="0" smtClean="0"/>
              <a:t>                                   </a:t>
            </a:r>
            <a:endParaRPr lang="tr-TR" dirty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 smtClean="0"/>
              <a:t>postmenopozal</a:t>
            </a:r>
            <a:r>
              <a:rPr lang="tr-TR" dirty="0" smtClean="0"/>
              <a:t> kadınlarda düşük KMD </a:t>
            </a:r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6234546" y="4239490"/>
            <a:ext cx="1122218" cy="602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279" y="928216"/>
            <a:ext cx="2488329" cy="17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S</a:t>
            </a:r>
            <a:r>
              <a:rPr lang="tr-TR" dirty="0" err="1" smtClean="0"/>
              <a:t>üpresyonu</a:t>
            </a:r>
            <a:r>
              <a:rPr lang="tr-TR" dirty="0" smtClean="0"/>
              <a:t> açıklayacak bir neden yoksa (nodül, LT4 doz aşımı)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           </a:t>
            </a:r>
            <a:r>
              <a:rPr lang="tr-TR" dirty="0" smtClean="0"/>
              <a:t>1-3 ay sonra TFT kontrol</a:t>
            </a:r>
          </a:p>
          <a:p>
            <a:r>
              <a:rPr lang="tr-TR" dirty="0" smtClean="0"/>
              <a:t>Tanı sonrası sebebe yönelik </a:t>
            </a:r>
            <a:r>
              <a:rPr lang="tr-TR" dirty="0" smtClean="0">
                <a:sym typeface="Wingdings" panose="05000000000000000000" pitchFamily="2" charset="2"/>
              </a:rPr>
              <a:t> RAIU, US, </a:t>
            </a:r>
            <a:r>
              <a:rPr lang="tr-TR" dirty="0" err="1" smtClean="0">
                <a:sym typeface="Wingdings" panose="05000000000000000000" pitchFamily="2" charset="2"/>
              </a:rPr>
              <a:t>tiroid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otoantikorları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smtClean="0"/>
              <a:t>TSH &lt;0,1 </a:t>
            </a:r>
            <a:r>
              <a:rPr lang="tr-TR" dirty="0" err="1" smtClean="0"/>
              <a:t>mU</a:t>
            </a:r>
            <a:r>
              <a:rPr lang="tr-TR" dirty="0" smtClean="0"/>
              <a:t>/L ; tedavi </a:t>
            </a:r>
          </a:p>
          <a:p>
            <a:r>
              <a:rPr lang="tr-TR" dirty="0" smtClean="0"/>
              <a:t>TSH 0,1- 0,5 </a:t>
            </a:r>
            <a:r>
              <a:rPr lang="tr-TR" dirty="0" err="1" smtClean="0"/>
              <a:t>mU</a:t>
            </a:r>
            <a:r>
              <a:rPr lang="tr-TR" dirty="0" smtClean="0"/>
              <a:t>/L 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-</a:t>
            </a:r>
            <a:r>
              <a:rPr lang="tr-TR" dirty="0" err="1" smtClean="0"/>
              <a:t>kardiyovasküler</a:t>
            </a:r>
            <a:r>
              <a:rPr lang="tr-TR" dirty="0" smtClean="0"/>
              <a:t> hastalık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veya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-osteoporoz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ve/veya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-</a:t>
            </a:r>
            <a:r>
              <a:rPr lang="tr-TR" dirty="0" err="1" smtClean="0"/>
              <a:t>tiroid</a:t>
            </a:r>
            <a:r>
              <a:rPr lang="tr-TR" dirty="0" smtClean="0"/>
              <a:t> sintigrafisinde </a:t>
            </a:r>
            <a:r>
              <a:rPr lang="tr-TR" dirty="0" err="1" smtClean="0"/>
              <a:t>fokal</a:t>
            </a:r>
            <a:r>
              <a:rPr lang="tr-TR" dirty="0" smtClean="0"/>
              <a:t> artmış tutulum alan/</a:t>
            </a:r>
            <a:r>
              <a:rPr lang="tr-TR" dirty="0" err="1" smtClean="0"/>
              <a:t>ları</a:t>
            </a:r>
            <a:r>
              <a:rPr lang="tr-TR" dirty="0" smtClean="0"/>
              <a:t> varsa tedavi</a:t>
            </a:r>
          </a:p>
          <a:p>
            <a:r>
              <a:rPr lang="tr-TR" dirty="0" smtClean="0"/>
              <a:t>Takipteki hastalar 6 ayda bir TFT kontrol</a:t>
            </a:r>
          </a:p>
        </p:txBody>
      </p:sp>
    </p:spTree>
    <p:extLst>
      <p:ext uri="{BB962C8B-B14F-4D97-AF65-F5344CB8AC3E}">
        <p14:creationId xmlns:p14="http://schemas.microsoft.com/office/powerpoint/2010/main" val="31568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Genç, düşük riskli hasta </a:t>
            </a:r>
            <a:r>
              <a:rPr lang="tr-TR" dirty="0" smtClean="0">
                <a:sym typeface="Wingdings" panose="05000000000000000000" pitchFamily="2" charset="2"/>
              </a:rPr>
              <a:t> 6 ayda bir TFT kontrol ile takip</a:t>
            </a:r>
          </a:p>
          <a:p>
            <a:r>
              <a:rPr lang="tr-TR" dirty="0" err="1" smtClean="0"/>
              <a:t>TSH’si</a:t>
            </a:r>
            <a:r>
              <a:rPr lang="tr-TR" dirty="0" smtClean="0"/>
              <a:t> baskılı tüm hastalarda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geçici süre ile iyot kısıtlaması</a:t>
            </a:r>
          </a:p>
          <a:p>
            <a:r>
              <a:rPr lang="tr-TR" dirty="0" err="1" smtClean="0"/>
              <a:t>Semptomatik</a:t>
            </a:r>
            <a:r>
              <a:rPr lang="tr-TR" dirty="0" smtClean="0"/>
              <a:t> hastalarda </a:t>
            </a:r>
            <a:r>
              <a:rPr lang="el-GR" dirty="0" smtClean="0"/>
              <a:t>β-</a:t>
            </a:r>
            <a:r>
              <a:rPr lang="tr-TR" dirty="0" err="1" smtClean="0"/>
              <a:t>bloker</a:t>
            </a:r>
            <a:endParaRPr lang="tr-TR" dirty="0" smtClean="0"/>
          </a:p>
          <a:p>
            <a:r>
              <a:rPr lang="tr-TR" dirty="0" smtClean="0"/>
              <a:t>Asıl tedavi aşikar </a:t>
            </a:r>
            <a:r>
              <a:rPr lang="tr-TR" dirty="0" err="1" smtClean="0"/>
              <a:t>hipertiroidi</a:t>
            </a:r>
            <a:r>
              <a:rPr lang="tr-TR" dirty="0" smtClean="0"/>
              <a:t> ile aynı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28663"/>
            <a:ext cx="9075424" cy="26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HİPERTİROİDİ ve TİROTOKSİKOZ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Tirotoksikoz</a:t>
            </a:r>
            <a:r>
              <a:rPr lang="tr-TR" dirty="0" smtClean="0"/>
              <a:t>; </a:t>
            </a:r>
            <a:r>
              <a:rPr lang="tr-TR" dirty="0" err="1" smtClean="0"/>
              <a:t>tiroid</a:t>
            </a:r>
            <a:r>
              <a:rPr lang="tr-TR" dirty="0" smtClean="0"/>
              <a:t> hormon fazlalığı</a:t>
            </a:r>
          </a:p>
          <a:p>
            <a:pPr marL="0" indent="0">
              <a:buNone/>
            </a:pPr>
            <a:r>
              <a:rPr lang="tr-TR" dirty="0" err="1" smtClean="0"/>
              <a:t>Hipertiroidi</a:t>
            </a:r>
            <a:r>
              <a:rPr lang="tr-TR" dirty="0" smtClean="0"/>
              <a:t>; </a:t>
            </a:r>
            <a:r>
              <a:rPr lang="tr-TR" dirty="0" err="1" smtClean="0"/>
              <a:t>tiroid</a:t>
            </a:r>
            <a:r>
              <a:rPr lang="tr-TR" dirty="0" smtClean="0"/>
              <a:t> bezinden artmış hormon sentezi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Tanı </a:t>
            </a:r>
            <a:r>
              <a:rPr lang="tr-TR" dirty="0" err="1" smtClean="0"/>
              <a:t>anemnez</a:t>
            </a:r>
            <a:r>
              <a:rPr lang="tr-TR" dirty="0" smtClean="0"/>
              <a:t> ve FM ile başlar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baskılanmış TSH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yüksek sT4 ve/veya sT3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45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40" y="321044"/>
            <a:ext cx="6526530" cy="3009161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089910" y="3330205"/>
            <a:ext cx="24834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-</a:t>
            </a:r>
            <a:r>
              <a:rPr lang="tr-TR" sz="1800" dirty="0" smtClean="0"/>
              <a:t>hâlsizlik</a:t>
            </a:r>
          </a:p>
          <a:p>
            <a:pPr marL="0" indent="0">
              <a:buNone/>
            </a:pPr>
            <a:r>
              <a:rPr lang="tr-TR" sz="1800" dirty="0"/>
              <a:t>-</a:t>
            </a:r>
            <a:r>
              <a:rPr lang="tr-TR" sz="1800" dirty="0" smtClean="0"/>
              <a:t>sinirlilik</a:t>
            </a:r>
          </a:p>
          <a:p>
            <a:pPr marL="0" indent="0">
              <a:buNone/>
            </a:pPr>
            <a:r>
              <a:rPr lang="tr-TR" sz="1800" dirty="0"/>
              <a:t>-</a:t>
            </a:r>
            <a:r>
              <a:rPr lang="tr-TR" sz="1800" dirty="0" smtClean="0"/>
              <a:t>çarpıntı</a:t>
            </a:r>
          </a:p>
          <a:p>
            <a:pPr marL="0" indent="0">
              <a:buNone/>
            </a:pPr>
            <a:r>
              <a:rPr lang="tr-TR" sz="1800" dirty="0"/>
              <a:t>-</a:t>
            </a:r>
            <a:r>
              <a:rPr lang="tr-TR" sz="1800" dirty="0" smtClean="0"/>
              <a:t>kilo kaybı</a:t>
            </a:r>
          </a:p>
          <a:p>
            <a:pPr marL="0" indent="0">
              <a:buNone/>
            </a:pPr>
            <a:r>
              <a:rPr lang="tr-TR" sz="1800" dirty="0"/>
              <a:t>-</a:t>
            </a:r>
            <a:r>
              <a:rPr lang="tr-TR" sz="1800" dirty="0" smtClean="0"/>
              <a:t>nefes darlığı</a:t>
            </a:r>
          </a:p>
          <a:p>
            <a:pPr marL="0" indent="0">
              <a:buNone/>
            </a:pPr>
            <a:r>
              <a:rPr lang="tr-TR" sz="1800" dirty="0"/>
              <a:t>-</a:t>
            </a:r>
            <a:r>
              <a:rPr lang="tr-TR" sz="1800" dirty="0" smtClean="0"/>
              <a:t>sıcağa tahammülsüzlük</a:t>
            </a:r>
            <a:endParaRPr lang="tr-TR" sz="1800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6708962" y="3330205"/>
            <a:ext cx="4515298" cy="3253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 smtClean="0"/>
              <a:t>-iştah artışı</a:t>
            </a:r>
          </a:p>
          <a:p>
            <a:pPr marL="0" indent="0">
              <a:buNone/>
            </a:pPr>
            <a:r>
              <a:rPr lang="tr-TR" sz="1800" dirty="0"/>
              <a:t>-</a:t>
            </a:r>
            <a:r>
              <a:rPr lang="tr-TR" sz="1800" dirty="0" err="1" smtClean="0"/>
              <a:t>oligomenore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dirty="0"/>
              <a:t>-</a:t>
            </a:r>
            <a:r>
              <a:rPr lang="tr-TR" sz="1800" dirty="0" smtClean="0"/>
              <a:t>terleme</a:t>
            </a:r>
          </a:p>
          <a:p>
            <a:pPr marL="0" indent="0">
              <a:buNone/>
            </a:pPr>
            <a:r>
              <a:rPr lang="tr-TR" sz="1800" dirty="0" smtClean="0"/>
              <a:t>-göz belirtileri</a:t>
            </a:r>
          </a:p>
          <a:p>
            <a:r>
              <a:rPr lang="tr-T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Propitozis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Diplopi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Periorbital</a:t>
            </a:r>
            <a:r>
              <a:rPr lang="tr-T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ödem</a:t>
            </a:r>
            <a:endParaRPr lang="tr-TR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 smtClean="0"/>
              <a:t> -yumuşak </a:t>
            </a:r>
            <a:r>
              <a:rPr lang="tr-TR" sz="1800" dirty="0" err="1" smtClean="0"/>
              <a:t>defekasyon</a:t>
            </a:r>
            <a:r>
              <a:rPr lang="tr-TR" sz="1800" dirty="0" smtClean="0"/>
              <a:t> veya </a:t>
            </a:r>
            <a:r>
              <a:rPr lang="tr-TR" sz="1800" dirty="0" err="1" smtClean="0"/>
              <a:t>diyare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982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576" y="403412"/>
            <a:ext cx="7198659" cy="527152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05435" y="5875929"/>
            <a:ext cx="7808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Yeterli iyot bulunan bölgelerde, </a:t>
            </a:r>
            <a:r>
              <a:rPr lang="tr-TR" dirty="0" err="1"/>
              <a:t>hipertiroidinin</a:t>
            </a:r>
            <a:r>
              <a:rPr lang="tr-TR" dirty="0"/>
              <a:t> </a:t>
            </a:r>
            <a:r>
              <a:rPr lang="tr-TR" b="1" dirty="0"/>
              <a:t>en sık sebebi </a:t>
            </a:r>
            <a:r>
              <a:rPr lang="tr-TR" b="1" dirty="0" err="1"/>
              <a:t>Graves</a:t>
            </a:r>
            <a:r>
              <a:rPr lang="tr-TR" b="1" dirty="0"/>
              <a:t> hastalığı</a:t>
            </a:r>
            <a:endParaRPr lang="tr-T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Tiroid</a:t>
            </a:r>
            <a:r>
              <a:rPr lang="tr-TR" dirty="0" smtClean="0"/>
              <a:t> fonksiyon testlerini değerlendirebilmek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Subklinik</a:t>
            </a:r>
            <a:r>
              <a:rPr lang="tr-TR" dirty="0" smtClean="0"/>
              <a:t>/aşikar </a:t>
            </a:r>
            <a:r>
              <a:rPr lang="tr-TR" dirty="0" err="1" smtClean="0"/>
              <a:t>hipotiroidi</a:t>
            </a:r>
            <a:r>
              <a:rPr lang="tr-TR" dirty="0" smtClean="0"/>
              <a:t> tanı ve tedavisini planlayabilmek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Tirotoksikoz</a:t>
            </a:r>
            <a:r>
              <a:rPr lang="tr-TR" dirty="0" smtClean="0"/>
              <a:t>/</a:t>
            </a:r>
            <a:r>
              <a:rPr lang="tr-TR" dirty="0" err="1" smtClean="0"/>
              <a:t>hipertiroidi</a:t>
            </a:r>
            <a:r>
              <a:rPr lang="tr-TR" dirty="0" smtClean="0"/>
              <a:t> tanısı koyabilmek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Gebede </a:t>
            </a:r>
            <a:r>
              <a:rPr lang="tr-TR" dirty="0" err="1" smtClean="0"/>
              <a:t>tiroid</a:t>
            </a:r>
            <a:r>
              <a:rPr lang="tr-TR" dirty="0" smtClean="0"/>
              <a:t> fonksiyon testlerini değerlendirmek ve takibini yapmak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Tiroidit</a:t>
            </a:r>
            <a:r>
              <a:rPr lang="tr-TR" dirty="0" smtClean="0"/>
              <a:t> </a:t>
            </a:r>
            <a:r>
              <a:rPr lang="tr-TR" dirty="0" err="1" smtClean="0"/>
              <a:t>öntanısını</a:t>
            </a:r>
            <a:r>
              <a:rPr lang="tr-TR" dirty="0" smtClean="0"/>
              <a:t> koyabilmek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İyot eksikliğini değerlendirebilmek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8345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Normal TSH ve yüksek sT4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 err="1" smtClean="0"/>
              <a:t>hipofizer</a:t>
            </a:r>
            <a:r>
              <a:rPr lang="tr-TR" dirty="0" smtClean="0"/>
              <a:t> TSH salgılayan adenomu</a:t>
            </a:r>
          </a:p>
          <a:p>
            <a:r>
              <a:rPr lang="tr-TR" dirty="0" err="1" smtClean="0"/>
              <a:t>TRAb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sessiz </a:t>
            </a:r>
            <a:r>
              <a:rPr lang="tr-TR" dirty="0" err="1" smtClean="0"/>
              <a:t>tiroidit</a:t>
            </a:r>
            <a:r>
              <a:rPr lang="tr-TR" dirty="0" smtClean="0"/>
              <a:t> - </a:t>
            </a:r>
            <a:r>
              <a:rPr lang="tr-TR" dirty="0" err="1" smtClean="0"/>
              <a:t>Graves</a:t>
            </a:r>
            <a:r>
              <a:rPr lang="tr-TR" dirty="0" smtClean="0"/>
              <a:t> ayırıcı tanısında</a:t>
            </a:r>
          </a:p>
          <a:p>
            <a:r>
              <a:rPr lang="tr-TR" dirty="0" smtClean="0"/>
              <a:t>Düşük/ölçülemez </a:t>
            </a:r>
            <a:r>
              <a:rPr lang="tr-TR" dirty="0" err="1" smtClean="0"/>
              <a:t>Tg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/>
              <a:t>egzojen</a:t>
            </a:r>
            <a:r>
              <a:rPr lang="tr-TR" dirty="0" smtClean="0"/>
              <a:t> </a:t>
            </a:r>
            <a:r>
              <a:rPr lang="tr-TR" dirty="0" err="1" smtClean="0"/>
              <a:t>tiroid</a:t>
            </a:r>
            <a:r>
              <a:rPr lang="tr-TR" dirty="0" smtClean="0"/>
              <a:t> hormonu (</a:t>
            </a:r>
            <a:r>
              <a:rPr lang="tr-TR" dirty="0" err="1" smtClean="0"/>
              <a:t>faktisyöz</a:t>
            </a:r>
            <a:r>
              <a:rPr lang="tr-TR" dirty="0" smtClean="0"/>
              <a:t> </a:t>
            </a:r>
            <a:r>
              <a:rPr lang="tr-TR" dirty="0" err="1" smtClean="0"/>
              <a:t>tirotoksikoz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Tiroid</a:t>
            </a:r>
            <a:r>
              <a:rPr lang="tr-TR" dirty="0" smtClean="0"/>
              <a:t> sintigrafisi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TMNG </a:t>
            </a:r>
            <a:r>
              <a:rPr lang="tr-TR" dirty="0" err="1" smtClean="0"/>
              <a:t>hiperaktif</a:t>
            </a:r>
            <a:r>
              <a:rPr lang="tr-TR" dirty="0" smtClean="0"/>
              <a:t> nodülleri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51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5813" y="1825625"/>
            <a:ext cx="1129552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</a:t>
            </a:r>
            <a:r>
              <a:rPr lang="tr-TR" dirty="0" err="1" smtClean="0"/>
              <a:t>Graves</a:t>
            </a:r>
            <a:r>
              <a:rPr lang="tr-TR" dirty="0" smtClean="0"/>
              <a:t> hastalığına bağlı </a:t>
            </a:r>
            <a:r>
              <a:rPr lang="tr-TR" dirty="0" err="1" smtClean="0"/>
              <a:t>hipertiroidi</a:t>
            </a:r>
            <a:r>
              <a:rPr lang="tr-TR" dirty="0" smtClean="0"/>
              <a:t> tedavisinde ; </a:t>
            </a:r>
          </a:p>
          <a:p>
            <a:endParaRPr lang="tr-TR" dirty="0" smtClean="0"/>
          </a:p>
          <a:p>
            <a:pPr lvl="1"/>
            <a:r>
              <a:rPr lang="tr-TR" sz="2800" dirty="0" smtClean="0"/>
              <a:t>ATİ </a:t>
            </a:r>
            <a:r>
              <a:rPr lang="tr-TR" dirty="0" smtClean="0"/>
              <a:t>                </a:t>
            </a:r>
          </a:p>
          <a:p>
            <a:pPr lvl="1"/>
            <a:r>
              <a:rPr lang="tr-TR" sz="2800" dirty="0" smtClean="0"/>
              <a:t>RAI</a:t>
            </a:r>
            <a:r>
              <a:rPr lang="tr-TR" dirty="0" smtClean="0"/>
              <a:t>                 </a:t>
            </a:r>
            <a:r>
              <a:rPr lang="tr-TR" sz="2000" dirty="0" smtClean="0"/>
              <a:t>hastanın yaşı , gebelik planı </a:t>
            </a:r>
            <a:r>
              <a:rPr lang="tr-TR" sz="2000" dirty="0" err="1" smtClean="0"/>
              <a:t>vb</a:t>
            </a:r>
            <a:r>
              <a:rPr lang="tr-TR" sz="2000" dirty="0" smtClean="0"/>
              <a:t> durumlar düşünülerek hasta ile birlikte karar verilmeli</a:t>
            </a:r>
          </a:p>
          <a:p>
            <a:pPr lvl="1"/>
            <a:r>
              <a:rPr lang="tr-TR" sz="2800" dirty="0" smtClean="0"/>
              <a:t>Cerrahi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Her tedavi seçeneğinin olumlu ve olumsuz yanları vardır</a:t>
            </a:r>
          </a:p>
          <a:p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2456329" y="2841812"/>
            <a:ext cx="457200" cy="11923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1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tr-TR" dirty="0" err="1" smtClean="0"/>
              <a:t>Antitiroid</a:t>
            </a:r>
            <a:r>
              <a:rPr lang="tr-TR" dirty="0" smtClean="0"/>
              <a:t> ilaç;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9929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/>
              <a:t>Graves’in</a:t>
            </a:r>
            <a:r>
              <a:rPr lang="tr-TR" dirty="0" smtClean="0"/>
              <a:t> </a:t>
            </a:r>
            <a:r>
              <a:rPr lang="tr-TR" dirty="0" err="1" smtClean="0"/>
              <a:t>primer</a:t>
            </a:r>
            <a:r>
              <a:rPr lang="tr-TR" dirty="0" smtClean="0"/>
              <a:t> tedavisi </a:t>
            </a:r>
            <a:r>
              <a:rPr lang="tr-TR" dirty="0" err="1" smtClean="0"/>
              <a:t>ATİ’dir</a:t>
            </a:r>
            <a:r>
              <a:rPr lang="tr-TR" dirty="0" smtClean="0"/>
              <a:t>.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Metimazol</a:t>
            </a:r>
            <a:r>
              <a:rPr lang="tr-TR" dirty="0" smtClean="0"/>
              <a:t> ( MMI) </a:t>
            </a:r>
            <a:r>
              <a:rPr lang="tr-TR" dirty="0" smtClean="0">
                <a:sym typeface="Wingdings" panose="05000000000000000000" pitchFamily="2" charset="2"/>
              </a:rPr>
              <a:t> günde tek doz,  majör yan etki olasılığı az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Propiltiourasil</a:t>
            </a:r>
            <a:r>
              <a:rPr lang="tr-TR" dirty="0" smtClean="0"/>
              <a:t> (PTU)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gebelik / gebelik planı, </a:t>
            </a:r>
            <a:r>
              <a:rPr lang="tr-TR" dirty="0" err="1" smtClean="0"/>
              <a:t>tirotoksik</a:t>
            </a:r>
            <a:r>
              <a:rPr lang="tr-TR" dirty="0" smtClean="0"/>
              <a:t> krizde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K</a:t>
            </a:r>
            <a:r>
              <a:rPr lang="tr-TR" dirty="0" err="1" smtClean="0"/>
              <a:t>arbimazol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ülkemizde bulunmamakta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MMI 10-40 mg/gün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PTU 150-300 mg/gün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57" y="4238074"/>
            <a:ext cx="2747683" cy="19388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615" y="4329677"/>
            <a:ext cx="3004167" cy="17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ATİ tedavisinden önce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 bazal </a:t>
            </a:r>
            <a:r>
              <a:rPr lang="tr-TR" dirty="0" err="1" smtClean="0"/>
              <a:t>hemogram</a:t>
            </a:r>
            <a:r>
              <a:rPr lang="tr-TR" dirty="0" smtClean="0"/>
              <a:t>, </a:t>
            </a:r>
            <a:r>
              <a:rPr lang="tr-TR" dirty="0" err="1" smtClean="0"/>
              <a:t>transaminazlar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-Bazal </a:t>
            </a:r>
            <a:r>
              <a:rPr lang="tr-TR" dirty="0" err="1" smtClean="0"/>
              <a:t>absolü</a:t>
            </a:r>
            <a:r>
              <a:rPr lang="tr-TR" dirty="0" smtClean="0"/>
              <a:t> </a:t>
            </a:r>
            <a:r>
              <a:rPr lang="tr-TR" dirty="0" err="1" smtClean="0"/>
              <a:t>nötrofil</a:t>
            </a:r>
            <a:r>
              <a:rPr lang="tr-TR" dirty="0" smtClean="0"/>
              <a:t> sayısı &lt;1.000/mm3 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Transaminazlar</a:t>
            </a:r>
            <a:r>
              <a:rPr lang="tr-TR" dirty="0" smtClean="0"/>
              <a:t> normalin beş katı 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başlanmamalı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Başlangıçta 3-6 hafta aralıklarla kontrol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doz azaltılması</a:t>
            </a:r>
          </a:p>
          <a:p>
            <a:r>
              <a:rPr lang="tr-TR" dirty="0" smtClean="0"/>
              <a:t>Etkin en ufak doz bulunmalı</a:t>
            </a:r>
          </a:p>
          <a:p>
            <a:r>
              <a:rPr lang="tr-TR" dirty="0" smtClean="0"/>
              <a:t>1,5-2 aylık aralıklarla takibe devam</a:t>
            </a:r>
          </a:p>
          <a:p>
            <a:r>
              <a:rPr lang="tr-TR" dirty="0" smtClean="0"/>
              <a:t>İlaç </a:t>
            </a:r>
            <a:r>
              <a:rPr lang="tr-TR" dirty="0"/>
              <a:t>kullanım süresi 12-24 </a:t>
            </a:r>
            <a:r>
              <a:rPr lang="tr-TR" dirty="0" smtClean="0"/>
              <a:t>ay</a:t>
            </a:r>
          </a:p>
          <a:p>
            <a:r>
              <a:rPr lang="tr-TR" dirty="0" err="1"/>
              <a:t>TRAb</a:t>
            </a:r>
            <a:r>
              <a:rPr lang="tr-TR" dirty="0"/>
              <a:t> negatifleşmeden ATİ </a:t>
            </a:r>
            <a:r>
              <a:rPr lang="tr-TR" dirty="0" smtClean="0"/>
              <a:t>kesilmemeli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94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</a:t>
            </a:r>
            <a:r>
              <a:rPr lang="tr-TR" dirty="0" smtClean="0"/>
              <a:t>oğaz ağrısı</a:t>
            </a:r>
          </a:p>
          <a:p>
            <a:r>
              <a:rPr lang="tr-TR" dirty="0" smtClean="0"/>
              <a:t>Ateş</a:t>
            </a:r>
          </a:p>
          <a:p>
            <a:r>
              <a:rPr lang="tr-TR" dirty="0" smtClean="0"/>
              <a:t>Sarılık                                                         ilacını </a:t>
            </a:r>
            <a:r>
              <a:rPr lang="tr-TR" dirty="0"/>
              <a:t>keserek hekimini </a:t>
            </a:r>
            <a:r>
              <a:rPr lang="tr-TR" dirty="0" smtClean="0"/>
              <a:t>aramalı </a:t>
            </a:r>
            <a:r>
              <a:rPr lang="tr-TR" dirty="0" smtClean="0">
                <a:solidFill>
                  <a:srgbClr val="FF0000"/>
                </a:solidFill>
              </a:rPr>
              <a:t>!!</a:t>
            </a:r>
          </a:p>
          <a:p>
            <a:r>
              <a:rPr lang="tr-TR" dirty="0"/>
              <a:t>K</a:t>
            </a:r>
            <a:r>
              <a:rPr lang="tr-TR" dirty="0" smtClean="0"/>
              <a:t>arın ağrısı</a:t>
            </a:r>
          </a:p>
          <a:p>
            <a:r>
              <a:rPr lang="tr-TR" dirty="0"/>
              <a:t>M</a:t>
            </a:r>
            <a:r>
              <a:rPr lang="tr-TR" dirty="0" smtClean="0"/>
              <a:t>ide bulantısı</a:t>
            </a:r>
          </a:p>
          <a:p>
            <a:r>
              <a:rPr lang="tr-TR" dirty="0"/>
              <a:t>İ</a:t>
            </a:r>
            <a:r>
              <a:rPr lang="tr-TR" dirty="0" smtClean="0"/>
              <a:t>drar </a:t>
            </a:r>
            <a:r>
              <a:rPr lang="tr-TR" dirty="0"/>
              <a:t>renginde koyulaşma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u="sng" dirty="0" smtClean="0"/>
              <a:t>Yan etkileri;</a:t>
            </a:r>
            <a:endParaRPr lang="tr-TR" u="sng" dirty="0"/>
          </a:p>
          <a:p>
            <a:pPr marL="0" indent="0">
              <a:buNone/>
            </a:pPr>
            <a:r>
              <a:rPr lang="tr-TR" dirty="0" smtClean="0"/>
              <a:t>Kaşıntı</a:t>
            </a:r>
            <a:r>
              <a:rPr lang="tr-TR" dirty="0"/>
              <a:t>, deri döküntüsü, </a:t>
            </a:r>
            <a:r>
              <a:rPr lang="tr-TR" dirty="0" err="1"/>
              <a:t>artralji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err="1"/>
              <a:t>A</a:t>
            </a:r>
            <a:r>
              <a:rPr lang="tr-TR" dirty="0" err="1" smtClean="0"/>
              <a:t>granülositoz</a:t>
            </a:r>
            <a:r>
              <a:rPr lang="tr-TR" dirty="0"/>
              <a:t>, </a:t>
            </a:r>
            <a:r>
              <a:rPr lang="tr-TR" dirty="0" err="1"/>
              <a:t>toksik</a:t>
            </a:r>
            <a:r>
              <a:rPr lang="tr-TR" dirty="0"/>
              <a:t> hepatit (PTU), </a:t>
            </a:r>
            <a:r>
              <a:rPr lang="tr-TR" dirty="0" err="1"/>
              <a:t>kolestatik</a:t>
            </a:r>
            <a:r>
              <a:rPr lang="tr-TR" dirty="0"/>
              <a:t> sarılık (MMI), </a:t>
            </a:r>
            <a:r>
              <a:rPr lang="tr-TR" dirty="0" err="1" smtClean="0"/>
              <a:t>vaskülit</a:t>
            </a:r>
            <a:endParaRPr lang="tr-TR" dirty="0"/>
          </a:p>
        </p:txBody>
      </p:sp>
      <p:sp>
        <p:nvSpPr>
          <p:cNvPr id="5" name="Sağ Ayraç 4"/>
          <p:cNvSpPr/>
          <p:nvPr/>
        </p:nvSpPr>
        <p:spPr>
          <a:xfrm>
            <a:off x="4789170" y="1965960"/>
            <a:ext cx="960120" cy="2457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RAI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Ayaktan yapılır (yaşlı</a:t>
            </a:r>
            <a:r>
              <a:rPr lang="tr-TR" dirty="0"/>
              <a:t>, </a:t>
            </a:r>
            <a:r>
              <a:rPr lang="tr-TR" dirty="0" err="1"/>
              <a:t>kardiyovasküler</a:t>
            </a:r>
            <a:r>
              <a:rPr lang="tr-TR" dirty="0"/>
              <a:t> </a:t>
            </a:r>
            <a:r>
              <a:rPr lang="tr-TR" dirty="0" smtClean="0"/>
              <a:t>hastalıkta yatırılarak)</a:t>
            </a:r>
          </a:p>
          <a:p>
            <a:r>
              <a:rPr lang="tr-TR" dirty="0"/>
              <a:t>Gebelik ve </a:t>
            </a:r>
            <a:r>
              <a:rPr lang="tr-TR" dirty="0" smtClean="0"/>
              <a:t>emzirme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mutlak </a:t>
            </a:r>
            <a:r>
              <a:rPr lang="tr-TR" dirty="0" err="1" smtClean="0"/>
              <a:t>kontrendikasyon</a:t>
            </a:r>
            <a:endParaRPr lang="tr-TR" dirty="0" smtClean="0"/>
          </a:p>
          <a:p>
            <a:r>
              <a:rPr lang="tr-TR" dirty="0" smtClean="0"/>
              <a:t>Kısa </a:t>
            </a:r>
            <a:r>
              <a:rPr lang="tr-TR" dirty="0"/>
              <a:t>süreli </a:t>
            </a:r>
            <a:r>
              <a:rPr lang="tr-TR" dirty="0" err="1"/>
              <a:t>hipertiroidi</a:t>
            </a:r>
            <a:r>
              <a:rPr lang="tr-TR" dirty="0"/>
              <a:t> alevlenmesi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1-2 </a:t>
            </a:r>
            <a:r>
              <a:rPr lang="tr-TR" dirty="0"/>
              <a:t>hafta içinde </a:t>
            </a:r>
          </a:p>
          <a:p>
            <a:r>
              <a:rPr lang="tr-TR" dirty="0" smtClean="0"/>
              <a:t>Etkisi </a:t>
            </a:r>
            <a:r>
              <a:rPr lang="tr-TR" dirty="0"/>
              <a:t>6-8 hafta </a:t>
            </a:r>
            <a:r>
              <a:rPr lang="tr-TR" dirty="0" smtClean="0"/>
              <a:t>içinde </a:t>
            </a:r>
            <a:r>
              <a:rPr lang="tr-TR" dirty="0" smtClean="0">
                <a:sym typeface="Wingdings" panose="05000000000000000000" pitchFamily="2" charset="2"/>
              </a:rPr>
              <a:t> TFT kontrolü 2.ayda</a:t>
            </a:r>
          </a:p>
          <a:p>
            <a:r>
              <a:rPr lang="tr-TR" dirty="0"/>
              <a:t>Kalıcı </a:t>
            </a:r>
            <a:r>
              <a:rPr lang="tr-TR" dirty="0" err="1"/>
              <a:t>hipotiroidi</a:t>
            </a:r>
            <a:r>
              <a:rPr lang="tr-TR" dirty="0"/>
              <a:t> gerçekleşmesi ile birlikte tedaviye LT4 </a:t>
            </a:r>
            <a:r>
              <a:rPr lang="tr-TR" dirty="0" err="1" smtClean="0"/>
              <a:t>replasmanı</a:t>
            </a:r>
            <a:endParaRPr lang="tr-TR" dirty="0" smtClean="0"/>
          </a:p>
          <a:p>
            <a:r>
              <a:rPr lang="tr-TR" dirty="0"/>
              <a:t>6 ay gebe kalmaması </a:t>
            </a:r>
            <a:r>
              <a:rPr lang="tr-TR" dirty="0" smtClean="0"/>
              <a:t>önerilir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756" y="4801440"/>
            <a:ext cx="2500032" cy="11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β-</a:t>
            </a:r>
            <a:r>
              <a:rPr lang="tr-TR" dirty="0" err="1"/>
              <a:t>bloker</a:t>
            </a:r>
            <a:r>
              <a:rPr lang="tr-TR" dirty="0"/>
              <a:t>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Tirotoksikozu</a:t>
            </a:r>
            <a:r>
              <a:rPr lang="tr-TR" dirty="0"/>
              <a:t> olan tüm hastalarda </a:t>
            </a:r>
            <a:r>
              <a:rPr lang="tr-TR" dirty="0" err="1"/>
              <a:t>kontrendike</a:t>
            </a:r>
            <a:r>
              <a:rPr lang="tr-TR" dirty="0"/>
              <a:t> bir durum yoksa </a:t>
            </a:r>
            <a:r>
              <a:rPr lang="el-GR" dirty="0"/>
              <a:t>β-</a:t>
            </a:r>
            <a:r>
              <a:rPr lang="tr-TR" dirty="0"/>
              <a:t>blokaj </a:t>
            </a:r>
            <a:r>
              <a:rPr lang="tr-TR" dirty="0" smtClean="0"/>
              <a:t>yapılmalı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4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Cerrahi  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Total </a:t>
            </a:r>
            <a:r>
              <a:rPr lang="tr-TR" dirty="0" err="1"/>
              <a:t>tiroidektomi</a:t>
            </a:r>
            <a:r>
              <a:rPr lang="tr-TR" dirty="0"/>
              <a:t> (</a:t>
            </a:r>
            <a:r>
              <a:rPr lang="tr-TR" dirty="0" err="1"/>
              <a:t>TTx</a:t>
            </a:r>
            <a:r>
              <a:rPr lang="tr-TR" dirty="0" smtClean="0"/>
              <a:t>)</a:t>
            </a:r>
          </a:p>
          <a:p>
            <a:r>
              <a:rPr lang="tr-TR" dirty="0" smtClean="0"/>
              <a:t>Kalsiyum </a:t>
            </a:r>
            <a:r>
              <a:rPr lang="tr-TR" dirty="0"/>
              <a:t>ve D vitamini </a:t>
            </a:r>
          </a:p>
          <a:p>
            <a:r>
              <a:rPr lang="tr-TR" dirty="0" smtClean="0"/>
              <a:t>LT4 tedavisine hemen başlanır, 6-8 hafta sonra kontrol TFT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7132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Yaşlı Hastada </a:t>
            </a:r>
            <a:r>
              <a:rPr lang="tr-TR" dirty="0" err="1"/>
              <a:t>Hipertiroidi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0420" cy="4351338"/>
          </a:xfrm>
        </p:spPr>
        <p:txBody>
          <a:bodyPr/>
          <a:lstStyle/>
          <a:p>
            <a:r>
              <a:rPr lang="tr-TR" dirty="0" err="1" smtClean="0"/>
              <a:t>Amiodaron</a:t>
            </a:r>
            <a:r>
              <a:rPr lang="tr-TR" dirty="0" smtClean="0"/>
              <a:t> / </a:t>
            </a:r>
            <a:r>
              <a:rPr lang="tr-TR" dirty="0" err="1" smtClean="0"/>
              <a:t>radyokontrast</a:t>
            </a:r>
            <a:r>
              <a:rPr lang="tr-TR" dirty="0" smtClean="0"/>
              <a:t> </a:t>
            </a:r>
            <a:r>
              <a:rPr lang="tr-TR" dirty="0"/>
              <a:t>maddeler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TMNG </a:t>
            </a:r>
            <a:r>
              <a:rPr lang="tr-TR" dirty="0"/>
              <a:t>gelişiminde rol </a:t>
            </a:r>
            <a:r>
              <a:rPr lang="tr-TR" dirty="0" smtClean="0"/>
              <a:t>oynar</a:t>
            </a:r>
          </a:p>
          <a:p>
            <a:r>
              <a:rPr lang="tr-TR" dirty="0"/>
              <a:t>“</a:t>
            </a:r>
            <a:r>
              <a:rPr lang="tr-TR" dirty="0" err="1"/>
              <a:t>apatetik</a:t>
            </a:r>
            <a:r>
              <a:rPr lang="tr-TR" dirty="0"/>
              <a:t> </a:t>
            </a:r>
            <a:r>
              <a:rPr lang="tr-TR" dirty="0" err="1"/>
              <a:t>hipertiroidi</a:t>
            </a:r>
            <a:r>
              <a:rPr lang="tr-TR" dirty="0" smtClean="0"/>
              <a:t>”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>
                <a:sym typeface="Wingdings" panose="05000000000000000000" pitchFamily="2" charset="2"/>
              </a:rPr>
              <a:t>-</a:t>
            </a:r>
            <a:r>
              <a:rPr lang="tr-TR" dirty="0" err="1" smtClean="0">
                <a:sym typeface="Wingdings" panose="05000000000000000000" pitchFamily="2" charset="2"/>
              </a:rPr>
              <a:t>hipertiroidi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bulgu ve </a:t>
            </a:r>
            <a:r>
              <a:rPr lang="tr-TR" dirty="0" smtClean="0">
                <a:sym typeface="Wingdings" panose="05000000000000000000" pitchFamily="2" charset="2"/>
              </a:rPr>
              <a:t>belirtilerinin </a:t>
            </a:r>
            <a:r>
              <a:rPr lang="tr-TR" dirty="0">
                <a:sym typeface="Wingdings" panose="05000000000000000000" pitchFamily="2" charset="2"/>
              </a:rPr>
              <a:t>görülmemesi </a:t>
            </a:r>
            <a:r>
              <a:rPr lang="tr-TR" dirty="0" smtClean="0">
                <a:sym typeface="Wingdings" panose="05000000000000000000" pitchFamily="2" charset="2"/>
              </a:rPr>
              <a:t>   ve </a:t>
            </a:r>
            <a:r>
              <a:rPr lang="tr-TR" dirty="0">
                <a:sym typeface="Wingdings" panose="05000000000000000000" pitchFamily="2" charset="2"/>
              </a:rPr>
              <a:t>durgun </a:t>
            </a:r>
            <a:r>
              <a:rPr lang="tr-TR" dirty="0" smtClean="0">
                <a:sym typeface="Wingdings" panose="05000000000000000000" pitchFamily="2" charset="2"/>
              </a:rPr>
              <a:t>ifade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                                                -AF </a:t>
            </a:r>
            <a:r>
              <a:rPr lang="tr-TR" dirty="0">
                <a:sym typeface="Wingdings" panose="05000000000000000000" pitchFamily="2" charset="2"/>
              </a:rPr>
              <a:t>ve kalp </a:t>
            </a:r>
            <a:r>
              <a:rPr lang="tr-TR" dirty="0" smtClean="0">
                <a:sym typeface="Wingdings" panose="05000000000000000000" pitchFamily="2" charset="2"/>
              </a:rPr>
              <a:t>yetersizliği, açıklanamayan kilo kaybı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7804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Krizi (</a:t>
            </a:r>
            <a:r>
              <a:rPr lang="tr-TR" dirty="0" err="1"/>
              <a:t>Tiroid</a:t>
            </a:r>
            <a:r>
              <a:rPr lang="tr-TR" dirty="0"/>
              <a:t> Fırtınası)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Hipertiroidi</a:t>
            </a:r>
            <a:r>
              <a:rPr lang="tr-TR" dirty="0" smtClean="0"/>
              <a:t> bulguları </a:t>
            </a:r>
            <a:r>
              <a:rPr lang="tr-TR" dirty="0"/>
              <a:t>daha belirgin </a:t>
            </a:r>
          </a:p>
          <a:p>
            <a:r>
              <a:rPr lang="tr-TR" dirty="0" smtClean="0"/>
              <a:t>Yeterli </a:t>
            </a:r>
            <a:r>
              <a:rPr lang="tr-TR" dirty="0"/>
              <a:t>tedavi yapılmadığı takdirde yüksek </a:t>
            </a:r>
            <a:r>
              <a:rPr lang="tr-TR" dirty="0" err="1"/>
              <a:t>morbidite</a:t>
            </a:r>
            <a:r>
              <a:rPr lang="tr-TR" dirty="0"/>
              <a:t> ve </a:t>
            </a:r>
            <a:r>
              <a:rPr lang="tr-TR" dirty="0" err="1" smtClean="0"/>
              <a:t>mortalite</a:t>
            </a:r>
            <a:endParaRPr lang="tr-TR" dirty="0" smtClean="0"/>
          </a:p>
          <a:p>
            <a:r>
              <a:rPr lang="tr-TR" dirty="0" smtClean="0"/>
              <a:t>Ateş</a:t>
            </a:r>
            <a:r>
              <a:rPr lang="tr-TR" dirty="0"/>
              <a:t>, bulantı, kusma, şuur bulanıklığı </a:t>
            </a:r>
            <a:r>
              <a:rPr lang="tr-TR" dirty="0" smtClean="0"/>
              <a:t>eklenebilir</a:t>
            </a:r>
          </a:p>
          <a:p>
            <a:r>
              <a:rPr lang="tr-TR" dirty="0" smtClean="0"/>
              <a:t>Ek </a:t>
            </a:r>
            <a:r>
              <a:rPr lang="tr-TR" dirty="0"/>
              <a:t>bir laboratuvar bulgusu </a:t>
            </a:r>
            <a:r>
              <a:rPr lang="tr-TR" dirty="0" smtClean="0"/>
              <a:t>yoktur</a:t>
            </a:r>
          </a:p>
          <a:p>
            <a:r>
              <a:rPr lang="tr-TR" dirty="0" err="1"/>
              <a:t>Tirotoksikozun</a:t>
            </a:r>
            <a:r>
              <a:rPr lang="tr-TR" dirty="0"/>
              <a:t> </a:t>
            </a:r>
            <a:r>
              <a:rPr lang="tr-TR" dirty="0" smtClean="0"/>
              <a:t>ağırlaşmasına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infeksiyonlar</a:t>
            </a:r>
            <a:r>
              <a:rPr lang="tr-TR" dirty="0">
                <a:sym typeface="Wingdings" panose="05000000000000000000" pitchFamily="2" charset="2"/>
              </a:rPr>
              <a:t>, diyabetik </a:t>
            </a:r>
            <a:r>
              <a:rPr lang="tr-TR" dirty="0" err="1">
                <a:sym typeface="Wingdings" panose="05000000000000000000" pitchFamily="2" charset="2"/>
              </a:rPr>
              <a:t>ketoasidoz</a:t>
            </a:r>
            <a:r>
              <a:rPr lang="tr-TR" dirty="0">
                <a:sym typeface="Wingdings" panose="05000000000000000000" pitchFamily="2" charset="2"/>
              </a:rPr>
              <a:t>, </a:t>
            </a:r>
            <a:r>
              <a:rPr lang="tr-TR" dirty="0" err="1">
                <a:sym typeface="Wingdings" panose="05000000000000000000" pitchFamily="2" charset="2"/>
              </a:rPr>
              <a:t>miyokard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infarktüsü</a:t>
            </a:r>
            <a:r>
              <a:rPr lang="tr-TR" dirty="0">
                <a:sym typeface="Wingdings" panose="05000000000000000000" pitchFamily="2" charset="2"/>
              </a:rPr>
              <a:t>, cerrahi, travma, </a:t>
            </a:r>
            <a:r>
              <a:rPr lang="tr-TR" dirty="0" smtClean="0">
                <a:sym typeface="Wingdings" panose="05000000000000000000" pitchFamily="2" charset="2"/>
              </a:rPr>
              <a:t>SVO</a:t>
            </a:r>
            <a:r>
              <a:rPr lang="tr-TR" dirty="0">
                <a:sym typeface="Wingdings" panose="05000000000000000000" pitchFamily="2" charset="2"/>
              </a:rPr>
              <a:t>, </a:t>
            </a:r>
            <a:r>
              <a:rPr lang="tr-TR" dirty="0" err="1">
                <a:sym typeface="Wingdings" panose="05000000000000000000" pitchFamily="2" charset="2"/>
              </a:rPr>
              <a:t>pulmoner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tromboembolizm</a:t>
            </a:r>
            <a:r>
              <a:rPr lang="tr-TR" dirty="0">
                <a:sym typeface="Wingdings" panose="05000000000000000000" pitchFamily="2" charset="2"/>
              </a:rPr>
              <a:t>, </a:t>
            </a:r>
            <a:r>
              <a:rPr lang="tr-TR" dirty="0" smtClean="0">
                <a:sym typeface="Wingdings" panose="05000000000000000000" pitchFamily="2" charset="2"/>
              </a:rPr>
              <a:t>doğum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Mümkünse </a:t>
            </a:r>
            <a:r>
              <a:rPr lang="tr-TR" dirty="0" err="1" smtClean="0">
                <a:sym typeface="Wingdings" panose="05000000000000000000" pitchFamily="2" charset="2"/>
              </a:rPr>
              <a:t>YB’da</a:t>
            </a:r>
            <a:r>
              <a:rPr lang="tr-TR" dirty="0" smtClean="0">
                <a:sym typeface="Wingdings" panose="05000000000000000000" pitchFamily="2" charset="2"/>
              </a:rPr>
              <a:t> takip</a:t>
            </a:r>
          </a:p>
          <a:p>
            <a:pPr>
              <a:buFontTx/>
              <a:buChar char="-"/>
            </a:pPr>
            <a:r>
              <a:rPr lang="tr-TR" dirty="0" err="1" smtClean="0">
                <a:sym typeface="Wingdings" panose="05000000000000000000" pitchFamily="2" charset="2"/>
              </a:rPr>
              <a:t>Hipertiroidi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etkisini azaltan tedavi </a:t>
            </a:r>
            <a:r>
              <a:rPr lang="tr-TR" dirty="0" smtClean="0">
                <a:sym typeface="Wingdings" panose="05000000000000000000" pitchFamily="2" charset="2"/>
              </a:rPr>
              <a:t>(ATİ, lügol)</a:t>
            </a:r>
          </a:p>
          <a:p>
            <a:pPr>
              <a:buFontTx/>
              <a:buChar char="-"/>
            </a:pPr>
            <a:r>
              <a:rPr lang="tr-TR" dirty="0"/>
              <a:t>Destek </a:t>
            </a:r>
            <a:r>
              <a:rPr lang="tr-TR" dirty="0" smtClean="0"/>
              <a:t>tedavi (sıvı, </a:t>
            </a:r>
            <a:r>
              <a:rPr lang="tr-TR" dirty="0" err="1" smtClean="0"/>
              <a:t>sedasyon</a:t>
            </a:r>
            <a:r>
              <a:rPr lang="tr-TR" dirty="0" smtClean="0"/>
              <a:t>, KS)</a:t>
            </a:r>
          </a:p>
          <a:p>
            <a:pPr>
              <a:buFontTx/>
              <a:buChar char="-"/>
            </a:pPr>
            <a:r>
              <a:rPr lang="tr-TR" dirty="0" smtClean="0"/>
              <a:t>Beta </a:t>
            </a:r>
            <a:r>
              <a:rPr lang="tr-TR" dirty="0" err="1" smtClean="0"/>
              <a:t>adrenerjik</a:t>
            </a:r>
            <a:r>
              <a:rPr lang="tr-TR" dirty="0" smtClean="0"/>
              <a:t> </a:t>
            </a:r>
            <a:r>
              <a:rPr lang="tr-TR" dirty="0"/>
              <a:t>blokaj</a:t>
            </a:r>
          </a:p>
        </p:txBody>
      </p:sp>
    </p:spTree>
    <p:extLst>
      <p:ext uri="{BB962C8B-B14F-4D97-AF65-F5344CB8AC3E}">
        <p14:creationId xmlns:p14="http://schemas.microsoft.com/office/powerpoint/2010/main" val="9793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Tiroid</a:t>
            </a:r>
            <a:r>
              <a:rPr lang="tr-TR" dirty="0" smtClean="0"/>
              <a:t> fonksiyon testler ve değerlendirmesi</a:t>
            </a:r>
          </a:p>
          <a:p>
            <a:r>
              <a:rPr lang="tr-TR" dirty="0" err="1"/>
              <a:t>Ötiroid</a:t>
            </a:r>
            <a:r>
              <a:rPr lang="tr-TR" dirty="0"/>
              <a:t> Hasta </a:t>
            </a:r>
            <a:r>
              <a:rPr lang="tr-TR" dirty="0" smtClean="0"/>
              <a:t>Sendromu</a:t>
            </a:r>
          </a:p>
          <a:p>
            <a:r>
              <a:rPr lang="tr-TR" dirty="0" err="1"/>
              <a:t>Tiroid</a:t>
            </a:r>
            <a:r>
              <a:rPr lang="tr-TR" dirty="0"/>
              <a:t> Hormon Direnci</a:t>
            </a:r>
            <a:endParaRPr lang="tr-TR" dirty="0" smtClean="0"/>
          </a:p>
          <a:p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 smtClean="0"/>
              <a:t>Hipotiroidi</a:t>
            </a:r>
            <a:endParaRPr lang="tr-TR" dirty="0" smtClean="0"/>
          </a:p>
          <a:p>
            <a:r>
              <a:rPr lang="tr-TR" dirty="0" err="1" smtClean="0"/>
              <a:t>Hipotiroidi</a:t>
            </a:r>
            <a:endParaRPr lang="tr-TR" dirty="0" smtClean="0"/>
          </a:p>
          <a:p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 smtClean="0"/>
              <a:t>Hipertiroidi</a:t>
            </a:r>
            <a:endParaRPr lang="tr-TR" dirty="0" smtClean="0"/>
          </a:p>
          <a:p>
            <a:r>
              <a:rPr lang="tr-TR" dirty="0" err="1"/>
              <a:t>Tirotoksikoz</a:t>
            </a:r>
            <a:r>
              <a:rPr lang="tr-TR" dirty="0"/>
              <a:t> ve </a:t>
            </a:r>
            <a:r>
              <a:rPr lang="tr-TR" dirty="0" err="1" smtClean="0"/>
              <a:t>Hipertiroidi</a:t>
            </a:r>
            <a:endParaRPr lang="tr-TR" dirty="0" smtClean="0"/>
          </a:p>
          <a:p>
            <a:r>
              <a:rPr lang="tr-TR" dirty="0"/>
              <a:t>Gebelik ve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smtClean="0"/>
              <a:t>Hastalıkları</a:t>
            </a:r>
          </a:p>
          <a:p>
            <a:r>
              <a:rPr lang="tr-TR" dirty="0" err="1" smtClean="0"/>
              <a:t>Tiroiditler</a:t>
            </a:r>
            <a:endParaRPr lang="tr-TR" dirty="0" smtClean="0"/>
          </a:p>
          <a:p>
            <a:r>
              <a:rPr lang="tr-TR" dirty="0"/>
              <a:t>İyot </a:t>
            </a:r>
            <a:r>
              <a:rPr lang="tr-TR" dirty="0" smtClean="0"/>
              <a:t>Eksikliği</a:t>
            </a:r>
          </a:p>
          <a:p>
            <a:r>
              <a:rPr lang="tr-TR" dirty="0" err="1"/>
              <a:t>Ötiroid</a:t>
            </a:r>
            <a:r>
              <a:rPr lang="tr-TR" dirty="0"/>
              <a:t> </a:t>
            </a:r>
            <a:r>
              <a:rPr lang="tr-TR" dirty="0" err="1"/>
              <a:t>Diffüz</a:t>
            </a:r>
            <a:r>
              <a:rPr lang="tr-TR" dirty="0"/>
              <a:t> </a:t>
            </a:r>
            <a:r>
              <a:rPr lang="tr-TR" dirty="0" smtClean="0"/>
              <a:t>Guatr</a:t>
            </a:r>
          </a:p>
          <a:p>
            <a:r>
              <a:rPr lang="tr-TR" dirty="0" err="1"/>
              <a:t>Tiroid</a:t>
            </a:r>
            <a:r>
              <a:rPr lang="tr-TR" dirty="0"/>
              <a:t> Ultrasonografisi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853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Yaş: 32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Şikayet: kendini iyi hissetmeme, doğum sonrası 6.hafta kontrole gelmiş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Semptom sorgusu</a:t>
            </a:r>
            <a:r>
              <a:rPr lang="tr-TR" dirty="0"/>
              <a:t>:  hafif çarpıntı, terleme, </a:t>
            </a:r>
            <a:r>
              <a:rPr lang="tr-TR" dirty="0" smtClean="0"/>
              <a:t>huzursuzluk, sinirlilik, depresif </a:t>
            </a:r>
            <a:r>
              <a:rPr lang="tr-TR" dirty="0" err="1" smtClean="0"/>
              <a:t>duygudurum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Bilinen hastalık: yok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Düzenli kullandığı ilaç: yok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186" y="535454"/>
            <a:ext cx="3515274" cy="18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Tetkiklerinde:  </a:t>
            </a:r>
            <a:r>
              <a:rPr lang="en-US" dirty="0" smtClean="0"/>
              <a:t>TSH</a:t>
            </a:r>
            <a:r>
              <a:rPr lang="en-US" dirty="0"/>
              <a:t>: 0.01 IU/Ml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</a:t>
            </a:r>
            <a:r>
              <a:rPr lang="en-US" dirty="0" smtClean="0"/>
              <a:t>sT4</a:t>
            </a:r>
            <a:r>
              <a:rPr lang="en-US" dirty="0"/>
              <a:t>: 4.32 ng/</a:t>
            </a:r>
            <a:r>
              <a:rPr lang="en-US" dirty="0" err="1"/>
              <a:t>dL</a:t>
            </a:r>
            <a:r>
              <a:rPr lang="en-US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</a:t>
            </a:r>
            <a:r>
              <a:rPr lang="en-US" dirty="0" smtClean="0"/>
              <a:t>sT3</a:t>
            </a:r>
            <a:r>
              <a:rPr lang="en-US" dirty="0"/>
              <a:t>: 17.4 </a:t>
            </a:r>
            <a:r>
              <a:rPr lang="en-US" dirty="0" err="1" smtClean="0"/>
              <a:t>pg</a:t>
            </a:r>
            <a:r>
              <a:rPr lang="en-US" dirty="0" smtClean="0"/>
              <a:t>/mL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Öntanı</a:t>
            </a:r>
            <a:r>
              <a:rPr lang="tr-TR" dirty="0" smtClean="0"/>
              <a:t>: </a:t>
            </a:r>
            <a:r>
              <a:rPr lang="tr-TR" dirty="0" err="1" smtClean="0"/>
              <a:t>Graves</a:t>
            </a:r>
            <a:r>
              <a:rPr lang="tr-TR" dirty="0"/>
              <a:t> </a:t>
            </a:r>
            <a:r>
              <a:rPr lang="tr-TR" dirty="0" smtClean="0"/>
              <a:t>hastalığı, </a:t>
            </a:r>
            <a:r>
              <a:rPr lang="tr-TR" dirty="0" err="1" smtClean="0"/>
              <a:t>Postpartum</a:t>
            </a:r>
            <a:r>
              <a:rPr lang="tr-TR" dirty="0" smtClean="0"/>
              <a:t> </a:t>
            </a:r>
            <a:r>
              <a:rPr lang="tr-TR" dirty="0" err="1" smtClean="0"/>
              <a:t>tiroidit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SEVK </a:t>
            </a:r>
          </a:p>
        </p:txBody>
      </p:sp>
    </p:spTree>
    <p:extLst>
      <p:ext uri="{BB962C8B-B14F-4D97-AF65-F5344CB8AC3E}">
        <p14:creationId xmlns:p14="http://schemas.microsoft.com/office/powerpoint/2010/main" val="36506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GEBELİK VE TİROİD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HİPOTİROİDİ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Artan östrojen &gt; </a:t>
            </a:r>
            <a:r>
              <a:rPr lang="tr-TR" dirty="0" smtClean="0"/>
              <a:t>artan TBG</a:t>
            </a:r>
            <a:r>
              <a:rPr lang="tr-TR" dirty="0"/>
              <a:t>&gt; </a:t>
            </a:r>
            <a:r>
              <a:rPr lang="tr-TR" dirty="0" smtClean="0"/>
              <a:t>total </a:t>
            </a:r>
            <a:r>
              <a:rPr lang="tr-TR" dirty="0"/>
              <a:t>T3-T4 </a:t>
            </a:r>
            <a:r>
              <a:rPr lang="tr-TR" dirty="0" smtClean="0"/>
              <a:t>yüksekliği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β-</a:t>
            </a:r>
            <a:r>
              <a:rPr lang="tr-TR" dirty="0" err="1" smtClean="0"/>
              <a:t>hCG</a:t>
            </a:r>
            <a:r>
              <a:rPr lang="tr-TR" dirty="0" smtClean="0"/>
              <a:t> ve TSH </a:t>
            </a:r>
            <a:r>
              <a:rPr lang="tr-TR" dirty="0"/>
              <a:t>moleküler benzerliği&gt; </a:t>
            </a:r>
            <a:r>
              <a:rPr lang="tr-TR" dirty="0" err="1" smtClean="0"/>
              <a:t>hipotalamo-hipofizer-tiroid</a:t>
            </a:r>
            <a:r>
              <a:rPr lang="tr-TR" dirty="0" smtClean="0"/>
              <a:t> </a:t>
            </a:r>
            <a:r>
              <a:rPr lang="tr-TR" dirty="0"/>
              <a:t>aks etkilenir &gt; </a:t>
            </a:r>
            <a:r>
              <a:rPr lang="tr-TR" dirty="0" smtClean="0"/>
              <a:t>TSH baskılanır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GFR artar ve  iyot atılımı artar &gt; iyodun </a:t>
            </a:r>
            <a:r>
              <a:rPr lang="tr-TR" dirty="0" err="1"/>
              <a:t>transplasental</a:t>
            </a:r>
            <a:r>
              <a:rPr lang="tr-TR" dirty="0"/>
              <a:t> yolla </a:t>
            </a:r>
            <a:r>
              <a:rPr lang="tr-TR" dirty="0" err="1"/>
              <a:t>fetusa</a:t>
            </a:r>
            <a:r>
              <a:rPr lang="tr-TR" dirty="0"/>
              <a:t> taşınması artar &gt; total iyot ihtiyacı artar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Plasentada T3 ve T4 </a:t>
            </a:r>
            <a:r>
              <a:rPr lang="tr-TR" dirty="0" err="1"/>
              <a:t>deiyodinasyonu</a:t>
            </a:r>
            <a:r>
              <a:rPr lang="tr-TR" dirty="0"/>
              <a:t> &gt; T3-T4 yapım ve yıkımı artar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İçerik Yer Tutucusu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34" y="528750"/>
            <a:ext cx="2130686" cy="20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177789"/>
            <a:ext cx="10515600" cy="9991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/>
              <a:t>tiroid</a:t>
            </a:r>
            <a:r>
              <a:rPr lang="tr-TR" dirty="0"/>
              <a:t> bezi 10-12. </a:t>
            </a:r>
            <a:r>
              <a:rPr lang="tr-TR" dirty="0" err="1"/>
              <a:t>gestasyon</a:t>
            </a:r>
            <a:r>
              <a:rPr lang="tr-TR" dirty="0"/>
              <a:t> haftasında oluşur. </a:t>
            </a:r>
          </a:p>
          <a:p>
            <a:pPr marL="0" indent="0">
              <a:buNone/>
            </a:pPr>
            <a:r>
              <a:rPr lang="tr-TR" dirty="0" smtClean="0"/>
              <a:t>-18-20</a:t>
            </a:r>
            <a:r>
              <a:rPr lang="tr-TR" dirty="0"/>
              <a:t>. haftada </a:t>
            </a:r>
            <a:r>
              <a:rPr lang="tr-TR" dirty="0" err="1"/>
              <a:t>tiroid</a:t>
            </a:r>
            <a:r>
              <a:rPr lang="tr-TR" dirty="0"/>
              <a:t> hormonu üretmeye başlar.</a:t>
            </a:r>
          </a:p>
          <a:p>
            <a:pPr marL="0" indent="0">
              <a:buNone/>
            </a:pPr>
            <a:r>
              <a:rPr lang="tr-TR" dirty="0" smtClean="0"/>
              <a:t>-Bu </a:t>
            </a:r>
            <a:r>
              <a:rPr lang="tr-TR" dirty="0"/>
              <a:t>sebeple özellikle ilk </a:t>
            </a:r>
            <a:r>
              <a:rPr lang="tr-TR" dirty="0" err="1"/>
              <a:t>trimesterde</a:t>
            </a:r>
            <a:r>
              <a:rPr lang="tr-TR" dirty="0"/>
              <a:t> </a:t>
            </a:r>
            <a:r>
              <a:rPr lang="tr-TR" dirty="0" err="1"/>
              <a:t>fetus</a:t>
            </a:r>
            <a:r>
              <a:rPr lang="tr-TR" dirty="0"/>
              <a:t> gelişimi için annenin </a:t>
            </a:r>
            <a:r>
              <a:rPr lang="tr-TR" dirty="0" err="1"/>
              <a:t>tiroid</a:t>
            </a:r>
            <a:r>
              <a:rPr lang="tr-TR" dirty="0"/>
              <a:t> hormonlarına ihtiyaç duyar.</a:t>
            </a:r>
          </a:p>
          <a:p>
            <a:endParaRPr lang="tr-TR" dirty="0"/>
          </a:p>
        </p:txBody>
      </p:sp>
      <p:pic>
        <p:nvPicPr>
          <p:cNvPr id="4" name="İçerik Yer Tutucusu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1" y="365125"/>
            <a:ext cx="9186096" cy="46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Ülkemiz iyot eksikliği bölgesi</a:t>
            </a:r>
          </a:p>
          <a:p>
            <a:r>
              <a:rPr lang="tr-TR" dirty="0"/>
              <a:t>TSH ile tarama kabul edilebilir maliyette</a:t>
            </a:r>
          </a:p>
          <a:p>
            <a:r>
              <a:rPr lang="tr-TR" dirty="0" err="1"/>
              <a:t>Maternal</a:t>
            </a:r>
            <a:r>
              <a:rPr lang="tr-TR" dirty="0"/>
              <a:t> ve </a:t>
            </a:r>
            <a:r>
              <a:rPr lang="tr-TR" dirty="0" err="1"/>
              <a:t>fetal</a:t>
            </a:r>
            <a:r>
              <a:rPr lang="tr-TR" dirty="0"/>
              <a:t> etkileri ÖNLENEBİLİR VE ÖNEMLİ!</a:t>
            </a:r>
          </a:p>
          <a:p>
            <a:endParaRPr lang="tr-TR" dirty="0" smtClean="0"/>
          </a:p>
          <a:p>
            <a:r>
              <a:rPr lang="tr-TR" dirty="0"/>
              <a:t> İyot eksikliği bölgelerinde, iyot eksikliği </a:t>
            </a:r>
            <a:r>
              <a:rPr lang="tr-TR" dirty="0" err="1"/>
              <a:t>hipotiroidiye</a:t>
            </a:r>
            <a:r>
              <a:rPr lang="tr-TR" dirty="0"/>
              <a:t> en sık sebep </a:t>
            </a:r>
          </a:p>
          <a:p>
            <a:r>
              <a:rPr lang="tr-TR" dirty="0"/>
              <a:t> İyot yeterli bölgelerde ise en sık sebebi  </a:t>
            </a:r>
            <a:r>
              <a:rPr lang="tr-TR" dirty="0" err="1"/>
              <a:t>otoimmün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hastalığı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06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97330"/>
            <a:ext cx="10515600" cy="467963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Gebelik planlayan tüm kadınlar</a:t>
            </a:r>
          </a:p>
          <a:p>
            <a:r>
              <a:rPr lang="tr-TR" dirty="0"/>
              <a:t>Gebelik başlangıcında</a:t>
            </a:r>
          </a:p>
          <a:p>
            <a:r>
              <a:rPr lang="tr-TR" dirty="0"/>
              <a:t>Atlanmışsa tüm gebeler (mutlaka sorgulamalıyız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TSH </a:t>
            </a:r>
            <a:r>
              <a:rPr lang="tr-TR" dirty="0"/>
              <a:t>yüksekliği saptanan gebeler aşikar/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r>
              <a:rPr lang="tr-TR" dirty="0"/>
              <a:t> açısından T4 ile değerlendirilmelidir.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17" y="2933700"/>
            <a:ext cx="86201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43359"/>
            <a:ext cx="8349567" cy="3909399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188720" y="4572000"/>
            <a:ext cx="10315892" cy="188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LT4 tedavisi,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anti-TPO </a:t>
            </a:r>
            <a:r>
              <a:rPr lang="tr-TR" dirty="0"/>
              <a:t>pozitif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hipotiroidizmde</a:t>
            </a:r>
            <a:r>
              <a:rPr lang="tr-TR" dirty="0"/>
              <a:t> </a:t>
            </a:r>
            <a:r>
              <a:rPr lang="tr-TR" dirty="0" err="1"/>
              <a:t>obstetrik</a:t>
            </a:r>
            <a:r>
              <a:rPr lang="tr-TR" dirty="0"/>
              <a:t> riskleri azalttığı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anti-TPO negatif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hipotiroidizmde</a:t>
            </a:r>
            <a:r>
              <a:rPr lang="tr-TR" dirty="0"/>
              <a:t> </a:t>
            </a:r>
            <a:r>
              <a:rPr lang="tr-TR" dirty="0" err="1"/>
              <a:t>obstetrik</a:t>
            </a:r>
            <a:r>
              <a:rPr lang="tr-TR" dirty="0"/>
              <a:t> risk </a:t>
            </a:r>
            <a:r>
              <a:rPr lang="tr-TR" dirty="0" smtClean="0"/>
              <a:t>çalışmaları veriler çelişkili, tedavi </a:t>
            </a:r>
            <a:r>
              <a:rPr lang="tr-TR" dirty="0"/>
              <a:t>gerekliliği </a:t>
            </a:r>
            <a:r>
              <a:rPr lang="tr-TR" dirty="0" smtClean="0"/>
              <a:t>konusu tartışmalı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03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Gebelik öncesi LT4 tedavisi almakta olan gebelerde;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Haftada 2 gün aldığı ilaç dozunu iki katına çıkarmak  veya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Günlük dozun %25-30 oranında arttırma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Anti-TPO pozitifliği olan gebelerde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hipotiroidi</a:t>
            </a:r>
            <a:r>
              <a:rPr lang="tr-TR" dirty="0"/>
              <a:t> varlığında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L- </a:t>
            </a:r>
            <a:r>
              <a:rPr lang="tr-TR" dirty="0"/>
              <a:t>tiroksin 25-50 </a:t>
            </a:r>
            <a:r>
              <a:rPr lang="tr-TR" dirty="0" err="1"/>
              <a:t>mcg</a:t>
            </a:r>
            <a:r>
              <a:rPr lang="tr-TR" dirty="0"/>
              <a:t>/gün dozunda başlanması önerilmektedir.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Takip;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İlk </a:t>
            </a:r>
            <a:r>
              <a:rPr lang="tr-TR" dirty="0"/>
              <a:t>24 hafta 4 haftada bir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Doz ihtiyacı değişmiyorsa; doğuma kadar 1 kez daha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Doğumdan sonra; gebelik öncesi doza düşülmeli ve  </a:t>
            </a:r>
            <a:r>
              <a:rPr lang="tr-TR" dirty="0" err="1"/>
              <a:t>postpartum</a:t>
            </a:r>
            <a:r>
              <a:rPr lang="tr-TR" dirty="0"/>
              <a:t> 6. haftada TSH kontrolü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Gebelikte hedef, </a:t>
            </a:r>
            <a:r>
              <a:rPr lang="tr-TR" dirty="0" err="1"/>
              <a:t>TSH’ın</a:t>
            </a:r>
            <a:r>
              <a:rPr lang="tr-TR" dirty="0"/>
              <a:t> </a:t>
            </a:r>
            <a:r>
              <a:rPr lang="tr-TR" dirty="0" err="1"/>
              <a:t>trimester</a:t>
            </a:r>
            <a:r>
              <a:rPr lang="tr-TR" dirty="0"/>
              <a:t> spesifik aralıkta tutulması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97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İZOLE HİPOTİROKSİNEMİ ve İYOT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TSH normal iken T4 düşük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Gebelikte nispeten daha </a:t>
            </a:r>
            <a:r>
              <a:rPr lang="tr-TR" dirty="0"/>
              <a:t>sık 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LT4 </a:t>
            </a:r>
            <a:r>
              <a:rPr lang="tr-TR" dirty="0"/>
              <a:t>ile tedavisinin yararlı olduğuna dair bir kanıt </a:t>
            </a:r>
            <a:r>
              <a:rPr lang="tr-TR" dirty="0" smtClean="0"/>
              <a:t>yok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Öncellikle </a:t>
            </a:r>
            <a:r>
              <a:rPr lang="tr-TR" dirty="0"/>
              <a:t>optimal iyot </a:t>
            </a:r>
            <a:r>
              <a:rPr lang="tr-TR" dirty="0" smtClean="0"/>
              <a:t>desteği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Ülkemiz </a:t>
            </a:r>
            <a:r>
              <a:rPr lang="tr-TR" dirty="0"/>
              <a:t>için 100-150 µg/gün iyot 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Gebede </a:t>
            </a:r>
            <a:r>
              <a:rPr lang="tr-TR" dirty="0"/>
              <a:t>tuzun kısıtlandığı durumlarda ise 200-250 </a:t>
            </a:r>
            <a:r>
              <a:rPr lang="el-GR" dirty="0"/>
              <a:t>μ</a:t>
            </a:r>
            <a:r>
              <a:rPr lang="tr-TR" dirty="0"/>
              <a:t>g/gün iyot desteği</a:t>
            </a:r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2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TİROİD FONKSİYON TESTLERİ (TFT) VE  </a:t>
            </a:r>
            <a:r>
              <a:rPr lang="tr-TR" dirty="0" smtClean="0"/>
              <a:t>DEĞERLENDİRMESİ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Tarama TSH ile </a:t>
            </a:r>
            <a:r>
              <a:rPr lang="tr-TR" dirty="0">
                <a:sym typeface="Wingdings" panose="05000000000000000000" pitchFamily="2" charset="2"/>
              </a:rPr>
              <a:t>  </a:t>
            </a:r>
            <a:r>
              <a:rPr lang="tr-TR" dirty="0" smtClean="0">
                <a:sym typeface="Wingdings" panose="05000000000000000000" pitchFamily="2" charset="2"/>
              </a:rPr>
              <a:t>«</a:t>
            </a:r>
            <a:r>
              <a:rPr lang="tr-TR" dirty="0" err="1" smtClean="0">
                <a:sym typeface="Wingdings" panose="05000000000000000000" pitchFamily="2" charset="2"/>
              </a:rPr>
              <a:t>Sekonder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hipotiroidi</a:t>
            </a:r>
            <a:r>
              <a:rPr lang="tr-TR" dirty="0">
                <a:sym typeface="Wingdings" panose="05000000000000000000" pitchFamily="2" charset="2"/>
              </a:rPr>
              <a:t> gibi daha az rastlanan durumları atlamamak için taramaya sT4 ilave edilebilir</a:t>
            </a:r>
            <a:r>
              <a:rPr lang="tr-TR" dirty="0" smtClean="0">
                <a:sym typeface="Wingdings" panose="05000000000000000000" pitchFamily="2" charset="2"/>
              </a:rPr>
              <a:t>.» 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Var olan hastalık durumunda değerlendirme  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>
                <a:sym typeface="Wingdings" panose="05000000000000000000" pitchFamily="2" charset="2"/>
              </a:rPr>
              <a:t>sT3, sT4 ve </a:t>
            </a:r>
            <a:r>
              <a:rPr lang="sv-SE" dirty="0" smtClean="0">
                <a:sym typeface="Wingdings" panose="05000000000000000000" pitchFamily="2" charset="2"/>
              </a:rPr>
              <a:t>TSH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/>
              <a:t> </a:t>
            </a:r>
            <a:r>
              <a:rPr lang="tr-TR" dirty="0" smtClean="0"/>
              <a:t>TFT yorumlanırken hastanın durumu;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stres</a:t>
            </a:r>
            <a:r>
              <a:rPr lang="tr-TR" dirty="0"/>
              <a:t>, kronik hastalık, yoğun bakım </a:t>
            </a:r>
            <a:r>
              <a:rPr lang="tr-TR" dirty="0" smtClean="0"/>
              <a:t>şartları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ilaç öyküsü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4765581"/>
            <a:ext cx="65722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Gebelik ve </a:t>
            </a:r>
            <a:r>
              <a:rPr lang="tr-TR" dirty="0" err="1" smtClean="0"/>
              <a:t>Hipertiroidi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Hikâye ve FM ayırıcı tanı açısından çok önemli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Sinirlilik, terleme, çarpıntı, nefes darlığı, kardiyak üfürüm </a:t>
            </a:r>
            <a:r>
              <a:rPr lang="tr-TR" dirty="0">
                <a:sym typeface="Wingdings" panose="05000000000000000000" pitchFamily="2" charset="2"/>
              </a:rPr>
              <a:t> normal </a:t>
            </a:r>
            <a:r>
              <a:rPr lang="tr-TR" dirty="0"/>
              <a:t> gebeliğin seyrinde sık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Tanı ; klinik bulgu (</a:t>
            </a:r>
            <a:r>
              <a:rPr lang="tr-TR" dirty="0" err="1"/>
              <a:t>oftalmopati</a:t>
            </a:r>
            <a:r>
              <a:rPr lang="tr-TR" dirty="0"/>
              <a:t>) ve/veya </a:t>
            </a:r>
            <a:r>
              <a:rPr lang="tr-TR" dirty="0" err="1"/>
              <a:t>TRAb</a:t>
            </a:r>
            <a:r>
              <a:rPr lang="tr-TR" dirty="0"/>
              <a:t> pozitifliği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Tiroid</a:t>
            </a:r>
            <a:r>
              <a:rPr lang="tr-TR" dirty="0"/>
              <a:t> sintigrafisi </a:t>
            </a:r>
            <a:r>
              <a:rPr lang="tr-TR" dirty="0" err="1"/>
              <a:t>kontrendike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391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r-TR" dirty="0"/>
              <a:t>En sık neden </a:t>
            </a:r>
            <a:r>
              <a:rPr lang="tr-TR" dirty="0" err="1"/>
              <a:t>Graves</a:t>
            </a:r>
            <a:r>
              <a:rPr lang="tr-TR" dirty="0"/>
              <a:t> hastalığı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err="1"/>
              <a:t>Gestasyonel</a:t>
            </a:r>
            <a:r>
              <a:rPr lang="tr-TR" dirty="0"/>
              <a:t> </a:t>
            </a:r>
            <a:r>
              <a:rPr lang="tr-TR" dirty="0" err="1"/>
              <a:t>hipertiroidi</a:t>
            </a:r>
            <a:r>
              <a:rPr lang="tr-TR" dirty="0"/>
              <a:t> (</a:t>
            </a:r>
            <a:r>
              <a:rPr lang="tr-TR" dirty="0" err="1"/>
              <a:t>hCG</a:t>
            </a:r>
            <a:r>
              <a:rPr lang="tr-TR" dirty="0"/>
              <a:t> kaynaklı geçici);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gebeliğin ilk </a:t>
            </a:r>
            <a:r>
              <a:rPr lang="tr-TR" dirty="0" err="1"/>
              <a:t>trimesterinde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 err="1"/>
              <a:t>asemptomatik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sadece TSH </a:t>
            </a:r>
            <a:r>
              <a:rPr lang="tr-TR" dirty="0" err="1"/>
              <a:t>supresyonu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ATİ tedavi </a:t>
            </a:r>
            <a:r>
              <a:rPr lang="tr-TR" dirty="0" err="1"/>
              <a:t>endikasyonu</a:t>
            </a:r>
            <a:r>
              <a:rPr lang="tr-TR" dirty="0"/>
              <a:t> yok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62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TİROİDİTLER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&gt;&gt;</a:t>
            </a: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/>
              <a:t>bezinin </a:t>
            </a:r>
            <a:r>
              <a:rPr lang="tr-TR" dirty="0" err="1"/>
              <a:t>inflamasyonu</a:t>
            </a:r>
            <a:r>
              <a:rPr lang="tr-TR" dirty="0"/>
              <a:t> ile seyreden, farklı etiyolojilerle meydana gelse de </a:t>
            </a:r>
            <a:r>
              <a:rPr lang="tr-TR" dirty="0" err="1"/>
              <a:t>follikül</a:t>
            </a:r>
            <a:r>
              <a:rPr lang="tr-TR" dirty="0"/>
              <a:t> yıkımı </a:t>
            </a:r>
            <a:r>
              <a:rPr lang="tr-TR" dirty="0" smtClean="0"/>
              <a:t>karakterize </a:t>
            </a:r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AutoNum type="alphaLcParenR"/>
            </a:pPr>
            <a:r>
              <a:rPr lang="tr-TR" dirty="0" smtClean="0"/>
              <a:t>Akut </a:t>
            </a:r>
            <a:r>
              <a:rPr lang="tr-TR" dirty="0" err="1" smtClean="0"/>
              <a:t>tiroidit</a:t>
            </a:r>
            <a:r>
              <a:rPr lang="tr-TR" dirty="0" smtClean="0"/>
              <a:t> ;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           </a:t>
            </a:r>
            <a:r>
              <a:rPr lang="tr-TR" dirty="0" smtClean="0"/>
              <a:t> </a:t>
            </a:r>
            <a:r>
              <a:rPr lang="tr-TR" dirty="0" err="1" smtClean="0"/>
              <a:t>enfeksiyöz</a:t>
            </a:r>
            <a:r>
              <a:rPr lang="tr-TR" dirty="0" smtClean="0"/>
              <a:t> ajanlarla ( </a:t>
            </a:r>
            <a:r>
              <a:rPr lang="tr-TR" dirty="0" err="1" smtClean="0"/>
              <a:t>viral</a:t>
            </a:r>
            <a:r>
              <a:rPr lang="tr-TR" dirty="0" smtClean="0"/>
              <a:t> hariç)</a:t>
            </a:r>
          </a:p>
          <a:p>
            <a:pPr marL="0" indent="0">
              <a:buNone/>
            </a:pPr>
            <a:r>
              <a:rPr lang="tr-TR" dirty="0" smtClean="0"/>
              <a:t>                            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>
                <a:sym typeface="Wingdings" panose="05000000000000000000" pitchFamily="2" charset="2"/>
              </a:rPr>
              <a:t>ağrı</a:t>
            </a:r>
            <a:r>
              <a:rPr lang="tr-TR" dirty="0">
                <a:sym typeface="Wingdings" panose="05000000000000000000" pitchFamily="2" charset="2"/>
              </a:rPr>
              <a:t>, hassasiyet ve ısı artışı 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                             </a:t>
            </a:r>
            <a:r>
              <a:rPr lang="tr-TR" dirty="0" smtClean="0">
                <a:sym typeface="Wingdings" panose="05000000000000000000" pitchFamily="2" charset="2"/>
              </a:rPr>
              <a:t>yüksek </a:t>
            </a:r>
            <a:r>
              <a:rPr lang="tr-TR" dirty="0">
                <a:sym typeface="Wingdings" panose="05000000000000000000" pitchFamily="2" charset="2"/>
              </a:rPr>
              <a:t>ateş ve bölgesel </a:t>
            </a:r>
            <a:r>
              <a:rPr lang="tr-TR" dirty="0" err="1" smtClean="0">
                <a:sym typeface="Wingdings" panose="05000000000000000000" pitchFamily="2" charset="2"/>
              </a:rPr>
              <a:t>lenfadenopati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                   </a:t>
            </a:r>
            <a:r>
              <a:rPr lang="tr-TR" dirty="0" err="1" smtClean="0">
                <a:sym typeface="Wingdings" panose="05000000000000000000" pitchFamily="2" charset="2"/>
              </a:rPr>
              <a:t>ötiroid</a:t>
            </a:r>
            <a:r>
              <a:rPr lang="tr-TR" dirty="0" smtClean="0">
                <a:sym typeface="Wingdings" panose="05000000000000000000" pitchFamily="2" charset="2"/>
              </a:rPr>
              <a:t>/</a:t>
            </a:r>
            <a:r>
              <a:rPr lang="tr-TR" dirty="0" err="1" smtClean="0">
                <a:sym typeface="Wingdings" panose="05000000000000000000" pitchFamily="2" charset="2"/>
              </a:rPr>
              <a:t>tirotoksikoz</a:t>
            </a:r>
            <a:endParaRPr lang="tr-T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                             </a:t>
            </a:r>
            <a:r>
              <a:rPr lang="tr-TR" dirty="0" err="1" smtClean="0">
                <a:sym typeface="Wingdings" panose="05000000000000000000" pitchFamily="2" charset="2"/>
              </a:rPr>
              <a:t>sedimentasyon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yüksek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129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/>
          </a:p>
          <a:p>
            <a:pPr marL="514350" indent="-514350">
              <a:buAutoNum type="alphaLcParenR" startAt="2"/>
            </a:pPr>
            <a:r>
              <a:rPr lang="tr-TR" dirty="0" err="1" smtClean="0"/>
              <a:t>Subakut</a:t>
            </a:r>
            <a:r>
              <a:rPr lang="tr-TR" dirty="0" smtClean="0"/>
              <a:t> </a:t>
            </a:r>
            <a:r>
              <a:rPr lang="tr-TR" dirty="0" err="1"/>
              <a:t>granülomatöz</a:t>
            </a:r>
            <a:r>
              <a:rPr lang="tr-TR" dirty="0"/>
              <a:t> </a:t>
            </a:r>
            <a:r>
              <a:rPr lang="tr-TR" dirty="0" err="1"/>
              <a:t>tiroidit</a:t>
            </a:r>
            <a:r>
              <a:rPr lang="tr-TR" dirty="0"/>
              <a:t> (De </a:t>
            </a:r>
            <a:r>
              <a:rPr lang="tr-TR" dirty="0" err="1"/>
              <a:t>Quervain</a:t>
            </a:r>
            <a:r>
              <a:rPr lang="tr-TR" dirty="0"/>
              <a:t> </a:t>
            </a:r>
            <a:r>
              <a:rPr lang="tr-TR" dirty="0" err="1"/>
              <a:t>tiroiditi</a:t>
            </a:r>
            <a:r>
              <a:rPr lang="tr-TR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ağrılı </a:t>
            </a:r>
            <a:r>
              <a:rPr lang="tr-TR" dirty="0" err="1"/>
              <a:t>tiroid</a:t>
            </a:r>
            <a:r>
              <a:rPr lang="tr-TR" dirty="0"/>
              <a:t> bezi hastalıklarının en sık </a:t>
            </a:r>
            <a:r>
              <a:rPr lang="tr-TR" dirty="0" smtClean="0"/>
              <a:t>nedeni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err="1"/>
              <a:t>viral</a:t>
            </a:r>
            <a:r>
              <a:rPr lang="tr-TR" dirty="0"/>
              <a:t> üst solunum yolu enfeksiyonunu takiben  (2-8 hafta önce </a:t>
            </a:r>
            <a:r>
              <a:rPr lang="tr-TR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kulağa vuran, yutkunmakla artan ağrı, </a:t>
            </a:r>
            <a:r>
              <a:rPr lang="tr-TR" dirty="0" err="1"/>
              <a:t>palpasyonla</a:t>
            </a:r>
            <a:r>
              <a:rPr lang="tr-TR" dirty="0"/>
              <a:t> ciddi ağrı ve hassasiyet </a:t>
            </a:r>
            <a:r>
              <a:rPr lang="tr-TR" dirty="0" smtClean="0"/>
              <a:t>( hasta dokunmaz)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yorgunluk, </a:t>
            </a:r>
            <a:r>
              <a:rPr lang="tr-TR" dirty="0" err="1"/>
              <a:t>artralji</a:t>
            </a:r>
            <a:r>
              <a:rPr lang="tr-TR" dirty="0"/>
              <a:t>, </a:t>
            </a:r>
            <a:r>
              <a:rPr lang="tr-TR" dirty="0" err="1"/>
              <a:t>myalji</a:t>
            </a:r>
            <a:r>
              <a:rPr lang="tr-TR" dirty="0"/>
              <a:t>, </a:t>
            </a:r>
            <a:r>
              <a:rPr lang="tr-TR" dirty="0" err="1"/>
              <a:t>subfebril</a:t>
            </a:r>
            <a:r>
              <a:rPr lang="tr-TR" dirty="0"/>
              <a:t> ateş gibi grip benzeri semptomlar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/>
              <a:t>bezi büyük, ağrılı, hassas ve </a:t>
            </a:r>
            <a:r>
              <a:rPr lang="tr-TR" dirty="0" smtClean="0"/>
              <a:t>sert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err="1" smtClean="0"/>
              <a:t>tirotoksikoz-ötiroidi-hipotiroidi</a:t>
            </a:r>
            <a:r>
              <a:rPr lang="tr-TR" dirty="0" smtClean="0"/>
              <a:t>(nadir)-</a:t>
            </a:r>
            <a:r>
              <a:rPr lang="tr-TR" dirty="0" err="1" smtClean="0"/>
              <a:t>ötiroidi</a:t>
            </a: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smtClean="0"/>
              <a:t>sedim ve </a:t>
            </a:r>
            <a:r>
              <a:rPr lang="tr-TR" dirty="0"/>
              <a:t>CRP anlamlı olarak yüksek </a:t>
            </a:r>
            <a:r>
              <a:rPr lang="tr-TR" dirty="0" smtClean="0"/>
              <a:t>(&gt;</a:t>
            </a:r>
            <a:r>
              <a:rPr lang="tr-TR" dirty="0"/>
              <a:t>100 </a:t>
            </a:r>
            <a:r>
              <a:rPr lang="tr-TR" dirty="0" smtClean="0"/>
              <a:t>mm/saat)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39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 startAt="3"/>
            </a:pPr>
            <a:r>
              <a:rPr lang="tr-TR" dirty="0" smtClean="0"/>
              <a:t>Sessiz </a:t>
            </a:r>
            <a:r>
              <a:rPr lang="tr-TR" dirty="0" err="1" smtClean="0"/>
              <a:t>tiroidit</a:t>
            </a:r>
            <a:r>
              <a:rPr lang="tr-TR" dirty="0" smtClean="0"/>
              <a:t> </a:t>
            </a:r>
            <a:r>
              <a:rPr lang="tr-TR" dirty="0"/>
              <a:t>(ağrısız, </a:t>
            </a:r>
            <a:r>
              <a:rPr lang="tr-TR" dirty="0" err="1"/>
              <a:t>postpartum</a:t>
            </a:r>
            <a:r>
              <a:rPr lang="tr-TR" dirty="0" smtClean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kendi </a:t>
            </a:r>
            <a:r>
              <a:rPr lang="tr-TR" dirty="0"/>
              <a:t>kendini </a:t>
            </a:r>
            <a:r>
              <a:rPr lang="tr-TR" dirty="0" smtClean="0"/>
              <a:t>sınırlayabilen</a:t>
            </a:r>
            <a:r>
              <a:rPr lang="tr-TR" dirty="0"/>
              <a:t>, T- hücre kökenli </a:t>
            </a:r>
            <a:r>
              <a:rPr lang="tr-TR" dirty="0" err="1" smtClean="0"/>
              <a:t>otoimmün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err="1" smtClean="0"/>
              <a:t>tirotoksikoz-ötiroidi-hipotiroidi-ötiroidi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doğum ve </a:t>
            </a:r>
            <a:r>
              <a:rPr lang="tr-TR" dirty="0" err="1"/>
              <a:t>abortus</a:t>
            </a:r>
            <a:r>
              <a:rPr lang="tr-TR" dirty="0"/>
              <a:t> yapmış kadınlarda bir yıl </a:t>
            </a:r>
            <a:r>
              <a:rPr lang="tr-TR" dirty="0" smtClean="0"/>
              <a:t>içinde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semptomlar </a:t>
            </a:r>
            <a:r>
              <a:rPr lang="tr-TR" dirty="0"/>
              <a:t>emzirme veya yeni bebek stresi ile karışabilir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smtClean="0"/>
              <a:t>«Hamilelik </a:t>
            </a:r>
            <a:r>
              <a:rPr lang="tr-TR" dirty="0"/>
              <a:t>öncesi ve hamilelik süresince TFT anormalliği olmayan bir kadında, hamilelik sonrası ilk bir yıl içerisinde TFT değişiklikleri </a:t>
            </a:r>
            <a:r>
              <a:rPr lang="tr-TR" dirty="0" err="1"/>
              <a:t>PPT’yi</a:t>
            </a:r>
            <a:r>
              <a:rPr lang="tr-TR" dirty="0"/>
              <a:t> düşündürmelidir</a:t>
            </a:r>
            <a:r>
              <a:rPr lang="tr-TR" dirty="0" smtClean="0"/>
              <a:t>.»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9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arenR" startAt="4"/>
            </a:pPr>
            <a:r>
              <a:rPr lang="tr-TR" dirty="0" smtClean="0"/>
              <a:t>Kronik </a:t>
            </a:r>
            <a:r>
              <a:rPr lang="tr-TR" dirty="0"/>
              <a:t>(</a:t>
            </a:r>
            <a:r>
              <a:rPr lang="tr-TR" dirty="0" err="1"/>
              <a:t>Hashimoto</a:t>
            </a:r>
            <a:r>
              <a:rPr lang="tr-TR" dirty="0" smtClean="0"/>
              <a:t>) </a:t>
            </a:r>
            <a:r>
              <a:rPr lang="tr-TR" dirty="0" err="1" smtClean="0"/>
              <a:t>tiroidit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en </a:t>
            </a:r>
            <a:r>
              <a:rPr lang="tr-TR" dirty="0"/>
              <a:t>sık görülen </a:t>
            </a:r>
            <a:r>
              <a:rPr lang="tr-TR" dirty="0" smtClean="0"/>
              <a:t>OİTH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1.000’de </a:t>
            </a:r>
            <a:r>
              <a:rPr lang="tr-TR" dirty="0"/>
              <a:t>0,3-1,5 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kadınlarda 5-20 kat </a:t>
            </a:r>
            <a:r>
              <a:rPr lang="tr-TR" dirty="0"/>
              <a:t>daha </a:t>
            </a:r>
            <a:r>
              <a:rPr lang="tr-TR" dirty="0" smtClean="0"/>
              <a:t>sık (30-50 yaş)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kronik </a:t>
            </a:r>
            <a:r>
              <a:rPr lang="tr-TR" dirty="0" err="1"/>
              <a:t>otoimmün</a:t>
            </a:r>
            <a:r>
              <a:rPr lang="tr-TR" dirty="0"/>
              <a:t> gastrit (%2,8), </a:t>
            </a:r>
            <a:r>
              <a:rPr lang="tr-TR" dirty="0" err="1"/>
              <a:t>vitiligo</a:t>
            </a:r>
            <a:r>
              <a:rPr lang="tr-TR" dirty="0"/>
              <a:t> (%2,7) ve </a:t>
            </a:r>
            <a:r>
              <a:rPr lang="tr-TR" dirty="0" err="1"/>
              <a:t>romatoid</a:t>
            </a:r>
            <a:r>
              <a:rPr lang="tr-TR" dirty="0"/>
              <a:t> </a:t>
            </a:r>
            <a:r>
              <a:rPr lang="tr-TR" dirty="0" err="1"/>
              <a:t>artrittir</a:t>
            </a:r>
            <a:r>
              <a:rPr lang="tr-TR" dirty="0"/>
              <a:t> (%2,4</a:t>
            </a:r>
            <a:r>
              <a:rPr lang="tr-TR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</a:t>
            </a:r>
            <a:r>
              <a:rPr lang="tr-TR" dirty="0" smtClean="0"/>
              <a:t>ert/düzensiz guatr + </a:t>
            </a:r>
            <a:r>
              <a:rPr lang="tr-TR" dirty="0" err="1" smtClean="0"/>
              <a:t>subklinik</a:t>
            </a:r>
            <a:r>
              <a:rPr lang="tr-TR" dirty="0"/>
              <a:t>/</a:t>
            </a:r>
            <a:r>
              <a:rPr lang="tr-TR" dirty="0" smtClean="0"/>
              <a:t>aşikâr </a:t>
            </a:r>
            <a:r>
              <a:rPr lang="tr-TR" dirty="0" err="1" smtClean="0"/>
              <a:t>hipotiroidi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hastalığın erken döneminde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follikül</a:t>
            </a:r>
            <a:r>
              <a:rPr lang="tr-TR" dirty="0"/>
              <a:t> hasarı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hashitoksikoz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</a:t>
            </a:r>
            <a:r>
              <a:rPr lang="en-US" dirty="0" err="1" smtClean="0"/>
              <a:t>nti</a:t>
            </a:r>
            <a:r>
              <a:rPr lang="en-US" dirty="0" smtClean="0"/>
              <a:t>-TPO </a:t>
            </a:r>
            <a:r>
              <a:rPr lang="en-US" dirty="0" err="1"/>
              <a:t>veya</a:t>
            </a:r>
            <a:r>
              <a:rPr lang="en-US" dirty="0"/>
              <a:t> anti </a:t>
            </a:r>
            <a:r>
              <a:rPr lang="en-US" dirty="0" err="1"/>
              <a:t>Tg’den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%</a:t>
            </a:r>
            <a:r>
              <a:rPr lang="en-US" dirty="0" smtClean="0"/>
              <a:t>90</a:t>
            </a:r>
            <a:r>
              <a:rPr lang="tr-TR" dirty="0" smtClean="0"/>
              <a:t> pozitif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n</a:t>
            </a:r>
            <a:r>
              <a:rPr lang="tr-TR" dirty="0" smtClean="0"/>
              <a:t>ormal </a:t>
            </a:r>
            <a:r>
              <a:rPr lang="tr-TR" dirty="0"/>
              <a:t>TSH +</a:t>
            </a:r>
            <a:r>
              <a:rPr lang="tr-TR" dirty="0" smtClean="0"/>
              <a:t> </a:t>
            </a:r>
            <a:r>
              <a:rPr lang="tr-TR" dirty="0" err="1"/>
              <a:t>otoantikor</a:t>
            </a:r>
            <a:r>
              <a:rPr lang="tr-TR" dirty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6-12 </a:t>
            </a:r>
            <a:r>
              <a:rPr lang="tr-TR" dirty="0"/>
              <a:t>ay aralıklarla </a:t>
            </a:r>
            <a:r>
              <a:rPr lang="tr-TR" dirty="0" smtClean="0"/>
              <a:t>takip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smtClean="0"/>
              <a:t>«US</a:t>
            </a:r>
            <a:r>
              <a:rPr lang="tr-TR" dirty="0"/>
              <a:t>, HT tanısında şart olmamakla birlikte, </a:t>
            </a:r>
            <a:r>
              <a:rPr lang="tr-TR" dirty="0" err="1"/>
              <a:t>parankimdeki</a:t>
            </a:r>
            <a:r>
              <a:rPr lang="tr-TR" dirty="0"/>
              <a:t> </a:t>
            </a:r>
            <a:r>
              <a:rPr lang="tr-TR" dirty="0" err="1"/>
              <a:t>heterojenitenin</a:t>
            </a:r>
            <a:r>
              <a:rPr lang="tr-TR" dirty="0"/>
              <a:t> derecesinin değerlendirilmesi ve gerçek nodül varlığını tespit etmek için önemlidir</a:t>
            </a:r>
            <a:r>
              <a:rPr lang="tr-TR" dirty="0" smtClean="0"/>
              <a:t>.»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66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 startAt="5"/>
            </a:pPr>
            <a:r>
              <a:rPr lang="tr-TR" dirty="0" err="1" smtClean="0"/>
              <a:t>Riedel</a:t>
            </a:r>
            <a:r>
              <a:rPr lang="tr-TR" dirty="0" smtClean="0"/>
              <a:t> </a:t>
            </a:r>
            <a:r>
              <a:rPr lang="tr-TR" dirty="0" err="1"/>
              <a:t>tiroiditi</a:t>
            </a:r>
            <a:r>
              <a:rPr lang="tr-TR" dirty="0"/>
              <a:t> (</a:t>
            </a:r>
            <a:r>
              <a:rPr lang="tr-TR" dirty="0" err="1"/>
              <a:t>Ig</a:t>
            </a:r>
            <a:r>
              <a:rPr lang="tr-TR" dirty="0"/>
              <a:t> G4 </a:t>
            </a:r>
            <a:r>
              <a:rPr lang="tr-TR" dirty="0" err="1"/>
              <a:t>aracılıklı</a:t>
            </a:r>
            <a:r>
              <a:rPr lang="tr-T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Etiyolojisi tam bilinmemekle </a:t>
            </a:r>
            <a:r>
              <a:rPr lang="tr-TR" dirty="0" smtClean="0"/>
              <a:t>birlikte </a:t>
            </a:r>
            <a:r>
              <a:rPr lang="tr-TR" dirty="0" err="1"/>
              <a:t>otoimmün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multifokal</a:t>
            </a:r>
            <a:r>
              <a:rPr lang="tr-TR" dirty="0" smtClean="0"/>
              <a:t> </a:t>
            </a:r>
            <a:r>
              <a:rPr lang="tr-TR" dirty="0" err="1"/>
              <a:t>fibrosklerozisin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tutulumu </a:t>
            </a:r>
            <a:r>
              <a:rPr lang="tr-T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ani büyüyen taş gibi sert guatr, </a:t>
            </a:r>
            <a:r>
              <a:rPr lang="tr-TR" dirty="0" err="1"/>
              <a:t>disfoni</a:t>
            </a:r>
            <a:r>
              <a:rPr lang="tr-TR" dirty="0"/>
              <a:t>, </a:t>
            </a:r>
            <a:r>
              <a:rPr lang="tr-TR" dirty="0" err="1"/>
              <a:t>disfaji</a:t>
            </a:r>
            <a:r>
              <a:rPr lang="tr-TR" dirty="0"/>
              <a:t> ve boyun ve göğüste baskı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err="1"/>
              <a:t>US’de</a:t>
            </a:r>
            <a:r>
              <a:rPr lang="tr-TR" dirty="0"/>
              <a:t> </a:t>
            </a:r>
            <a:r>
              <a:rPr lang="tr-TR" dirty="0" err="1"/>
              <a:t>karotisi</a:t>
            </a:r>
            <a:r>
              <a:rPr lang="tr-TR" dirty="0"/>
              <a:t> çepeçevre sarmış ve yumuşak dokuya doğru ilerlemiş, ileri derecede heterojen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smtClean="0"/>
              <a:t>dokusu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f) diğer;</a:t>
            </a:r>
          </a:p>
          <a:p>
            <a:pPr marL="0" indent="0">
              <a:buNone/>
            </a:pPr>
            <a:r>
              <a:rPr lang="tr-TR" dirty="0"/>
              <a:t>-Radyasyon </a:t>
            </a:r>
            <a:r>
              <a:rPr lang="tr-TR" dirty="0" err="1"/>
              <a:t>tiroiditi</a:t>
            </a:r>
            <a:r>
              <a:rPr lang="tr-TR" dirty="0"/>
              <a:t>: RAI tedavisi uygulandıktan 5 ile 10 gün sonra </a:t>
            </a:r>
            <a:r>
              <a:rPr lang="tr-TR" dirty="0" err="1"/>
              <a:t>tiroid</a:t>
            </a:r>
            <a:r>
              <a:rPr lang="tr-TR" dirty="0"/>
              <a:t> bezinde ağrı ve </a:t>
            </a:r>
            <a:r>
              <a:rPr lang="tr-TR" dirty="0" smtClean="0"/>
              <a:t>hassasiyet</a:t>
            </a:r>
          </a:p>
          <a:p>
            <a:pPr marL="0" indent="0">
              <a:buNone/>
            </a:pPr>
            <a:r>
              <a:rPr lang="tr-TR" dirty="0"/>
              <a:t>-Travmaya bağlı </a:t>
            </a:r>
            <a:r>
              <a:rPr lang="tr-TR" dirty="0" err="1"/>
              <a:t>tiroidit</a:t>
            </a:r>
            <a:r>
              <a:rPr lang="tr-TR" dirty="0"/>
              <a:t>: </a:t>
            </a:r>
            <a:r>
              <a:rPr lang="tr-TR" dirty="0" smtClean="0"/>
              <a:t>Geçici </a:t>
            </a:r>
            <a:r>
              <a:rPr lang="tr-TR" dirty="0" err="1"/>
              <a:t>tirotoksikoz</a:t>
            </a:r>
            <a:r>
              <a:rPr lang="tr-TR" dirty="0"/>
              <a:t> ve </a:t>
            </a:r>
            <a:r>
              <a:rPr lang="tr-TR" dirty="0" smtClean="0"/>
              <a:t>ağrı</a:t>
            </a:r>
          </a:p>
          <a:p>
            <a:pPr marL="0" indent="0">
              <a:buNone/>
            </a:pPr>
            <a:r>
              <a:rPr lang="tr-TR" dirty="0"/>
              <a:t>-İlaca bağlı </a:t>
            </a:r>
            <a:r>
              <a:rPr lang="tr-TR" dirty="0" err="1"/>
              <a:t>tiroiditler</a:t>
            </a:r>
            <a:r>
              <a:rPr lang="tr-TR" dirty="0"/>
              <a:t>: IF-</a:t>
            </a:r>
            <a:r>
              <a:rPr lang="el-GR" dirty="0"/>
              <a:t>α, </a:t>
            </a:r>
            <a:r>
              <a:rPr lang="tr-TR" dirty="0"/>
              <a:t>IL-2, </a:t>
            </a:r>
            <a:r>
              <a:rPr lang="tr-TR" dirty="0" err="1"/>
              <a:t>amiodaron</a:t>
            </a:r>
            <a:r>
              <a:rPr lang="tr-TR" dirty="0"/>
              <a:t>, lityum 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658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İYOT EKSİKLİĞİ VE TÜRKİYE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İyot</a:t>
            </a:r>
            <a:r>
              <a:rPr lang="tr-TR" dirty="0"/>
              <a:t>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iyot </a:t>
            </a:r>
            <a:r>
              <a:rPr lang="tr-TR" dirty="0" smtClean="0"/>
              <a:t>içeren/ilave edilmiş </a:t>
            </a:r>
            <a:r>
              <a:rPr lang="tr-TR" dirty="0"/>
              <a:t>besinler </a:t>
            </a:r>
            <a:r>
              <a:rPr lang="tr-TR" dirty="0" smtClean="0"/>
              <a:t>yoluyla</a:t>
            </a:r>
          </a:p>
          <a:p>
            <a:r>
              <a:rPr lang="tr-TR" dirty="0" smtClean="0"/>
              <a:t>diyetle </a:t>
            </a:r>
            <a:r>
              <a:rPr lang="tr-TR" dirty="0"/>
              <a:t>alınan iyodun %90’ından fazlası idrar yoluyla </a:t>
            </a:r>
            <a:r>
              <a:rPr lang="tr-TR" dirty="0" smtClean="0"/>
              <a:t>atılır</a:t>
            </a:r>
          </a:p>
          <a:p>
            <a:r>
              <a:rPr lang="tr-TR" dirty="0" smtClean="0"/>
              <a:t>%</a:t>
            </a:r>
            <a:r>
              <a:rPr lang="tr-TR" dirty="0"/>
              <a:t>70-80’i </a:t>
            </a:r>
            <a:r>
              <a:rPr lang="tr-TR" dirty="0" err="1"/>
              <a:t>tiroid</a:t>
            </a:r>
            <a:r>
              <a:rPr lang="tr-TR" dirty="0"/>
              <a:t> bezinde depolanmış ,</a:t>
            </a:r>
            <a:r>
              <a:rPr lang="tr-TR" dirty="0" smtClean="0"/>
              <a:t> </a:t>
            </a:r>
            <a:r>
              <a:rPr lang="tr-TR" dirty="0"/>
              <a:t>yaklaşık </a:t>
            </a:r>
            <a:r>
              <a:rPr lang="tr-TR" dirty="0" smtClean="0"/>
              <a:t>15-20 </a:t>
            </a:r>
            <a:r>
              <a:rPr lang="tr-TR" dirty="0"/>
              <a:t>mg </a:t>
            </a:r>
            <a:r>
              <a:rPr lang="tr-TR" dirty="0" smtClean="0"/>
              <a:t>iyot</a:t>
            </a:r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/>
              <a:t>iyot konsantrasyonu (ÜİK)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son </a:t>
            </a:r>
            <a:r>
              <a:rPr lang="tr-TR" dirty="0"/>
              <a:t>24 saat içinde </a:t>
            </a:r>
            <a:r>
              <a:rPr lang="tr-TR" dirty="0" smtClean="0"/>
              <a:t>alınan </a:t>
            </a:r>
            <a:r>
              <a:rPr lang="tr-TR" dirty="0"/>
              <a:t>iyot miktarı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65" y="4117835"/>
            <a:ext cx="5154566" cy="232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0624" y="6333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Dünyada önlenebilir zekâ geriliğinin en önemli nedeni iyot </a:t>
            </a:r>
            <a:r>
              <a:rPr lang="tr-TR" dirty="0" err="1" smtClean="0"/>
              <a:t>İE’dir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!!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07" y="1436582"/>
            <a:ext cx="6820740" cy="49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1067B67-48EB-4BA4-BB30-D6649E43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09" y="1659380"/>
            <a:ext cx="3932237" cy="2159585"/>
          </a:xfrm>
        </p:spPr>
        <p:txBody>
          <a:bodyPr>
            <a:normAutofit fontScale="90000"/>
          </a:bodyPr>
          <a:lstStyle/>
          <a:p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b="1" dirty="0"/>
              <a:t>TSH:  0.35-4.5 </a:t>
            </a:r>
            <a:r>
              <a:rPr lang="tr-TR" sz="2800" b="1" dirty="0" err="1" smtClean="0"/>
              <a:t>mU</a:t>
            </a:r>
            <a:r>
              <a:rPr lang="tr-TR" sz="2800" b="1" dirty="0" smtClean="0"/>
              <a:t>/</a:t>
            </a:r>
            <a:r>
              <a:rPr lang="tr-TR" sz="2800" b="1" dirty="0" err="1" smtClean="0"/>
              <a:t>mL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de-DE" sz="2800" b="1" dirty="0"/>
              <a:t>T4: 4.6- 12 µg/dl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de-DE" sz="2800" b="1" dirty="0" smtClean="0"/>
              <a:t>T3</a:t>
            </a:r>
            <a:r>
              <a:rPr lang="de-DE" sz="2800" b="1" dirty="0"/>
              <a:t>: 80-180 </a:t>
            </a:r>
            <a:r>
              <a:rPr lang="de-DE" sz="2800" b="1" dirty="0" smtClean="0"/>
              <a:t>µg/dl</a:t>
            </a: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TSH: 0.41-6.80 </a:t>
            </a:r>
            <a:r>
              <a:rPr lang="tr-TR" sz="2800" b="1" dirty="0" err="1" smtClean="0"/>
              <a:t>mIU</a:t>
            </a:r>
            <a:r>
              <a:rPr lang="tr-TR" sz="2800" b="1" dirty="0" smtClean="0"/>
              <a:t>/L</a:t>
            </a:r>
            <a:br>
              <a:rPr lang="tr-TR" sz="2800" b="1" dirty="0" smtClean="0"/>
            </a:br>
            <a:r>
              <a:rPr lang="tr-TR" sz="2800" b="1" dirty="0" smtClean="0"/>
              <a:t>sT3: 2.97-4.46 </a:t>
            </a:r>
            <a:r>
              <a:rPr lang="tr-TR" sz="2800" b="1" dirty="0" err="1" smtClean="0"/>
              <a:t>ng</a:t>
            </a:r>
            <a:r>
              <a:rPr lang="tr-TR" sz="2800" b="1" dirty="0" smtClean="0"/>
              <a:t>/L</a:t>
            </a:r>
            <a:br>
              <a:rPr lang="tr-TR" sz="2800" b="1" dirty="0" smtClean="0"/>
            </a:br>
            <a:r>
              <a:rPr lang="tr-TR" sz="2800" b="1" dirty="0" smtClean="0"/>
              <a:t>sT4: 0.571.24 </a:t>
            </a:r>
            <a:r>
              <a:rPr lang="tr-TR" sz="2800" b="1" dirty="0" err="1" smtClean="0"/>
              <a:t>ng</a:t>
            </a:r>
            <a:r>
              <a:rPr lang="tr-TR" sz="2800" b="1" dirty="0" smtClean="0"/>
              <a:t>/L</a:t>
            </a: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TSH </a:t>
            </a:r>
            <a:r>
              <a:rPr lang="tr-TR" sz="2800" b="1" dirty="0"/>
              <a:t>Üst Sınırları;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tr-TR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tr-TR" dirty="0"/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20DFED31-6695-4C1C-994C-CEA466977D5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1E49E897-90E0-4AE1-A109-E117E53EF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05200"/>
            <a:ext cx="3932237" cy="2363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sz="1800" dirty="0" smtClean="0"/>
              <a:t>20-29 </a:t>
            </a:r>
            <a:r>
              <a:rPr lang="tr-TR" sz="1800" dirty="0"/>
              <a:t>yaş : 3.5 </a:t>
            </a:r>
            <a:r>
              <a:rPr lang="tr-TR" sz="1800" dirty="0" err="1" smtClean="0"/>
              <a:t>mU</a:t>
            </a:r>
            <a:r>
              <a:rPr lang="tr-TR" sz="1800" dirty="0" smtClean="0"/>
              <a:t>/</a:t>
            </a:r>
            <a:r>
              <a:rPr lang="tr-TR" sz="1800" dirty="0" err="1" smtClean="0"/>
              <a:t>mL</a:t>
            </a:r>
            <a:endParaRPr lang="tr-T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  50-70 yaş arası: 4.5 </a:t>
            </a:r>
            <a:r>
              <a:rPr lang="tr-TR" sz="1800" dirty="0" err="1"/>
              <a:t>mU</a:t>
            </a:r>
            <a:r>
              <a:rPr lang="tr-TR" sz="1800" dirty="0"/>
              <a:t>/</a:t>
            </a:r>
            <a:r>
              <a:rPr lang="tr-TR" sz="1800" dirty="0" err="1"/>
              <a:t>mL</a:t>
            </a:r>
            <a:r>
              <a:rPr lang="tr-TR" sz="1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  80 yaş üzeri :7.5 </a:t>
            </a:r>
            <a:r>
              <a:rPr lang="tr-TR" sz="1800" dirty="0" err="1" smtClean="0"/>
              <a:t>mU</a:t>
            </a:r>
            <a:r>
              <a:rPr lang="tr-TR" sz="1800" dirty="0" smtClean="0"/>
              <a:t>/</a:t>
            </a:r>
            <a:r>
              <a:rPr lang="tr-TR" sz="1800" dirty="0" err="1" smtClean="0"/>
              <a:t>mL</a:t>
            </a:r>
            <a:endParaRPr lang="tr-T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  Gebelik planlayanlarda ve gebelerde 1.trimesterde: 2,5 </a:t>
            </a:r>
            <a:r>
              <a:rPr lang="tr-TR" sz="1800" dirty="0" err="1" smtClean="0"/>
              <a:t>mU</a:t>
            </a:r>
            <a:r>
              <a:rPr lang="tr-TR" sz="1800" dirty="0" smtClean="0"/>
              <a:t>/ml</a:t>
            </a:r>
            <a:endParaRPr lang="tr-T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/>
              <a:t>  Gebelerde 2. ve 3. </a:t>
            </a:r>
            <a:r>
              <a:rPr lang="tr-TR" sz="1800" dirty="0" err="1"/>
              <a:t>trimesterde</a:t>
            </a:r>
            <a:r>
              <a:rPr lang="tr-TR" sz="1800" dirty="0"/>
              <a:t>: 3.0 </a:t>
            </a:r>
            <a:r>
              <a:rPr lang="tr-TR" sz="1800" dirty="0" err="1"/>
              <a:t>mU</a:t>
            </a:r>
            <a:r>
              <a:rPr lang="tr-TR" sz="1800" dirty="0"/>
              <a:t>/</a:t>
            </a:r>
            <a:r>
              <a:rPr lang="tr-TR" sz="1800" dirty="0" err="1"/>
              <a:t>mL</a:t>
            </a:r>
            <a:endParaRPr lang="tr-TR" sz="1800" dirty="0"/>
          </a:p>
          <a:p>
            <a:endParaRPr lang="tr-TR" dirty="0"/>
          </a:p>
        </p:txBody>
      </p:sp>
      <p:pic>
        <p:nvPicPr>
          <p:cNvPr id="5" name="İçerik Yer Tutucusu 3">
            <a:extLst>
              <a:ext uri="{FF2B5EF4-FFF2-40B4-BE49-F238E27FC236}">
                <a16:creationId xmlns="" xmlns:a16="http://schemas.microsoft.com/office/drawing/2014/main" id="{01E18317-CC15-4BFB-B66D-F90B82C871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81" r="1081"/>
          <a:stretch/>
        </p:blipFill>
        <p:spPr>
          <a:xfrm>
            <a:off x="4772025" y="610509"/>
            <a:ext cx="7078105" cy="57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1997-1999’da </a:t>
            </a:r>
            <a:r>
              <a:rPr lang="tr-TR" dirty="0"/>
              <a:t>20 il merkezinde toplam 5.948 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9-11 yaş OÇÇ </a:t>
            </a:r>
            <a:r>
              <a:rPr lang="tr-TR" dirty="0">
                <a:sym typeface="Wingdings" panose="05000000000000000000" pitchFamily="2" charset="2"/>
              </a:rPr>
              <a:t> guatr </a:t>
            </a:r>
            <a:r>
              <a:rPr lang="tr-TR" dirty="0" err="1">
                <a:sym typeface="Wingdings" panose="05000000000000000000" pitchFamily="2" charset="2"/>
              </a:rPr>
              <a:t>prevelansı</a:t>
            </a:r>
            <a:r>
              <a:rPr lang="tr-TR" dirty="0">
                <a:sym typeface="Wingdings" panose="05000000000000000000" pitchFamily="2" charset="2"/>
              </a:rPr>
              <a:t> %31,8 </a:t>
            </a:r>
            <a:r>
              <a:rPr lang="tr-TR" dirty="0" smtClean="0">
                <a:sym typeface="Wingdings" panose="05000000000000000000" pitchFamily="2" charset="2"/>
              </a:rPr>
              <a:t>olarak</a:t>
            </a:r>
          </a:p>
          <a:p>
            <a:pPr marL="0" indent="0">
              <a:buNone/>
            </a:pPr>
            <a:r>
              <a:rPr lang="tr-TR" dirty="0" smtClean="0"/>
              <a:t>«Bir </a:t>
            </a:r>
            <a:r>
              <a:rPr lang="tr-TR" dirty="0"/>
              <a:t>bölgede guatrı endemik ilan etmek için guatr </a:t>
            </a:r>
            <a:r>
              <a:rPr lang="tr-TR" dirty="0" err="1"/>
              <a:t>prevalansının</a:t>
            </a:r>
            <a:r>
              <a:rPr lang="tr-TR" dirty="0"/>
              <a:t> %5’in üzerinde </a:t>
            </a:r>
            <a:r>
              <a:rPr lang="tr-TR" dirty="0" smtClean="0"/>
              <a:t>olması»</a:t>
            </a:r>
          </a:p>
          <a:p>
            <a:r>
              <a:rPr lang="tr-TR" dirty="0"/>
              <a:t> 2000’li yıllardan itibaren iyotlu tuz </a:t>
            </a:r>
            <a:r>
              <a:rPr lang="tr-TR" dirty="0" smtClean="0"/>
              <a:t>kullanımı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4766796"/>
            <a:ext cx="86391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478306"/>
            <a:ext cx="10515600" cy="269865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 </a:t>
            </a:r>
            <a:r>
              <a:rPr lang="tr-TR" dirty="0" smtClean="0"/>
              <a:t>ÜİK;</a:t>
            </a:r>
          </a:p>
          <a:p>
            <a:r>
              <a:rPr lang="tr-TR" dirty="0" smtClean="0"/>
              <a:t>kırsal okul </a:t>
            </a:r>
            <a:r>
              <a:rPr lang="tr-TR" dirty="0"/>
              <a:t>ortanca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42 </a:t>
            </a:r>
            <a:r>
              <a:rPr lang="el-GR" dirty="0"/>
              <a:t>μ</a:t>
            </a:r>
            <a:r>
              <a:rPr lang="tr-TR" dirty="0"/>
              <a:t>g/L </a:t>
            </a:r>
          </a:p>
          <a:p>
            <a:r>
              <a:rPr lang="tr-TR" dirty="0" smtClean="0"/>
              <a:t>kentsel okul ortanca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147 </a:t>
            </a:r>
            <a:r>
              <a:rPr lang="el-GR" dirty="0"/>
              <a:t>μ</a:t>
            </a:r>
            <a:r>
              <a:rPr lang="tr-TR" dirty="0"/>
              <a:t>g/L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ırsal </a:t>
            </a:r>
            <a:r>
              <a:rPr lang="tr-TR" dirty="0"/>
              <a:t>ve kentsel kesim arasında p&lt;0,001 düzeyinde anlamlı fark </a:t>
            </a:r>
            <a:endParaRPr lang="tr-TR" dirty="0" smtClean="0"/>
          </a:p>
          <a:p>
            <a:r>
              <a:rPr lang="tr-TR" dirty="0" smtClean="0"/>
              <a:t>2012 </a:t>
            </a:r>
            <a:r>
              <a:rPr lang="tr-TR" dirty="0"/>
              <a:t>ve 2015 yılı için planlanan taramalar maalesef kaynak bulunamadığı için gerçekleştirilememiştir.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392112"/>
            <a:ext cx="86772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</a:t>
            </a:r>
            <a:r>
              <a:rPr lang="tr-TR" dirty="0"/>
              <a:t>yeni </a:t>
            </a:r>
            <a:r>
              <a:rPr lang="tr-TR" dirty="0" smtClean="0"/>
              <a:t>veriler 2007 ; kırsalda </a:t>
            </a:r>
            <a:r>
              <a:rPr lang="tr-TR" dirty="0"/>
              <a:t>problemin </a:t>
            </a:r>
            <a:r>
              <a:rPr lang="tr-TR" dirty="0" smtClean="0"/>
              <a:t>sürmekte</a:t>
            </a:r>
            <a:endParaRPr lang="tr-TR" dirty="0"/>
          </a:p>
          <a:p>
            <a:r>
              <a:rPr lang="tr-TR" dirty="0" err="1"/>
              <a:t>R</a:t>
            </a:r>
            <a:r>
              <a:rPr lang="tr-TR" dirty="0" err="1" smtClean="0"/>
              <a:t>aﬁne</a:t>
            </a:r>
            <a:r>
              <a:rPr lang="tr-TR" dirty="0" smtClean="0"/>
              <a:t> </a:t>
            </a:r>
            <a:r>
              <a:rPr lang="tr-TR" dirty="0"/>
              <a:t>iyotlu sofra tuzu tüketimini </a:t>
            </a:r>
            <a:r>
              <a:rPr lang="tr-TR" dirty="0" smtClean="0"/>
              <a:t>önermekte  </a:t>
            </a:r>
            <a:endParaRPr lang="tr-TR" dirty="0"/>
          </a:p>
          <a:p>
            <a:r>
              <a:rPr lang="tr-TR" dirty="0" err="1" smtClean="0"/>
              <a:t>Raﬁne</a:t>
            </a:r>
            <a:r>
              <a:rPr lang="tr-TR" dirty="0" smtClean="0"/>
              <a:t> </a:t>
            </a:r>
            <a:r>
              <a:rPr lang="tr-TR" dirty="0"/>
              <a:t>edilmeyen, içeriği net olarak </a:t>
            </a:r>
            <a:r>
              <a:rPr lang="tr-TR" dirty="0" smtClean="0"/>
              <a:t>bilinmeyen, kaya </a:t>
            </a:r>
            <a:r>
              <a:rPr lang="tr-TR" dirty="0"/>
              <a:t>tuzu, gurme tuzları </a:t>
            </a:r>
            <a:r>
              <a:rPr lang="tr-TR" dirty="0" err="1" smtClean="0"/>
              <a:t>vb</a:t>
            </a:r>
            <a:r>
              <a:rPr lang="tr-TR" dirty="0" smtClean="0"/>
              <a:t> önerilmemekte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920" y="3777335"/>
            <a:ext cx="3178269" cy="23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ÖTİROİD DİFFÜZ GUATR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/>
              <a:t>bezinin </a:t>
            </a:r>
            <a:r>
              <a:rPr lang="tr-TR" dirty="0" smtClean="0"/>
              <a:t>yaş </a:t>
            </a:r>
            <a:r>
              <a:rPr lang="tr-TR" dirty="0"/>
              <a:t>ve </a:t>
            </a:r>
            <a:r>
              <a:rPr lang="tr-TR" dirty="0" smtClean="0"/>
              <a:t>cinsiyete göre normalden büyük (kadın; 10 </a:t>
            </a:r>
            <a:r>
              <a:rPr lang="tr-TR" dirty="0"/>
              <a:t>ml </a:t>
            </a:r>
            <a:r>
              <a:rPr lang="tr-TR" dirty="0" smtClean="0"/>
              <a:t>erkekler;15 ml)  </a:t>
            </a:r>
          </a:p>
          <a:p>
            <a:r>
              <a:rPr lang="tr-TR" dirty="0" err="1" smtClean="0"/>
              <a:t>Diffüz</a:t>
            </a:r>
            <a:r>
              <a:rPr lang="tr-TR" dirty="0" smtClean="0"/>
              <a:t> büyüme göstermiş ve nodül, </a:t>
            </a:r>
            <a:r>
              <a:rPr lang="tr-TR" dirty="0" err="1" smtClean="0"/>
              <a:t>malignite</a:t>
            </a:r>
            <a:r>
              <a:rPr lang="tr-TR" dirty="0" smtClean="0"/>
              <a:t>, </a:t>
            </a:r>
            <a:r>
              <a:rPr lang="tr-TR" dirty="0" err="1" smtClean="0"/>
              <a:t>otoimmünite</a:t>
            </a:r>
            <a:r>
              <a:rPr lang="tr-TR" dirty="0" smtClean="0"/>
              <a:t> yok ise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  <a:r>
              <a:rPr lang="tr-TR" dirty="0">
                <a:sym typeface="Wingdings" panose="05000000000000000000" pitchFamily="2" charset="2"/>
              </a:rPr>
              <a:t>  </a:t>
            </a:r>
            <a:r>
              <a:rPr lang="tr-TR" dirty="0" err="1">
                <a:sym typeface="Wingdings" panose="05000000000000000000" pitchFamily="2" charset="2"/>
              </a:rPr>
              <a:t>ötiroid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diffüz</a:t>
            </a:r>
            <a:r>
              <a:rPr lang="tr-TR" dirty="0">
                <a:sym typeface="Wingdings" panose="05000000000000000000" pitchFamily="2" charset="2"/>
              </a:rPr>
              <a:t> guatr (</a:t>
            </a:r>
            <a:r>
              <a:rPr lang="tr-TR" dirty="0" smtClean="0">
                <a:sym typeface="Wingdings" panose="05000000000000000000" pitchFamily="2" charset="2"/>
              </a:rPr>
              <a:t>ÖDG),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basit </a:t>
            </a:r>
            <a:r>
              <a:rPr lang="tr-TR" dirty="0">
                <a:sym typeface="Wingdings" panose="05000000000000000000" pitchFamily="2" charset="2"/>
              </a:rPr>
              <a:t>guatr, </a:t>
            </a:r>
            <a:r>
              <a:rPr lang="tr-TR" dirty="0" err="1">
                <a:sym typeface="Wingdings" panose="05000000000000000000" pitchFamily="2" charset="2"/>
              </a:rPr>
              <a:t>non-toksik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diffüz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guatr</a:t>
            </a:r>
          </a:p>
          <a:p>
            <a:r>
              <a:rPr lang="tr-TR" dirty="0"/>
              <a:t> Yıllar </a:t>
            </a:r>
            <a:r>
              <a:rPr lang="tr-TR" dirty="0" smtClean="0"/>
              <a:t>geçtikçe </a:t>
            </a:r>
            <a:r>
              <a:rPr lang="tr-TR" dirty="0" err="1" smtClean="0"/>
              <a:t>TSH’deki</a:t>
            </a:r>
            <a:r>
              <a:rPr lang="tr-TR" dirty="0" smtClean="0"/>
              <a:t> artışla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yapısal </a:t>
            </a:r>
            <a:r>
              <a:rPr lang="tr-TR" dirty="0" err="1"/>
              <a:t>heterojenite</a:t>
            </a:r>
            <a:r>
              <a:rPr lang="tr-TR" dirty="0"/>
              <a:t> </a:t>
            </a:r>
            <a:r>
              <a:rPr lang="tr-TR" dirty="0" smtClean="0"/>
              <a:t>ve nodül ; </a:t>
            </a:r>
            <a:r>
              <a:rPr lang="tr-TR" dirty="0" err="1" smtClean="0"/>
              <a:t>ötiroid</a:t>
            </a:r>
            <a:r>
              <a:rPr lang="tr-TR" dirty="0" smtClean="0"/>
              <a:t> </a:t>
            </a:r>
            <a:r>
              <a:rPr lang="tr-TR" dirty="0" err="1"/>
              <a:t>diffüz</a:t>
            </a:r>
            <a:r>
              <a:rPr lang="tr-TR" dirty="0"/>
              <a:t> </a:t>
            </a:r>
            <a:r>
              <a:rPr lang="tr-TR" dirty="0" err="1"/>
              <a:t>nodüler</a:t>
            </a:r>
            <a:r>
              <a:rPr lang="tr-TR" dirty="0"/>
              <a:t> </a:t>
            </a:r>
            <a:r>
              <a:rPr lang="tr-TR" dirty="0" smtClean="0"/>
              <a:t>guatr </a:t>
            </a:r>
          </a:p>
          <a:p>
            <a:r>
              <a:rPr lang="tr-TR" dirty="0" smtClean="0"/>
              <a:t>Zamanla nodüllerde </a:t>
            </a:r>
            <a:r>
              <a:rPr lang="tr-TR" dirty="0"/>
              <a:t>otonomi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 err="1"/>
              <a:t>hipertiroid</a:t>
            </a:r>
            <a:r>
              <a:rPr lang="tr-TR" dirty="0"/>
              <a:t> </a:t>
            </a:r>
            <a:r>
              <a:rPr lang="tr-TR" dirty="0" smtClean="0"/>
              <a:t>; </a:t>
            </a:r>
            <a:r>
              <a:rPr lang="tr-TR" dirty="0" err="1" smtClean="0"/>
              <a:t>toksik</a:t>
            </a:r>
            <a:r>
              <a:rPr lang="tr-TR" dirty="0" smtClean="0"/>
              <a:t> </a:t>
            </a:r>
            <a:r>
              <a:rPr lang="tr-TR" dirty="0" err="1"/>
              <a:t>nodüler</a:t>
            </a:r>
            <a:r>
              <a:rPr lang="tr-TR" dirty="0"/>
              <a:t> </a:t>
            </a:r>
            <a:r>
              <a:rPr lang="tr-TR" dirty="0" smtClean="0"/>
              <a:t>guatr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63" y="5268614"/>
            <a:ext cx="2569073" cy="15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34590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İE</a:t>
            </a:r>
            <a:r>
              <a:rPr lang="tr-TR" dirty="0"/>
              <a:t>, endemik ve </a:t>
            </a:r>
            <a:r>
              <a:rPr lang="tr-TR" dirty="0" err="1"/>
              <a:t>sporadik</a:t>
            </a:r>
            <a:r>
              <a:rPr lang="tr-TR" dirty="0"/>
              <a:t> </a:t>
            </a:r>
            <a:r>
              <a:rPr lang="tr-TR" dirty="0" smtClean="0"/>
              <a:t>guatrın tüm dünyada </a:t>
            </a:r>
            <a:r>
              <a:rPr lang="tr-TR" dirty="0"/>
              <a:t>en sık </a:t>
            </a:r>
            <a:r>
              <a:rPr lang="tr-TR" dirty="0" smtClean="0"/>
              <a:t>nedeni</a:t>
            </a:r>
          </a:p>
          <a:p>
            <a:r>
              <a:rPr lang="tr-TR" dirty="0"/>
              <a:t>S</a:t>
            </a:r>
            <a:r>
              <a:rPr lang="tr-TR" dirty="0" smtClean="0"/>
              <a:t>igara </a:t>
            </a:r>
            <a:r>
              <a:rPr lang="tr-TR" dirty="0"/>
              <a:t>içmek (</a:t>
            </a:r>
            <a:r>
              <a:rPr lang="tr-TR" dirty="0" err="1" smtClean="0"/>
              <a:t>tiyosiyanat</a:t>
            </a:r>
            <a:r>
              <a:rPr lang="tr-TR" dirty="0" smtClean="0"/>
              <a:t>), </a:t>
            </a:r>
            <a:r>
              <a:rPr lang="tr-TR" dirty="0"/>
              <a:t>doğal </a:t>
            </a:r>
            <a:r>
              <a:rPr lang="tr-TR" dirty="0" err="1" smtClean="0"/>
              <a:t>guatrojenler</a:t>
            </a:r>
            <a:r>
              <a:rPr lang="tr-TR" dirty="0" smtClean="0"/>
              <a:t> (darı, soya, karalahana, karnabahar) selenyum/çinko </a:t>
            </a:r>
            <a:r>
              <a:rPr lang="tr-TR" dirty="0" err="1" smtClean="0"/>
              <a:t>eks</a:t>
            </a:r>
            <a:r>
              <a:rPr lang="tr-TR" dirty="0" smtClean="0"/>
              <a:t>, </a:t>
            </a:r>
            <a:r>
              <a:rPr lang="tr-TR" dirty="0" err="1" smtClean="0"/>
              <a:t>emosyonel</a:t>
            </a:r>
            <a:r>
              <a:rPr lang="tr-TR" dirty="0" smtClean="0"/>
              <a:t>/</a:t>
            </a:r>
            <a:r>
              <a:rPr lang="tr-TR" dirty="0" err="1" smtClean="0"/>
              <a:t>oksidatif</a:t>
            </a:r>
            <a:r>
              <a:rPr lang="tr-TR" dirty="0" smtClean="0"/>
              <a:t> stres, </a:t>
            </a:r>
            <a:r>
              <a:rPr lang="tr-TR" dirty="0"/>
              <a:t>bazı ilaçlar (lityum), </a:t>
            </a:r>
            <a:r>
              <a:rPr lang="tr-TR" dirty="0" smtClean="0"/>
              <a:t>enfeksiyonlar, genetik</a:t>
            </a:r>
          </a:p>
          <a:p>
            <a:r>
              <a:rPr lang="tr-TR" dirty="0" smtClean="0"/>
              <a:t>Yeterli </a:t>
            </a:r>
            <a:r>
              <a:rPr lang="tr-TR" dirty="0"/>
              <a:t>iyot alındığında, </a:t>
            </a:r>
            <a:r>
              <a:rPr lang="tr-TR" dirty="0" err="1"/>
              <a:t>guatrojen</a:t>
            </a:r>
            <a:r>
              <a:rPr lang="tr-TR" dirty="0"/>
              <a:t> </a:t>
            </a:r>
            <a:r>
              <a:rPr lang="tr-TR" dirty="0" smtClean="0"/>
              <a:t>besinlerin </a:t>
            </a:r>
            <a:r>
              <a:rPr lang="tr-TR" dirty="0"/>
              <a:t>tüketimine sınırlama </a:t>
            </a:r>
            <a:r>
              <a:rPr lang="tr-TR" dirty="0" smtClean="0"/>
              <a:t>önerilmemekte </a:t>
            </a:r>
          </a:p>
          <a:p>
            <a:r>
              <a:rPr lang="tr-TR" dirty="0" smtClean="0"/>
              <a:t>İlginç </a:t>
            </a:r>
            <a:r>
              <a:rPr lang="tr-TR" dirty="0"/>
              <a:t>olarak alkol ters </a:t>
            </a:r>
            <a:r>
              <a:rPr lang="tr-TR" dirty="0" smtClean="0"/>
              <a:t>etki </a:t>
            </a:r>
            <a:r>
              <a:rPr lang="tr-TR" dirty="0">
                <a:sym typeface="Wingdings" panose="05000000000000000000" pitchFamily="2" charset="2"/>
              </a:rPr>
              <a:t>  </a:t>
            </a:r>
            <a:r>
              <a:rPr lang="tr-TR" dirty="0" err="1">
                <a:sym typeface="Wingdings" panose="05000000000000000000" pitchFamily="2" charset="2"/>
              </a:rPr>
              <a:t>toksik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etki </a:t>
            </a:r>
            <a:r>
              <a:rPr lang="tr-TR" dirty="0" err="1" smtClean="0">
                <a:sym typeface="Wingdings" panose="05000000000000000000" pitchFamily="2" charset="2"/>
              </a:rPr>
              <a:t>tiroid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>
                <a:sym typeface="Wingdings" panose="05000000000000000000" pitchFamily="2" charset="2"/>
              </a:rPr>
              <a:t>volümünü </a:t>
            </a:r>
            <a:r>
              <a:rPr lang="tr-TR" dirty="0" smtClean="0">
                <a:sym typeface="Wingdings" panose="05000000000000000000" pitchFamily="2" charset="2"/>
              </a:rPr>
              <a:t>azaltmakta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sT4 </a:t>
            </a:r>
            <a:r>
              <a:rPr lang="en-US" dirty="0" err="1"/>
              <a:t>ve</a:t>
            </a:r>
            <a:r>
              <a:rPr lang="en-US" dirty="0"/>
              <a:t> TSH, </a:t>
            </a:r>
            <a:r>
              <a:rPr lang="en-US" dirty="0" err="1"/>
              <a:t>tiroid</a:t>
            </a:r>
            <a:r>
              <a:rPr lang="en-US" dirty="0"/>
              <a:t> </a:t>
            </a:r>
            <a:r>
              <a:rPr lang="en-US" dirty="0" err="1" smtClean="0"/>
              <a:t>antikorları</a:t>
            </a:r>
            <a:r>
              <a:rPr lang="tr-TR" dirty="0" smtClean="0">
                <a:sym typeface="Wingdings" panose="05000000000000000000" pitchFamily="2" charset="2"/>
              </a:rPr>
              <a:t> normal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ym typeface="Wingdings" panose="05000000000000000000" pitchFamily="2" charset="2"/>
              </a:rPr>
              <a:t> Ciddi İE  T4 düşük olabilmekte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ym typeface="Wingdings" panose="05000000000000000000" pitchFamily="2" charset="2"/>
              </a:rPr>
              <a:t> Tanı ve tedavi takibinde USG gerekli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err="1"/>
              <a:t>S</a:t>
            </a:r>
            <a:r>
              <a:rPr lang="tr-TR" dirty="0" err="1" smtClean="0"/>
              <a:t>intigrafisiye</a:t>
            </a:r>
            <a:r>
              <a:rPr lang="tr-TR" dirty="0" smtClean="0"/>
              <a:t> </a:t>
            </a:r>
            <a:r>
              <a:rPr lang="tr-TR" dirty="0"/>
              <a:t>gerek </a:t>
            </a:r>
            <a:r>
              <a:rPr lang="tr-TR" dirty="0" smtClean="0"/>
              <a:t>yok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0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Basıya bağlı ; </a:t>
            </a:r>
            <a:r>
              <a:rPr lang="tr-TR" dirty="0" err="1"/>
              <a:t>stridor</a:t>
            </a:r>
            <a:r>
              <a:rPr lang="tr-TR" dirty="0"/>
              <a:t>, </a:t>
            </a:r>
            <a:r>
              <a:rPr lang="tr-TR" dirty="0" err="1"/>
              <a:t>dispne</a:t>
            </a:r>
            <a:r>
              <a:rPr lang="tr-TR" dirty="0"/>
              <a:t>, </a:t>
            </a:r>
            <a:r>
              <a:rPr lang="tr-TR" dirty="0" err="1"/>
              <a:t>disfaji</a:t>
            </a:r>
            <a:r>
              <a:rPr lang="tr-TR" dirty="0"/>
              <a:t>, </a:t>
            </a:r>
            <a:r>
              <a:rPr lang="tr-TR" dirty="0" err="1"/>
              <a:t>disfoni</a:t>
            </a:r>
            <a:r>
              <a:rPr lang="tr-TR" dirty="0"/>
              <a:t>, yüz ve boyunda </a:t>
            </a:r>
            <a:r>
              <a:rPr lang="tr-TR" dirty="0" err="1" smtClean="0"/>
              <a:t>siyanoz</a:t>
            </a:r>
            <a:r>
              <a:rPr lang="tr-TR" dirty="0" smtClean="0"/>
              <a:t>, </a:t>
            </a:r>
            <a:r>
              <a:rPr lang="tr-TR" dirty="0"/>
              <a:t>kolları kaldırınca ‘</a:t>
            </a:r>
            <a:r>
              <a:rPr lang="tr-TR" dirty="0" err="1"/>
              <a:t>Pemberton</a:t>
            </a:r>
            <a:r>
              <a:rPr lang="tr-TR" dirty="0"/>
              <a:t> Belirtisi’ , vokal </a:t>
            </a:r>
            <a:r>
              <a:rPr lang="tr-TR" dirty="0" err="1"/>
              <a:t>kord</a:t>
            </a:r>
            <a:r>
              <a:rPr lang="tr-TR" dirty="0"/>
              <a:t> paralizisi, </a:t>
            </a:r>
            <a:r>
              <a:rPr lang="tr-TR" dirty="0" err="1"/>
              <a:t>frenik</a:t>
            </a:r>
            <a:r>
              <a:rPr lang="tr-TR" dirty="0"/>
              <a:t> sinir felci </a:t>
            </a:r>
            <a:endParaRPr lang="tr-TR" dirty="0" smtClean="0"/>
          </a:p>
          <a:p>
            <a:r>
              <a:rPr lang="tr-TR" dirty="0"/>
              <a:t>Amaç  büyümenin durdurulması </a:t>
            </a:r>
            <a:r>
              <a:rPr lang="tr-TR" dirty="0" smtClean="0"/>
              <a:t>ve </a:t>
            </a:r>
            <a:r>
              <a:rPr lang="tr-TR" dirty="0"/>
              <a:t>basının </a:t>
            </a:r>
            <a:r>
              <a:rPr lang="tr-TR" dirty="0" smtClean="0"/>
              <a:t>giderilmesi</a:t>
            </a:r>
          </a:p>
          <a:p>
            <a:r>
              <a:rPr lang="tr-TR" dirty="0" err="1" smtClean="0"/>
              <a:t>Asemptomatik</a:t>
            </a:r>
            <a:r>
              <a:rPr lang="tr-TR" dirty="0" smtClean="0"/>
              <a:t> hastalarda </a:t>
            </a:r>
            <a:r>
              <a:rPr lang="tr-TR" dirty="0"/>
              <a:t>takip </a:t>
            </a:r>
            <a:endParaRPr lang="tr-TR" dirty="0" smtClean="0"/>
          </a:p>
          <a:p>
            <a:r>
              <a:rPr lang="tr-TR" dirty="0" smtClean="0"/>
              <a:t>Çocuk/</a:t>
            </a:r>
            <a:r>
              <a:rPr lang="tr-TR" dirty="0" err="1" smtClean="0"/>
              <a:t>puberte</a:t>
            </a:r>
            <a:r>
              <a:rPr lang="tr-TR" dirty="0" smtClean="0"/>
              <a:t> </a:t>
            </a:r>
            <a:r>
              <a:rPr lang="tr-TR" dirty="0"/>
              <a:t>günde 90-150 </a:t>
            </a:r>
            <a:r>
              <a:rPr lang="el-GR" dirty="0"/>
              <a:t>μ</a:t>
            </a:r>
            <a:r>
              <a:rPr lang="tr-TR" dirty="0"/>
              <a:t>g </a:t>
            </a:r>
            <a:r>
              <a:rPr lang="tr-TR" dirty="0" smtClean="0"/>
              <a:t>iyot</a:t>
            </a:r>
          </a:p>
          <a:p>
            <a:r>
              <a:rPr lang="tr-TR" dirty="0" smtClean="0"/>
              <a:t>Erişkinlerde LT4 + iyot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12-18 </a:t>
            </a:r>
            <a:r>
              <a:rPr lang="tr-TR" dirty="0"/>
              <a:t>ay içinde </a:t>
            </a:r>
            <a:r>
              <a:rPr lang="tr-TR" dirty="0" err="1"/>
              <a:t>tiroid</a:t>
            </a:r>
            <a:r>
              <a:rPr lang="tr-TR" dirty="0"/>
              <a:t> bezinde belli bir küçülme </a:t>
            </a:r>
            <a:endParaRPr lang="tr-TR" dirty="0" smtClean="0"/>
          </a:p>
          <a:p>
            <a:r>
              <a:rPr lang="tr-TR" dirty="0" smtClean="0"/>
              <a:t>Devamında yeterli </a:t>
            </a:r>
            <a:r>
              <a:rPr lang="tr-TR" dirty="0"/>
              <a:t>iyot alımını </a:t>
            </a:r>
            <a:r>
              <a:rPr lang="tr-TR" dirty="0" smtClean="0"/>
              <a:t>sürdürmesi</a:t>
            </a:r>
          </a:p>
          <a:p>
            <a:r>
              <a:rPr lang="tr-TR" dirty="0"/>
              <a:t>LT4 ile TSH </a:t>
            </a:r>
            <a:r>
              <a:rPr lang="tr-TR" dirty="0" err="1"/>
              <a:t>süpresyon</a:t>
            </a:r>
            <a:r>
              <a:rPr lang="tr-TR" dirty="0"/>
              <a:t> tedavisi </a:t>
            </a:r>
            <a:r>
              <a:rPr lang="tr-TR" dirty="0" smtClean="0"/>
              <a:t>önerilmemekte</a:t>
            </a:r>
          </a:p>
          <a:p>
            <a:r>
              <a:rPr lang="tr-TR" dirty="0" smtClean="0"/>
              <a:t>RAI ve cerrahi diğer tedavi seçenekleri</a:t>
            </a:r>
          </a:p>
          <a:p>
            <a:r>
              <a:rPr lang="tr-TR" dirty="0" smtClean="0"/>
              <a:t>Takipte yıllık TSH ve USG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4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TİROİD </a:t>
            </a:r>
            <a:r>
              <a:rPr lang="tr-TR" dirty="0"/>
              <a:t>ULTRASONOGRAFİSİ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683" y="1729908"/>
            <a:ext cx="6630776" cy="51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256" y="1825625"/>
            <a:ext cx="85134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426" y="1825625"/>
            <a:ext cx="84051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715" y="636494"/>
            <a:ext cx="6947328" cy="53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TİROİD VE </a:t>
            </a:r>
            <a:r>
              <a:rPr lang="tr-TR" dirty="0" smtClean="0"/>
              <a:t>İLAÇLAR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474" y="2972011"/>
            <a:ext cx="5516656" cy="276540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84" y="1770649"/>
            <a:ext cx="5844790" cy="452257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388474" y="169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S</a:t>
            </a:r>
            <a:r>
              <a:rPr lang="tr-TR" dirty="0" err="1" smtClean="0"/>
              <a:t>ubklinik</a:t>
            </a:r>
            <a:r>
              <a:rPr lang="tr-TR" dirty="0" smtClean="0"/>
              <a:t> 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disfonksiyonu</a:t>
            </a:r>
            <a:r>
              <a:rPr lang="tr-TR" dirty="0"/>
              <a:t> tedavi etmek için aceleci </a:t>
            </a:r>
            <a:r>
              <a:rPr lang="tr-TR" dirty="0" smtClean="0"/>
              <a:t>davranılmamalıdır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tedaviye </a:t>
            </a:r>
            <a:r>
              <a:rPr lang="tr-TR" dirty="0"/>
              <a:t>ihtiyaç </a:t>
            </a:r>
            <a:r>
              <a:rPr lang="tr-TR" dirty="0" smtClean="0"/>
              <a:t>olmayabilir</a:t>
            </a:r>
          </a:p>
          <a:p>
            <a:r>
              <a:rPr lang="tr-TR" dirty="0" smtClean="0"/>
              <a:t>İlaçlar </a:t>
            </a:r>
            <a:r>
              <a:rPr lang="tr-TR" dirty="0"/>
              <a:t>gerçekten </a:t>
            </a:r>
            <a:r>
              <a:rPr lang="tr-TR" dirty="0" err="1"/>
              <a:t>TFT’yi</a:t>
            </a:r>
            <a:r>
              <a:rPr lang="tr-TR" dirty="0"/>
              <a:t> </a:t>
            </a:r>
            <a:r>
              <a:rPr lang="tr-TR" dirty="0" smtClean="0"/>
              <a:t>etkiliyorsa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konsülte</a:t>
            </a:r>
            <a:r>
              <a:rPr lang="tr-TR" dirty="0" smtClean="0">
                <a:sym typeface="Wingdings" panose="05000000000000000000" pitchFamily="2" charset="2"/>
              </a:rPr>
              <a:t> ederek devamı/kesilmesi karara bağlanmalı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17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9230422E-82A0-433B-A89C-FA70EA03C6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30" y="212272"/>
            <a:ext cx="10499270" cy="61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5737412" y="4061012"/>
            <a:ext cx="878541" cy="17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2698376" y="4482353"/>
            <a:ext cx="1443318" cy="17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3810000" y="4061012"/>
            <a:ext cx="914400" cy="17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3810000" y="4894729"/>
            <a:ext cx="1102659" cy="358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9278471" y="4930588"/>
            <a:ext cx="16136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8803341" y="5351929"/>
            <a:ext cx="779930" cy="89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7386918" y="5369859"/>
            <a:ext cx="12281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A9363FC9-9E8B-4028-8563-B19FC986D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560" y="1119868"/>
            <a:ext cx="4985204" cy="1133475"/>
          </a:xfrm>
        </p:spPr>
        <p:txBody>
          <a:bodyPr>
            <a:normAutofit/>
          </a:bodyPr>
          <a:lstStyle/>
          <a:p>
            <a:r>
              <a:rPr lang="tr-TR" sz="3200" dirty="0"/>
              <a:t>S</a:t>
            </a:r>
            <a:r>
              <a:rPr lang="tr-TR" sz="3200" dirty="0" smtClean="0"/>
              <a:t>ol lob </a:t>
            </a:r>
            <a:r>
              <a:rPr lang="tr-TR" sz="3200" dirty="0" smtClean="0">
                <a:sym typeface="Wingdings" panose="05000000000000000000" pitchFamily="2" charset="2"/>
              </a:rPr>
              <a:t></a:t>
            </a:r>
            <a:r>
              <a:rPr lang="tr-TR" sz="3200" dirty="0" smtClean="0"/>
              <a:t> </a:t>
            </a:r>
            <a:r>
              <a:rPr lang="tr-TR" sz="3200" dirty="0"/>
              <a:t>5x3 mm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F5F90B96-4EDB-43DF-886C-74BCD42D4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860" y="2798989"/>
            <a:ext cx="5157787" cy="3684588"/>
          </a:xfrm>
        </p:spPr>
        <p:txBody>
          <a:bodyPr/>
          <a:lstStyle/>
          <a:p>
            <a:r>
              <a:rPr lang="tr-TR" dirty="0" err="1" smtClean="0"/>
              <a:t>Hipoekoik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>
                <a:sym typeface="Wingdings" panose="05000000000000000000" pitchFamily="2" charset="2"/>
              </a:rPr>
              <a:t>orta risk</a:t>
            </a:r>
          </a:p>
          <a:p>
            <a:r>
              <a:rPr lang="tr-TR" dirty="0" err="1">
                <a:sym typeface="Wingdings" panose="05000000000000000000" pitchFamily="2" charset="2"/>
              </a:rPr>
              <a:t>Periferal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kanlanma  </a:t>
            </a:r>
            <a:r>
              <a:rPr lang="tr-TR" dirty="0" err="1" smtClean="0">
                <a:sym typeface="Wingdings" panose="05000000000000000000" pitchFamily="2" charset="2"/>
              </a:rPr>
              <a:t>benign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endParaRPr lang="tr-TR" dirty="0">
              <a:sym typeface="Wingdings" panose="05000000000000000000" pitchFamily="2" charset="2"/>
            </a:endParaRPr>
          </a:p>
          <a:p>
            <a:r>
              <a:rPr lang="tr-TR" dirty="0"/>
              <a:t>&lt;15mm takip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xmlns="" id="{4A43C220-EEEF-44EC-8DD9-95D4608B8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73341" y="1975077"/>
            <a:ext cx="5183188" cy="823912"/>
          </a:xfrm>
        </p:spPr>
        <p:txBody>
          <a:bodyPr>
            <a:noAutofit/>
          </a:bodyPr>
          <a:lstStyle/>
          <a:p>
            <a:endParaRPr lang="tr-TR" sz="3200" dirty="0">
              <a:sym typeface="Wingdings" panose="05000000000000000000" pitchFamily="2" charset="2"/>
            </a:endParaRPr>
          </a:p>
          <a:p>
            <a:endParaRPr lang="tr-TR" sz="3200" dirty="0">
              <a:sym typeface="Wingdings" panose="05000000000000000000" pitchFamily="2" charset="2"/>
            </a:endParaRPr>
          </a:p>
          <a:p>
            <a:endParaRPr lang="tr-TR" sz="3200" dirty="0" smtClean="0">
              <a:sym typeface="Wingdings" panose="05000000000000000000" pitchFamily="2" charset="2"/>
            </a:endParaRPr>
          </a:p>
          <a:p>
            <a:endParaRPr lang="tr-TR" sz="3200" dirty="0">
              <a:sym typeface="Wingdings" panose="05000000000000000000" pitchFamily="2" charset="2"/>
            </a:endParaRPr>
          </a:p>
          <a:p>
            <a:r>
              <a:rPr lang="tr-TR" sz="3200" dirty="0" smtClean="0">
                <a:sym typeface="Wingdings" panose="05000000000000000000" pitchFamily="2" charset="2"/>
              </a:rPr>
              <a:t> </a:t>
            </a:r>
          </a:p>
          <a:p>
            <a:endParaRPr lang="tr-TR" sz="3200" dirty="0">
              <a:sym typeface="Wingdings" panose="05000000000000000000" pitchFamily="2" charset="2"/>
            </a:endParaRPr>
          </a:p>
          <a:p>
            <a:r>
              <a:rPr lang="tr-TR" sz="3200" dirty="0" smtClean="0">
                <a:sym typeface="Wingdings" panose="05000000000000000000" pitchFamily="2" charset="2"/>
              </a:rPr>
              <a:t>   Sol </a:t>
            </a:r>
            <a:r>
              <a:rPr lang="tr-TR" sz="3200" dirty="0">
                <a:sym typeface="Wingdings" panose="05000000000000000000" pitchFamily="2" charset="2"/>
              </a:rPr>
              <a:t>lob </a:t>
            </a:r>
            <a:r>
              <a:rPr lang="tr-TR" sz="3200" dirty="0" smtClean="0">
                <a:sym typeface="Wingdings" panose="05000000000000000000" pitchFamily="2" charset="2"/>
              </a:rPr>
              <a:t> 14x13x12mm</a:t>
            </a:r>
            <a:endParaRPr lang="tr-TR" sz="3200" dirty="0">
              <a:sym typeface="Wingdings" panose="05000000000000000000" pitchFamily="2" charset="2"/>
            </a:endParaRPr>
          </a:p>
          <a:p>
            <a:endParaRPr lang="tr-TR" sz="3200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E8127C29-DA04-4586-BB0C-604C51006B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err="1" smtClean="0"/>
              <a:t>Hipoekoik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>
                <a:sym typeface="Wingdings" panose="05000000000000000000" pitchFamily="2" charset="2"/>
              </a:rPr>
              <a:t>orta risk</a:t>
            </a:r>
          </a:p>
          <a:p>
            <a:r>
              <a:rPr lang="tr-TR" dirty="0" err="1">
                <a:sym typeface="Wingdings" panose="05000000000000000000" pitchFamily="2" charset="2"/>
              </a:rPr>
              <a:t>Mikrokalsifikasyon</a:t>
            </a:r>
            <a:r>
              <a:rPr lang="tr-TR" dirty="0">
                <a:sym typeface="Wingdings" panose="05000000000000000000" pitchFamily="2" charset="2"/>
              </a:rPr>
              <a:t>  yüksek risk</a:t>
            </a:r>
          </a:p>
          <a:p>
            <a:r>
              <a:rPr lang="tr-TR" dirty="0">
                <a:sym typeface="Wingdings" panose="05000000000000000000" pitchFamily="2" charset="2"/>
              </a:rPr>
              <a:t>Düzensiz sınırlı yüksek risk </a:t>
            </a:r>
          </a:p>
          <a:p>
            <a:r>
              <a:rPr lang="tr-TR" dirty="0">
                <a:sym typeface="Wingdings" panose="05000000000000000000" pitchFamily="2" charset="2"/>
              </a:rPr>
              <a:t>&gt;10mm  </a:t>
            </a:r>
          </a:p>
          <a:p>
            <a:r>
              <a:rPr lang="tr-TR" dirty="0">
                <a:sym typeface="Wingdings" panose="05000000000000000000" pitchFamily="2" charset="2"/>
              </a:rPr>
              <a:t>TİİAB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endParaRPr lang="tr-TR" dirty="0">
              <a:sym typeface="Wingdings" panose="05000000000000000000" pitchFamily="2" charset="2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6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5604D0F-16ED-48D2-924C-0FFD7FF610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7" y="669471"/>
            <a:ext cx="10564586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2967318" y="4177553"/>
            <a:ext cx="7799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6786282" y="4168588"/>
            <a:ext cx="5647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9296400" y="4177553"/>
            <a:ext cx="152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5316071" y="3810000"/>
            <a:ext cx="609600" cy="89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8310282" y="3801035"/>
            <a:ext cx="6185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4509247" y="4885765"/>
            <a:ext cx="6006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7351059" y="4903694"/>
            <a:ext cx="121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1174376" y="5217459"/>
            <a:ext cx="1792942" cy="89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7351059" y="5253318"/>
            <a:ext cx="1497106" cy="89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5396753" y="5602941"/>
            <a:ext cx="9054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1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xmlns="" id="{2798DC49-9310-4BFA-8931-C2852C1E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A0F16235-0D76-49F8-A4A9-91DF75EE2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13x14 mm / 19 x12 mm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84C9833C-0C40-4BB2-802E-0624C5F65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57787" cy="3684588"/>
          </a:xfrm>
        </p:spPr>
        <p:txBody>
          <a:bodyPr/>
          <a:lstStyle/>
          <a:p>
            <a:r>
              <a:rPr lang="tr-TR" dirty="0" err="1"/>
              <a:t>Hipoekoik</a:t>
            </a:r>
            <a:r>
              <a:rPr lang="tr-TR" dirty="0">
                <a:sym typeface="Wingdings" panose="05000000000000000000" pitchFamily="2" charset="2"/>
              </a:rPr>
              <a:t> orta risk</a:t>
            </a:r>
          </a:p>
          <a:p>
            <a:r>
              <a:rPr lang="tr-TR" dirty="0">
                <a:sym typeface="Wingdings" panose="05000000000000000000" pitchFamily="2" charset="2"/>
              </a:rPr>
              <a:t>Halo 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 err="1">
                <a:sym typeface="Wingdings" panose="05000000000000000000" pitchFamily="2" charset="2"/>
              </a:rPr>
              <a:t>Periferal</a:t>
            </a:r>
            <a:r>
              <a:rPr lang="tr-TR" dirty="0">
                <a:sym typeface="Wingdings" panose="05000000000000000000" pitchFamily="2" charset="2"/>
              </a:rPr>
              <a:t> kanlanma 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>
                <a:sym typeface="Wingdings" panose="05000000000000000000" pitchFamily="2" charset="2"/>
              </a:rPr>
              <a:t>&lt; 15 </a:t>
            </a:r>
            <a:r>
              <a:rPr lang="tr-TR" dirty="0" smtClean="0">
                <a:sym typeface="Wingdings" panose="05000000000000000000" pitchFamily="2" charset="2"/>
              </a:rPr>
              <a:t>mm: </a:t>
            </a:r>
            <a:r>
              <a:rPr lang="tr-TR" dirty="0">
                <a:sym typeface="Wingdings" panose="05000000000000000000" pitchFamily="2" charset="2"/>
              </a:rPr>
              <a:t>takip</a:t>
            </a:r>
          </a:p>
          <a:p>
            <a:r>
              <a:rPr lang="tr-TR" dirty="0">
                <a:sym typeface="Wingdings" panose="05000000000000000000" pitchFamily="2" charset="2"/>
              </a:rPr>
              <a:t>&gt; 15 </a:t>
            </a:r>
            <a:r>
              <a:rPr lang="tr-TR" dirty="0" smtClean="0">
                <a:sym typeface="Wingdings" panose="05000000000000000000" pitchFamily="2" charset="2"/>
              </a:rPr>
              <a:t>mm: </a:t>
            </a:r>
            <a:r>
              <a:rPr lang="tr-TR" dirty="0">
                <a:sym typeface="Wingdings" panose="05000000000000000000" pitchFamily="2" charset="2"/>
              </a:rPr>
              <a:t>TİİAB</a:t>
            </a:r>
          </a:p>
          <a:p>
            <a:endParaRPr lang="tr-TR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xmlns="" id="{7EACE1A9-5359-4052-8FE5-7EA756667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Sağ lob 5x4 mm  / 4x3mm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D3A0920A-F5CC-4971-866C-722131E932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Düzensiz sınırlı </a:t>
            </a:r>
            <a:r>
              <a:rPr lang="tr-TR" dirty="0">
                <a:sym typeface="Wingdings" panose="05000000000000000000" pitchFamily="2" charset="2"/>
              </a:rPr>
              <a:t> yüksek risk</a:t>
            </a:r>
          </a:p>
          <a:p>
            <a:r>
              <a:rPr lang="tr-TR" dirty="0" err="1" smtClean="0">
                <a:sym typeface="Wingdings" panose="05000000000000000000" pitchFamily="2" charset="2"/>
              </a:rPr>
              <a:t>Makrokalsifikasyon</a:t>
            </a:r>
            <a:r>
              <a:rPr lang="tr-TR" dirty="0" smtClean="0">
                <a:sym typeface="Wingdings" panose="05000000000000000000" pitchFamily="2" charset="2"/>
              </a:rPr>
              <a:t>  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endParaRPr lang="tr-TR" dirty="0">
              <a:sym typeface="Wingdings" panose="05000000000000000000" pitchFamily="2" charset="2"/>
            </a:endParaRPr>
          </a:p>
          <a:p>
            <a:r>
              <a:rPr lang="tr-TR" dirty="0" err="1">
                <a:sym typeface="Wingdings" panose="05000000000000000000" pitchFamily="2" charset="2"/>
              </a:rPr>
              <a:t>Periferal</a:t>
            </a:r>
            <a:r>
              <a:rPr lang="tr-TR" dirty="0">
                <a:sym typeface="Wingdings" panose="05000000000000000000" pitchFamily="2" charset="2"/>
              </a:rPr>
              <a:t> kanlanma 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>
                <a:sym typeface="Wingdings" panose="05000000000000000000" pitchFamily="2" charset="2"/>
              </a:rPr>
              <a:t> &lt;10  </a:t>
            </a:r>
            <a:r>
              <a:rPr lang="tr-TR" dirty="0" smtClean="0">
                <a:sym typeface="Wingdings" panose="05000000000000000000" pitchFamily="2" charset="2"/>
              </a:rPr>
              <a:t>mm: takip</a:t>
            </a:r>
            <a:endParaRPr lang="tr-TR" dirty="0">
              <a:sym typeface="Wingdings" panose="05000000000000000000" pitchFamily="2" charset="2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73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Sevk Kriterleri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Hipertiroidi</a:t>
            </a:r>
            <a:r>
              <a:rPr lang="tr-TR" dirty="0" smtClean="0"/>
              <a:t>/</a:t>
            </a:r>
            <a:r>
              <a:rPr lang="tr-TR" dirty="0" err="1" smtClean="0"/>
              <a:t>tirotoksikoz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Hipotiroidide</a:t>
            </a:r>
            <a:r>
              <a:rPr lang="tr-TR" dirty="0" smtClean="0"/>
              <a:t> sevki gerekli durumlar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Gebe hastalar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Tiroidit</a:t>
            </a:r>
            <a:r>
              <a:rPr lang="tr-TR" dirty="0" smtClean="0"/>
              <a:t> ön tanıları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Nodül varlığı/şüphesi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Guatr varlığı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38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Türkiye Endokrinoloji ve Metabolizma Derneği-</a:t>
            </a:r>
            <a:r>
              <a:rPr lang="tr-TR" dirty="0" err="1"/>
              <a:t>Tiroid</a:t>
            </a:r>
            <a:r>
              <a:rPr lang="tr-TR" dirty="0"/>
              <a:t> Hastalıkları Tanı ve Tedavi Kılavuzu – </a:t>
            </a:r>
            <a:r>
              <a:rPr lang="tr-TR" dirty="0" smtClean="0"/>
              <a:t>2020</a:t>
            </a:r>
          </a:p>
          <a:p>
            <a:r>
              <a:rPr lang="tr-TR" dirty="0"/>
              <a:t>Aile Hekimliği Sık Görülen Hastalıklar </a:t>
            </a:r>
            <a:r>
              <a:rPr lang="tr-TR" dirty="0" err="1"/>
              <a:t>Reçeteleme</a:t>
            </a:r>
            <a:r>
              <a:rPr lang="tr-TR" dirty="0"/>
              <a:t> </a:t>
            </a:r>
            <a:r>
              <a:rPr lang="tr-TR" dirty="0" smtClean="0"/>
              <a:t>Rehberi,2020</a:t>
            </a:r>
          </a:p>
          <a:p>
            <a:r>
              <a:rPr lang="tr-TR" dirty="0">
                <a:hlinkClick r:id="rId2"/>
              </a:rPr>
              <a:t>https://www.uptodate.com/contents/hypothyroidism-during-pregnancy-clinical-manifestations-diagnosis-and-treatment?search=gebelik%20hipotiroidi&amp;source=search_result&amp;selectedTitle=1~150&amp;usage_type=default&amp;display_rank=1</a:t>
            </a:r>
            <a:endParaRPr lang="tr-TR" dirty="0"/>
          </a:p>
          <a:p>
            <a:r>
              <a:rPr lang="tr-TR" dirty="0" err="1"/>
              <a:t>Rakel</a:t>
            </a:r>
            <a:r>
              <a:rPr lang="tr-TR" dirty="0"/>
              <a:t> Aile Hekimliği, 2019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88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ÖTİROİD HASTA SENDROMU (</a:t>
            </a:r>
            <a:r>
              <a:rPr lang="tr-TR" dirty="0" smtClean="0"/>
              <a:t>ÖHS)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921188" cy="4351338"/>
          </a:xfrm>
        </p:spPr>
        <p:txBody>
          <a:bodyPr>
            <a:normAutofit fontScale="92500"/>
          </a:bodyPr>
          <a:lstStyle/>
          <a:p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hastalığı olmaksızın oluşan </a:t>
            </a:r>
            <a:r>
              <a:rPr lang="tr-TR" dirty="0" err="1"/>
              <a:t>tiroid</a:t>
            </a:r>
            <a:r>
              <a:rPr lang="tr-TR" dirty="0"/>
              <a:t> hormon </a:t>
            </a:r>
            <a:r>
              <a:rPr lang="tr-TR" dirty="0" smtClean="0"/>
              <a:t>değişiklikleri</a:t>
            </a:r>
          </a:p>
          <a:p>
            <a:r>
              <a:rPr lang="tr-TR" dirty="0"/>
              <a:t> </a:t>
            </a: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/>
              <a:t>dışı hastalık sendromu veya düşük T3 sendromu </a:t>
            </a:r>
            <a:endParaRPr lang="tr-TR" dirty="0" smtClean="0"/>
          </a:p>
          <a:p>
            <a:r>
              <a:rPr lang="tr-TR" dirty="0"/>
              <a:t> Düşük T3’ün artmış katabolizmaya karşı bir savunma yanıtı olduğu </a:t>
            </a:r>
            <a:r>
              <a:rPr lang="tr-TR" dirty="0" smtClean="0"/>
              <a:t>düşünülmekte</a:t>
            </a:r>
          </a:p>
          <a:p>
            <a:r>
              <a:rPr lang="tr-TR" dirty="0"/>
              <a:t> normal TSH, normal/yüksek T4, düşük T3, yüksek </a:t>
            </a:r>
            <a:r>
              <a:rPr lang="tr-TR" dirty="0" err="1"/>
              <a:t>reverse</a:t>
            </a:r>
            <a:r>
              <a:rPr lang="tr-TR" dirty="0"/>
              <a:t> T3 (rT3) 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Hormon </a:t>
            </a:r>
            <a:r>
              <a:rPr lang="tr-TR" dirty="0" err="1"/>
              <a:t>replasmanı</a:t>
            </a:r>
            <a:r>
              <a:rPr lang="tr-TR" dirty="0"/>
              <a:t> </a:t>
            </a:r>
            <a:r>
              <a:rPr lang="tr-TR" dirty="0" smtClean="0"/>
              <a:t>önerilmemekte </a:t>
            </a:r>
            <a:r>
              <a:rPr lang="tr-TR" dirty="0" smtClean="0">
                <a:sym typeface="Wingdings" panose="05000000000000000000" pitchFamily="2" charset="2"/>
              </a:rPr>
              <a:t> altta yatan hastalık sonrası TFT kontrolü</a:t>
            </a:r>
            <a:endParaRPr lang="tr-TR" dirty="0" smtClean="0"/>
          </a:p>
        </p:txBody>
      </p:sp>
      <p:pic>
        <p:nvPicPr>
          <p:cNvPr id="4" name="İçerik Yer Tutucusu 5">
            <a:extLst>
              <a:ext uri="{FF2B5EF4-FFF2-40B4-BE49-F238E27FC236}">
                <a16:creationId xmlns="" xmlns:a16="http://schemas.microsoft.com/office/drawing/2014/main" id="{EA2D68EB-FEFF-49BE-B303-0B490D5C3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559" y="1577129"/>
            <a:ext cx="3381719" cy="459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TİROİD HORMON DİRENCİ  (BOZULMUŞ TİROİD HORMON DUYARLILIĞI)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Refetoff</a:t>
            </a:r>
            <a:r>
              <a:rPr lang="tr-TR" dirty="0" smtClean="0"/>
              <a:t> </a:t>
            </a:r>
            <a:r>
              <a:rPr lang="tr-TR" dirty="0"/>
              <a:t>sendromu </a:t>
            </a:r>
            <a:r>
              <a:rPr lang="tr-TR" dirty="0">
                <a:sym typeface="Wingdings" panose="05000000000000000000" pitchFamily="2" charset="2"/>
              </a:rPr>
              <a:t>  hedef dokularda </a:t>
            </a:r>
            <a:r>
              <a:rPr lang="tr-TR" dirty="0" smtClean="0">
                <a:sym typeface="Wingdings" panose="05000000000000000000" pitchFamily="2" charset="2"/>
              </a:rPr>
              <a:t>gelişen </a:t>
            </a:r>
            <a:r>
              <a:rPr lang="tr-TR" dirty="0">
                <a:sym typeface="Wingdings" panose="05000000000000000000" pitchFamily="2" charset="2"/>
              </a:rPr>
              <a:t>yanıtlarda </a:t>
            </a:r>
            <a:r>
              <a:rPr lang="tr-TR" dirty="0" smtClean="0">
                <a:sym typeface="Wingdings" panose="05000000000000000000" pitchFamily="2" charset="2"/>
              </a:rPr>
              <a:t>azalma</a:t>
            </a:r>
          </a:p>
          <a:p>
            <a:pPr marL="514350" indent="-514350">
              <a:buAutoNum type="arabicPeriod"/>
            </a:pPr>
            <a:r>
              <a:rPr lang="tr-TR" dirty="0" smtClean="0"/>
              <a:t>Artmış sT4 /sT3 </a:t>
            </a:r>
          </a:p>
          <a:p>
            <a:pPr marL="514350" indent="-514350">
              <a:buAutoNum type="arabicPeriod"/>
            </a:pPr>
            <a:r>
              <a:rPr lang="tr-TR" dirty="0" smtClean="0"/>
              <a:t>Normal </a:t>
            </a:r>
            <a:r>
              <a:rPr lang="tr-TR" dirty="0"/>
              <a:t>TSH </a:t>
            </a:r>
            <a:r>
              <a:rPr lang="tr-TR" dirty="0" smtClean="0"/>
              <a:t>/ baskılanamamış </a:t>
            </a:r>
            <a:r>
              <a:rPr lang="tr-TR" dirty="0"/>
              <a:t>TSH 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/>
              <a:t>hormon artışına bağlı tipik klinik bulguların ve </a:t>
            </a:r>
            <a:r>
              <a:rPr lang="tr-TR" dirty="0" err="1"/>
              <a:t>metabolik</a:t>
            </a:r>
            <a:r>
              <a:rPr lang="tr-TR" dirty="0"/>
              <a:t> etkilerin olmaması,  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smtClean="0"/>
              <a:t>Sıklıkla </a:t>
            </a:r>
            <a:r>
              <a:rPr lang="tr-TR" dirty="0"/>
              <a:t>guatr </a:t>
            </a:r>
            <a:r>
              <a:rPr lang="tr-TR" dirty="0" smtClean="0"/>
              <a:t>varlığı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smtClean="0"/>
              <a:t>En </a:t>
            </a:r>
            <a:r>
              <a:rPr lang="tr-TR" dirty="0"/>
              <a:t>sık neden, THR</a:t>
            </a:r>
            <a:r>
              <a:rPr lang="el-GR" dirty="0"/>
              <a:t>β </a:t>
            </a:r>
            <a:r>
              <a:rPr lang="tr-TR" dirty="0"/>
              <a:t>geni yapısında gelişen mutasyonlardır.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Asemptomatik</a:t>
            </a:r>
            <a:r>
              <a:rPr lang="tr-TR" dirty="0" smtClean="0"/>
              <a:t> hastada tedavisiz takip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Semptomlara yönelik tedavi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4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11646</TotalTime>
  <Words>2697</Words>
  <Application>Microsoft Office PowerPoint</Application>
  <PresentationFormat>Geniş ekran</PresentationFormat>
  <Paragraphs>427</Paragraphs>
  <Slides>75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82" baseType="lpstr">
      <vt:lpstr>Arial</vt:lpstr>
      <vt:lpstr>Calibri</vt:lpstr>
      <vt:lpstr>Calibri Light</vt:lpstr>
      <vt:lpstr>Courier New</vt:lpstr>
      <vt:lpstr>Times New Roman</vt:lpstr>
      <vt:lpstr>Wingdings</vt:lpstr>
      <vt:lpstr>Office Teması</vt:lpstr>
      <vt:lpstr>TİROİD HASTALIKLARINA YAKLAŞIM</vt:lpstr>
      <vt:lpstr>Amaç</vt:lpstr>
      <vt:lpstr>Öğrenim Hedefleri</vt:lpstr>
      <vt:lpstr>Sunum Planı</vt:lpstr>
      <vt:lpstr>TİROİD FONKSİYON TESTLERİ (TFT) VE  DEĞERLENDİRMESİ</vt:lpstr>
      <vt:lpstr>              TSH:  0.35-4.5 mU/mL T4: 4.6- 12 µg/dl  T3: 80-180 µg/dl  TSH: 0.41-6.80 mIU/L sT3: 2.97-4.46 ng/L sT4: 0.571.24 ng/L  TSH Üst Sınırları; </vt:lpstr>
      <vt:lpstr>TİROİD VE İLAÇLAR</vt:lpstr>
      <vt:lpstr>ÖTİROİD HASTA SENDROMU (ÖHS)</vt:lpstr>
      <vt:lpstr>TİROİD HORMON DİRENCİ  (BOZULMUŞ TİROİD HORMON DUYARLILIĞI) </vt:lpstr>
      <vt:lpstr>SUBKLİNİK HİPOTİROİDİ</vt:lpstr>
      <vt:lpstr>PowerPoint Sunusu</vt:lpstr>
      <vt:lpstr>PowerPoint Sunusu</vt:lpstr>
      <vt:lpstr>PowerPoint Sunusu</vt:lpstr>
      <vt:lpstr>HİPOTİROİDİ</vt:lpstr>
      <vt:lpstr>PowerPoint Sunusu</vt:lpstr>
      <vt:lpstr>Belirti ve bulgular</vt:lpstr>
      <vt:lpstr>PowerPoint Sunusu</vt:lpstr>
      <vt:lpstr>PowerPoint Sunusu</vt:lpstr>
      <vt:lpstr>Tedavi</vt:lpstr>
      <vt:lpstr>PowerPoint Sunusu</vt:lpstr>
      <vt:lpstr>PowerPoint Sunusu</vt:lpstr>
      <vt:lpstr>PowerPoint Sunusu</vt:lpstr>
      <vt:lpstr>SUBKLİNİK HİPERTİROİDİ</vt:lpstr>
      <vt:lpstr>PowerPoint Sunusu</vt:lpstr>
      <vt:lpstr>PowerPoint Sunusu</vt:lpstr>
      <vt:lpstr>PowerPoint Sunusu</vt:lpstr>
      <vt:lpstr>HİPERTİROİDİ ve TİROTOKSİKOZ</vt:lpstr>
      <vt:lpstr>PowerPoint Sunusu</vt:lpstr>
      <vt:lpstr>PowerPoint Sunusu</vt:lpstr>
      <vt:lpstr>PowerPoint Sunusu</vt:lpstr>
      <vt:lpstr> </vt:lpstr>
      <vt:lpstr>Antitiroid ilaç;</vt:lpstr>
      <vt:lpstr>PowerPoint Sunusu</vt:lpstr>
      <vt:lpstr>PowerPoint Sunusu</vt:lpstr>
      <vt:lpstr>RAI Tedavisi</vt:lpstr>
      <vt:lpstr>β-bloker Tedavisi</vt:lpstr>
      <vt:lpstr>Cerrahi  Tedavi</vt:lpstr>
      <vt:lpstr>Yaşlı Hastada Hipertiroidi</vt:lpstr>
      <vt:lpstr>Tiroid Krizi (Tiroid Fırtınası)</vt:lpstr>
      <vt:lpstr>Olgu</vt:lpstr>
      <vt:lpstr>PowerPoint Sunusu</vt:lpstr>
      <vt:lpstr>GEBELİK VE TİROİD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TİROİDİTLER</vt:lpstr>
      <vt:lpstr>PowerPoint Sunusu</vt:lpstr>
      <vt:lpstr>PowerPoint Sunusu</vt:lpstr>
      <vt:lpstr>PowerPoint Sunusu</vt:lpstr>
      <vt:lpstr>PowerPoint Sunusu</vt:lpstr>
      <vt:lpstr>PowerPoint Sunusu</vt:lpstr>
      <vt:lpstr>İYOT EKSİKLİĞİ VE TÜRKİYE</vt:lpstr>
      <vt:lpstr>PowerPoint Sunusu</vt:lpstr>
      <vt:lpstr>PowerPoint Sunusu</vt:lpstr>
      <vt:lpstr>PowerPoint Sunusu</vt:lpstr>
      <vt:lpstr>PowerPoint Sunusu</vt:lpstr>
      <vt:lpstr>ÖTİROİD DİFFÜZ GUATR </vt:lpstr>
      <vt:lpstr>PowerPoint Sunusu</vt:lpstr>
      <vt:lpstr>PowerPoint Sunusu</vt:lpstr>
      <vt:lpstr>  TİROİD ULTRASONOGRAFİSİ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Sevk Kriterleri</vt:lpstr>
      <vt:lpstr>Kaynaklar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TİROİD HASTALIKLARINA YAKLAŞIM</dc:title>
  <dc:creator>Microsoft hesabı</dc:creator>
  <cp:lastModifiedBy>Microsoft hesabı</cp:lastModifiedBy>
  <cp:revision>164</cp:revision>
  <dcterms:created xsi:type="dcterms:W3CDTF">2022-09-26T10:41:10Z</dcterms:created>
  <dcterms:modified xsi:type="dcterms:W3CDTF">2022-10-11T09:46:59Z</dcterms:modified>
</cp:coreProperties>
</file>