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B435-C6B9-4B7C-AF26-5293AF2C12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AE05-35EE-4AF7-BE55-8860963171E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324544" y="1988840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         </a:t>
            </a:r>
            <a:r>
              <a:rPr lang="tr-TR" sz="6600" dirty="0" smtClean="0">
                <a:solidFill>
                  <a:srgbClr val="FF0000"/>
                </a:solidFill>
              </a:rPr>
              <a:t>Vaka Sunumu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592888" cy="17526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tr-TR" dirty="0" smtClean="0">
                <a:solidFill>
                  <a:schemeClr val="tx1"/>
                </a:solidFill>
              </a:rPr>
              <a:t>Arş. </a:t>
            </a:r>
            <a:r>
              <a:rPr lang="tr-TR" dirty="0" smtClean="0">
                <a:solidFill>
                  <a:schemeClr val="tx1"/>
                </a:solidFill>
              </a:rPr>
              <a:t>Gör. </a:t>
            </a:r>
            <a:r>
              <a:rPr lang="tr-TR" dirty="0" smtClean="0">
                <a:solidFill>
                  <a:schemeClr val="tx1"/>
                </a:solidFill>
              </a:rPr>
              <a:t>Dr. Mahmut ÖZAYDIN®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                         Aile Hekimliği Anabilim Dalı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                                                      20.04.2018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Simetrik olarak gülümseyemedi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fp20140215p283-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52728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Diğer nörolojik bulgular normaldi.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Sağ iç kulağa özel odaklanarak yapılan kafanın manyetik rezonans görüntülemesi, hiçbir patolojik bulgu ortaya koymadı.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Hastanın öyküsü, fizik muayene ve görüntüleme</a:t>
            </a:r>
          </a:p>
          <a:p>
            <a:pPr>
              <a:buNone/>
            </a:pPr>
            <a:r>
              <a:rPr lang="tr-TR" dirty="0" smtClean="0"/>
              <a:t>bulgularına dayanarak, aşağıdakilerden hangisi</a:t>
            </a:r>
          </a:p>
          <a:p>
            <a:pPr>
              <a:buNone/>
            </a:pPr>
            <a:r>
              <a:rPr lang="tr-TR" dirty="0" smtClean="0"/>
              <a:t>en olası tanıdır?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A. </a:t>
            </a:r>
            <a:r>
              <a:rPr lang="tr-TR" dirty="0" err="1" smtClean="0"/>
              <a:t>Bell’s</a:t>
            </a:r>
            <a:r>
              <a:rPr lang="tr-TR" dirty="0" smtClean="0"/>
              <a:t> paralizisi.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B. Kronik </a:t>
            </a:r>
            <a:r>
              <a:rPr lang="tr-TR" dirty="0" err="1" smtClean="0"/>
              <a:t>inflamatuar</a:t>
            </a:r>
            <a:r>
              <a:rPr lang="tr-TR" dirty="0" smtClean="0"/>
              <a:t> </a:t>
            </a:r>
            <a:r>
              <a:rPr lang="tr-TR" dirty="0" err="1" smtClean="0"/>
              <a:t>demiyelinizan</a:t>
            </a:r>
            <a:r>
              <a:rPr lang="tr-TR" dirty="0" smtClean="0"/>
              <a:t> </a:t>
            </a:r>
            <a:r>
              <a:rPr lang="tr-TR" dirty="0" err="1" smtClean="0"/>
              <a:t>polinöropati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C. </a:t>
            </a:r>
            <a:r>
              <a:rPr lang="tr-TR" dirty="0" err="1" smtClean="0"/>
              <a:t>Melkersson</a:t>
            </a:r>
            <a:r>
              <a:rPr lang="tr-TR" dirty="0" smtClean="0"/>
              <a:t>-</a:t>
            </a:r>
            <a:r>
              <a:rPr lang="tr-TR" dirty="0" err="1" smtClean="0"/>
              <a:t>Rosenthal</a:t>
            </a:r>
            <a:r>
              <a:rPr lang="tr-TR" dirty="0" smtClean="0"/>
              <a:t> sendromu.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D. </a:t>
            </a:r>
            <a:r>
              <a:rPr lang="tr-TR" dirty="0" err="1" smtClean="0"/>
              <a:t>Parotis</a:t>
            </a:r>
            <a:r>
              <a:rPr lang="tr-TR" dirty="0" smtClean="0"/>
              <a:t> bezi tümörü.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E. Geçici </a:t>
            </a:r>
            <a:r>
              <a:rPr lang="tr-TR" dirty="0" err="1" smtClean="0"/>
              <a:t>iskemik</a:t>
            </a:r>
            <a:r>
              <a:rPr lang="tr-TR" dirty="0" smtClean="0"/>
              <a:t> atak.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it-IT" dirty="0" smtClean="0"/>
              <a:t>Doğru cevap A: Bell pa</a:t>
            </a:r>
            <a:r>
              <a:rPr lang="tr-TR" dirty="0" err="1" smtClean="0"/>
              <a:t>ralizisi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6632"/>
            <a:ext cx="8733656" cy="6408712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Bell</a:t>
            </a:r>
            <a:r>
              <a:rPr lang="tr-TR" dirty="0" smtClean="0"/>
              <a:t> paralizisinin klinik özellikleri; </a:t>
            </a:r>
          </a:p>
          <a:p>
            <a:endParaRPr lang="tr-TR" dirty="0" smtClean="0"/>
          </a:p>
          <a:p>
            <a:r>
              <a:rPr lang="tr-TR" dirty="0" smtClean="0"/>
              <a:t>7.</a:t>
            </a:r>
            <a:r>
              <a:rPr lang="tr-TR" dirty="0" err="1" smtClean="0"/>
              <a:t>kranial</a:t>
            </a:r>
            <a:r>
              <a:rPr lang="tr-TR" dirty="0" smtClean="0"/>
              <a:t> sinir işlev bozukluğundan kaynaklanır 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Tek taraflı felç; </a:t>
            </a:r>
          </a:p>
          <a:p>
            <a:endParaRPr lang="tr-TR" dirty="0" smtClean="0"/>
          </a:p>
          <a:p>
            <a:r>
              <a:rPr lang="tr-TR" dirty="0" smtClean="0"/>
              <a:t>Ani başlangıçlı, kaş sarkması, göz kapama güçlüğü, </a:t>
            </a:r>
            <a:r>
              <a:rPr lang="tr-TR" dirty="0" err="1" smtClean="0"/>
              <a:t>nazolabial</a:t>
            </a:r>
            <a:r>
              <a:rPr lang="tr-TR" dirty="0" smtClean="0"/>
              <a:t> kıvrımın kaybolması ve etkilenmemiş tarafa çekilen ağzı içerir.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Bell</a:t>
            </a:r>
            <a:r>
              <a:rPr lang="tr-TR" dirty="0" smtClean="0"/>
              <a:t> paralizisinin başlangıcı genellikle akuttur ve ilerleyicidir.</a:t>
            </a:r>
          </a:p>
          <a:p>
            <a:endParaRPr lang="tr-TR" dirty="0" smtClean="0"/>
          </a:p>
          <a:p>
            <a:r>
              <a:rPr lang="tr-TR" dirty="0" smtClean="0"/>
              <a:t>Semptomlar </a:t>
            </a:r>
            <a:r>
              <a:rPr lang="tr-TR" dirty="0" err="1" smtClean="0"/>
              <a:t>fasiyal</a:t>
            </a:r>
            <a:r>
              <a:rPr lang="tr-TR" dirty="0" smtClean="0"/>
              <a:t> sinir </a:t>
            </a:r>
            <a:r>
              <a:rPr lang="tr-TR" dirty="0" err="1" smtClean="0"/>
              <a:t>disfonksiyonunun</a:t>
            </a:r>
            <a:r>
              <a:rPr lang="tr-TR" dirty="0" smtClean="0"/>
              <a:t> başlamasından üç hafta sonra zirve yapabilir ve altı aya kadar sürebilir. </a:t>
            </a:r>
          </a:p>
          <a:p>
            <a:endParaRPr lang="tr-TR" dirty="0"/>
          </a:p>
          <a:p>
            <a:r>
              <a:rPr lang="tr-TR" dirty="0" smtClean="0"/>
              <a:t>Tedavi olmadan, semptomlar genellikle üç ila dört hafta içinde düzelir.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yüz felçlerinin tahmini % 75'inin etiyolojisi bilinmemektedir. </a:t>
            </a:r>
          </a:p>
          <a:p>
            <a:endParaRPr lang="tr-TR" dirty="0"/>
          </a:p>
          <a:p>
            <a:r>
              <a:rPr lang="tr-TR" dirty="0" err="1" smtClean="0"/>
              <a:t>Bell</a:t>
            </a:r>
            <a:r>
              <a:rPr lang="tr-TR" dirty="0" smtClean="0"/>
              <a:t> paralizisinde </a:t>
            </a:r>
            <a:r>
              <a:rPr lang="tr-TR" dirty="0" err="1" smtClean="0"/>
              <a:t>herpes</a:t>
            </a:r>
            <a:r>
              <a:rPr lang="tr-TR" dirty="0" smtClean="0"/>
              <a:t> </a:t>
            </a:r>
            <a:r>
              <a:rPr lang="tr-TR" dirty="0" err="1" smtClean="0"/>
              <a:t>simpleks</a:t>
            </a:r>
            <a:r>
              <a:rPr lang="tr-TR" dirty="0" smtClean="0"/>
              <a:t> virüsünün rolü tartışmalıdır.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26 yaşındaki erkek hasta</a:t>
            </a:r>
          </a:p>
          <a:p>
            <a:endParaRPr lang="tr-TR" dirty="0" smtClean="0"/>
          </a:p>
          <a:p>
            <a:r>
              <a:rPr lang="tr-TR" dirty="0" smtClean="0"/>
              <a:t>Sabah uyandığında aniden ortaya çıkan yüzünün sağ tarafında güçsüzlük ile başvurdu.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Kronik </a:t>
            </a:r>
            <a:r>
              <a:rPr lang="tr-TR" dirty="0" err="1" smtClean="0"/>
              <a:t>inflamatuar</a:t>
            </a:r>
            <a:r>
              <a:rPr lang="tr-TR" dirty="0" smtClean="0"/>
              <a:t> </a:t>
            </a:r>
            <a:r>
              <a:rPr lang="tr-TR" dirty="0" err="1" smtClean="0"/>
              <a:t>demiyelinizan</a:t>
            </a:r>
            <a:r>
              <a:rPr lang="tr-TR" dirty="0" smtClean="0"/>
              <a:t> </a:t>
            </a:r>
            <a:r>
              <a:rPr lang="tr-TR" dirty="0" err="1" smtClean="0"/>
              <a:t>polinöropati</a:t>
            </a:r>
            <a:r>
              <a:rPr lang="tr-TR" dirty="0"/>
              <a:t>;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dirty="0" err="1" smtClean="0"/>
              <a:t>Periferik</a:t>
            </a:r>
            <a:r>
              <a:rPr lang="tr-TR" dirty="0" smtClean="0"/>
              <a:t> sinirleri ve sinir köklerini etkiler ve duyudan daha çok simetrik motor nöron tutulumuna yol açar.</a:t>
            </a:r>
          </a:p>
          <a:p>
            <a:endParaRPr lang="tr-TR" dirty="0"/>
          </a:p>
          <a:p>
            <a:r>
              <a:rPr lang="tr-TR" dirty="0" err="1" smtClean="0"/>
              <a:t>Kranyal</a:t>
            </a:r>
            <a:r>
              <a:rPr lang="tr-TR" dirty="0" smtClean="0"/>
              <a:t> sinir tutulumu mümkün olsa da </a:t>
            </a:r>
            <a:r>
              <a:rPr lang="tr-TR" dirty="0" err="1" smtClean="0"/>
              <a:t>proksimal</a:t>
            </a:r>
            <a:r>
              <a:rPr lang="tr-TR" dirty="0" smtClean="0"/>
              <a:t> ve </a:t>
            </a:r>
            <a:r>
              <a:rPr lang="tr-TR" dirty="0" err="1" smtClean="0"/>
              <a:t>distal</a:t>
            </a:r>
            <a:r>
              <a:rPr lang="tr-TR" dirty="0" smtClean="0"/>
              <a:t> kaslarda zayıflık mevcuttur.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Fizik muayenede;</a:t>
            </a:r>
          </a:p>
          <a:p>
            <a:endParaRPr lang="tr-TR" dirty="0" smtClean="0"/>
          </a:p>
          <a:p>
            <a:r>
              <a:rPr lang="tr-TR" dirty="0" smtClean="0"/>
              <a:t>Hastanın vibrasyon duyusu, </a:t>
            </a:r>
            <a:r>
              <a:rPr lang="tr-TR" dirty="0" err="1" smtClean="0"/>
              <a:t>propriyosepsiyon</a:t>
            </a:r>
            <a:r>
              <a:rPr lang="tr-TR" dirty="0" smtClean="0"/>
              <a:t>, ağrı / sıcaklık hissi ve refleksleri azalmış olabilir.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Melkersson</a:t>
            </a:r>
            <a:r>
              <a:rPr lang="tr-TR" dirty="0" smtClean="0"/>
              <a:t>-</a:t>
            </a:r>
            <a:r>
              <a:rPr lang="tr-TR" dirty="0" err="1" smtClean="0"/>
              <a:t>Rosenthal</a:t>
            </a:r>
            <a:r>
              <a:rPr lang="tr-TR" dirty="0" smtClean="0"/>
              <a:t> sendromu veya </a:t>
            </a:r>
            <a:r>
              <a:rPr lang="tr-TR" dirty="0" err="1" smtClean="0"/>
              <a:t>cheilitis</a:t>
            </a:r>
            <a:r>
              <a:rPr lang="tr-TR" dirty="0" smtClean="0"/>
              <a:t> </a:t>
            </a:r>
            <a:r>
              <a:rPr lang="tr-TR" dirty="0" err="1" smtClean="0"/>
              <a:t>granulomatosa</a:t>
            </a:r>
            <a:r>
              <a:rPr lang="tr-TR" dirty="0" smtClean="0"/>
              <a:t>, nadir görülür </a:t>
            </a:r>
          </a:p>
          <a:p>
            <a:endParaRPr lang="tr-TR" dirty="0"/>
          </a:p>
          <a:p>
            <a:r>
              <a:rPr lang="es-ES" dirty="0" smtClean="0"/>
              <a:t>Semptomlar tekrarlayan yüz felci, yüz ödemi ve lingua plicata ile ergenlik döneminde başlar.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Lingua</a:t>
            </a:r>
            <a:r>
              <a:rPr lang="tr-TR" dirty="0" smtClean="0"/>
              <a:t> </a:t>
            </a:r>
            <a:r>
              <a:rPr lang="tr-TR" dirty="0" err="1" smtClean="0"/>
              <a:t>Plicata</a:t>
            </a:r>
            <a:endParaRPr lang="tr-TR" dirty="0"/>
          </a:p>
        </p:txBody>
      </p:sp>
      <p:pic>
        <p:nvPicPr>
          <p:cNvPr id="4" name="3 İçerik Yer Tutucusu" descr="Fissured_Ton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Yüz felci genellikle yüz şişmesinden sonra ortaya çıkar, ancak aylar önce de ortaya çıkabilir.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Yüz felci aralıklıdır; </a:t>
            </a:r>
          </a:p>
          <a:p>
            <a:r>
              <a:rPr lang="tr-TR" dirty="0" smtClean="0"/>
              <a:t>Bununla birlikte, kalıcı hale gelebilir ve tek taraflı, iki taraflı, kısmi veya tam olabilir.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sendrom 7.</a:t>
            </a:r>
            <a:r>
              <a:rPr lang="tr-TR" dirty="0" err="1" smtClean="0"/>
              <a:t>kranyal</a:t>
            </a:r>
            <a:r>
              <a:rPr lang="tr-TR" dirty="0" smtClean="0"/>
              <a:t> sinirden başka </a:t>
            </a:r>
            <a:r>
              <a:rPr lang="tr-TR" dirty="0" err="1" smtClean="0"/>
              <a:t>kranial</a:t>
            </a:r>
            <a:r>
              <a:rPr lang="tr-TR" dirty="0" smtClean="0"/>
              <a:t> sinirleri etkileyebilir ve ödemli dokularda </a:t>
            </a:r>
            <a:r>
              <a:rPr lang="tr-TR" dirty="0" err="1" smtClean="0"/>
              <a:t>tüberküloid</a:t>
            </a:r>
            <a:r>
              <a:rPr lang="tr-TR" dirty="0" smtClean="0"/>
              <a:t> </a:t>
            </a:r>
            <a:r>
              <a:rPr lang="tr-TR" dirty="0" err="1" smtClean="0"/>
              <a:t>granülomlarla</a:t>
            </a:r>
            <a:r>
              <a:rPr lang="tr-TR" dirty="0" smtClean="0"/>
              <a:t> ilişkilidir.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Melkersson</a:t>
            </a:r>
            <a:r>
              <a:rPr lang="tr-TR" dirty="0" smtClean="0"/>
              <a:t> </a:t>
            </a:r>
            <a:r>
              <a:rPr lang="tr-TR" dirty="0" err="1" smtClean="0"/>
              <a:t>Rosenthal</a:t>
            </a:r>
            <a:r>
              <a:rPr lang="tr-TR" dirty="0" smtClean="0"/>
              <a:t> Sendromu</a:t>
            </a:r>
            <a:endParaRPr lang="tr-TR" dirty="0"/>
          </a:p>
        </p:txBody>
      </p:sp>
      <p:pic>
        <p:nvPicPr>
          <p:cNvPr id="4" name="3 İçerik Yer Tutucusu" descr="F2.mediu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173" y="1600200"/>
            <a:ext cx="6477653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Tükürük bezi tümörlerinin çoğu </a:t>
            </a:r>
            <a:r>
              <a:rPr lang="tr-TR" dirty="0" err="1" smtClean="0"/>
              <a:t>parotis</a:t>
            </a:r>
            <a:r>
              <a:rPr lang="tr-TR" dirty="0" smtClean="0"/>
              <a:t> bezinde ortaya çıkar.</a:t>
            </a:r>
          </a:p>
          <a:p>
            <a:endParaRPr lang="tr-TR" dirty="0" smtClean="0"/>
          </a:p>
          <a:p>
            <a:r>
              <a:rPr lang="tr-TR" dirty="0" err="1" smtClean="0"/>
              <a:t>Palpe</a:t>
            </a:r>
            <a:r>
              <a:rPr lang="tr-TR" dirty="0" smtClean="0"/>
              <a:t> edilebilen </a:t>
            </a:r>
            <a:r>
              <a:rPr lang="tr-TR" dirty="0" err="1" smtClean="0"/>
              <a:t>parotis</a:t>
            </a:r>
            <a:r>
              <a:rPr lang="tr-TR" dirty="0" smtClean="0"/>
              <a:t> bezi kitlesi veya şişmesi, ilerlemeyen tek taraflı </a:t>
            </a:r>
            <a:r>
              <a:rPr lang="tr-TR" dirty="0" err="1" smtClean="0"/>
              <a:t>fasiyal</a:t>
            </a:r>
            <a:r>
              <a:rPr lang="tr-TR" dirty="0" smtClean="0"/>
              <a:t> paralizi, </a:t>
            </a:r>
            <a:r>
              <a:rPr lang="tr-TR" dirty="0" err="1" smtClean="0"/>
              <a:t>parotis</a:t>
            </a:r>
            <a:r>
              <a:rPr lang="tr-TR" dirty="0" smtClean="0"/>
              <a:t> bezi tümörü için şüpheyi arttırmalıdır.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Parotis</a:t>
            </a:r>
            <a:r>
              <a:rPr lang="tr-TR" dirty="0" smtClean="0"/>
              <a:t> bezi tümörleri yüz felcine neden olabilir.</a:t>
            </a:r>
          </a:p>
          <a:p>
            <a:endParaRPr lang="tr-TR" dirty="0" smtClean="0"/>
          </a:p>
          <a:p>
            <a:r>
              <a:rPr lang="tr-TR" dirty="0" smtClean="0"/>
              <a:t>Kısmi veya tam </a:t>
            </a:r>
            <a:r>
              <a:rPr lang="tr-TR" dirty="0" err="1" smtClean="0"/>
              <a:t>fasiyal</a:t>
            </a:r>
            <a:r>
              <a:rPr lang="tr-TR" dirty="0" smtClean="0"/>
              <a:t> sinir paralizisi, </a:t>
            </a:r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parotis</a:t>
            </a:r>
            <a:r>
              <a:rPr lang="tr-TR" dirty="0" smtClean="0"/>
              <a:t> lezyonu olan hastaların% 23'üne kadar görülür ve daha kötü </a:t>
            </a:r>
            <a:r>
              <a:rPr lang="tr-TR" dirty="0" err="1" smtClean="0"/>
              <a:t>prognozla</a:t>
            </a:r>
            <a:r>
              <a:rPr lang="tr-TR" dirty="0" smtClean="0"/>
              <a:t> ilişkilidir.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Geçici </a:t>
            </a:r>
            <a:r>
              <a:rPr lang="tr-TR" dirty="0" err="1" smtClean="0"/>
              <a:t>iskemik</a:t>
            </a:r>
            <a:r>
              <a:rPr lang="tr-TR" dirty="0" smtClean="0"/>
              <a:t> ataklar;</a:t>
            </a:r>
          </a:p>
          <a:p>
            <a:endParaRPr lang="tr-TR" dirty="0" smtClean="0"/>
          </a:p>
          <a:p>
            <a:r>
              <a:rPr lang="tr-TR" dirty="0" smtClean="0"/>
              <a:t>Akut enfarktüs olmadan merkezi sinir sisteminin spesifik bir </a:t>
            </a:r>
            <a:r>
              <a:rPr lang="tr-TR" dirty="0" err="1" smtClean="0"/>
              <a:t>vasküler</a:t>
            </a:r>
            <a:r>
              <a:rPr lang="tr-TR" dirty="0" smtClean="0"/>
              <a:t> bölgesinde kan akımının bozulmasıyla ortaya çıkan </a:t>
            </a:r>
            <a:r>
              <a:rPr lang="tr-TR" dirty="0" err="1" smtClean="0"/>
              <a:t>fokal</a:t>
            </a:r>
            <a:r>
              <a:rPr lang="tr-TR" dirty="0" smtClean="0"/>
              <a:t> nörolojik veya </a:t>
            </a:r>
            <a:r>
              <a:rPr lang="tr-TR" dirty="0" err="1" smtClean="0"/>
              <a:t>retinal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içeren ataklarıdır.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Ayrıca sağ gözünde aşırı gözyaşı vardı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Semptomlar dakikalarla saatler arasında sürebilir ve nörolojik </a:t>
            </a:r>
            <a:r>
              <a:rPr lang="tr-TR" dirty="0" err="1" smtClean="0"/>
              <a:t>defisitin</a:t>
            </a:r>
            <a:r>
              <a:rPr lang="tr-TR" dirty="0" smtClean="0"/>
              <a:t> geri dönüşü ile karakterizedir.</a:t>
            </a:r>
          </a:p>
          <a:p>
            <a:endParaRPr lang="tr-TR" dirty="0"/>
          </a:p>
          <a:p>
            <a:r>
              <a:rPr lang="tr-TR" dirty="0"/>
              <a:t>G</a:t>
            </a:r>
            <a:r>
              <a:rPr lang="tr-TR" dirty="0" smtClean="0"/>
              <a:t>eçici </a:t>
            </a:r>
            <a:r>
              <a:rPr lang="tr-TR" dirty="0" err="1" smtClean="0"/>
              <a:t>iskemik</a:t>
            </a:r>
            <a:r>
              <a:rPr lang="tr-TR" dirty="0" smtClean="0"/>
              <a:t> atağı yaklaşan inme uyarısı olarak tanımak önemlidir.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Geniş bir klinik dizisi vardır, çünkü merkezi sinir sisteminin herhangi bir </a:t>
            </a:r>
            <a:r>
              <a:rPr lang="tr-TR" dirty="0" err="1" smtClean="0"/>
              <a:t>vasküler</a:t>
            </a:r>
            <a:r>
              <a:rPr lang="tr-TR" dirty="0" smtClean="0"/>
              <a:t> bölgesi etkilenebilir.</a:t>
            </a:r>
          </a:p>
          <a:p>
            <a:endParaRPr lang="tr-TR" dirty="0" smtClean="0"/>
          </a:p>
          <a:p>
            <a:r>
              <a:rPr lang="tr-TR" dirty="0" smtClean="0"/>
              <a:t>Semptomların dağılımı genellikle lokalize değildir.</a:t>
            </a:r>
          </a:p>
          <a:p>
            <a:endParaRPr lang="tr-TR" dirty="0" smtClean="0"/>
          </a:p>
          <a:p>
            <a:r>
              <a:rPr lang="tr-TR" dirty="0" smtClean="0"/>
              <a:t>Saf motor </a:t>
            </a:r>
            <a:r>
              <a:rPr lang="tr-TR" dirty="0" err="1" smtClean="0"/>
              <a:t>hemiparezi</a:t>
            </a:r>
            <a:r>
              <a:rPr lang="tr-TR" dirty="0" smtClean="0"/>
              <a:t> meydana gelebilir ve duyusal </a:t>
            </a:r>
            <a:r>
              <a:rPr lang="tr-TR" dirty="0" err="1" smtClean="0"/>
              <a:t>defisit</a:t>
            </a:r>
            <a:r>
              <a:rPr lang="tr-TR" dirty="0" smtClean="0"/>
              <a:t> veya </a:t>
            </a:r>
            <a:r>
              <a:rPr lang="tr-TR" dirty="0" err="1" smtClean="0"/>
              <a:t>kortikal</a:t>
            </a:r>
            <a:r>
              <a:rPr lang="tr-TR" dirty="0" smtClean="0"/>
              <a:t> belirtilerin yokluğunda vücudun bir tarafının yüzünü, kolunu ve / veya bacağını içeren güçsüzlük ile karakterizedir.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fp20140215p283-ut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92696"/>
            <a:ext cx="8229600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55000" lnSpcReduction="20000"/>
          </a:bodyPr>
          <a:lstStyle/>
          <a:p>
            <a:endParaRPr lang="tr-TR" b="1" dirty="0" smtClean="0"/>
          </a:p>
          <a:p>
            <a:pPr>
              <a:buNone/>
            </a:pPr>
            <a:r>
              <a:rPr lang="tr-TR" b="1" dirty="0" smtClean="0"/>
              <a:t>REFERENCES</a:t>
            </a:r>
          </a:p>
          <a:p>
            <a:endParaRPr lang="tr-TR" dirty="0" smtClean="0"/>
          </a:p>
          <a:p>
            <a:r>
              <a:rPr lang="tr-TR" dirty="0" smtClean="0"/>
              <a:t>1. </a:t>
            </a:r>
            <a:r>
              <a:rPr lang="tr-TR" dirty="0" err="1" smtClean="0"/>
              <a:t>Bauer</a:t>
            </a:r>
            <a:r>
              <a:rPr lang="tr-TR" dirty="0" smtClean="0"/>
              <a:t> CA, </a:t>
            </a:r>
            <a:r>
              <a:rPr lang="tr-TR" dirty="0" err="1" smtClean="0"/>
              <a:t>Coker</a:t>
            </a:r>
            <a:r>
              <a:rPr lang="tr-TR" dirty="0" smtClean="0"/>
              <a:t> NJ. </a:t>
            </a:r>
            <a:r>
              <a:rPr lang="tr-TR" dirty="0" err="1" smtClean="0"/>
              <a:t>Update</a:t>
            </a:r>
            <a:r>
              <a:rPr lang="tr-TR" dirty="0" smtClean="0"/>
              <a:t> on </a:t>
            </a:r>
            <a:r>
              <a:rPr lang="tr-TR" dirty="0" err="1" smtClean="0"/>
              <a:t>facial</a:t>
            </a:r>
            <a:r>
              <a:rPr lang="tr-TR" dirty="0" smtClean="0"/>
              <a:t> </a:t>
            </a:r>
            <a:r>
              <a:rPr lang="tr-TR" dirty="0" err="1" smtClean="0"/>
              <a:t>nerve</a:t>
            </a:r>
            <a:r>
              <a:rPr lang="tr-TR" dirty="0" smtClean="0"/>
              <a:t> </a:t>
            </a:r>
            <a:r>
              <a:rPr lang="tr-TR" dirty="0" err="1" smtClean="0"/>
              <a:t>disorders</a:t>
            </a:r>
            <a:r>
              <a:rPr lang="tr-TR" dirty="0" smtClean="0"/>
              <a:t>. </a:t>
            </a:r>
            <a:r>
              <a:rPr lang="tr-TR" i="1" dirty="0" err="1" smtClean="0"/>
              <a:t>Otolaryngol</a:t>
            </a:r>
            <a:r>
              <a:rPr lang="tr-TR" i="1" dirty="0" smtClean="0"/>
              <a:t> </a:t>
            </a:r>
            <a:r>
              <a:rPr lang="tr-TR" i="1" dirty="0" err="1" smtClean="0"/>
              <a:t>Clin</a:t>
            </a:r>
            <a:r>
              <a:rPr lang="tr-TR" i="1" dirty="0" smtClean="0"/>
              <a:t> North </a:t>
            </a:r>
            <a:r>
              <a:rPr lang="tr-TR" i="1" dirty="0" err="1" smtClean="0"/>
              <a:t>Am</a:t>
            </a:r>
            <a:r>
              <a:rPr lang="tr-TR" dirty="0" smtClean="0"/>
              <a:t>. 1996;29(3):445–454....</a:t>
            </a:r>
          </a:p>
          <a:p>
            <a:endParaRPr lang="tr-TR" dirty="0" smtClean="0"/>
          </a:p>
          <a:p>
            <a:r>
              <a:rPr lang="tr-TR" dirty="0" smtClean="0"/>
              <a:t>2. </a:t>
            </a:r>
            <a:r>
              <a:rPr lang="tr-TR" dirty="0" err="1" smtClean="0"/>
              <a:t>Tiemstra</a:t>
            </a:r>
            <a:r>
              <a:rPr lang="tr-TR" dirty="0" smtClean="0"/>
              <a:t> JD, </a:t>
            </a:r>
            <a:r>
              <a:rPr lang="tr-TR" dirty="0" err="1" smtClean="0"/>
              <a:t>Khatkhate</a:t>
            </a:r>
            <a:r>
              <a:rPr lang="tr-TR" dirty="0" smtClean="0"/>
              <a:t> N. </a:t>
            </a:r>
            <a:r>
              <a:rPr lang="tr-TR" dirty="0" err="1" smtClean="0"/>
              <a:t>Bell's</a:t>
            </a:r>
            <a:r>
              <a:rPr lang="tr-TR" dirty="0" smtClean="0"/>
              <a:t> </a:t>
            </a:r>
            <a:r>
              <a:rPr lang="tr-TR" dirty="0" err="1" smtClean="0"/>
              <a:t>palsy</a:t>
            </a:r>
            <a:r>
              <a:rPr lang="tr-TR" dirty="0" smtClean="0"/>
              <a:t>: </a:t>
            </a:r>
            <a:r>
              <a:rPr lang="tr-TR" dirty="0" err="1" smtClean="0"/>
              <a:t>diagnosis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management</a:t>
            </a:r>
            <a:r>
              <a:rPr lang="tr-TR" dirty="0" smtClean="0"/>
              <a:t>. </a:t>
            </a:r>
            <a:r>
              <a:rPr lang="tr-TR" i="1" dirty="0" err="1" smtClean="0"/>
              <a:t>Am</a:t>
            </a:r>
            <a:r>
              <a:rPr lang="tr-TR" i="1" dirty="0" smtClean="0"/>
              <a:t> </a:t>
            </a:r>
            <a:r>
              <a:rPr lang="tr-TR" i="1" dirty="0" err="1" smtClean="0"/>
              <a:t>Fam</a:t>
            </a:r>
            <a:r>
              <a:rPr lang="tr-TR" i="1" dirty="0" smtClean="0"/>
              <a:t> </a:t>
            </a:r>
            <a:r>
              <a:rPr lang="tr-TR" i="1" dirty="0" err="1" smtClean="0"/>
              <a:t>Physician</a:t>
            </a:r>
            <a:r>
              <a:rPr lang="tr-TR" dirty="0" smtClean="0"/>
              <a:t>. 2007;76(7):997–1002.</a:t>
            </a:r>
          </a:p>
          <a:p>
            <a:endParaRPr lang="tr-TR" dirty="0" smtClean="0"/>
          </a:p>
          <a:p>
            <a:r>
              <a:rPr lang="tr-TR" dirty="0" smtClean="0"/>
              <a:t>3. </a:t>
            </a:r>
            <a:r>
              <a:rPr lang="tr-TR" dirty="0" err="1" smtClean="0"/>
              <a:t>Rezania</a:t>
            </a:r>
            <a:r>
              <a:rPr lang="tr-TR" dirty="0" smtClean="0"/>
              <a:t> K, </a:t>
            </a:r>
            <a:r>
              <a:rPr lang="tr-TR" dirty="0" err="1" smtClean="0"/>
              <a:t>Gundogdu</a:t>
            </a:r>
            <a:r>
              <a:rPr lang="tr-TR" dirty="0" smtClean="0"/>
              <a:t> B, </a:t>
            </a:r>
            <a:r>
              <a:rPr lang="tr-TR" dirty="0" err="1" smtClean="0"/>
              <a:t>Soliven</a:t>
            </a:r>
            <a:r>
              <a:rPr lang="tr-TR" dirty="0" smtClean="0"/>
              <a:t> B. </a:t>
            </a:r>
            <a:r>
              <a:rPr lang="tr-TR" dirty="0" err="1" smtClean="0"/>
              <a:t>Pathogenesis</a:t>
            </a:r>
            <a:r>
              <a:rPr lang="tr-TR" dirty="0" smtClean="0"/>
              <a:t> of </a:t>
            </a:r>
            <a:r>
              <a:rPr lang="tr-TR" dirty="0" err="1" smtClean="0"/>
              <a:t>chronic</a:t>
            </a:r>
            <a:r>
              <a:rPr lang="tr-TR" dirty="0" smtClean="0"/>
              <a:t> </a:t>
            </a:r>
            <a:r>
              <a:rPr lang="tr-TR" dirty="0" err="1" smtClean="0"/>
              <a:t>inflammatory</a:t>
            </a:r>
            <a:r>
              <a:rPr lang="tr-TR" dirty="0" smtClean="0"/>
              <a:t> </a:t>
            </a:r>
            <a:r>
              <a:rPr lang="tr-TR" dirty="0" err="1" smtClean="0"/>
              <a:t>demyelinating</a:t>
            </a:r>
            <a:r>
              <a:rPr lang="tr-TR" dirty="0" smtClean="0"/>
              <a:t> </a:t>
            </a:r>
            <a:r>
              <a:rPr lang="tr-TR" dirty="0" err="1" smtClean="0"/>
              <a:t>polyradiculoneuropathy</a:t>
            </a:r>
            <a:r>
              <a:rPr lang="tr-TR" dirty="0" smtClean="0"/>
              <a:t>. </a:t>
            </a:r>
            <a:r>
              <a:rPr lang="tr-TR" i="1" dirty="0" err="1" smtClean="0"/>
              <a:t>Front</a:t>
            </a:r>
            <a:r>
              <a:rPr lang="tr-TR" i="1" dirty="0" smtClean="0"/>
              <a:t> </a:t>
            </a:r>
            <a:r>
              <a:rPr lang="tr-TR" i="1" dirty="0" err="1" smtClean="0"/>
              <a:t>Biosci</a:t>
            </a:r>
            <a:r>
              <a:rPr lang="tr-TR" dirty="0" smtClean="0"/>
              <a:t>. 2004;9:939–945.</a:t>
            </a:r>
          </a:p>
          <a:p>
            <a:endParaRPr lang="tr-TR" dirty="0" smtClean="0"/>
          </a:p>
          <a:p>
            <a:r>
              <a:rPr lang="tr-TR" dirty="0" smtClean="0"/>
              <a:t>4. </a:t>
            </a:r>
            <a:r>
              <a:rPr lang="tr-TR" dirty="0" err="1" smtClean="0"/>
              <a:t>Levenson</a:t>
            </a:r>
            <a:r>
              <a:rPr lang="tr-TR" dirty="0" smtClean="0"/>
              <a:t> MJ, </a:t>
            </a:r>
            <a:r>
              <a:rPr lang="tr-TR" dirty="0" err="1" smtClean="0"/>
              <a:t>Ingerman</a:t>
            </a:r>
            <a:r>
              <a:rPr lang="tr-TR" dirty="0" smtClean="0"/>
              <a:t> M, </a:t>
            </a:r>
            <a:r>
              <a:rPr lang="tr-TR" dirty="0" err="1" smtClean="0"/>
              <a:t>Grimes</a:t>
            </a:r>
            <a:r>
              <a:rPr lang="tr-TR" dirty="0" smtClean="0"/>
              <a:t> C, </a:t>
            </a:r>
            <a:r>
              <a:rPr lang="tr-TR" dirty="0" err="1" smtClean="0"/>
              <a:t>Anand</a:t>
            </a:r>
            <a:r>
              <a:rPr lang="tr-TR" dirty="0" smtClean="0"/>
              <a:t> KV. </a:t>
            </a:r>
            <a:r>
              <a:rPr lang="tr-TR" dirty="0" err="1" smtClean="0"/>
              <a:t>Melkersson</a:t>
            </a:r>
            <a:r>
              <a:rPr lang="tr-TR" dirty="0" smtClean="0"/>
              <a:t>-</a:t>
            </a:r>
            <a:r>
              <a:rPr lang="tr-TR" dirty="0" err="1" smtClean="0"/>
              <a:t>Rosenthal</a:t>
            </a:r>
            <a:r>
              <a:rPr lang="tr-TR" dirty="0" smtClean="0"/>
              <a:t> </a:t>
            </a:r>
            <a:r>
              <a:rPr lang="tr-TR" dirty="0" err="1" smtClean="0"/>
              <a:t>syndrome</a:t>
            </a:r>
            <a:r>
              <a:rPr lang="tr-TR" dirty="0" smtClean="0"/>
              <a:t>. </a:t>
            </a:r>
            <a:r>
              <a:rPr lang="tr-TR" i="1" dirty="0" err="1" smtClean="0"/>
              <a:t>Arch</a:t>
            </a:r>
            <a:r>
              <a:rPr lang="tr-TR" i="1" dirty="0" smtClean="0"/>
              <a:t> </a:t>
            </a:r>
            <a:r>
              <a:rPr lang="tr-TR" i="1" dirty="0" err="1" smtClean="0"/>
              <a:t>Otolaryngol</a:t>
            </a:r>
            <a:r>
              <a:rPr lang="tr-TR" dirty="0" smtClean="0"/>
              <a:t>. 1984;110(8):540–542.</a:t>
            </a:r>
          </a:p>
          <a:p>
            <a:endParaRPr lang="tr-TR" dirty="0" smtClean="0"/>
          </a:p>
          <a:p>
            <a:r>
              <a:rPr lang="tr-TR" dirty="0" smtClean="0"/>
              <a:t>5. </a:t>
            </a:r>
            <a:r>
              <a:rPr lang="tr-TR" dirty="0" err="1" smtClean="0"/>
              <a:t>Sullivan</a:t>
            </a:r>
            <a:r>
              <a:rPr lang="tr-TR" dirty="0" smtClean="0"/>
              <a:t> MJ, </a:t>
            </a:r>
            <a:r>
              <a:rPr lang="tr-TR" dirty="0" err="1" smtClean="0"/>
              <a:t>Breslin</a:t>
            </a:r>
            <a:r>
              <a:rPr lang="tr-TR" dirty="0" smtClean="0"/>
              <a:t> K, </a:t>
            </a:r>
            <a:r>
              <a:rPr lang="tr-TR" dirty="0" err="1" smtClean="0"/>
              <a:t>McClatchey</a:t>
            </a:r>
            <a:r>
              <a:rPr lang="tr-TR" dirty="0" smtClean="0"/>
              <a:t> KD, </a:t>
            </a:r>
            <a:r>
              <a:rPr lang="tr-TR" dirty="0" err="1" smtClean="0"/>
              <a:t>Ho</a:t>
            </a:r>
            <a:r>
              <a:rPr lang="tr-TR" dirty="0" smtClean="0"/>
              <a:t> L, </a:t>
            </a:r>
            <a:r>
              <a:rPr lang="tr-TR" dirty="0" err="1" smtClean="0"/>
              <a:t>Farrior</a:t>
            </a:r>
            <a:r>
              <a:rPr lang="tr-TR" dirty="0" smtClean="0"/>
              <a:t> EH, </a:t>
            </a:r>
            <a:r>
              <a:rPr lang="tr-TR" dirty="0" err="1" smtClean="0"/>
              <a:t>Krause</a:t>
            </a:r>
            <a:r>
              <a:rPr lang="tr-TR" dirty="0" smtClean="0"/>
              <a:t> CJ. </a:t>
            </a:r>
            <a:r>
              <a:rPr lang="tr-TR" dirty="0" err="1" smtClean="0"/>
              <a:t>Malignant</a:t>
            </a:r>
            <a:r>
              <a:rPr lang="tr-TR" dirty="0" smtClean="0"/>
              <a:t> </a:t>
            </a:r>
            <a:r>
              <a:rPr lang="tr-TR" dirty="0" err="1" smtClean="0"/>
              <a:t>parotid</a:t>
            </a:r>
            <a:r>
              <a:rPr lang="tr-TR" dirty="0" smtClean="0"/>
              <a:t> </a:t>
            </a:r>
            <a:r>
              <a:rPr lang="tr-TR" dirty="0" err="1" smtClean="0"/>
              <a:t>gland</a:t>
            </a:r>
            <a:r>
              <a:rPr lang="tr-TR" dirty="0" smtClean="0"/>
              <a:t> </a:t>
            </a:r>
            <a:r>
              <a:rPr lang="tr-TR" dirty="0" err="1" smtClean="0"/>
              <a:t>tumors</a:t>
            </a:r>
            <a:r>
              <a:rPr lang="tr-TR" dirty="0" smtClean="0"/>
              <a:t>: a </a:t>
            </a:r>
            <a:r>
              <a:rPr lang="tr-TR" dirty="0" err="1" smtClean="0"/>
              <a:t>retrospective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. </a:t>
            </a:r>
            <a:r>
              <a:rPr lang="tr-TR" i="1" dirty="0" err="1" smtClean="0"/>
              <a:t>Otolaryngol</a:t>
            </a:r>
            <a:r>
              <a:rPr lang="tr-TR" i="1" dirty="0" smtClean="0"/>
              <a:t> </a:t>
            </a:r>
            <a:r>
              <a:rPr lang="tr-TR" i="1" dirty="0" err="1" smtClean="0"/>
              <a:t>Head</a:t>
            </a:r>
            <a:r>
              <a:rPr lang="tr-TR" i="1" dirty="0" smtClean="0"/>
              <a:t> </a:t>
            </a:r>
            <a:r>
              <a:rPr lang="tr-TR" i="1" dirty="0" err="1" smtClean="0"/>
              <a:t>Neck</a:t>
            </a:r>
            <a:r>
              <a:rPr lang="tr-TR" i="1" dirty="0" smtClean="0"/>
              <a:t> </a:t>
            </a:r>
            <a:r>
              <a:rPr lang="tr-TR" i="1" dirty="0" err="1" smtClean="0"/>
              <a:t>Surg</a:t>
            </a:r>
            <a:r>
              <a:rPr lang="tr-TR" dirty="0" smtClean="0"/>
              <a:t>. 1987;97(6):529–533.</a:t>
            </a:r>
          </a:p>
          <a:p>
            <a:endParaRPr lang="tr-TR" dirty="0" smtClean="0"/>
          </a:p>
          <a:p>
            <a:r>
              <a:rPr lang="tr-TR" dirty="0" smtClean="0"/>
              <a:t>6. </a:t>
            </a:r>
            <a:r>
              <a:rPr lang="tr-TR" dirty="0" err="1" smtClean="0"/>
              <a:t>Solenski</a:t>
            </a:r>
            <a:r>
              <a:rPr lang="tr-TR" dirty="0" smtClean="0"/>
              <a:t> NJ. </a:t>
            </a:r>
            <a:r>
              <a:rPr lang="tr-TR" dirty="0" err="1" smtClean="0"/>
              <a:t>Transient</a:t>
            </a:r>
            <a:r>
              <a:rPr lang="tr-TR" dirty="0" smtClean="0"/>
              <a:t> </a:t>
            </a:r>
            <a:r>
              <a:rPr lang="tr-TR" dirty="0" err="1" smtClean="0"/>
              <a:t>ischemic</a:t>
            </a:r>
            <a:r>
              <a:rPr lang="tr-TR" dirty="0" smtClean="0"/>
              <a:t> </a:t>
            </a:r>
            <a:r>
              <a:rPr lang="tr-TR" dirty="0" err="1" smtClean="0"/>
              <a:t>attacks</a:t>
            </a:r>
            <a:r>
              <a:rPr lang="tr-TR" dirty="0" smtClean="0"/>
              <a:t>: </a:t>
            </a:r>
            <a:r>
              <a:rPr lang="tr-TR" dirty="0" err="1" smtClean="0"/>
              <a:t>part</a:t>
            </a:r>
            <a:r>
              <a:rPr lang="tr-TR" dirty="0" smtClean="0"/>
              <a:t> I. </a:t>
            </a:r>
            <a:r>
              <a:rPr lang="tr-TR" dirty="0" err="1" smtClean="0"/>
              <a:t>Diagnosis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 [</a:t>
            </a:r>
            <a:r>
              <a:rPr lang="tr-TR" dirty="0" err="1" smtClean="0"/>
              <a:t>published</a:t>
            </a:r>
            <a:r>
              <a:rPr lang="tr-TR" dirty="0" smtClean="0"/>
              <a:t> </a:t>
            </a:r>
            <a:r>
              <a:rPr lang="tr-TR" dirty="0" err="1" smtClean="0"/>
              <a:t>correction</a:t>
            </a:r>
            <a:r>
              <a:rPr lang="tr-TR" dirty="0" smtClean="0"/>
              <a:t> </a:t>
            </a:r>
            <a:r>
              <a:rPr lang="tr-TR" dirty="0" err="1" smtClean="0"/>
              <a:t>appears</a:t>
            </a:r>
            <a:r>
              <a:rPr lang="tr-TR" dirty="0" smtClean="0"/>
              <a:t> in </a:t>
            </a:r>
            <a:r>
              <a:rPr lang="tr-TR" dirty="0" err="1" smtClean="0"/>
              <a:t>Am</a:t>
            </a:r>
            <a:r>
              <a:rPr lang="tr-TR" dirty="0" smtClean="0"/>
              <a:t> </a:t>
            </a:r>
            <a:r>
              <a:rPr lang="tr-TR" dirty="0" err="1" smtClean="0"/>
              <a:t>Fam</a:t>
            </a:r>
            <a:r>
              <a:rPr lang="tr-TR" dirty="0" smtClean="0"/>
              <a:t> </a:t>
            </a:r>
            <a:r>
              <a:rPr lang="tr-TR" dirty="0" err="1" smtClean="0"/>
              <a:t>Physician</a:t>
            </a:r>
            <a:r>
              <a:rPr lang="tr-TR" dirty="0" smtClean="0"/>
              <a:t>. 2006;73(6):974]. </a:t>
            </a:r>
            <a:r>
              <a:rPr lang="tr-TR" i="1" dirty="0" err="1" smtClean="0"/>
              <a:t>Am</a:t>
            </a:r>
            <a:r>
              <a:rPr lang="tr-TR" i="1" dirty="0" smtClean="0"/>
              <a:t> </a:t>
            </a:r>
            <a:r>
              <a:rPr lang="tr-TR" i="1" dirty="0" err="1" smtClean="0"/>
              <a:t>Fam</a:t>
            </a:r>
            <a:r>
              <a:rPr lang="tr-TR" i="1" dirty="0" smtClean="0"/>
              <a:t> </a:t>
            </a:r>
            <a:r>
              <a:rPr lang="tr-TR" i="1" dirty="0" err="1" smtClean="0"/>
              <a:t>Physician</a:t>
            </a:r>
            <a:r>
              <a:rPr lang="tr-TR" dirty="0" smtClean="0"/>
              <a:t>. 2004;69(7):1665–1674.</a:t>
            </a:r>
          </a:p>
          <a:p>
            <a:endParaRPr lang="tr-TR" dirty="0" smtClean="0"/>
          </a:p>
          <a:p>
            <a:r>
              <a:rPr lang="tr-TR" dirty="0" err="1" smtClean="0"/>
              <a:t>Contributing</a:t>
            </a:r>
            <a:r>
              <a:rPr lang="tr-TR" dirty="0" smtClean="0"/>
              <a:t> </a:t>
            </a:r>
            <a:r>
              <a:rPr lang="tr-TR" dirty="0" err="1" smtClean="0"/>
              <a:t>editor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Photo</a:t>
            </a:r>
            <a:r>
              <a:rPr lang="tr-TR" dirty="0" smtClean="0"/>
              <a:t> </a:t>
            </a:r>
            <a:r>
              <a:rPr lang="tr-TR" dirty="0" err="1" smtClean="0"/>
              <a:t>Quiz</a:t>
            </a:r>
            <a:r>
              <a:rPr lang="tr-TR" dirty="0" smtClean="0"/>
              <a:t> is John E. </a:t>
            </a:r>
            <a:r>
              <a:rPr lang="tr-TR" dirty="0" err="1" smtClean="0"/>
              <a:t>Delzell</a:t>
            </a:r>
            <a:r>
              <a:rPr lang="tr-TR" dirty="0" smtClean="0"/>
              <a:t>, </a:t>
            </a:r>
            <a:r>
              <a:rPr lang="tr-TR" dirty="0" err="1" smtClean="0"/>
              <a:t>Jr</a:t>
            </a:r>
            <a:r>
              <a:rPr lang="tr-TR" dirty="0" smtClean="0"/>
              <a:t>., MD, MSPH.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Yüzdeki güçsüzlüğün başlamasından yaklaşık üç gün önce, aynı gün gerileyen hafif sağ kulak ağrısı da mevcuttu.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Önemli bir tıbbi öyküsü yoktu.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 muayenede sağ tarafta mimik kaslarının derin zayıflığı ortaya çıktı.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fp20140215p283-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048672" cy="3211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 alnı ve kaşları aşağı çeken kasları aktive edemedi.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fp20140215p283-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056784" cy="410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729</Words>
  <Application>Microsoft Office PowerPoint</Application>
  <PresentationFormat>Ekran Gösterisi (4:3)</PresentationFormat>
  <Paragraphs>108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             Vaka Sunumu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Lingua Plicata</vt:lpstr>
      <vt:lpstr>PowerPoint Sunusu</vt:lpstr>
      <vt:lpstr>PowerPoint Sunusu</vt:lpstr>
      <vt:lpstr>Melkersson Rosenthal Sendromu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 Sunumu</dc:title>
  <dc:creator>Windows Kullanıcısı</dc:creator>
  <cp:lastModifiedBy>Turan S</cp:lastModifiedBy>
  <cp:revision>14</cp:revision>
  <dcterms:created xsi:type="dcterms:W3CDTF">2018-03-19T15:40:43Z</dcterms:created>
  <dcterms:modified xsi:type="dcterms:W3CDTF">2018-03-29T12:54:25Z</dcterms:modified>
</cp:coreProperties>
</file>