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58"/>
  </p:notesMasterIdLst>
  <p:sldIdLst>
    <p:sldId id="309" r:id="rId2"/>
    <p:sldId id="311" r:id="rId3"/>
    <p:sldId id="310" r:id="rId4"/>
    <p:sldId id="313" r:id="rId5"/>
    <p:sldId id="316" r:id="rId6"/>
    <p:sldId id="256" r:id="rId7"/>
    <p:sldId id="257" r:id="rId8"/>
    <p:sldId id="258" r:id="rId9"/>
    <p:sldId id="317" r:id="rId10"/>
    <p:sldId id="259" r:id="rId11"/>
    <p:sldId id="260" r:id="rId12"/>
    <p:sldId id="261" r:id="rId13"/>
    <p:sldId id="262" r:id="rId14"/>
    <p:sldId id="280" r:id="rId15"/>
    <p:sldId id="263" r:id="rId16"/>
    <p:sldId id="264" r:id="rId17"/>
    <p:sldId id="267" r:id="rId18"/>
    <p:sldId id="288" r:id="rId19"/>
    <p:sldId id="297" r:id="rId20"/>
    <p:sldId id="291" r:id="rId21"/>
    <p:sldId id="289" r:id="rId22"/>
    <p:sldId id="265" r:id="rId23"/>
    <p:sldId id="266" r:id="rId24"/>
    <p:sldId id="306" r:id="rId25"/>
    <p:sldId id="269" r:id="rId26"/>
    <p:sldId id="302" r:id="rId27"/>
    <p:sldId id="318" r:id="rId28"/>
    <p:sldId id="303" r:id="rId29"/>
    <p:sldId id="282" r:id="rId30"/>
    <p:sldId id="324" r:id="rId31"/>
    <p:sldId id="319" r:id="rId32"/>
    <p:sldId id="320" r:id="rId33"/>
    <p:sldId id="322" r:id="rId34"/>
    <p:sldId id="321" r:id="rId35"/>
    <p:sldId id="283" r:id="rId36"/>
    <p:sldId id="305" r:id="rId37"/>
    <p:sldId id="284" r:id="rId38"/>
    <p:sldId id="268" r:id="rId39"/>
    <p:sldId id="270" r:id="rId40"/>
    <p:sldId id="271" r:id="rId41"/>
    <p:sldId id="272" r:id="rId42"/>
    <p:sldId id="299" r:id="rId43"/>
    <p:sldId id="300" r:id="rId44"/>
    <p:sldId id="301" r:id="rId45"/>
    <p:sldId id="304" r:id="rId46"/>
    <p:sldId id="273" r:id="rId47"/>
    <p:sldId id="307" r:id="rId48"/>
    <p:sldId id="308" r:id="rId49"/>
    <p:sldId id="276" r:id="rId50"/>
    <p:sldId id="325" r:id="rId51"/>
    <p:sldId id="327" r:id="rId52"/>
    <p:sldId id="328" r:id="rId53"/>
    <p:sldId id="329" r:id="rId54"/>
    <p:sldId id="330" r:id="rId55"/>
    <p:sldId id="275" r:id="rId56"/>
    <p:sldId id="314"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53306" autoAdjust="0"/>
  </p:normalViewPr>
  <p:slideViewPr>
    <p:cSldViewPr snapToGrid="0">
      <p:cViewPr varScale="1">
        <p:scale>
          <a:sx n="35" d="100"/>
          <a:sy n="35" d="100"/>
        </p:scale>
        <p:origin x="196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1346-77BD-46AC-B421-7CE33C9F4D8F}" type="datetimeFigureOut">
              <a:rPr lang="tr-TR" smtClean="0"/>
              <a:t>4.01.2022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F7E26-3D29-406C-B425-4800E47B6809}" type="slidenum">
              <a:rPr lang="tr-TR" smtClean="0"/>
              <a:t>‹#›</a:t>
            </a:fld>
            <a:endParaRPr lang="tr-TR"/>
          </a:p>
        </p:txBody>
      </p:sp>
    </p:spTree>
    <p:extLst>
      <p:ext uri="{BB962C8B-B14F-4D97-AF65-F5344CB8AC3E}">
        <p14:creationId xmlns:p14="http://schemas.microsoft.com/office/powerpoint/2010/main" val="29252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F7E26-3D29-406C-B425-4800E47B6809}" type="slidenum">
              <a:rPr lang="tr-TR" smtClean="0"/>
              <a:t>1</a:t>
            </a:fld>
            <a:endParaRPr lang="tr-TR"/>
          </a:p>
        </p:txBody>
      </p:sp>
    </p:spTree>
    <p:extLst>
      <p:ext uri="{BB962C8B-B14F-4D97-AF65-F5344CB8AC3E}">
        <p14:creationId xmlns:p14="http://schemas.microsoft.com/office/powerpoint/2010/main" val="1490000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ESC:</a:t>
            </a:r>
            <a:r>
              <a:rPr lang="tr-TR" b="0" i="0" dirty="0" err="1">
                <a:solidFill>
                  <a:srgbClr val="5F6368"/>
                </a:solidFill>
                <a:effectLst/>
                <a:latin typeface="arial" panose="020B0604020202020204" pitchFamily="34" charset="0"/>
              </a:rPr>
              <a:t>European</a:t>
            </a:r>
            <a:r>
              <a:rPr lang="tr-TR" b="0" i="0" dirty="0">
                <a:solidFill>
                  <a:srgbClr val="4D5156"/>
                </a:solidFill>
                <a:effectLst/>
                <a:latin typeface="arial" panose="020B0604020202020204" pitchFamily="34" charset="0"/>
              </a:rPr>
              <a:t> </a:t>
            </a:r>
            <a:r>
              <a:rPr lang="tr-TR" b="0" i="0" dirty="0" err="1">
                <a:solidFill>
                  <a:srgbClr val="4D5156"/>
                </a:solidFill>
                <a:effectLst/>
                <a:latin typeface="arial" panose="020B0604020202020204" pitchFamily="34" charset="0"/>
              </a:rPr>
              <a:t>Society</a:t>
            </a:r>
            <a:r>
              <a:rPr lang="tr-TR" b="0" i="0" dirty="0">
                <a:solidFill>
                  <a:srgbClr val="4D5156"/>
                </a:solidFill>
                <a:effectLst/>
                <a:latin typeface="arial" panose="020B0604020202020204" pitchFamily="34" charset="0"/>
              </a:rPr>
              <a:t> of </a:t>
            </a:r>
            <a:r>
              <a:rPr lang="tr-TR" b="0" i="0" dirty="0" err="1">
                <a:solidFill>
                  <a:srgbClr val="4D5156"/>
                </a:solidFill>
                <a:effectLst/>
                <a:latin typeface="arial" panose="020B0604020202020204" pitchFamily="34" charset="0"/>
              </a:rPr>
              <a:t>Cardiology</a:t>
            </a:r>
            <a:endParaRPr lang="tr-TR" dirty="0"/>
          </a:p>
        </p:txBody>
      </p:sp>
      <p:sp>
        <p:nvSpPr>
          <p:cNvPr id="4" name="Slayt Numarası Yer Tutucusu 3"/>
          <p:cNvSpPr>
            <a:spLocks noGrp="1"/>
          </p:cNvSpPr>
          <p:nvPr>
            <p:ph type="sldNum" sz="quarter" idx="10"/>
          </p:nvPr>
        </p:nvSpPr>
        <p:spPr/>
        <p:txBody>
          <a:bodyPr/>
          <a:lstStyle/>
          <a:p>
            <a:fld id="{053F7E26-3D29-406C-B425-4800E47B6809}" type="slidenum">
              <a:rPr lang="tr-TR" smtClean="0"/>
              <a:t>18</a:t>
            </a:fld>
            <a:endParaRPr lang="tr-TR"/>
          </a:p>
        </p:txBody>
      </p:sp>
    </p:spTree>
    <p:extLst>
      <p:ext uri="{BB962C8B-B14F-4D97-AF65-F5344CB8AC3E}">
        <p14:creationId xmlns:p14="http://schemas.microsoft.com/office/powerpoint/2010/main" val="1645557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Sol </a:t>
            </a:r>
            <a:r>
              <a:rPr lang="tr-TR" dirty="0" err="1"/>
              <a:t>vent</a:t>
            </a:r>
            <a:r>
              <a:rPr lang="tr-TR" dirty="0"/>
              <a:t>.</a:t>
            </a:r>
            <a:r>
              <a:rPr lang="tr-TR" baseline="0" dirty="0"/>
              <a:t> yetmezliğini yaygın sebepleri arasında KAH, HT, alkolik KMP bulunurken </a:t>
            </a:r>
          </a:p>
          <a:p>
            <a:r>
              <a:rPr lang="tr-TR" baseline="0" dirty="0"/>
              <a:t>Sağ </a:t>
            </a:r>
            <a:r>
              <a:rPr lang="tr-TR" dirty="0" err="1"/>
              <a:t>vent</a:t>
            </a:r>
            <a:r>
              <a:rPr lang="tr-TR" dirty="0"/>
              <a:t>.</a:t>
            </a:r>
            <a:r>
              <a:rPr lang="tr-TR" baseline="0" dirty="0"/>
              <a:t> yetmezliğini yaygın sebepleri arasında KOAH </a:t>
            </a:r>
            <a:r>
              <a:rPr lang="tr-TR" baseline="0" dirty="0" err="1"/>
              <a:t>vb</a:t>
            </a:r>
            <a:r>
              <a:rPr lang="tr-TR" baseline="0" dirty="0"/>
              <a:t> şiddetli </a:t>
            </a:r>
            <a:r>
              <a:rPr lang="tr-TR" baseline="0" dirty="0" err="1"/>
              <a:t>pulmoner</a:t>
            </a:r>
            <a:r>
              <a:rPr lang="tr-TR" baseline="0" dirty="0"/>
              <a:t> </a:t>
            </a:r>
            <a:r>
              <a:rPr lang="tr-TR" baseline="0" dirty="0" err="1"/>
              <a:t>hast</a:t>
            </a:r>
            <a:r>
              <a:rPr lang="tr-TR" baseline="0" dirty="0"/>
              <a:t>. vardır.</a:t>
            </a:r>
          </a:p>
          <a:p>
            <a:r>
              <a:rPr lang="tr-TR" baseline="0" dirty="0" err="1"/>
              <a:t>Periferik</a:t>
            </a:r>
            <a:r>
              <a:rPr lang="tr-TR" baseline="0" dirty="0"/>
              <a:t> ödem, JVD ve yorgunluk sağ-sol KY de görülebilirken, </a:t>
            </a:r>
            <a:r>
              <a:rPr lang="tr-TR" baseline="0" dirty="0" err="1"/>
              <a:t>pulmoner</a:t>
            </a:r>
            <a:r>
              <a:rPr lang="tr-TR" baseline="0" dirty="0"/>
              <a:t> ödem sol KY de görülebilir izole sağ KY de görülmez</a:t>
            </a:r>
            <a:endParaRPr lang="tr-TR" dirty="0"/>
          </a:p>
          <a:p>
            <a:endParaRPr lang="tr-TR" dirty="0"/>
          </a:p>
        </p:txBody>
      </p:sp>
      <p:sp>
        <p:nvSpPr>
          <p:cNvPr id="4" name="Slayt Numarası Yer Tutucusu 3"/>
          <p:cNvSpPr>
            <a:spLocks noGrp="1"/>
          </p:cNvSpPr>
          <p:nvPr>
            <p:ph type="sldNum" sz="quarter" idx="10"/>
          </p:nvPr>
        </p:nvSpPr>
        <p:spPr/>
        <p:txBody>
          <a:bodyPr/>
          <a:lstStyle/>
          <a:p>
            <a:fld id="{053F7E26-3D29-406C-B425-4800E47B6809}" type="slidenum">
              <a:rPr lang="tr-TR" smtClean="0"/>
              <a:t>19</a:t>
            </a:fld>
            <a:endParaRPr lang="tr-TR"/>
          </a:p>
        </p:txBody>
      </p:sp>
    </p:spTree>
    <p:extLst>
      <p:ext uri="{BB962C8B-B14F-4D97-AF65-F5344CB8AC3E}">
        <p14:creationId xmlns:p14="http://schemas.microsoft.com/office/powerpoint/2010/main" val="544098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0" i="0" u="none" strike="noStrike" baseline="0" dirty="0">
                <a:solidFill>
                  <a:srgbClr val="000000"/>
                </a:solidFill>
                <a:latin typeface="Times New Roman" panose="02020603050405020304" pitchFamily="18" charset="0"/>
              </a:rPr>
              <a:t>Amerikan Kalp Birliği (AHA/ACC) </a:t>
            </a:r>
            <a:r>
              <a:rPr lang="tr-TR" sz="1800" b="0" i="0" u="none" strike="noStrike" baseline="0" dirty="0" err="1">
                <a:solidFill>
                  <a:srgbClr val="000000"/>
                </a:solidFill>
                <a:latin typeface="Times New Roman" panose="02020603050405020304" pitchFamily="18" charset="0"/>
              </a:rPr>
              <a:t>evrelemesi</a:t>
            </a:r>
            <a:r>
              <a:rPr lang="tr-TR" sz="1800" b="0" i="0" u="none" strike="noStrike" baseline="0" dirty="0">
                <a:solidFill>
                  <a:srgbClr val="000000"/>
                </a:solidFill>
                <a:latin typeface="Times New Roman" panose="02020603050405020304" pitchFamily="18" charset="0"/>
              </a:rPr>
              <a:t> ise hastaların klinik durumuna dayalıdır </a:t>
            </a:r>
            <a:endParaRPr lang="tr-TR" dirty="0"/>
          </a:p>
        </p:txBody>
      </p:sp>
      <p:sp>
        <p:nvSpPr>
          <p:cNvPr id="4" name="Slayt Numarası Yer Tutucusu 3"/>
          <p:cNvSpPr>
            <a:spLocks noGrp="1"/>
          </p:cNvSpPr>
          <p:nvPr>
            <p:ph type="sldNum" sz="quarter" idx="5"/>
          </p:nvPr>
        </p:nvSpPr>
        <p:spPr/>
        <p:txBody>
          <a:bodyPr/>
          <a:lstStyle/>
          <a:p>
            <a:fld id="{053F7E26-3D29-406C-B425-4800E47B6809}" type="slidenum">
              <a:rPr lang="tr-TR" smtClean="0"/>
              <a:t>20</a:t>
            </a:fld>
            <a:endParaRPr lang="tr-TR"/>
          </a:p>
        </p:txBody>
      </p:sp>
    </p:spTree>
    <p:extLst>
      <p:ext uri="{BB962C8B-B14F-4D97-AF65-F5344CB8AC3E}">
        <p14:creationId xmlns:p14="http://schemas.microsoft.com/office/powerpoint/2010/main" val="1894436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Times New Roman" panose="02020603050405020304" pitchFamily="18" charset="0"/>
              </a:rPr>
              <a:t>Hastaların fonksiyonel durumlarına göre klinik tablonun sınıflandığı NYHA (New York </a:t>
            </a:r>
            <a:r>
              <a:rPr lang="tr-TR" sz="1200" b="0" i="0" u="none" strike="noStrike" baseline="0" dirty="0" err="1">
                <a:solidFill>
                  <a:srgbClr val="000000"/>
                </a:solidFill>
                <a:latin typeface="Times New Roman" panose="02020603050405020304" pitchFamily="18" charset="0"/>
              </a:rPr>
              <a:t>Heart</a:t>
            </a:r>
            <a:r>
              <a:rPr lang="tr-TR" sz="1200" b="0" i="0" u="none" strike="noStrike" baseline="0" dirty="0">
                <a:solidFill>
                  <a:srgbClr val="000000"/>
                </a:solidFill>
                <a:latin typeface="Times New Roman" panose="02020603050405020304" pitchFamily="18" charset="0"/>
              </a:rPr>
              <a:t> </a:t>
            </a:r>
            <a:r>
              <a:rPr lang="tr-TR" sz="1200" b="0" i="0" u="none" strike="noStrike" baseline="0" dirty="0" err="1">
                <a:solidFill>
                  <a:srgbClr val="000000"/>
                </a:solidFill>
                <a:latin typeface="Times New Roman" panose="02020603050405020304" pitchFamily="18" charset="0"/>
              </a:rPr>
              <a:t>Association</a:t>
            </a:r>
            <a:r>
              <a:rPr lang="tr-TR" sz="1200" b="0" i="0" u="none" strike="noStrike" baseline="0" dirty="0">
                <a:solidFill>
                  <a:srgbClr val="000000"/>
                </a:solidFill>
                <a:latin typeface="Times New Roman" panose="02020603050405020304" pitchFamily="18" charset="0"/>
              </a:rPr>
              <a:t>) sınıflaması </a:t>
            </a:r>
            <a:endParaRPr lang="tr-TR" dirty="0"/>
          </a:p>
          <a:p>
            <a:endParaRPr lang="tr-TR" dirty="0"/>
          </a:p>
        </p:txBody>
      </p:sp>
      <p:sp>
        <p:nvSpPr>
          <p:cNvPr id="4" name="Slayt Numarası Yer Tutucusu 3"/>
          <p:cNvSpPr>
            <a:spLocks noGrp="1"/>
          </p:cNvSpPr>
          <p:nvPr>
            <p:ph type="sldNum" sz="quarter" idx="5"/>
          </p:nvPr>
        </p:nvSpPr>
        <p:spPr/>
        <p:txBody>
          <a:bodyPr/>
          <a:lstStyle/>
          <a:p>
            <a:fld id="{053F7E26-3D29-406C-B425-4800E47B6809}" type="slidenum">
              <a:rPr lang="tr-TR" smtClean="0"/>
              <a:t>21</a:t>
            </a:fld>
            <a:endParaRPr lang="tr-TR"/>
          </a:p>
        </p:txBody>
      </p:sp>
    </p:spTree>
    <p:extLst>
      <p:ext uri="{BB962C8B-B14F-4D97-AF65-F5344CB8AC3E}">
        <p14:creationId xmlns:p14="http://schemas.microsoft.com/office/powerpoint/2010/main" val="925076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KY tanısı, öykü, fizik muayene ve uygun tetkiklerin beraber değerlendirilmesine dayanan klinik bir tanıdır</a:t>
            </a:r>
          </a:p>
          <a:p>
            <a:r>
              <a:rPr lang="tr-TR" dirty="0"/>
              <a:t>Nefes darlığı KY hastalarında en yaygın görülen yakınmalardandır</a:t>
            </a:r>
          </a:p>
          <a:p>
            <a:r>
              <a:rPr lang="tr-TR" dirty="0" err="1"/>
              <a:t>Dispne</a:t>
            </a:r>
            <a:r>
              <a:rPr lang="tr-TR" baseline="0" dirty="0"/>
              <a:t> </a:t>
            </a:r>
            <a:r>
              <a:rPr lang="tr-TR" dirty="0"/>
              <a:t>halsizlik ve ayak bileği ödemi spesifik semptomlar değildir</a:t>
            </a:r>
          </a:p>
          <a:p>
            <a:r>
              <a:rPr lang="tr-TR" dirty="0" err="1"/>
              <a:t>Ortopne</a:t>
            </a:r>
            <a:r>
              <a:rPr lang="tr-TR" dirty="0"/>
              <a:t>, hasta </a:t>
            </a:r>
            <a:r>
              <a:rPr lang="tr-TR" dirty="0" err="1"/>
              <a:t>supin</a:t>
            </a:r>
            <a:r>
              <a:rPr lang="tr-TR" dirty="0"/>
              <a:t> pozisyondayken meydana gelen, hasta oturduğunda veya gövdesini yukarı kaldırdığında ortadan kaybolan nefes darlığıdır. </a:t>
            </a:r>
          </a:p>
          <a:p>
            <a:r>
              <a:rPr lang="tr-TR" dirty="0"/>
              <a:t>PND ise hastanın uykudan uyanmasına sebep olan nefes darlığıdır</a:t>
            </a:r>
            <a:r>
              <a:rPr lang="tr-TR" baseline="0" dirty="0"/>
              <a:t> %84 ile özgüllüğü en yüksek bulgudur</a:t>
            </a:r>
          </a:p>
          <a:p>
            <a:r>
              <a:rPr lang="tr-TR" dirty="0"/>
              <a:t>Erken dönemde </a:t>
            </a:r>
            <a:r>
              <a:rPr lang="tr-TR" dirty="0" err="1"/>
              <a:t>nokturi</a:t>
            </a:r>
            <a:r>
              <a:rPr lang="tr-TR" dirty="0"/>
              <a:t>, ileri dönemde </a:t>
            </a:r>
            <a:r>
              <a:rPr lang="tr-TR" dirty="0" err="1"/>
              <a:t>oligüri</a:t>
            </a:r>
            <a:r>
              <a:rPr lang="tr-TR" dirty="0"/>
              <a:t> görülebilir</a:t>
            </a:r>
          </a:p>
          <a:p>
            <a:r>
              <a:rPr lang="tr-TR" b="1" dirty="0"/>
              <a:t>Ayrıca karında şişlik, </a:t>
            </a:r>
            <a:r>
              <a:rPr lang="tr-TR" b="1" dirty="0" err="1"/>
              <a:t>epigastrik</a:t>
            </a:r>
            <a:r>
              <a:rPr lang="tr-TR" b="1" dirty="0"/>
              <a:t> bölgede veya sağ üst kadranda ağrı, bulantı, iştahsızlık</a:t>
            </a:r>
            <a:r>
              <a:rPr lang="tr-TR" b="1" baseline="0" dirty="0"/>
              <a:t> görülebilir</a:t>
            </a:r>
            <a:endParaRPr lang="tr-TR" b="1" dirty="0"/>
          </a:p>
        </p:txBody>
      </p:sp>
      <p:sp>
        <p:nvSpPr>
          <p:cNvPr id="4" name="Slayt Numarası Yer Tutucusu 3"/>
          <p:cNvSpPr>
            <a:spLocks noGrp="1"/>
          </p:cNvSpPr>
          <p:nvPr>
            <p:ph type="sldNum" sz="quarter" idx="10"/>
          </p:nvPr>
        </p:nvSpPr>
        <p:spPr/>
        <p:txBody>
          <a:bodyPr/>
          <a:lstStyle/>
          <a:p>
            <a:fld id="{053F7E26-3D29-406C-B425-4800E47B6809}" type="slidenum">
              <a:rPr lang="tr-TR" smtClean="0"/>
              <a:t>22</a:t>
            </a:fld>
            <a:endParaRPr lang="tr-TR"/>
          </a:p>
        </p:txBody>
      </p:sp>
    </p:spTree>
    <p:extLst>
      <p:ext uri="{BB962C8B-B14F-4D97-AF65-F5344CB8AC3E}">
        <p14:creationId xmlns:p14="http://schemas.microsoft.com/office/powerpoint/2010/main" val="867164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S3 </a:t>
            </a:r>
            <a:r>
              <a:rPr lang="tr-TR" dirty="0" err="1"/>
              <a:t>gallop</a:t>
            </a:r>
            <a:r>
              <a:rPr lang="tr-TR" dirty="0"/>
              <a:t> ritminin duyulması KY ile en çok ilişkili durumdur, ancak muayenede olmaması KY olasılığını değiştirmez.</a:t>
            </a:r>
          </a:p>
          <a:p>
            <a:r>
              <a:rPr lang="tr-TR" dirty="0" err="1"/>
              <a:t>Jugüler</a:t>
            </a:r>
            <a:r>
              <a:rPr lang="tr-TR" dirty="0"/>
              <a:t> </a:t>
            </a:r>
            <a:r>
              <a:rPr lang="tr-TR" dirty="0" err="1"/>
              <a:t>venöz</a:t>
            </a:r>
            <a:r>
              <a:rPr lang="tr-TR" dirty="0"/>
              <a:t> dolgunluk ve </a:t>
            </a:r>
            <a:r>
              <a:rPr lang="tr-TR" dirty="0" err="1"/>
              <a:t>hepatojugüler</a:t>
            </a:r>
            <a:r>
              <a:rPr lang="tr-TR" dirty="0"/>
              <a:t> </a:t>
            </a:r>
            <a:r>
              <a:rPr lang="tr-TR" dirty="0" err="1"/>
              <a:t>reflü</a:t>
            </a:r>
            <a:r>
              <a:rPr lang="tr-TR" dirty="0"/>
              <a:t> KY için spesifik fizik muayene bulgularındandır</a:t>
            </a:r>
          </a:p>
          <a:p>
            <a:r>
              <a:rPr lang="tr-TR" sz="1200" b="0" i="0" kern="1200" dirty="0">
                <a:solidFill>
                  <a:schemeClr val="tx1"/>
                </a:solidFill>
                <a:effectLst/>
                <a:latin typeface="+mn-lt"/>
                <a:ea typeface="+mn-ea"/>
                <a:cs typeface="+mn-cs"/>
              </a:rPr>
              <a:t>Boyun </a:t>
            </a:r>
            <a:r>
              <a:rPr lang="tr-TR" sz="1200" b="0" i="0" kern="1200" dirty="0" err="1">
                <a:solidFill>
                  <a:schemeClr val="tx1"/>
                </a:solidFill>
                <a:effectLst/>
                <a:latin typeface="+mn-lt"/>
                <a:ea typeface="+mn-ea"/>
                <a:cs typeface="+mn-cs"/>
              </a:rPr>
              <a:t>venöz</a:t>
            </a:r>
            <a:r>
              <a:rPr lang="tr-TR" sz="1200" b="0" i="0" kern="1200" dirty="0">
                <a:solidFill>
                  <a:schemeClr val="tx1"/>
                </a:solidFill>
                <a:effectLst/>
                <a:latin typeface="+mn-lt"/>
                <a:ea typeface="+mn-ea"/>
                <a:cs typeface="+mn-cs"/>
              </a:rPr>
              <a:t> dolgunluğu hasta 30-45 derecelik bir açı ile yatarken bakılır. </a:t>
            </a:r>
            <a:r>
              <a:rPr lang="tr-TR" sz="1200" b="0" i="0" kern="1200" dirty="0" err="1">
                <a:solidFill>
                  <a:schemeClr val="tx1"/>
                </a:solidFill>
                <a:effectLst/>
                <a:latin typeface="+mn-lt"/>
                <a:ea typeface="+mn-ea"/>
                <a:cs typeface="+mn-cs"/>
              </a:rPr>
              <a:t>Sternal</a:t>
            </a:r>
            <a:r>
              <a:rPr lang="tr-TR" sz="1200" b="0" i="0" kern="1200" dirty="0">
                <a:solidFill>
                  <a:schemeClr val="tx1"/>
                </a:solidFill>
                <a:effectLst/>
                <a:latin typeface="+mn-lt"/>
                <a:ea typeface="+mn-ea"/>
                <a:cs typeface="+mn-cs"/>
              </a:rPr>
              <a:t> çentik ile </a:t>
            </a:r>
            <a:r>
              <a:rPr lang="tr-TR" sz="1200" b="0" i="0" kern="1200" dirty="0" err="1">
                <a:solidFill>
                  <a:schemeClr val="tx1"/>
                </a:solidFill>
                <a:effectLst/>
                <a:latin typeface="+mn-lt"/>
                <a:ea typeface="+mn-ea"/>
                <a:cs typeface="+mn-cs"/>
              </a:rPr>
              <a:t>midklavikular</a:t>
            </a:r>
            <a:r>
              <a:rPr lang="tr-TR" sz="1200" b="0" i="0" kern="1200" dirty="0">
                <a:solidFill>
                  <a:schemeClr val="tx1"/>
                </a:solidFill>
                <a:effectLst/>
                <a:latin typeface="+mn-lt"/>
                <a:ea typeface="+mn-ea"/>
                <a:cs typeface="+mn-cs"/>
              </a:rPr>
              <a:t> hat bir düzlem olarak kabul edilir. Bir cetvel ile </a:t>
            </a:r>
            <a:r>
              <a:rPr lang="tr-TR" sz="1200" b="0" i="0" kern="1200" dirty="0" err="1">
                <a:solidFill>
                  <a:schemeClr val="tx1"/>
                </a:solidFill>
                <a:effectLst/>
                <a:latin typeface="+mn-lt"/>
                <a:ea typeface="+mn-ea"/>
                <a:cs typeface="+mn-cs"/>
              </a:rPr>
              <a:t>midklavikuladan</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eksernal</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juguler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venin</a:t>
            </a:r>
            <a:r>
              <a:rPr lang="tr-TR" sz="1200" b="0" i="0" kern="1200" dirty="0">
                <a:solidFill>
                  <a:schemeClr val="tx1"/>
                </a:solidFill>
                <a:effectLst/>
                <a:latin typeface="+mn-lt"/>
                <a:ea typeface="+mn-ea"/>
                <a:cs typeface="+mn-cs"/>
              </a:rPr>
              <a:t> yüksekliği ölçülür. Üç santim üstünde ise buna boyun </a:t>
            </a:r>
            <a:r>
              <a:rPr lang="tr-TR" sz="1200" b="0" i="0" kern="1200" dirty="0" err="1">
                <a:solidFill>
                  <a:schemeClr val="tx1"/>
                </a:solidFill>
                <a:effectLst/>
                <a:latin typeface="+mn-lt"/>
                <a:ea typeface="+mn-ea"/>
                <a:cs typeface="+mn-cs"/>
              </a:rPr>
              <a:t>venöz</a:t>
            </a:r>
            <a:r>
              <a:rPr lang="tr-TR" sz="1200" b="0" i="0" kern="1200" dirty="0">
                <a:solidFill>
                  <a:schemeClr val="tx1"/>
                </a:solidFill>
                <a:effectLst/>
                <a:latin typeface="+mn-lt"/>
                <a:ea typeface="+mn-ea"/>
                <a:cs typeface="+mn-cs"/>
              </a:rPr>
              <a:t> dolgunluğu denilir. Aynı pozisyonda iken karaciğer üzerine 10-15 saniye kuvvetli basınç uygulanınca 3 cm üzerine çıkan dolgunluk </a:t>
            </a:r>
            <a:r>
              <a:rPr lang="tr-TR" sz="1200" b="0" i="0" kern="1200" dirty="0" err="1">
                <a:solidFill>
                  <a:schemeClr val="tx1"/>
                </a:solidFill>
                <a:effectLst/>
                <a:latin typeface="+mn-lt"/>
                <a:ea typeface="+mn-ea"/>
                <a:cs typeface="+mn-cs"/>
              </a:rPr>
              <a:t>hepatojegüler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reflü</a:t>
            </a:r>
            <a:r>
              <a:rPr lang="tr-TR" sz="1200" b="0" i="0" kern="1200" dirty="0">
                <a:solidFill>
                  <a:schemeClr val="tx1"/>
                </a:solidFill>
                <a:effectLst/>
                <a:latin typeface="+mn-lt"/>
                <a:ea typeface="+mn-ea"/>
                <a:cs typeface="+mn-cs"/>
              </a:rPr>
              <a:t> olarak isimlendirilebilir. </a:t>
            </a:r>
            <a:endParaRPr lang="tr-TR" dirty="0"/>
          </a:p>
        </p:txBody>
      </p:sp>
      <p:sp>
        <p:nvSpPr>
          <p:cNvPr id="4" name="Slayt Numarası Yer Tutucusu 3"/>
          <p:cNvSpPr>
            <a:spLocks noGrp="1"/>
          </p:cNvSpPr>
          <p:nvPr>
            <p:ph type="sldNum" sz="quarter" idx="10"/>
          </p:nvPr>
        </p:nvSpPr>
        <p:spPr/>
        <p:txBody>
          <a:bodyPr/>
          <a:lstStyle/>
          <a:p>
            <a:fld id="{053F7E26-3D29-406C-B425-4800E47B6809}" type="slidenum">
              <a:rPr lang="tr-TR" smtClean="0"/>
              <a:t>23</a:t>
            </a:fld>
            <a:endParaRPr lang="tr-TR"/>
          </a:p>
        </p:txBody>
      </p:sp>
    </p:spTree>
    <p:extLst>
      <p:ext uri="{BB962C8B-B14F-4D97-AF65-F5344CB8AC3E}">
        <p14:creationId xmlns:p14="http://schemas.microsoft.com/office/powerpoint/2010/main" val="565798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53F7E26-3D29-406C-B425-4800E47B6809}" type="slidenum">
              <a:rPr lang="tr-TR" smtClean="0"/>
              <a:t>24</a:t>
            </a:fld>
            <a:endParaRPr lang="tr-TR"/>
          </a:p>
        </p:txBody>
      </p:sp>
    </p:spTree>
    <p:extLst>
      <p:ext uri="{BB962C8B-B14F-4D97-AF65-F5344CB8AC3E}">
        <p14:creationId xmlns:p14="http://schemas.microsoft.com/office/powerpoint/2010/main" val="355554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CBC yüksek</a:t>
            </a:r>
            <a:r>
              <a:rPr lang="tr-TR" baseline="0" dirty="0"/>
              <a:t> debili KY nedeni olan aneminin </a:t>
            </a:r>
            <a:r>
              <a:rPr lang="tr-TR" baseline="0" dirty="0" err="1"/>
              <a:t>ekartasyonu</a:t>
            </a:r>
            <a:r>
              <a:rPr lang="tr-TR" baseline="0" dirty="0"/>
              <a:t> için gereklidir</a:t>
            </a:r>
          </a:p>
          <a:p>
            <a:r>
              <a:rPr lang="tr-TR" baseline="0" dirty="0"/>
              <a:t>Aritmi nedeni olabilecek </a:t>
            </a:r>
            <a:r>
              <a:rPr lang="tr-TR" baseline="0" dirty="0" err="1"/>
              <a:t>eletrolit</a:t>
            </a:r>
            <a:r>
              <a:rPr lang="tr-TR" baseline="0" dirty="0"/>
              <a:t> bozukluklarını ve böbrek fonksiyonlarını göstermek amacıyla,</a:t>
            </a:r>
          </a:p>
          <a:p>
            <a:r>
              <a:rPr lang="tr-TR" dirty="0"/>
              <a:t>Lipit profili</a:t>
            </a:r>
            <a:r>
              <a:rPr lang="tr-TR" baseline="0" dirty="0"/>
              <a:t>, a</a:t>
            </a:r>
            <a:r>
              <a:rPr lang="tr-TR" dirty="0"/>
              <a:t>çlık kan şekeri HbA1C </a:t>
            </a:r>
            <a:r>
              <a:rPr lang="tr-TR" dirty="0" err="1"/>
              <a:t>koborbit</a:t>
            </a:r>
            <a:r>
              <a:rPr lang="tr-TR" dirty="0"/>
              <a:t> durumların</a:t>
            </a:r>
            <a:r>
              <a:rPr lang="tr-TR" baseline="0" dirty="0"/>
              <a:t> varlığını belirleyebilmek amacıyla </a:t>
            </a:r>
          </a:p>
          <a:p>
            <a:r>
              <a:rPr lang="tr-TR" baseline="0" dirty="0" err="1"/>
              <a:t>BNP:dispnesi</a:t>
            </a:r>
            <a:r>
              <a:rPr lang="tr-TR" baseline="0" dirty="0"/>
              <a:t> olan </a:t>
            </a:r>
            <a:r>
              <a:rPr lang="tr-TR" baseline="0" dirty="0" err="1"/>
              <a:t>KY’li</a:t>
            </a:r>
            <a:r>
              <a:rPr lang="tr-TR" baseline="0" dirty="0"/>
              <a:t> hastaların değerlendirilmesinde etkin şekilde kullanılabilir. </a:t>
            </a:r>
            <a:r>
              <a:rPr lang="tr-TR" baseline="0" dirty="0" err="1"/>
              <a:t>Ventriküllerden</a:t>
            </a:r>
            <a:r>
              <a:rPr lang="tr-TR" baseline="0" dirty="0"/>
              <a:t> ve yüksek basınç ve hacim durumunda </a:t>
            </a:r>
            <a:r>
              <a:rPr lang="tr-TR" baseline="0" dirty="0" err="1"/>
              <a:t>atriymdan</a:t>
            </a:r>
            <a:r>
              <a:rPr lang="tr-TR" baseline="0" dirty="0"/>
              <a:t> salınır. BNP yaştan kadın cinsiyetten ve böbrek yetmezliği gibi durumlardan etkilenebilir. BNP KY varlığını %100 göstermese de normal veya düşük BNP seviyeleri KY tanısını ekarte eder</a:t>
            </a:r>
          </a:p>
          <a:p>
            <a:r>
              <a:rPr lang="tr-TR" dirty="0"/>
              <a:t>BNP </a:t>
            </a:r>
            <a:r>
              <a:rPr lang="tr-TR" dirty="0" err="1"/>
              <a:t>değerlerleri</a:t>
            </a:r>
            <a:r>
              <a:rPr lang="tr-TR" dirty="0"/>
              <a:t> yaşla birlikte artmasına rağmen sağlıklı bir kalp için genellikle 20 </a:t>
            </a:r>
            <a:r>
              <a:rPr lang="tr-TR" dirty="0" err="1"/>
              <a:t>pg</a:t>
            </a:r>
            <a:r>
              <a:rPr lang="tr-TR" dirty="0"/>
              <a:t>/ml’nin altında bir değere sahiptir. </a:t>
            </a:r>
            <a:r>
              <a:rPr lang="tr-TR" dirty="0" err="1"/>
              <a:t>BNP’nin</a:t>
            </a:r>
            <a:r>
              <a:rPr lang="tr-TR" dirty="0"/>
              <a:t> 400 </a:t>
            </a:r>
            <a:r>
              <a:rPr lang="tr-TR" dirty="0" err="1"/>
              <a:t>pg</a:t>
            </a:r>
            <a:r>
              <a:rPr lang="tr-TR" dirty="0"/>
              <a:t>/ml, NT-</a:t>
            </a:r>
            <a:r>
              <a:rPr lang="tr-TR" dirty="0" err="1"/>
              <a:t>proBNP’nin</a:t>
            </a:r>
            <a:r>
              <a:rPr lang="tr-TR" dirty="0"/>
              <a:t> 2000 </a:t>
            </a:r>
            <a:r>
              <a:rPr lang="tr-TR" dirty="0" err="1"/>
              <a:t>pg</a:t>
            </a:r>
            <a:r>
              <a:rPr lang="tr-TR" dirty="0"/>
              <a:t>/ml üzerinde değerler taşıması halinde yüksek olasılıklı KY söz konusudur.</a:t>
            </a:r>
          </a:p>
          <a:p>
            <a:r>
              <a:rPr lang="tr-TR" dirty="0"/>
              <a:t>NT- </a:t>
            </a:r>
            <a:r>
              <a:rPr lang="tr-TR" dirty="0" err="1"/>
              <a:t>proBNP</a:t>
            </a:r>
            <a:r>
              <a:rPr lang="tr-TR" dirty="0"/>
              <a:t> için 125 </a:t>
            </a:r>
            <a:r>
              <a:rPr lang="tr-TR" dirty="0" err="1"/>
              <a:t>pg</a:t>
            </a:r>
            <a:r>
              <a:rPr lang="tr-TR" dirty="0"/>
              <a:t>/ml ve BNP için 35 </a:t>
            </a:r>
            <a:r>
              <a:rPr lang="tr-TR" dirty="0" err="1"/>
              <a:t>pg</a:t>
            </a:r>
            <a:r>
              <a:rPr lang="tr-TR" dirty="0"/>
              <a:t> / </a:t>
            </a:r>
            <a:r>
              <a:rPr lang="tr-TR" dirty="0" err="1"/>
              <a:t>mL</a:t>
            </a:r>
            <a:r>
              <a:rPr lang="tr-TR" dirty="0"/>
              <a:t> değerleri ESC kılavuzlarında önerilir.</a:t>
            </a:r>
            <a:endParaRPr lang="tr-TR" baseline="0" dirty="0"/>
          </a:p>
          <a:p>
            <a:r>
              <a:rPr lang="tr-TR" baseline="0" dirty="0"/>
              <a:t>EKG KY tanısından ziyade nedenleri hakkında bilgi verebilir. </a:t>
            </a:r>
            <a:r>
              <a:rPr lang="tr-TR" baseline="0" dirty="0" err="1"/>
              <a:t>İskemik</a:t>
            </a:r>
            <a:r>
              <a:rPr lang="tr-TR" baseline="0" dirty="0"/>
              <a:t> kalp </a:t>
            </a:r>
            <a:r>
              <a:rPr lang="tr-TR" baseline="0" dirty="0" err="1"/>
              <a:t>hast</a:t>
            </a:r>
            <a:r>
              <a:rPr lang="tr-TR" baseline="0" dirty="0"/>
              <a:t>, akut ya da geçirilmiş MI, sol </a:t>
            </a:r>
            <a:r>
              <a:rPr lang="tr-TR" baseline="0" dirty="0" err="1"/>
              <a:t>vent</a:t>
            </a:r>
            <a:r>
              <a:rPr lang="tr-TR" baseline="0" dirty="0"/>
              <a:t> </a:t>
            </a:r>
            <a:r>
              <a:rPr lang="tr-TR" baseline="0" dirty="0" err="1"/>
              <a:t>hipertrofisi</a:t>
            </a:r>
            <a:r>
              <a:rPr lang="tr-TR" baseline="0" dirty="0"/>
              <a:t> varlığını gösterebilir</a:t>
            </a:r>
            <a:endParaRPr lang="tr-TR" dirty="0"/>
          </a:p>
          <a:p>
            <a:endParaRPr lang="tr-TR" baseline="0" dirty="0"/>
          </a:p>
          <a:p>
            <a:endParaRPr lang="tr-TR" dirty="0"/>
          </a:p>
        </p:txBody>
      </p:sp>
      <p:sp>
        <p:nvSpPr>
          <p:cNvPr id="4" name="Slayt Numarası Yer Tutucusu 3"/>
          <p:cNvSpPr>
            <a:spLocks noGrp="1"/>
          </p:cNvSpPr>
          <p:nvPr>
            <p:ph type="sldNum" sz="quarter" idx="10"/>
          </p:nvPr>
        </p:nvSpPr>
        <p:spPr/>
        <p:txBody>
          <a:bodyPr/>
          <a:lstStyle/>
          <a:p>
            <a:fld id="{053F7E26-3D29-406C-B425-4800E47B6809}" type="slidenum">
              <a:rPr lang="tr-TR" smtClean="0"/>
              <a:t>25</a:t>
            </a:fld>
            <a:endParaRPr lang="tr-TR"/>
          </a:p>
        </p:txBody>
      </p:sp>
    </p:spTree>
    <p:extLst>
      <p:ext uri="{BB962C8B-B14F-4D97-AF65-F5344CB8AC3E}">
        <p14:creationId xmlns:p14="http://schemas.microsoft.com/office/powerpoint/2010/main" val="370935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Akut </a:t>
            </a:r>
            <a:r>
              <a:rPr lang="tr-TR" dirty="0" err="1"/>
              <a:t>inferolateral</a:t>
            </a:r>
            <a:r>
              <a:rPr lang="tr-TR" dirty="0"/>
              <a:t> Mİ </a:t>
            </a:r>
          </a:p>
          <a:p>
            <a:endParaRPr lang="tr-TR" dirty="0"/>
          </a:p>
        </p:txBody>
      </p:sp>
      <p:sp>
        <p:nvSpPr>
          <p:cNvPr id="4" name="Slayt Numarası Yer Tutucusu 3"/>
          <p:cNvSpPr>
            <a:spLocks noGrp="1"/>
          </p:cNvSpPr>
          <p:nvPr>
            <p:ph type="sldNum" sz="quarter" idx="5"/>
          </p:nvPr>
        </p:nvSpPr>
        <p:spPr/>
        <p:txBody>
          <a:bodyPr/>
          <a:lstStyle/>
          <a:p>
            <a:fld id="{053F7E26-3D29-406C-B425-4800E47B6809}" type="slidenum">
              <a:rPr lang="tr-TR" smtClean="0"/>
              <a:t>26</a:t>
            </a:fld>
            <a:endParaRPr lang="tr-TR"/>
          </a:p>
        </p:txBody>
      </p:sp>
    </p:spTree>
    <p:extLst>
      <p:ext uri="{BB962C8B-B14F-4D97-AF65-F5344CB8AC3E}">
        <p14:creationId xmlns:p14="http://schemas.microsoft.com/office/powerpoint/2010/main" val="3869159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D2,D3 AVF de görülen Q dalgaları ve T negatiflikleri geçirilmiş </a:t>
            </a:r>
            <a:r>
              <a:rPr lang="tr-TR" dirty="0" err="1"/>
              <a:t>inferior</a:t>
            </a:r>
            <a:r>
              <a:rPr lang="tr-TR" dirty="0"/>
              <a:t> MI olduğunu gösterir.</a:t>
            </a:r>
          </a:p>
        </p:txBody>
      </p:sp>
      <p:sp>
        <p:nvSpPr>
          <p:cNvPr id="4" name="Slayt Numarası Yer Tutucusu 3"/>
          <p:cNvSpPr>
            <a:spLocks noGrp="1"/>
          </p:cNvSpPr>
          <p:nvPr>
            <p:ph type="sldNum" sz="quarter" idx="5"/>
          </p:nvPr>
        </p:nvSpPr>
        <p:spPr/>
        <p:txBody>
          <a:bodyPr/>
          <a:lstStyle/>
          <a:p>
            <a:fld id="{053F7E26-3D29-406C-B425-4800E47B6809}" type="slidenum">
              <a:rPr lang="tr-TR" smtClean="0"/>
              <a:t>27</a:t>
            </a:fld>
            <a:endParaRPr lang="tr-TR"/>
          </a:p>
        </p:txBody>
      </p:sp>
    </p:spTree>
    <p:extLst>
      <p:ext uri="{BB962C8B-B14F-4D97-AF65-F5344CB8AC3E}">
        <p14:creationId xmlns:p14="http://schemas.microsoft.com/office/powerpoint/2010/main" val="7877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53F7E26-3D29-406C-B425-4800E47B6809}" type="slidenum">
              <a:rPr lang="tr-TR" smtClean="0"/>
              <a:t>4</a:t>
            </a:fld>
            <a:endParaRPr lang="tr-TR"/>
          </a:p>
        </p:txBody>
      </p:sp>
    </p:spTree>
    <p:extLst>
      <p:ext uri="{BB962C8B-B14F-4D97-AF65-F5344CB8AC3E}">
        <p14:creationId xmlns:p14="http://schemas.microsoft.com/office/powerpoint/2010/main" val="785911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Sol </a:t>
            </a:r>
            <a:r>
              <a:rPr lang="tr-TR" dirty="0" err="1"/>
              <a:t>ventrikülü</a:t>
            </a:r>
            <a:r>
              <a:rPr lang="tr-TR" dirty="0"/>
              <a:t> gören derivasyonlarda boyu artmış R dalgaları </a:t>
            </a:r>
            <a:r>
              <a:rPr lang="tr-TR" dirty="0" err="1"/>
              <a:t>Ventrikül</a:t>
            </a:r>
            <a:r>
              <a:rPr lang="tr-TR" dirty="0"/>
              <a:t> aktivasyon zamanında uzama </a:t>
            </a:r>
            <a:r>
              <a:rPr lang="tr-TR" dirty="0" err="1"/>
              <a:t>Repolarizasyonda</a:t>
            </a:r>
            <a:r>
              <a:rPr lang="tr-TR" dirty="0"/>
              <a:t> ortaya çıkan anormallikler nedeniyle ST ve T dalga değişiklikleri Patolojik sol aksı    </a:t>
            </a:r>
            <a:r>
              <a:rPr lang="pt-BR" dirty="0"/>
              <a:t>V5R (veya V6R)+V1S &gt; 35 mm aVLR &gt; 11 mm</a:t>
            </a:r>
            <a:endParaRPr lang="tr-TR" dirty="0"/>
          </a:p>
          <a:p>
            <a:endParaRPr lang="tr-TR" dirty="0"/>
          </a:p>
        </p:txBody>
      </p:sp>
      <p:sp>
        <p:nvSpPr>
          <p:cNvPr id="4" name="Slayt Numarası Yer Tutucusu 3"/>
          <p:cNvSpPr>
            <a:spLocks noGrp="1"/>
          </p:cNvSpPr>
          <p:nvPr>
            <p:ph type="sldNum" sz="quarter" idx="5"/>
          </p:nvPr>
        </p:nvSpPr>
        <p:spPr/>
        <p:txBody>
          <a:bodyPr/>
          <a:lstStyle/>
          <a:p>
            <a:fld id="{053F7E26-3D29-406C-B425-4800E47B6809}" type="slidenum">
              <a:rPr lang="tr-TR" smtClean="0"/>
              <a:t>28</a:t>
            </a:fld>
            <a:endParaRPr lang="tr-TR"/>
          </a:p>
        </p:txBody>
      </p:sp>
    </p:spTree>
    <p:extLst>
      <p:ext uri="{BB962C8B-B14F-4D97-AF65-F5344CB8AC3E}">
        <p14:creationId xmlns:p14="http://schemas.microsoft.com/office/powerpoint/2010/main" val="1382589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a:t>Telekardiyografide</a:t>
            </a:r>
            <a:r>
              <a:rPr lang="tr-TR" baseline="0" dirty="0"/>
              <a:t> </a:t>
            </a:r>
            <a:r>
              <a:rPr lang="tr-TR" baseline="0" dirty="0" err="1"/>
              <a:t>k</a:t>
            </a:r>
            <a:r>
              <a:rPr lang="tr-TR" dirty="0" err="1"/>
              <a:t>ardiyomegali</a:t>
            </a:r>
            <a:r>
              <a:rPr lang="tr-TR" dirty="0"/>
              <a:t> varlığı, </a:t>
            </a:r>
            <a:r>
              <a:rPr lang="tr-TR" dirty="0" err="1"/>
              <a:t>pulmoner</a:t>
            </a:r>
            <a:r>
              <a:rPr lang="tr-TR" dirty="0"/>
              <a:t> </a:t>
            </a:r>
            <a:r>
              <a:rPr lang="tr-TR" dirty="0" err="1"/>
              <a:t>konjesyon</a:t>
            </a:r>
            <a:r>
              <a:rPr lang="tr-TR" dirty="0"/>
              <a:t> ve </a:t>
            </a:r>
            <a:r>
              <a:rPr lang="tr-TR" dirty="0" err="1"/>
              <a:t>plevral</a:t>
            </a:r>
            <a:r>
              <a:rPr lang="tr-TR" dirty="0"/>
              <a:t> </a:t>
            </a:r>
            <a:r>
              <a:rPr lang="tr-TR" dirty="0" err="1"/>
              <a:t>effüzyon</a:t>
            </a:r>
            <a:r>
              <a:rPr lang="tr-TR" dirty="0"/>
              <a:t> bulguları, sol </a:t>
            </a:r>
            <a:r>
              <a:rPr lang="tr-TR" dirty="0" err="1"/>
              <a:t>atriyum</a:t>
            </a:r>
            <a:r>
              <a:rPr lang="tr-TR" dirty="0"/>
              <a:t> büyümesi ve </a:t>
            </a:r>
            <a:r>
              <a:rPr lang="tr-TR" dirty="0" err="1"/>
              <a:t>pulmoner</a:t>
            </a:r>
            <a:r>
              <a:rPr lang="tr-TR" dirty="0"/>
              <a:t> konusun belirginliği, </a:t>
            </a:r>
            <a:r>
              <a:rPr lang="tr-TR" dirty="0" err="1"/>
              <a:t>interstisyel</a:t>
            </a:r>
            <a:r>
              <a:rPr lang="tr-TR" dirty="0"/>
              <a:t> ödeme ait görüntü (</a:t>
            </a:r>
            <a:r>
              <a:rPr lang="tr-TR" dirty="0" err="1"/>
              <a:t>Kerley</a:t>
            </a:r>
            <a:r>
              <a:rPr lang="tr-TR" dirty="0"/>
              <a:t> B çizgileri), aort topuzunun aşikar olması ve sağ yapıların </a:t>
            </a:r>
            <a:r>
              <a:rPr lang="tr-TR" dirty="0" err="1"/>
              <a:t>dilatasyonunun</a:t>
            </a:r>
            <a:r>
              <a:rPr lang="tr-TR" dirty="0"/>
              <a:t> yanı sıra </a:t>
            </a:r>
            <a:r>
              <a:rPr lang="tr-TR" dirty="0" err="1"/>
              <a:t>primer</a:t>
            </a:r>
            <a:r>
              <a:rPr lang="tr-TR" dirty="0"/>
              <a:t> akciğer </a:t>
            </a:r>
            <a:r>
              <a:rPr lang="tr-TR" dirty="0" err="1"/>
              <a:t>parankimine</a:t>
            </a:r>
            <a:r>
              <a:rPr lang="tr-TR" dirty="0"/>
              <a:t> yönelik bulgular yer alır. </a:t>
            </a:r>
          </a:p>
          <a:p>
            <a:r>
              <a:rPr lang="tr-TR" b="0" i="0" dirty="0" err="1">
                <a:solidFill>
                  <a:srgbClr val="4E4E4E"/>
                </a:solidFill>
                <a:effectLst/>
                <a:latin typeface="Helvetica" panose="020B0604020202020204" pitchFamily="34" charset="0"/>
              </a:rPr>
              <a:t>Telekardiyografi</a:t>
            </a:r>
            <a:r>
              <a:rPr lang="tr-TR" b="0" i="0" dirty="0">
                <a:solidFill>
                  <a:srgbClr val="4E4E4E"/>
                </a:solidFill>
                <a:effectLst/>
                <a:latin typeface="Helvetica" panose="020B0604020202020204" pitchFamily="34" charset="0"/>
              </a:rPr>
              <a:t> (tele), kardiyak değerlendirmenin temel kısımlarından biridir. Belli bir uzaklıktan çekilir (Akciğer </a:t>
            </a:r>
            <a:r>
              <a:rPr lang="tr-TR" b="0" i="0" dirty="0" err="1">
                <a:solidFill>
                  <a:srgbClr val="4E4E4E"/>
                </a:solidFill>
                <a:effectLst/>
                <a:latin typeface="Helvetica" panose="020B0604020202020204" pitchFamily="34" charset="0"/>
              </a:rPr>
              <a:t>garfisi</a:t>
            </a:r>
            <a:r>
              <a:rPr lang="tr-TR" b="0" i="0" dirty="0">
                <a:solidFill>
                  <a:srgbClr val="4E4E4E"/>
                </a:solidFill>
                <a:effectLst/>
                <a:latin typeface="Helvetica" panose="020B0604020202020204" pitchFamily="34" charset="0"/>
              </a:rPr>
              <a:t> için çekim mesafesi 1,2 m., </a:t>
            </a:r>
            <a:r>
              <a:rPr lang="tr-TR" b="0" i="0" dirty="0" err="1">
                <a:solidFill>
                  <a:srgbClr val="4E4E4E"/>
                </a:solidFill>
                <a:effectLst/>
                <a:latin typeface="Helvetica" panose="020B0604020202020204" pitchFamily="34" charset="0"/>
              </a:rPr>
              <a:t>telekardiyografi</a:t>
            </a:r>
            <a:r>
              <a:rPr lang="tr-TR" b="0" i="0" dirty="0">
                <a:solidFill>
                  <a:srgbClr val="4E4E4E"/>
                </a:solidFill>
                <a:effectLst/>
                <a:latin typeface="Helvetica" panose="020B0604020202020204" pitchFamily="34" charset="0"/>
              </a:rPr>
              <a:t> için 1.8 m</a:t>
            </a:r>
            <a:endParaRPr lang="tr-TR" dirty="0"/>
          </a:p>
          <a:p>
            <a:r>
              <a:rPr lang="tr-TR" dirty="0"/>
              <a:t>EKO sol </a:t>
            </a:r>
            <a:r>
              <a:rPr lang="tr-TR" dirty="0" err="1"/>
              <a:t>vent</a:t>
            </a:r>
            <a:r>
              <a:rPr lang="tr-TR" dirty="0"/>
              <a:t> </a:t>
            </a:r>
            <a:r>
              <a:rPr lang="tr-TR" dirty="0" err="1"/>
              <a:t>ejeksiyon</a:t>
            </a:r>
            <a:r>
              <a:rPr lang="tr-TR" baseline="0" dirty="0"/>
              <a:t> fraksiyonunu değerlendirerek EF hakkında bilgi verir. Ayrıca </a:t>
            </a:r>
            <a:r>
              <a:rPr lang="tr-TR" baseline="0" dirty="0" err="1"/>
              <a:t>iskemik</a:t>
            </a:r>
            <a:r>
              <a:rPr lang="tr-TR" baseline="0" dirty="0"/>
              <a:t> kalp </a:t>
            </a:r>
            <a:r>
              <a:rPr lang="tr-TR" baseline="0" dirty="0" err="1"/>
              <a:t>hast</a:t>
            </a:r>
            <a:r>
              <a:rPr lang="tr-TR" baseline="0" dirty="0"/>
              <a:t>, kalp kapak </a:t>
            </a:r>
            <a:r>
              <a:rPr lang="tr-TR" baseline="0" dirty="0" err="1"/>
              <a:t>hast</a:t>
            </a:r>
            <a:r>
              <a:rPr lang="tr-TR" baseline="0" dirty="0"/>
              <a:t> </a:t>
            </a:r>
            <a:r>
              <a:rPr lang="tr-TR" baseline="0" dirty="0" err="1"/>
              <a:t>hakkıbda</a:t>
            </a:r>
            <a:r>
              <a:rPr lang="tr-TR" baseline="0" dirty="0"/>
              <a:t> da bilgi verebilir</a:t>
            </a:r>
          </a:p>
          <a:p>
            <a:endParaRPr lang="tr-TR" baseline="0" dirty="0"/>
          </a:p>
          <a:p>
            <a:r>
              <a:rPr lang="tr-TR" baseline="0" dirty="0"/>
              <a:t>Kardiyak </a:t>
            </a:r>
            <a:r>
              <a:rPr lang="tr-TR" baseline="0" dirty="0" err="1"/>
              <a:t>kateterizasyon</a:t>
            </a:r>
            <a:r>
              <a:rPr lang="tr-TR" baseline="0" dirty="0"/>
              <a:t>: Yeni tanı alan KY olgularında </a:t>
            </a:r>
            <a:r>
              <a:rPr lang="tr-TR" baseline="0" dirty="0" err="1"/>
              <a:t>anjinal</a:t>
            </a:r>
            <a:r>
              <a:rPr lang="tr-TR" baseline="0" dirty="0"/>
              <a:t> semptomlar veya efor testinde herhangi bir bulgu olması durumunda </a:t>
            </a:r>
            <a:r>
              <a:rPr lang="tr-TR" baseline="0" dirty="0" err="1"/>
              <a:t>anjiografi</a:t>
            </a:r>
            <a:r>
              <a:rPr lang="tr-TR" baseline="0" dirty="0"/>
              <a:t> yapılabilir</a:t>
            </a:r>
            <a:endParaRPr lang="tr-TR" dirty="0"/>
          </a:p>
        </p:txBody>
      </p:sp>
      <p:sp>
        <p:nvSpPr>
          <p:cNvPr id="4" name="Slayt Numarası Yer Tutucusu 3"/>
          <p:cNvSpPr>
            <a:spLocks noGrp="1"/>
          </p:cNvSpPr>
          <p:nvPr>
            <p:ph type="sldNum" sz="quarter" idx="10"/>
          </p:nvPr>
        </p:nvSpPr>
        <p:spPr/>
        <p:txBody>
          <a:bodyPr/>
          <a:lstStyle/>
          <a:p>
            <a:fld id="{053F7E26-3D29-406C-B425-4800E47B6809}" type="slidenum">
              <a:rPr lang="tr-TR" smtClean="0"/>
              <a:t>29</a:t>
            </a:fld>
            <a:endParaRPr lang="tr-TR"/>
          </a:p>
        </p:txBody>
      </p:sp>
    </p:spTree>
    <p:extLst>
      <p:ext uri="{BB962C8B-B14F-4D97-AF65-F5344CB8AC3E}">
        <p14:creationId xmlns:p14="http://schemas.microsoft.com/office/powerpoint/2010/main" val="3670413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Kardiyomegali</a:t>
            </a:r>
            <a:r>
              <a:rPr lang="tr-TR" dirty="0"/>
              <a:t> : </a:t>
            </a:r>
            <a:r>
              <a:rPr lang="tr-TR" dirty="0" err="1"/>
              <a:t>kardiyotorasik</a:t>
            </a:r>
            <a:r>
              <a:rPr lang="tr-TR" dirty="0"/>
              <a:t> oran </a:t>
            </a:r>
            <a:r>
              <a:rPr lang="tr-TR" dirty="0" err="1"/>
              <a:t>atrmış</a:t>
            </a:r>
            <a:endParaRPr lang="tr-TR" dirty="0"/>
          </a:p>
        </p:txBody>
      </p:sp>
      <p:sp>
        <p:nvSpPr>
          <p:cNvPr id="4" name="Slayt Numarası Yer Tutucusu 3"/>
          <p:cNvSpPr>
            <a:spLocks noGrp="1"/>
          </p:cNvSpPr>
          <p:nvPr>
            <p:ph type="sldNum" sz="quarter" idx="5"/>
          </p:nvPr>
        </p:nvSpPr>
        <p:spPr/>
        <p:txBody>
          <a:bodyPr/>
          <a:lstStyle/>
          <a:p>
            <a:fld id="{053F7E26-3D29-406C-B425-4800E47B6809}" type="slidenum">
              <a:rPr lang="tr-TR" smtClean="0"/>
              <a:t>30</a:t>
            </a:fld>
            <a:endParaRPr lang="tr-TR"/>
          </a:p>
        </p:txBody>
      </p:sp>
    </p:spTree>
    <p:extLst>
      <p:ext uri="{BB962C8B-B14F-4D97-AF65-F5344CB8AC3E}">
        <p14:creationId xmlns:p14="http://schemas.microsoft.com/office/powerpoint/2010/main" val="3089039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Pulmoner</a:t>
            </a:r>
            <a:r>
              <a:rPr lang="tr-TR" dirty="0"/>
              <a:t> damarların belirginleşmesi</a:t>
            </a:r>
          </a:p>
        </p:txBody>
      </p:sp>
      <p:sp>
        <p:nvSpPr>
          <p:cNvPr id="4" name="Slayt Numarası Yer Tutucusu 3"/>
          <p:cNvSpPr>
            <a:spLocks noGrp="1"/>
          </p:cNvSpPr>
          <p:nvPr>
            <p:ph type="sldNum" sz="quarter" idx="5"/>
          </p:nvPr>
        </p:nvSpPr>
        <p:spPr/>
        <p:txBody>
          <a:bodyPr/>
          <a:lstStyle/>
          <a:p>
            <a:fld id="{053F7E26-3D29-406C-B425-4800E47B6809}" type="slidenum">
              <a:rPr lang="tr-TR" smtClean="0"/>
              <a:t>31</a:t>
            </a:fld>
            <a:endParaRPr lang="tr-TR"/>
          </a:p>
        </p:txBody>
      </p:sp>
    </p:spTree>
    <p:extLst>
      <p:ext uri="{BB962C8B-B14F-4D97-AF65-F5344CB8AC3E}">
        <p14:creationId xmlns:p14="http://schemas.microsoft.com/office/powerpoint/2010/main" val="482429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interstisyel</a:t>
            </a:r>
            <a:r>
              <a:rPr lang="tr-TR" dirty="0"/>
              <a:t> ödeme ait görüntü (</a:t>
            </a:r>
            <a:r>
              <a:rPr lang="tr-TR" dirty="0" err="1"/>
              <a:t>Kerley</a:t>
            </a:r>
            <a:r>
              <a:rPr lang="tr-TR" dirty="0"/>
              <a:t> B çizgileri), </a:t>
            </a:r>
          </a:p>
        </p:txBody>
      </p:sp>
      <p:sp>
        <p:nvSpPr>
          <p:cNvPr id="4" name="Slayt Numarası Yer Tutucusu 3"/>
          <p:cNvSpPr>
            <a:spLocks noGrp="1"/>
          </p:cNvSpPr>
          <p:nvPr>
            <p:ph type="sldNum" sz="quarter" idx="5"/>
          </p:nvPr>
        </p:nvSpPr>
        <p:spPr/>
        <p:txBody>
          <a:bodyPr/>
          <a:lstStyle/>
          <a:p>
            <a:fld id="{053F7E26-3D29-406C-B425-4800E47B6809}" type="slidenum">
              <a:rPr lang="tr-TR" smtClean="0"/>
              <a:t>33</a:t>
            </a:fld>
            <a:endParaRPr lang="tr-TR"/>
          </a:p>
        </p:txBody>
      </p:sp>
    </p:spTree>
    <p:extLst>
      <p:ext uri="{BB962C8B-B14F-4D97-AF65-F5344CB8AC3E}">
        <p14:creationId xmlns:p14="http://schemas.microsoft.com/office/powerpoint/2010/main" val="687975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Pulmoner</a:t>
            </a:r>
            <a:r>
              <a:rPr lang="tr-TR" dirty="0"/>
              <a:t> ödeme bağlı yarasa kanadı görünümü</a:t>
            </a:r>
          </a:p>
        </p:txBody>
      </p:sp>
      <p:sp>
        <p:nvSpPr>
          <p:cNvPr id="4" name="Slayt Numarası Yer Tutucusu 3"/>
          <p:cNvSpPr>
            <a:spLocks noGrp="1"/>
          </p:cNvSpPr>
          <p:nvPr>
            <p:ph type="sldNum" sz="quarter" idx="5"/>
          </p:nvPr>
        </p:nvSpPr>
        <p:spPr/>
        <p:txBody>
          <a:bodyPr/>
          <a:lstStyle/>
          <a:p>
            <a:fld id="{053F7E26-3D29-406C-B425-4800E47B6809}" type="slidenum">
              <a:rPr lang="tr-TR" smtClean="0"/>
              <a:t>34</a:t>
            </a:fld>
            <a:endParaRPr lang="tr-TR"/>
          </a:p>
        </p:txBody>
      </p:sp>
    </p:spTree>
    <p:extLst>
      <p:ext uri="{BB962C8B-B14F-4D97-AF65-F5344CB8AC3E}">
        <p14:creationId xmlns:p14="http://schemas.microsoft.com/office/powerpoint/2010/main" val="1472977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KY tek bir bulgunun varlığı veya</a:t>
            </a:r>
            <a:r>
              <a:rPr lang="tr-TR" baseline="0" dirty="0"/>
              <a:t> yokluğu ile gösterilemeyen klinik bir tanıdır. </a:t>
            </a:r>
            <a:r>
              <a:rPr lang="tr-TR" baseline="0" dirty="0" err="1"/>
              <a:t>Framingham</a:t>
            </a:r>
            <a:r>
              <a:rPr lang="tr-TR" baseline="0" dirty="0"/>
              <a:t> kriterleri KY klinik tanısını daha doğru koyabilmek için geliştirilmiştir</a:t>
            </a:r>
          </a:p>
          <a:p>
            <a:endParaRPr lang="tr-TR" baseline="0" dirty="0"/>
          </a:p>
          <a:p>
            <a:r>
              <a:rPr lang="tr-TR" sz="1200" b="0" i="0" kern="1200" dirty="0">
                <a:solidFill>
                  <a:schemeClr val="tx1"/>
                </a:solidFill>
                <a:effectLst/>
                <a:latin typeface="+mn-lt"/>
                <a:ea typeface="+mn-ea"/>
                <a:cs typeface="+mn-cs"/>
              </a:rPr>
              <a:t>Santral </a:t>
            </a:r>
            <a:r>
              <a:rPr lang="tr-TR" sz="1200" b="0" i="0" kern="1200" dirty="0" err="1">
                <a:solidFill>
                  <a:schemeClr val="tx1"/>
                </a:solidFill>
                <a:effectLst/>
                <a:latin typeface="+mn-lt"/>
                <a:ea typeface="+mn-ea"/>
                <a:cs typeface="+mn-cs"/>
              </a:rPr>
              <a:t>venöz</a:t>
            </a:r>
            <a:r>
              <a:rPr lang="tr-TR" sz="1200" b="0" i="0" kern="1200" dirty="0">
                <a:solidFill>
                  <a:schemeClr val="tx1"/>
                </a:solidFill>
                <a:effectLst/>
                <a:latin typeface="+mn-lt"/>
                <a:ea typeface="+mn-ea"/>
                <a:cs typeface="+mn-cs"/>
              </a:rPr>
              <a:t> basınç (CVP) Santral </a:t>
            </a:r>
            <a:r>
              <a:rPr lang="tr-TR" sz="1200" b="0" i="0" kern="1200" dirty="0" err="1">
                <a:solidFill>
                  <a:schemeClr val="tx1"/>
                </a:solidFill>
                <a:effectLst/>
                <a:latin typeface="+mn-lt"/>
                <a:ea typeface="+mn-ea"/>
                <a:cs typeface="+mn-cs"/>
              </a:rPr>
              <a:t>venöz</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kateter</a:t>
            </a:r>
            <a:r>
              <a:rPr lang="tr-TR" sz="1200" b="0" i="0" kern="1200" dirty="0">
                <a:solidFill>
                  <a:schemeClr val="tx1"/>
                </a:solidFill>
                <a:effectLst/>
                <a:latin typeface="+mn-lt"/>
                <a:ea typeface="+mn-ea"/>
                <a:cs typeface="+mn-cs"/>
              </a:rPr>
              <a:t> yerleştirilmesi ile ölçülen normal değeri 7-12 cm</a:t>
            </a:r>
            <a:r>
              <a:rPr lang="tr-TR" dirty="0"/>
              <a:t>H2O dur </a:t>
            </a:r>
          </a:p>
          <a:p>
            <a:endParaRPr lang="tr-TR" baseline="0" dirty="0"/>
          </a:p>
          <a:p>
            <a:r>
              <a:rPr lang="tr-TR" baseline="0" dirty="0"/>
              <a:t>Birinci basamakta bu kriterleri sağlayan hastalara KY tanısını koyup yada kriterleri sağlamıyorsa eksik kriter varsa da KY ön tanısıyla ileri basamak sağlık kuruluşuna yönlendirmeliyiz</a:t>
            </a:r>
          </a:p>
          <a:p>
            <a:r>
              <a:rPr lang="tr-TR" dirty="0"/>
              <a:t> </a:t>
            </a:r>
          </a:p>
        </p:txBody>
      </p:sp>
      <p:sp>
        <p:nvSpPr>
          <p:cNvPr id="4" name="Slayt Numarası Yer Tutucusu 3"/>
          <p:cNvSpPr>
            <a:spLocks noGrp="1"/>
          </p:cNvSpPr>
          <p:nvPr>
            <p:ph type="sldNum" sz="quarter" idx="10"/>
          </p:nvPr>
        </p:nvSpPr>
        <p:spPr/>
        <p:txBody>
          <a:bodyPr/>
          <a:lstStyle/>
          <a:p>
            <a:fld id="{053F7E26-3D29-406C-B425-4800E47B6809}" type="slidenum">
              <a:rPr lang="tr-TR" smtClean="0"/>
              <a:t>35</a:t>
            </a:fld>
            <a:endParaRPr lang="tr-TR"/>
          </a:p>
        </p:txBody>
      </p:sp>
    </p:spTree>
    <p:extLst>
      <p:ext uri="{BB962C8B-B14F-4D97-AF65-F5344CB8AC3E}">
        <p14:creationId xmlns:p14="http://schemas.microsoft.com/office/powerpoint/2010/main" val="2700857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Kriterler </a:t>
            </a:r>
            <a:r>
              <a:rPr lang="tr-TR" dirty="0" err="1"/>
              <a:t>EKOnun</a:t>
            </a:r>
            <a:r>
              <a:rPr lang="tr-TR" dirty="0"/>
              <a:t> yaygın kullanılmadığı dönemde yaygın olarak kullanılırdı.</a:t>
            </a:r>
          </a:p>
          <a:p>
            <a:r>
              <a:rPr lang="tr-TR" dirty="0"/>
              <a:t>Günümüzde ESC </a:t>
            </a:r>
            <a:r>
              <a:rPr lang="tr-TR" dirty="0" err="1"/>
              <a:t>klavuzuna</a:t>
            </a:r>
            <a:r>
              <a:rPr lang="tr-TR" dirty="0"/>
              <a:t> göre semptomlar, EKO ve hala şüphe varsa tedaviye yanıt tanı koymada yeterlidir</a:t>
            </a:r>
          </a:p>
        </p:txBody>
      </p:sp>
      <p:sp>
        <p:nvSpPr>
          <p:cNvPr id="4" name="Slayt Numarası Yer Tutucusu 3"/>
          <p:cNvSpPr>
            <a:spLocks noGrp="1"/>
          </p:cNvSpPr>
          <p:nvPr>
            <p:ph type="sldNum" sz="quarter" idx="5"/>
          </p:nvPr>
        </p:nvSpPr>
        <p:spPr/>
        <p:txBody>
          <a:bodyPr/>
          <a:lstStyle/>
          <a:p>
            <a:fld id="{053F7E26-3D29-406C-B425-4800E47B6809}" type="slidenum">
              <a:rPr lang="tr-TR" smtClean="0"/>
              <a:t>36</a:t>
            </a:fld>
            <a:endParaRPr lang="tr-TR"/>
          </a:p>
        </p:txBody>
      </p:sp>
    </p:spTree>
    <p:extLst>
      <p:ext uri="{BB962C8B-B14F-4D97-AF65-F5344CB8AC3E}">
        <p14:creationId xmlns:p14="http://schemas.microsoft.com/office/powerpoint/2010/main" val="4006862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Birinci basamağa </a:t>
            </a:r>
            <a:r>
              <a:rPr lang="tr-TR" dirty="0" err="1"/>
              <a:t>dispne</a:t>
            </a:r>
            <a:r>
              <a:rPr lang="tr-TR" baseline="0" dirty="0"/>
              <a:t> ile başvuran hastaların sadece %30 unda KY olduğu tahmin edildiği için ayırıcı tanı önem kazanmaktadır</a:t>
            </a:r>
          </a:p>
          <a:p>
            <a:r>
              <a:rPr lang="tr-TR" baseline="0" dirty="0" err="1"/>
              <a:t>Obs</a:t>
            </a:r>
            <a:r>
              <a:rPr lang="tr-TR" baseline="0" dirty="0"/>
              <a:t>. Uyku </a:t>
            </a:r>
            <a:r>
              <a:rPr lang="tr-TR" baseline="0" dirty="0" err="1"/>
              <a:t>apnesi</a:t>
            </a:r>
            <a:r>
              <a:rPr lang="tr-TR" baseline="0" dirty="0"/>
              <a:t> ve </a:t>
            </a:r>
            <a:r>
              <a:rPr lang="tr-TR" baseline="0" dirty="0" err="1"/>
              <a:t>hipoventilasyona</a:t>
            </a:r>
            <a:r>
              <a:rPr lang="tr-TR" baseline="0" dirty="0"/>
              <a:t> neden olabilecek </a:t>
            </a:r>
            <a:r>
              <a:rPr lang="tr-TR" baseline="0" dirty="0" err="1"/>
              <a:t>obezite</a:t>
            </a:r>
            <a:endParaRPr lang="tr-TR" dirty="0"/>
          </a:p>
        </p:txBody>
      </p:sp>
      <p:sp>
        <p:nvSpPr>
          <p:cNvPr id="4" name="Slayt Numarası Yer Tutucusu 3"/>
          <p:cNvSpPr>
            <a:spLocks noGrp="1"/>
          </p:cNvSpPr>
          <p:nvPr>
            <p:ph type="sldNum" sz="quarter" idx="10"/>
          </p:nvPr>
        </p:nvSpPr>
        <p:spPr/>
        <p:txBody>
          <a:bodyPr/>
          <a:lstStyle/>
          <a:p>
            <a:fld id="{053F7E26-3D29-406C-B425-4800E47B6809}" type="slidenum">
              <a:rPr lang="tr-TR" smtClean="0"/>
              <a:t>37</a:t>
            </a:fld>
            <a:endParaRPr lang="tr-TR"/>
          </a:p>
        </p:txBody>
      </p:sp>
    </p:spTree>
    <p:extLst>
      <p:ext uri="{BB962C8B-B14F-4D97-AF65-F5344CB8AC3E}">
        <p14:creationId xmlns:p14="http://schemas.microsoft.com/office/powerpoint/2010/main" val="1402922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Framingham</a:t>
            </a:r>
            <a:r>
              <a:rPr lang="tr-TR" dirty="0"/>
              <a:t> kalp çalışması ve NHANES I (</a:t>
            </a:r>
            <a:r>
              <a:rPr lang="tr-TR" dirty="0" err="1"/>
              <a:t>The</a:t>
            </a:r>
            <a:r>
              <a:rPr lang="tr-TR" dirty="0"/>
              <a:t> </a:t>
            </a:r>
            <a:r>
              <a:rPr lang="tr-TR" dirty="0" err="1"/>
              <a:t>first</a:t>
            </a:r>
            <a:r>
              <a:rPr lang="tr-TR" dirty="0"/>
              <a:t> </a:t>
            </a:r>
            <a:r>
              <a:rPr lang="tr-TR" dirty="0" err="1"/>
              <a:t>national</a:t>
            </a:r>
            <a:r>
              <a:rPr lang="tr-TR" dirty="0"/>
              <a:t> </a:t>
            </a:r>
            <a:r>
              <a:rPr lang="tr-TR" dirty="0" err="1"/>
              <a:t>health</a:t>
            </a:r>
            <a:r>
              <a:rPr lang="tr-TR" dirty="0"/>
              <a:t> </a:t>
            </a:r>
            <a:r>
              <a:rPr lang="tr-TR" dirty="0" err="1"/>
              <a:t>and</a:t>
            </a:r>
            <a:r>
              <a:rPr lang="tr-TR" dirty="0"/>
              <a:t> </a:t>
            </a:r>
            <a:r>
              <a:rPr lang="tr-TR" dirty="0" err="1"/>
              <a:t>nutrition</a:t>
            </a:r>
            <a:r>
              <a:rPr lang="tr-TR" dirty="0"/>
              <a:t> </a:t>
            </a:r>
            <a:r>
              <a:rPr lang="tr-TR" dirty="0" err="1"/>
              <a:t>study</a:t>
            </a:r>
            <a:r>
              <a:rPr lang="tr-TR" dirty="0"/>
              <a:t>) çalışması verilerine göre KY oluşumuna sebep olabilecek risk faktörleri :</a:t>
            </a:r>
          </a:p>
          <a:p>
            <a:r>
              <a:rPr lang="tr-TR" dirty="0"/>
              <a:t>koroner arter hastalığı (KAH), hipertansiyon, diyabet, </a:t>
            </a:r>
            <a:r>
              <a:rPr lang="tr-TR" dirty="0" err="1"/>
              <a:t>obezite</a:t>
            </a:r>
            <a:r>
              <a:rPr lang="tr-TR" dirty="0"/>
              <a:t>, </a:t>
            </a:r>
            <a:r>
              <a:rPr lang="tr-TR" dirty="0" err="1"/>
              <a:t>valvüler</a:t>
            </a:r>
            <a:r>
              <a:rPr lang="tr-TR" dirty="0"/>
              <a:t> kalp hastalığı, sigara kullanımı, erkek cinsiyet, düşük fizik aktivite ve eğitim durumudur</a:t>
            </a:r>
          </a:p>
          <a:p>
            <a:r>
              <a:rPr lang="tr-TR" dirty="0"/>
              <a:t>Bunların dışında nispeten nadir görülen çok sayıda hastalık sebep olarak sayılabilir. Örneğin bazı ilaç yan etkileri (bazı kanser ilaçları </a:t>
            </a:r>
            <a:r>
              <a:rPr lang="tr-TR" dirty="0" err="1"/>
              <a:t>adriamisin</a:t>
            </a:r>
            <a:r>
              <a:rPr lang="tr-TR" dirty="0"/>
              <a:t> gibi), bazı toksinler (aşırı alkol tüketimi gibi), bazı </a:t>
            </a:r>
            <a:r>
              <a:rPr lang="tr-TR" dirty="0" err="1"/>
              <a:t>infeksiyonlar</a:t>
            </a:r>
            <a:r>
              <a:rPr lang="tr-TR" dirty="0"/>
              <a:t> (virüslere bağlı kalp kası iltihabı gibi), </a:t>
            </a:r>
          </a:p>
          <a:p>
            <a:r>
              <a:rPr lang="tr-TR" dirty="0"/>
              <a:t>Bazı durumlar ise kendileri bizzat KY nedeni olabilecekleri gibi, çoğunlukla </a:t>
            </a:r>
            <a:r>
              <a:rPr lang="tr-TR" dirty="0" err="1"/>
              <a:t>KY’ne</a:t>
            </a:r>
            <a:r>
              <a:rPr lang="tr-TR" dirty="0"/>
              <a:t> yatkınlığı bulunanların aşikar KY tablosu içine girmelerine yol açarlar. Bunlar arasında kalp ritmi bozuklukları (çok hızlı veya yavaş kalp hızları gibi), böbrek yetersizliği, kansızlık, </a:t>
            </a:r>
            <a:r>
              <a:rPr lang="tr-TR" dirty="0" err="1"/>
              <a:t>tiroid</a:t>
            </a:r>
            <a:r>
              <a:rPr lang="tr-TR" dirty="0"/>
              <a:t> bezinin fazla ya da az çalışması sayılabilir.</a:t>
            </a:r>
          </a:p>
          <a:p>
            <a:endParaRPr lang="tr-TR" dirty="0"/>
          </a:p>
        </p:txBody>
      </p:sp>
      <p:sp>
        <p:nvSpPr>
          <p:cNvPr id="4" name="Slayt Numarası Yer Tutucusu 3"/>
          <p:cNvSpPr>
            <a:spLocks noGrp="1"/>
          </p:cNvSpPr>
          <p:nvPr>
            <p:ph type="sldNum" sz="quarter" idx="5"/>
          </p:nvPr>
        </p:nvSpPr>
        <p:spPr/>
        <p:txBody>
          <a:bodyPr/>
          <a:lstStyle/>
          <a:p>
            <a:fld id="{053F7E26-3D29-406C-B425-4800E47B6809}" type="slidenum">
              <a:rPr lang="tr-TR" smtClean="0"/>
              <a:t>38</a:t>
            </a:fld>
            <a:endParaRPr lang="tr-TR"/>
          </a:p>
        </p:txBody>
      </p:sp>
    </p:spTree>
    <p:extLst>
      <p:ext uri="{BB962C8B-B14F-4D97-AF65-F5344CB8AC3E}">
        <p14:creationId xmlns:p14="http://schemas.microsoft.com/office/powerpoint/2010/main" val="247417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Türk </a:t>
            </a:r>
            <a:r>
              <a:rPr lang="tr-TR" dirty="0" err="1"/>
              <a:t>Kardyoloji</a:t>
            </a:r>
            <a:r>
              <a:rPr lang="tr-TR" dirty="0"/>
              <a:t> Derneğinin</a:t>
            </a:r>
            <a:r>
              <a:rPr lang="tr-TR" baseline="0" dirty="0"/>
              <a:t> KY Yol Haritasında: </a:t>
            </a:r>
            <a:r>
              <a:rPr lang="tr-TR" dirty="0" err="1"/>
              <a:t>Klinisyen</a:t>
            </a:r>
            <a:r>
              <a:rPr lang="tr-TR" dirty="0"/>
              <a:t> bir hekim için, bir hastada yetersiz kalp performansına bağlanabilecek belirtiler ve fiziksel bulgular varsa KY söz konusudur denilmiştir</a:t>
            </a:r>
          </a:p>
        </p:txBody>
      </p:sp>
      <p:sp>
        <p:nvSpPr>
          <p:cNvPr id="4" name="Slayt Numarası Yer Tutucusu 3"/>
          <p:cNvSpPr>
            <a:spLocks noGrp="1"/>
          </p:cNvSpPr>
          <p:nvPr>
            <p:ph type="sldNum" sz="quarter" idx="10"/>
          </p:nvPr>
        </p:nvSpPr>
        <p:spPr/>
        <p:txBody>
          <a:bodyPr/>
          <a:lstStyle/>
          <a:p>
            <a:fld id="{053F7E26-3D29-406C-B425-4800E47B6809}" type="slidenum">
              <a:rPr lang="tr-TR" smtClean="0"/>
              <a:t>10</a:t>
            </a:fld>
            <a:endParaRPr lang="tr-TR"/>
          </a:p>
        </p:txBody>
      </p:sp>
    </p:spTree>
    <p:extLst>
      <p:ext uri="{BB962C8B-B14F-4D97-AF65-F5344CB8AC3E}">
        <p14:creationId xmlns:p14="http://schemas.microsoft.com/office/powerpoint/2010/main" val="3664046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Risk faktörlerinin dağılımı ülkelere göre değişim gösterebilmektedir. Ülkemizdeki duruma dair değerleri yansıtan HAPPY çalışmasına göre, hipertansiyon en sık görülen risk faktörü iken </a:t>
            </a:r>
            <a:r>
              <a:rPr lang="tr-TR" dirty="0" err="1"/>
              <a:t>obezite</a:t>
            </a:r>
            <a:r>
              <a:rPr lang="tr-TR" dirty="0"/>
              <a:t>, diyabet ve KAH diğer nedenler arasında görülmektedir</a:t>
            </a:r>
          </a:p>
        </p:txBody>
      </p:sp>
      <p:sp>
        <p:nvSpPr>
          <p:cNvPr id="4" name="Slayt Numarası Yer Tutucusu 3"/>
          <p:cNvSpPr>
            <a:spLocks noGrp="1"/>
          </p:cNvSpPr>
          <p:nvPr>
            <p:ph type="sldNum" sz="quarter" idx="5"/>
          </p:nvPr>
        </p:nvSpPr>
        <p:spPr/>
        <p:txBody>
          <a:bodyPr/>
          <a:lstStyle/>
          <a:p>
            <a:fld id="{053F7E26-3D29-406C-B425-4800E47B6809}" type="slidenum">
              <a:rPr lang="tr-TR" smtClean="0"/>
              <a:t>39</a:t>
            </a:fld>
            <a:endParaRPr lang="tr-TR"/>
          </a:p>
        </p:txBody>
      </p:sp>
    </p:spTree>
    <p:extLst>
      <p:ext uri="{BB962C8B-B14F-4D97-AF65-F5344CB8AC3E}">
        <p14:creationId xmlns:p14="http://schemas.microsoft.com/office/powerpoint/2010/main" val="2474974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Kalp yetersizliğinden korunma altta yatan hastalıkların ve kalp yetersizliği riskini artıran durumların erken tanı ve etkin tedavisi ile mümkündür</a:t>
            </a:r>
          </a:p>
          <a:p>
            <a:r>
              <a:rPr lang="tr-TR" dirty="0"/>
              <a:t>Günümüzde </a:t>
            </a:r>
            <a:r>
              <a:rPr lang="tr-TR" dirty="0" err="1"/>
              <a:t>KY’nin</a:t>
            </a:r>
            <a:r>
              <a:rPr lang="tr-TR" dirty="0"/>
              <a:t> önde gelen nedenlerinden KAH ve hipertansiyonun hâlihazırdaki yaygınlığı ve toplumların yaşlanması ile görülme oranlarının arttığı göz önüne alınırsa, </a:t>
            </a:r>
            <a:r>
              <a:rPr lang="tr-TR" dirty="0" err="1"/>
              <a:t>KY’nin</a:t>
            </a:r>
            <a:r>
              <a:rPr lang="tr-TR" dirty="0"/>
              <a:t> neden giderek artma gösterdiği ve önem kazandığı daha iyi anlaşılabilir. </a:t>
            </a:r>
          </a:p>
          <a:p>
            <a:r>
              <a:rPr lang="tr-TR" dirty="0"/>
              <a:t>Erken evre (evre A ve B) KY grubuna dikkat çekilmesi ve bunların koruyucu tedaviye alınması kavramı, KY ile mücadelede önemli bir kilometre taşıdır.</a:t>
            </a:r>
          </a:p>
          <a:p>
            <a:r>
              <a:rPr lang="tr-TR" dirty="0"/>
              <a:t>KAH ve hipertansiyon gibi hastalıkların görülme sıklığının aşağılara çekilmesidir. Bu da sigara, şişmanlık ve kolesterol yüksekliği gibi risk faktörlerinden kaçınma, sağlıklı beslenme, düzenli egzersiz, düşük tuz tüketimi gibi önlemlerin önemi konusunda halkın bilinçlendirilmesi ile yakından bağlantılıdır</a:t>
            </a:r>
          </a:p>
        </p:txBody>
      </p:sp>
      <p:sp>
        <p:nvSpPr>
          <p:cNvPr id="4" name="Slayt Numarası Yer Tutucusu 3"/>
          <p:cNvSpPr>
            <a:spLocks noGrp="1"/>
          </p:cNvSpPr>
          <p:nvPr>
            <p:ph type="sldNum" sz="quarter" idx="5"/>
          </p:nvPr>
        </p:nvSpPr>
        <p:spPr/>
        <p:txBody>
          <a:bodyPr/>
          <a:lstStyle/>
          <a:p>
            <a:fld id="{053F7E26-3D29-406C-B425-4800E47B6809}" type="slidenum">
              <a:rPr lang="tr-TR" smtClean="0"/>
              <a:t>40</a:t>
            </a:fld>
            <a:endParaRPr lang="tr-TR"/>
          </a:p>
        </p:txBody>
      </p:sp>
    </p:spTree>
    <p:extLst>
      <p:ext uri="{BB962C8B-B14F-4D97-AF65-F5344CB8AC3E}">
        <p14:creationId xmlns:p14="http://schemas.microsoft.com/office/powerpoint/2010/main" val="426863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Kalp yetersizliğinin tedavisinde ilaç dışı yaklaşımlar; hastanın içiyorsa sigarayı bırakması, kilo kontrolü, tuz kısıtlaması, aşırı sıvı alımının önlenmesi, klinik durumunu bozacak ilaçlardan kaçınma, alkolün bırakılması, düzenli egzersiz programının olması, hasta ve yakınlarının eğitim ve motivasyonudur. </a:t>
            </a:r>
          </a:p>
          <a:p>
            <a:endParaRPr lang="tr-TR" dirty="0"/>
          </a:p>
          <a:p>
            <a:r>
              <a:rPr lang="tr-TR" sz="1800" dirty="0">
                <a:effectLst/>
                <a:latin typeface="Calibri" panose="020F0502020204030204" pitchFamily="34" charset="0"/>
                <a:ea typeface="Calibri" panose="020F0502020204030204" pitchFamily="34" charset="0"/>
                <a:cs typeface="Times New Roman" panose="02020603050405020304" pitchFamily="18" charset="0"/>
              </a:rPr>
              <a:t>Tüm KY hastalarının yemeklere tuz ilave etmemesi ve tuzlu olduğu bilinen gıdalardan uzak durması konusunda uyarılması gerekir. Tuz alımındaki kısıtlama (günlük tuz alımı 2-3 g) hastanın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diüretik</a:t>
            </a:r>
            <a:r>
              <a:rPr lang="tr-TR" sz="1800" dirty="0">
                <a:effectLst/>
                <a:latin typeface="Calibri" panose="020F0502020204030204" pitchFamily="34" charset="0"/>
                <a:ea typeface="Calibri" panose="020F0502020204030204" pitchFamily="34" charset="0"/>
                <a:cs typeface="Times New Roman" panose="02020603050405020304" pitchFamily="18" charset="0"/>
              </a:rPr>
              <a:t> ihtiyacını azaltır</a:t>
            </a:r>
            <a:endParaRPr lang="tr-TR" dirty="0"/>
          </a:p>
        </p:txBody>
      </p:sp>
      <p:sp>
        <p:nvSpPr>
          <p:cNvPr id="4" name="Slayt Numarası Yer Tutucusu 3"/>
          <p:cNvSpPr>
            <a:spLocks noGrp="1"/>
          </p:cNvSpPr>
          <p:nvPr>
            <p:ph type="sldNum" sz="quarter" idx="5"/>
          </p:nvPr>
        </p:nvSpPr>
        <p:spPr/>
        <p:txBody>
          <a:bodyPr/>
          <a:lstStyle/>
          <a:p>
            <a:fld id="{053F7E26-3D29-406C-B425-4800E47B6809}" type="slidenum">
              <a:rPr lang="tr-TR" smtClean="0"/>
              <a:t>41</a:t>
            </a:fld>
            <a:endParaRPr lang="tr-TR"/>
          </a:p>
        </p:txBody>
      </p:sp>
    </p:spTree>
    <p:extLst>
      <p:ext uri="{BB962C8B-B14F-4D97-AF65-F5344CB8AC3E}">
        <p14:creationId xmlns:p14="http://schemas.microsoft.com/office/powerpoint/2010/main" val="1471835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Calibri" panose="020F0502020204030204" pitchFamily="34" charset="0"/>
                <a:ea typeface="Calibri" panose="020F0502020204030204" pitchFamily="34" charset="0"/>
                <a:cs typeface="Times New Roman" panose="02020603050405020304" pitchFamily="18" charset="0"/>
              </a:rPr>
              <a:t>İstirahat: İstirahat kalbin yükünü azaltır ve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venöz</a:t>
            </a:r>
            <a:r>
              <a:rPr lang="tr-TR" sz="1800" dirty="0">
                <a:effectLst/>
                <a:latin typeface="Calibri" panose="020F0502020204030204" pitchFamily="34" charset="0"/>
                <a:ea typeface="Calibri" panose="020F0502020204030204" pitchFamily="34" charset="0"/>
                <a:cs typeface="Times New Roman" panose="02020603050405020304" pitchFamily="18" charset="0"/>
              </a:rPr>
              <a:t> basıncın düşmesine,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pulmoner</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konjesyonun</a:t>
            </a:r>
            <a:r>
              <a:rPr lang="tr-TR" sz="1800" dirty="0">
                <a:effectLst/>
                <a:latin typeface="Calibri" panose="020F0502020204030204" pitchFamily="34" charset="0"/>
                <a:ea typeface="Calibri" panose="020F0502020204030204" pitchFamily="34" charset="0"/>
                <a:cs typeface="Times New Roman" panose="02020603050405020304" pitchFamily="18" charset="0"/>
              </a:rPr>
              <a:t> azalmasına yol açar.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Renal</a:t>
            </a:r>
            <a:r>
              <a:rPr lang="tr-TR" sz="1800" dirty="0">
                <a:effectLst/>
                <a:latin typeface="Calibri" panose="020F0502020204030204" pitchFamily="34" charset="0"/>
                <a:ea typeface="Calibri" panose="020F0502020204030204" pitchFamily="34" charset="0"/>
                <a:cs typeface="Times New Roman" panose="02020603050405020304" pitchFamily="18" charset="0"/>
              </a:rPr>
              <a:t> kan akımını arttırarak çoğu zaman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diüreze</a:t>
            </a:r>
            <a:r>
              <a:rPr lang="tr-TR" sz="1800" dirty="0">
                <a:effectLst/>
                <a:latin typeface="Calibri" panose="020F0502020204030204" pitchFamily="34" charset="0"/>
                <a:ea typeface="Calibri" panose="020F0502020204030204" pitchFamily="34" charset="0"/>
                <a:cs typeface="Times New Roman" panose="02020603050405020304" pitchFamily="18" charset="0"/>
              </a:rPr>
              <a:t> neden olur. Bununla birlikte yatak istirahati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venöz</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konjesyona</a:t>
            </a:r>
            <a:r>
              <a:rPr lang="tr-TR" sz="1800" dirty="0">
                <a:effectLst/>
                <a:latin typeface="Calibri" panose="020F0502020204030204" pitchFamily="34" charset="0"/>
                <a:ea typeface="Calibri" panose="020F0502020204030204" pitchFamily="34" charset="0"/>
                <a:cs typeface="Times New Roman" panose="02020603050405020304" pitchFamily="18" charset="0"/>
              </a:rPr>
              <a:t>, derin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ven</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trombozuna</a:t>
            </a:r>
            <a:r>
              <a:rPr lang="tr-TR" sz="1800" dirty="0">
                <a:effectLst/>
                <a:latin typeface="Calibri" panose="020F0502020204030204" pitchFamily="34" charset="0"/>
                <a:ea typeface="Calibri" panose="020F0502020204030204" pitchFamily="34" charset="0"/>
                <a:cs typeface="Times New Roman" panose="02020603050405020304" pitchFamily="18" charset="0"/>
              </a:rPr>
              <a:t> ve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pulmoner</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embolizme</a:t>
            </a:r>
            <a:r>
              <a:rPr lang="tr-TR" sz="1800" dirty="0">
                <a:effectLst/>
                <a:latin typeface="Calibri" panose="020F0502020204030204" pitchFamily="34" charset="0"/>
                <a:ea typeface="Calibri" panose="020F0502020204030204" pitchFamily="34" charset="0"/>
                <a:cs typeface="Times New Roman" panose="02020603050405020304" pitchFamily="18" charset="0"/>
              </a:rPr>
              <a:t> de zemin hazırlayabilmektedir. Bu nedenle sadece akut,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dekompanse</a:t>
            </a:r>
            <a:r>
              <a:rPr lang="tr-TR" sz="1800" dirty="0">
                <a:effectLst/>
                <a:latin typeface="Calibri" panose="020F0502020204030204" pitchFamily="34" charset="0"/>
                <a:ea typeface="Calibri" panose="020F0502020204030204" pitchFamily="34" charset="0"/>
                <a:cs typeface="Times New Roman" panose="02020603050405020304" pitchFamily="18" charset="0"/>
              </a:rPr>
              <a:t> veya ileri KY (Sınıf IV) durumlarında istirahat önerilebilir</a:t>
            </a: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t>Enfeksiyonlara karşı aşılanmak (</a:t>
            </a:r>
            <a:r>
              <a:rPr lang="tr-TR" sz="1800" dirty="0" err="1"/>
              <a:t>influenza</a:t>
            </a:r>
            <a:r>
              <a:rPr lang="tr-TR" sz="1800" dirty="0"/>
              <a:t>, </a:t>
            </a:r>
            <a:r>
              <a:rPr lang="tr-TR" sz="1800" dirty="0" err="1"/>
              <a:t>pnömokok</a:t>
            </a:r>
            <a:r>
              <a:rPr lang="tr-TR" sz="1800" dirty="0"/>
              <a:t> aşısı),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800" dirty="0">
              <a:effectLst/>
              <a:latin typeface="Calibri" panose="020F0502020204030204" pitchFamily="34" charset="0"/>
              <a:cs typeface="Times New Roman" panose="02020603050405020304" pitchFamily="18" charset="0"/>
            </a:endParaRPr>
          </a:p>
          <a:p>
            <a:r>
              <a:rPr lang="tr-TR" sz="1800" dirty="0">
                <a:effectLst/>
                <a:latin typeface="Calibri" panose="020F0502020204030204" pitchFamily="34" charset="0"/>
                <a:ea typeface="Calibri" panose="020F0502020204030204" pitchFamily="34" charset="0"/>
                <a:cs typeface="Times New Roman" panose="02020603050405020304" pitchFamily="18" charset="0"/>
              </a:rPr>
              <a:t>Egzersiz yorucu olmamalı, hasta yürüyüş gibi basit aktiviteleri düzenli olarak yapmayı amaç edinmelidir. Egzersizin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mortalite</a:t>
            </a:r>
            <a:r>
              <a:rPr lang="tr-TR" sz="1800" dirty="0">
                <a:effectLst/>
                <a:latin typeface="Calibri" panose="020F0502020204030204" pitchFamily="34" charset="0"/>
                <a:ea typeface="Calibri" panose="020F0502020204030204" pitchFamily="34" charset="0"/>
                <a:cs typeface="Times New Roman" panose="02020603050405020304" pitchFamily="18" charset="0"/>
              </a:rPr>
              <a:t> artışına yol açtığına dair bir veri bulunmamaktadır. Yapılmış küçük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randomize</a:t>
            </a:r>
            <a:r>
              <a:rPr lang="tr-TR" sz="1800" dirty="0">
                <a:effectLst/>
                <a:latin typeface="Calibri" panose="020F0502020204030204" pitchFamily="34" charset="0"/>
                <a:ea typeface="Calibri" panose="020F0502020204030204" pitchFamily="34" charset="0"/>
                <a:cs typeface="Times New Roman" panose="02020603050405020304" pitchFamily="18" charset="0"/>
              </a:rPr>
              <a:t> çalışmalar, bir eğitimci gözetiminde veya eğitim aldıktan sonra evde yapılan aerobik egzersizin, %40- 75’lerde oksijen tüketerek egzersiz kapasitesini arttırdığını, yaşam kalitesini yükselttiğini göstermiştir </a:t>
            </a:r>
            <a:endParaRPr lang="tr-TR" dirty="0"/>
          </a:p>
        </p:txBody>
      </p:sp>
      <p:sp>
        <p:nvSpPr>
          <p:cNvPr id="4" name="Slayt Numarası Yer Tutucusu 3"/>
          <p:cNvSpPr>
            <a:spLocks noGrp="1"/>
          </p:cNvSpPr>
          <p:nvPr>
            <p:ph type="sldNum" sz="quarter" idx="5"/>
          </p:nvPr>
        </p:nvSpPr>
        <p:spPr/>
        <p:txBody>
          <a:bodyPr/>
          <a:lstStyle/>
          <a:p>
            <a:fld id="{053F7E26-3D29-406C-B425-4800E47B6809}" type="slidenum">
              <a:rPr lang="tr-TR" smtClean="0"/>
              <a:t>42</a:t>
            </a:fld>
            <a:endParaRPr lang="tr-TR"/>
          </a:p>
        </p:txBody>
      </p:sp>
    </p:spTree>
    <p:extLst>
      <p:ext uri="{BB962C8B-B14F-4D97-AF65-F5344CB8AC3E}">
        <p14:creationId xmlns:p14="http://schemas.microsoft.com/office/powerpoint/2010/main" val="1207577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Anjiyotensin</a:t>
            </a:r>
            <a:r>
              <a:rPr lang="tr-TR" dirty="0"/>
              <a:t> Dönüştürücü Enzim İnhibitörleri (ACEİ), KY hastalarında hem semptomların tedavisinde, hem de </a:t>
            </a:r>
            <a:r>
              <a:rPr lang="tr-TR" dirty="0" err="1"/>
              <a:t>prognozu</a:t>
            </a:r>
            <a:r>
              <a:rPr lang="tr-TR" dirty="0"/>
              <a:t> iyileştirmek için </a:t>
            </a:r>
            <a:r>
              <a:rPr lang="tr-TR" dirty="0" err="1"/>
              <a:t>endikedir</a:t>
            </a:r>
            <a:r>
              <a:rPr lang="tr-TR" dirty="0"/>
              <a:t>.</a:t>
            </a:r>
          </a:p>
          <a:p>
            <a:r>
              <a:rPr lang="tr-TR" dirty="0"/>
              <a:t>Belirlenmiş bu yararların ışığında, </a:t>
            </a:r>
            <a:r>
              <a:rPr lang="tr-TR" dirty="0" err="1"/>
              <a:t>ACEİ’leri</a:t>
            </a:r>
            <a:r>
              <a:rPr lang="tr-TR" dirty="0"/>
              <a:t>  </a:t>
            </a:r>
            <a:r>
              <a:rPr lang="tr-TR" dirty="0" err="1"/>
              <a:t>kontrendikasyonu</a:t>
            </a:r>
            <a:r>
              <a:rPr lang="tr-TR" dirty="0"/>
              <a:t> olmayan </a:t>
            </a:r>
            <a:r>
              <a:rPr lang="tr-TR" dirty="0" err="1"/>
              <a:t>semptomatik</a:t>
            </a:r>
            <a:r>
              <a:rPr lang="tr-TR" dirty="0"/>
              <a:t> KY hastalarına ve semptomlardan bağımsız olarak EF &lt; % 40 tüm hastalara verilmelidir</a:t>
            </a:r>
          </a:p>
          <a:p>
            <a:endParaRPr lang="tr-TR" dirty="0"/>
          </a:p>
          <a:p>
            <a:r>
              <a:rPr lang="tr-TR" dirty="0" err="1"/>
              <a:t>Diüretikler</a:t>
            </a:r>
            <a:r>
              <a:rPr lang="tr-TR" dirty="0"/>
              <a:t>, </a:t>
            </a:r>
            <a:r>
              <a:rPr lang="tr-TR" dirty="0" err="1"/>
              <a:t>konjesyon</a:t>
            </a:r>
            <a:r>
              <a:rPr lang="tr-TR" dirty="0"/>
              <a:t> belirti ve bulguları olan KY hastalarında önerilirler. </a:t>
            </a:r>
            <a:r>
              <a:rPr lang="tr-TR" dirty="0" err="1"/>
              <a:t>Diüretiklerin</a:t>
            </a:r>
            <a:r>
              <a:rPr lang="tr-TR" dirty="0"/>
              <a:t> semptom ve klinik bulgularda belirgin düzelme sağladığı gösterilmiş olsa da, </a:t>
            </a:r>
            <a:r>
              <a:rPr lang="tr-TR" dirty="0" err="1"/>
              <a:t>mortaliteyi</a:t>
            </a:r>
            <a:r>
              <a:rPr lang="tr-TR" dirty="0"/>
              <a:t> azalttıklarına ilişkin kanıt bulunmamaktadır. ACEİ tedavisi alan hastada ilk tercih edilecek </a:t>
            </a:r>
            <a:r>
              <a:rPr lang="tr-TR" dirty="0" err="1"/>
              <a:t>diüretik</a:t>
            </a:r>
            <a:r>
              <a:rPr lang="tr-TR" dirty="0"/>
              <a:t>, </a:t>
            </a:r>
            <a:r>
              <a:rPr lang="tr-TR" dirty="0" err="1"/>
              <a:t>loop</a:t>
            </a:r>
            <a:r>
              <a:rPr lang="tr-TR" dirty="0"/>
              <a:t> </a:t>
            </a:r>
            <a:r>
              <a:rPr lang="tr-TR" dirty="0" err="1"/>
              <a:t>diüretikleri</a:t>
            </a:r>
            <a:r>
              <a:rPr lang="tr-TR" dirty="0"/>
              <a:t> veya </a:t>
            </a:r>
            <a:r>
              <a:rPr lang="tr-TR" dirty="0" err="1"/>
              <a:t>tiazidlerdir</a:t>
            </a:r>
            <a:r>
              <a:rPr lang="tr-TR" dirty="0"/>
              <a:t>. Hafif </a:t>
            </a:r>
            <a:r>
              <a:rPr lang="tr-TR" dirty="0" err="1"/>
              <a:t>KY’de</a:t>
            </a:r>
            <a:r>
              <a:rPr lang="tr-TR" dirty="0"/>
              <a:t> </a:t>
            </a:r>
            <a:r>
              <a:rPr lang="tr-TR" dirty="0" err="1"/>
              <a:t>tiazidler</a:t>
            </a:r>
            <a:r>
              <a:rPr lang="tr-TR" dirty="0"/>
              <a:t> kullanılabilir ancak ileri KY durumunda </a:t>
            </a:r>
            <a:r>
              <a:rPr lang="tr-TR" dirty="0" err="1"/>
              <a:t>loop</a:t>
            </a:r>
            <a:r>
              <a:rPr lang="tr-TR" dirty="0"/>
              <a:t> </a:t>
            </a:r>
            <a:r>
              <a:rPr lang="tr-TR" dirty="0" err="1"/>
              <a:t>diüretiklerine</a:t>
            </a:r>
            <a:r>
              <a:rPr lang="tr-TR" dirty="0"/>
              <a:t> ihtiyaç duyulur</a:t>
            </a:r>
          </a:p>
          <a:p>
            <a:endParaRPr lang="tr-TR" dirty="0"/>
          </a:p>
          <a:p>
            <a:r>
              <a:rPr lang="tr-TR" dirty="0" err="1"/>
              <a:t>Anjiyotensin</a:t>
            </a:r>
            <a:r>
              <a:rPr lang="tr-TR" dirty="0"/>
              <a:t> II reseptör </a:t>
            </a:r>
            <a:r>
              <a:rPr lang="tr-TR" dirty="0" err="1"/>
              <a:t>blokerleri</a:t>
            </a:r>
            <a:r>
              <a:rPr lang="tr-TR" dirty="0"/>
              <a:t> (ARB), ACEİ tedavisine toleransı olmayan, özellikle de öksürük nedeniyle ACEI kullanamayan hastalarda ikinci seçenek olarak kabul görürler.</a:t>
            </a:r>
          </a:p>
          <a:p>
            <a:r>
              <a:rPr lang="tr-TR" dirty="0"/>
              <a:t>Beta-</a:t>
            </a:r>
            <a:r>
              <a:rPr lang="tr-TR" dirty="0" err="1"/>
              <a:t>blokerler</a:t>
            </a:r>
            <a:r>
              <a:rPr lang="tr-TR" dirty="0"/>
              <a:t> </a:t>
            </a:r>
            <a:r>
              <a:rPr lang="tr-TR" dirty="0" err="1"/>
              <a:t>mortaliteyi</a:t>
            </a:r>
            <a:r>
              <a:rPr lang="tr-TR" dirty="0"/>
              <a:t> %30’lar düzeyinde aşağı çekerler. </a:t>
            </a:r>
            <a:r>
              <a:rPr lang="tr-TR" dirty="0" err="1"/>
              <a:t>Ventrikül</a:t>
            </a:r>
            <a:r>
              <a:rPr lang="tr-TR" dirty="0"/>
              <a:t> fonksiyonlarında iyileşmeye yol açmakla beraber ani ölümlerde de azalmaya yol açarlar.</a:t>
            </a:r>
          </a:p>
          <a:p>
            <a:r>
              <a:rPr lang="tr-TR" dirty="0"/>
              <a:t>KARVEDİLOL, METOPROLOL, BİSOPROLOL </a:t>
            </a:r>
          </a:p>
        </p:txBody>
      </p:sp>
      <p:sp>
        <p:nvSpPr>
          <p:cNvPr id="4" name="Slayt Numarası Yer Tutucusu 3"/>
          <p:cNvSpPr>
            <a:spLocks noGrp="1"/>
          </p:cNvSpPr>
          <p:nvPr>
            <p:ph type="sldNum" sz="quarter" idx="5"/>
          </p:nvPr>
        </p:nvSpPr>
        <p:spPr/>
        <p:txBody>
          <a:bodyPr/>
          <a:lstStyle/>
          <a:p>
            <a:fld id="{053F7E26-3D29-406C-B425-4800E47B6809}" type="slidenum">
              <a:rPr lang="tr-TR" smtClean="0"/>
              <a:t>43</a:t>
            </a:fld>
            <a:endParaRPr lang="tr-TR"/>
          </a:p>
        </p:txBody>
      </p:sp>
    </p:spTree>
    <p:extLst>
      <p:ext uri="{BB962C8B-B14F-4D97-AF65-F5344CB8AC3E}">
        <p14:creationId xmlns:p14="http://schemas.microsoft.com/office/powerpoint/2010/main" val="1337609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KY’nde</a:t>
            </a:r>
            <a:r>
              <a:rPr lang="tr-TR" dirty="0"/>
              <a:t> </a:t>
            </a:r>
            <a:r>
              <a:rPr lang="tr-TR" dirty="0" err="1"/>
              <a:t>digoksinin</a:t>
            </a:r>
            <a:r>
              <a:rPr lang="tr-TR" dirty="0"/>
              <a:t> temel </a:t>
            </a:r>
            <a:r>
              <a:rPr lang="tr-TR" dirty="0" err="1"/>
              <a:t>endikasyonu</a:t>
            </a:r>
            <a:r>
              <a:rPr lang="tr-TR" dirty="0"/>
              <a:t>, hızlı </a:t>
            </a:r>
            <a:r>
              <a:rPr lang="tr-TR" dirty="0" err="1"/>
              <a:t>ventriküler</a:t>
            </a:r>
            <a:r>
              <a:rPr lang="tr-TR" dirty="0"/>
              <a:t> cevaplı </a:t>
            </a:r>
            <a:r>
              <a:rPr lang="tr-TR" dirty="0" err="1"/>
              <a:t>atriyal</a:t>
            </a:r>
            <a:r>
              <a:rPr lang="tr-TR" dirty="0"/>
              <a:t> </a:t>
            </a:r>
            <a:r>
              <a:rPr lang="tr-TR" dirty="0" err="1"/>
              <a:t>fibrilasyon</a:t>
            </a:r>
            <a:r>
              <a:rPr lang="tr-TR" dirty="0"/>
              <a:t> (AF) ritmindeki hastalardır. Özellikle istirahat </a:t>
            </a:r>
            <a:r>
              <a:rPr lang="tr-TR" dirty="0" err="1"/>
              <a:t>ventriküler</a:t>
            </a:r>
            <a:r>
              <a:rPr lang="tr-TR" dirty="0"/>
              <a:t> hızı &gt; 80/</a:t>
            </a:r>
            <a:r>
              <a:rPr lang="tr-TR" dirty="0" err="1"/>
              <a:t>dak</a:t>
            </a:r>
            <a:r>
              <a:rPr lang="tr-TR" dirty="0"/>
              <a:t> veya egzersiz </a:t>
            </a:r>
            <a:r>
              <a:rPr lang="tr-TR" dirty="0" err="1"/>
              <a:t>ventriküler</a:t>
            </a:r>
            <a:r>
              <a:rPr lang="tr-TR" dirty="0"/>
              <a:t> hızı &gt;110/</a:t>
            </a:r>
            <a:r>
              <a:rPr lang="tr-TR" dirty="0" err="1"/>
              <a:t>dak</a:t>
            </a:r>
            <a:r>
              <a:rPr lang="tr-TR" dirty="0"/>
              <a:t> olanlarda, beta </a:t>
            </a:r>
            <a:r>
              <a:rPr lang="tr-TR" dirty="0" err="1"/>
              <a:t>blokerlerle</a:t>
            </a:r>
            <a:r>
              <a:rPr lang="tr-TR" dirty="0"/>
              <a:t> beraber veya tek başına hız </a:t>
            </a:r>
            <a:r>
              <a:rPr lang="tr-TR" dirty="0" err="1"/>
              <a:t>kontrolu</a:t>
            </a:r>
            <a:r>
              <a:rPr lang="tr-TR" dirty="0"/>
              <a:t> amacıyla kullanılırlar </a:t>
            </a:r>
          </a:p>
          <a:p>
            <a:endParaRPr lang="tr-TR" dirty="0"/>
          </a:p>
          <a:p>
            <a:r>
              <a:rPr lang="tr-TR" dirty="0" err="1"/>
              <a:t>ACEI’lerin</a:t>
            </a:r>
            <a:r>
              <a:rPr lang="tr-TR" dirty="0"/>
              <a:t> tedavideki gereklilikleri ve yaygın kullanılmaları </a:t>
            </a:r>
            <a:r>
              <a:rPr lang="tr-TR" dirty="0" err="1"/>
              <a:t>KY’nde</a:t>
            </a:r>
            <a:r>
              <a:rPr lang="tr-TR" dirty="0"/>
              <a:t> diğer </a:t>
            </a:r>
            <a:r>
              <a:rPr lang="tr-TR" dirty="0" err="1"/>
              <a:t>vazodilatörlerin</a:t>
            </a:r>
            <a:r>
              <a:rPr lang="tr-TR" dirty="0"/>
              <a:t> önemini bir hayli azaltmıştır. Bununla beraber nitratlar akut sol KY tedavisinde halen kullanılırlar. Acil tedavide dilaltı nitrat uygulanıp hemen arkasından IV </a:t>
            </a:r>
            <a:r>
              <a:rPr lang="tr-TR" dirty="0" err="1"/>
              <a:t>infüzyonla</a:t>
            </a:r>
            <a:r>
              <a:rPr lang="tr-TR" dirty="0"/>
              <a:t> tedavi sürdürülebilir</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Pozitif </a:t>
            </a:r>
            <a:r>
              <a:rPr lang="tr-TR" dirty="0" err="1"/>
              <a:t>İnotroplar</a:t>
            </a:r>
            <a:r>
              <a:rPr lang="tr-TR" dirty="0"/>
              <a:t> kısa dönemde kardiyak performansı arttırsalar da, uzun dönemde semptomlar ve klinik durum üzerine olumlu bir etkileri saptanmamıştır</a:t>
            </a:r>
          </a:p>
          <a:p>
            <a:endParaRPr lang="tr-TR" dirty="0"/>
          </a:p>
        </p:txBody>
      </p:sp>
      <p:sp>
        <p:nvSpPr>
          <p:cNvPr id="4" name="Slayt Numarası Yer Tutucusu 3"/>
          <p:cNvSpPr>
            <a:spLocks noGrp="1"/>
          </p:cNvSpPr>
          <p:nvPr>
            <p:ph type="sldNum" sz="quarter" idx="5"/>
          </p:nvPr>
        </p:nvSpPr>
        <p:spPr/>
        <p:txBody>
          <a:bodyPr/>
          <a:lstStyle/>
          <a:p>
            <a:fld id="{053F7E26-3D29-406C-B425-4800E47B6809}" type="slidenum">
              <a:rPr lang="tr-TR" smtClean="0"/>
              <a:t>44</a:t>
            </a:fld>
            <a:endParaRPr lang="tr-TR"/>
          </a:p>
        </p:txBody>
      </p:sp>
    </p:spTree>
    <p:extLst>
      <p:ext uri="{BB962C8B-B14F-4D97-AF65-F5344CB8AC3E}">
        <p14:creationId xmlns:p14="http://schemas.microsoft.com/office/powerpoint/2010/main" val="1782750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Nondihidropiridin</a:t>
            </a:r>
            <a:r>
              <a:rPr lang="tr-TR" dirty="0"/>
              <a:t> grubu </a:t>
            </a:r>
            <a:r>
              <a:rPr lang="tr-TR" dirty="0" err="1"/>
              <a:t>KKB’ler</a:t>
            </a:r>
            <a:r>
              <a:rPr lang="tr-TR" dirty="0"/>
              <a:t> (</a:t>
            </a:r>
            <a:r>
              <a:rPr lang="tr-TR" dirty="0" err="1"/>
              <a:t>verapamil</a:t>
            </a:r>
            <a:r>
              <a:rPr lang="tr-TR" dirty="0"/>
              <a:t>, </a:t>
            </a:r>
            <a:r>
              <a:rPr lang="tr-TR" dirty="0" err="1"/>
              <a:t>diltiazem</a:t>
            </a:r>
            <a:r>
              <a:rPr lang="tr-TR" dirty="0"/>
              <a:t>) negatif </a:t>
            </a:r>
            <a:r>
              <a:rPr lang="tr-TR" dirty="0" err="1"/>
              <a:t>inotropik</a:t>
            </a:r>
            <a:r>
              <a:rPr lang="tr-TR" dirty="0"/>
              <a:t> ve negatif </a:t>
            </a:r>
            <a:r>
              <a:rPr lang="tr-TR" dirty="0" err="1"/>
              <a:t>kronotropik</a:t>
            </a:r>
            <a:r>
              <a:rPr lang="tr-TR" dirty="0"/>
              <a:t> etkileri nedeniyle kullanılmazlar.</a:t>
            </a:r>
          </a:p>
          <a:p>
            <a:r>
              <a:rPr lang="tr-TR" dirty="0"/>
              <a:t>NSAİ: </a:t>
            </a:r>
            <a:r>
              <a:rPr lang="tr-TR" dirty="0" err="1"/>
              <a:t>renal</a:t>
            </a:r>
            <a:r>
              <a:rPr lang="tr-TR" dirty="0"/>
              <a:t> </a:t>
            </a:r>
            <a:r>
              <a:rPr lang="tr-TR" dirty="0" err="1"/>
              <a:t>diüretik</a:t>
            </a:r>
            <a:r>
              <a:rPr lang="tr-TR" dirty="0"/>
              <a:t> etkiler ve ACEİ ile etkileşerek ve </a:t>
            </a:r>
            <a:r>
              <a:rPr lang="tr-TR" dirty="0" err="1"/>
              <a:t>periferal</a:t>
            </a:r>
            <a:r>
              <a:rPr lang="tr-TR" dirty="0"/>
              <a:t> </a:t>
            </a:r>
            <a:r>
              <a:rPr lang="tr-TR" dirty="0" err="1"/>
              <a:t>vk</a:t>
            </a:r>
            <a:r>
              <a:rPr lang="tr-TR" dirty="0"/>
              <a:t> yaparak </a:t>
            </a:r>
            <a:r>
              <a:rPr lang="tr-TR" dirty="0" err="1"/>
              <a:t>KY’ni</a:t>
            </a:r>
            <a:r>
              <a:rPr lang="tr-TR" dirty="0"/>
              <a:t> kötüleştirebilir</a:t>
            </a:r>
          </a:p>
          <a:p>
            <a:r>
              <a:rPr lang="tr-TR" dirty="0" err="1"/>
              <a:t>Antiaritmikler</a:t>
            </a:r>
            <a:r>
              <a:rPr lang="tr-TR" dirty="0"/>
              <a:t>: negatif </a:t>
            </a:r>
            <a:r>
              <a:rPr lang="tr-TR" dirty="0" err="1"/>
              <a:t>inotrop</a:t>
            </a:r>
            <a:r>
              <a:rPr lang="tr-TR" dirty="0"/>
              <a:t> oldukları için </a:t>
            </a:r>
            <a:r>
              <a:rPr lang="tr-TR" dirty="0" err="1"/>
              <a:t>KY’ni</a:t>
            </a:r>
            <a:r>
              <a:rPr lang="tr-TR" dirty="0"/>
              <a:t> olumsuz etkileyebilir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Fosfodiesteraz</a:t>
            </a:r>
            <a:r>
              <a:rPr lang="tr-TR" dirty="0"/>
              <a:t> İnhibitörleri: hipotansiyona yol açabildikleri için </a:t>
            </a:r>
            <a:r>
              <a:rPr lang="tr-TR" dirty="0" err="1"/>
              <a:t>KY’li</a:t>
            </a:r>
            <a:r>
              <a:rPr lang="tr-TR" dirty="0"/>
              <a:t> hastada tehlike oluşturabilirler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Tiazolidinedionlar</a:t>
            </a:r>
            <a:r>
              <a:rPr lang="tr-TR" dirty="0"/>
              <a:t>: sıvı </a:t>
            </a:r>
            <a:r>
              <a:rPr lang="tr-TR" dirty="0" err="1"/>
              <a:t>retansiyonuna</a:t>
            </a:r>
            <a:r>
              <a:rPr lang="tr-TR" dirty="0"/>
              <a:t> neden olabilirler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a:p>
            <a:endParaRPr lang="tr-TR" dirty="0"/>
          </a:p>
        </p:txBody>
      </p:sp>
      <p:sp>
        <p:nvSpPr>
          <p:cNvPr id="4" name="Slayt Numarası Yer Tutucusu 3"/>
          <p:cNvSpPr>
            <a:spLocks noGrp="1"/>
          </p:cNvSpPr>
          <p:nvPr>
            <p:ph type="sldNum" sz="quarter" idx="5"/>
          </p:nvPr>
        </p:nvSpPr>
        <p:spPr/>
        <p:txBody>
          <a:bodyPr/>
          <a:lstStyle/>
          <a:p>
            <a:fld id="{053F7E26-3D29-406C-B425-4800E47B6809}" type="slidenum">
              <a:rPr lang="tr-TR" smtClean="0"/>
              <a:t>45</a:t>
            </a:fld>
            <a:endParaRPr lang="tr-TR"/>
          </a:p>
        </p:txBody>
      </p:sp>
    </p:spTree>
    <p:extLst>
      <p:ext uri="{BB962C8B-B14F-4D97-AF65-F5344CB8AC3E}">
        <p14:creationId xmlns:p14="http://schemas.microsoft.com/office/powerpoint/2010/main" val="2306906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Danimarka’da yapılan </a:t>
            </a:r>
            <a:r>
              <a:rPr lang="tr-TR" dirty="0" err="1"/>
              <a:t>randomize</a:t>
            </a:r>
            <a:r>
              <a:rPr lang="tr-TR" dirty="0"/>
              <a:t> kontrollü bir çalışmada stabil </a:t>
            </a:r>
            <a:r>
              <a:rPr lang="tr-TR" dirty="0" err="1"/>
              <a:t>KY’li</a:t>
            </a:r>
            <a:r>
              <a:rPr lang="tr-TR" dirty="0"/>
              <a:t> hastaların kardiyoloji kliniğinde ve birinci basamakta takibi karşılaştırılmıştır.  Ortalama 2.5 yıllık takipten sonra, </a:t>
            </a:r>
            <a:r>
              <a:rPr lang="tr-TR" dirty="0" err="1"/>
              <a:t>kardiyovasküler</a:t>
            </a:r>
            <a:r>
              <a:rPr lang="tr-TR" dirty="0"/>
              <a:t> problemle ölüm veya hastaneye yatış zamanında bir fark görülmemiştir</a:t>
            </a:r>
          </a:p>
          <a:p>
            <a:endParaRPr lang="tr-TR" dirty="0"/>
          </a:p>
          <a:p>
            <a:r>
              <a:rPr lang="tr-TR" dirty="0"/>
              <a:t>Hollanda COACH-2 çalışmasında , </a:t>
            </a:r>
            <a:r>
              <a:rPr lang="tr-TR" dirty="0" err="1"/>
              <a:t>mortalite</a:t>
            </a:r>
            <a:r>
              <a:rPr lang="tr-TR" dirty="0"/>
              <a:t> ve </a:t>
            </a:r>
            <a:r>
              <a:rPr lang="tr-TR" dirty="0" err="1"/>
              <a:t>kardiyovasküler</a:t>
            </a:r>
            <a:r>
              <a:rPr lang="tr-TR" dirty="0"/>
              <a:t> nedenle hastane başvuruları sayısı bakımından bir kardiyoloji kliniğinde ya da birinci basamakta takip edilen hastalar arasında bir farklılık bulunmamıştır. Her iki çalışma da </a:t>
            </a:r>
            <a:r>
              <a:rPr lang="tr-TR" dirty="0" err="1"/>
              <a:t>HFrEF</a:t>
            </a:r>
            <a:r>
              <a:rPr lang="tr-TR" dirty="0"/>
              <a:t> hastalarının hastanede ilk tedaviden sonra birinci basamak tedaviye sevk edilebileceği sonucuna varmıştır.</a:t>
            </a:r>
          </a:p>
        </p:txBody>
      </p:sp>
      <p:sp>
        <p:nvSpPr>
          <p:cNvPr id="4" name="Slayt Numarası Yer Tutucusu 3"/>
          <p:cNvSpPr>
            <a:spLocks noGrp="1"/>
          </p:cNvSpPr>
          <p:nvPr>
            <p:ph type="sldNum" sz="quarter" idx="5"/>
          </p:nvPr>
        </p:nvSpPr>
        <p:spPr/>
        <p:txBody>
          <a:bodyPr/>
          <a:lstStyle/>
          <a:p>
            <a:fld id="{053F7E26-3D29-406C-B425-4800E47B6809}" type="slidenum">
              <a:rPr lang="tr-TR" smtClean="0"/>
              <a:t>46</a:t>
            </a:fld>
            <a:endParaRPr lang="tr-TR"/>
          </a:p>
        </p:txBody>
      </p:sp>
    </p:spTree>
    <p:extLst>
      <p:ext uri="{BB962C8B-B14F-4D97-AF65-F5344CB8AC3E}">
        <p14:creationId xmlns:p14="http://schemas.microsoft.com/office/powerpoint/2010/main" val="268869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KY hastalarına hizmet verecek 1.basamak (evre A ve B KY hastalarının tanınması ve uygun tedavisi), 2.basamak (evre A, B ve C KY hastalarının tanınması, tedavisi ve takibi) ve 3.basamak (Evre B, C ve D KY hastalarının tedavisi, cihaz tedavilerinin uygulanması ve takibi) ve gerektiğinde 4.basamak olarak adlandırılabilecek kalp nakli yapabilen sınırlı sayıdaki sağlık </a:t>
            </a:r>
            <a:r>
              <a:rPr lang="tr-TR" dirty="0" err="1"/>
              <a:t>kurumlarınının</a:t>
            </a:r>
            <a:r>
              <a:rPr lang="tr-TR" dirty="0"/>
              <a:t> tanımlanması ve bu kurumlarda görev yapacak sağlık personelinin görevlerinin </a:t>
            </a:r>
            <a:r>
              <a:rPr lang="tr-TR" dirty="0" err="1"/>
              <a:t>kapsamınının</a:t>
            </a:r>
            <a:r>
              <a:rPr lang="tr-TR" dirty="0"/>
              <a:t> belirlenmesi;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Takip, hastanın işlevsel kapasitesi, sıvı yükü, elektrolit değerleri benzeri bir dizi kriter ile yapılır. ACC/AHA kılavuzunda klinik durumunda değişiklik gözlenen, klinik bir olay yaşayan veya kalp işlevi etkileyebilecek bir ilaç başlanan KY hastalarının EF ölçümünün tekrarlanmasını önerilmektedir. ESC kılavuzunda ise hastanın klinik durumunda, kardiyak fonksiyonda belirgin düzelme ya da bozulma olduğunu gösteren önemli değişiklikler görüldüğünde ekokardiyografi tekrarı önerilebileceği belirtilmektedir.</a:t>
            </a:r>
          </a:p>
          <a:p>
            <a:endParaRPr lang="tr-TR" dirty="0"/>
          </a:p>
        </p:txBody>
      </p:sp>
      <p:sp>
        <p:nvSpPr>
          <p:cNvPr id="4" name="Slayt Numarası Yer Tutucusu 3"/>
          <p:cNvSpPr>
            <a:spLocks noGrp="1"/>
          </p:cNvSpPr>
          <p:nvPr>
            <p:ph type="sldNum" sz="quarter" idx="5"/>
          </p:nvPr>
        </p:nvSpPr>
        <p:spPr/>
        <p:txBody>
          <a:bodyPr/>
          <a:lstStyle/>
          <a:p>
            <a:fld id="{053F7E26-3D29-406C-B425-4800E47B6809}" type="slidenum">
              <a:rPr lang="tr-TR" smtClean="0"/>
              <a:t>47</a:t>
            </a:fld>
            <a:endParaRPr lang="tr-TR"/>
          </a:p>
        </p:txBody>
      </p:sp>
    </p:spTree>
    <p:extLst>
      <p:ext uri="{BB962C8B-B14F-4D97-AF65-F5344CB8AC3E}">
        <p14:creationId xmlns:p14="http://schemas.microsoft.com/office/powerpoint/2010/main" val="1843032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333333"/>
                </a:solidFill>
                <a:effectLst/>
                <a:latin typeface="Work Sans" panose="020B0604020202020204" pitchFamily="2" charset="-94"/>
              </a:rPr>
              <a:t>Nitratlar </a:t>
            </a:r>
            <a:r>
              <a:rPr lang="tr-TR" b="0" i="0" dirty="0" err="1">
                <a:solidFill>
                  <a:srgbClr val="333333"/>
                </a:solidFill>
                <a:effectLst/>
                <a:latin typeface="Work Sans" panose="020B0604020202020204" pitchFamily="2" charset="-94"/>
              </a:rPr>
              <a:t>dispne</a:t>
            </a:r>
            <a:r>
              <a:rPr lang="tr-TR" b="0" i="0" dirty="0">
                <a:solidFill>
                  <a:srgbClr val="333333"/>
                </a:solidFill>
                <a:effectLst/>
                <a:latin typeface="Work Sans" panose="020B0604020202020204" pitchFamily="2" charset="-94"/>
              </a:rPr>
              <a:t> ve </a:t>
            </a:r>
            <a:r>
              <a:rPr lang="tr-TR" b="0" i="0" dirty="0" err="1">
                <a:solidFill>
                  <a:srgbClr val="333333"/>
                </a:solidFill>
                <a:effectLst/>
                <a:latin typeface="Work Sans" panose="020B0604020202020204" pitchFamily="2" charset="-94"/>
              </a:rPr>
              <a:t>konjesyonu</a:t>
            </a:r>
            <a:r>
              <a:rPr lang="tr-TR" b="0" i="0" dirty="0">
                <a:solidFill>
                  <a:srgbClr val="333333"/>
                </a:solidFill>
                <a:effectLst/>
                <a:latin typeface="Work Sans" panose="020B0604020202020204" pitchFamily="2" charset="-94"/>
              </a:rPr>
              <a:t> azaltabilir</a:t>
            </a:r>
          </a:p>
          <a:p>
            <a:r>
              <a:rPr lang="en-US" dirty="0"/>
              <a:t>EPCCS Consensus Guidance for Primary Care</a:t>
            </a:r>
            <a:r>
              <a:rPr lang="tr-TR" dirty="0"/>
              <a:t>:</a:t>
            </a:r>
            <a:r>
              <a:rPr lang="en-US" dirty="0"/>
              <a:t> Practical Guidance on Heart Failure Diagnosis and Management</a:t>
            </a:r>
            <a:endParaRPr lang="tr-TR" dirty="0"/>
          </a:p>
        </p:txBody>
      </p:sp>
      <p:sp>
        <p:nvSpPr>
          <p:cNvPr id="4" name="Slayt Numarası Yer Tutucusu 3"/>
          <p:cNvSpPr>
            <a:spLocks noGrp="1"/>
          </p:cNvSpPr>
          <p:nvPr>
            <p:ph type="sldNum" sz="quarter" idx="5"/>
          </p:nvPr>
        </p:nvSpPr>
        <p:spPr/>
        <p:txBody>
          <a:bodyPr/>
          <a:lstStyle/>
          <a:p>
            <a:fld id="{053F7E26-3D29-406C-B425-4800E47B6809}" type="slidenum">
              <a:rPr lang="tr-TR" smtClean="0"/>
              <a:t>49</a:t>
            </a:fld>
            <a:endParaRPr lang="tr-TR"/>
          </a:p>
        </p:txBody>
      </p:sp>
    </p:spTree>
    <p:extLst>
      <p:ext uri="{BB962C8B-B14F-4D97-AF65-F5344CB8AC3E}">
        <p14:creationId xmlns:p14="http://schemas.microsoft.com/office/powerpoint/2010/main" val="351395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Kalp yetmezliğinin giderek artan sıklıklarda görülmesinin önemli nedenleri vardır.</a:t>
            </a:r>
          </a:p>
          <a:p>
            <a:r>
              <a:rPr lang="tr-TR" dirty="0"/>
              <a:t>Günümüz modern tedavi yöntemleriyle kalp krizi, kalp damar hastalığı, kalp kapak hastalıkları, hipertansiyon ve diyabete bağlı ölümler engellenebilmekte ve yaşam süresi uzamaktadır. </a:t>
            </a:r>
          </a:p>
          <a:p>
            <a:r>
              <a:rPr lang="tr-TR" dirty="0"/>
              <a:t>Ancak bu hastaların büyük bölümünde zaman içerisinde KY gelişmektedir. </a:t>
            </a:r>
          </a:p>
          <a:p>
            <a:r>
              <a:rPr lang="tr-TR" dirty="0"/>
              <a:t>Toplumların yaşlanması, KY artışında diğer önemli bir nedeni oluşturmaktadır. </a:t>
            </a:r>
          </a:p>
          <a:p>
            <a:r>
              <a:rPr lang="tr-TR" dirty="0"/>
              <a:t>Yaş ilerledikçe KY görülme sıklığında ciddi artış görülmektedir</a:t>
            </a:r>
          </a:p>
          <a:p>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HAPPY çalışmasındaki</a:t>
            </a:r>
            <a:r>
              <a:rPr lang="tr-TR" sz="1200" baseline="0" dirty="0"/>
              <a:t> b</a:t>
            </a:r>
            <a:r>
              <a:rPr lang="tr-TR" dirty="0"/>
              <a:t>u rakam, daha genç bir nüfusa sahip olmamıza karşın, Batı toplumlarından yüksektir. Ülkemizde ortalama KY yaşı 60 yaş olup Batı toplumlarına göre neredeyse 10 yıl daha erken KY ile karşılaştığımız söylenebilir.</a:t>
            </a:r>
          </a:p>
          <a:p>
            <a:r>
              <a:rPr lang="tr-TR" dirty="0"/>
              <a:t>75 yaş civarında </a:t>
            </a:r>
            <a:r>
              <a:rPr lang="tr-TR" dirty="0" err="1"/>
              <a:t>prevalans</a:t>
            </a:r>
            <a:r>
              <a:rPr lang="tr-TR" dirty="0"/>
              <a:t> hızla yükselmekte, 70-80 yaş arasında %10-20 arasında bulunmaktadır</a:t>
            </a:r>
          </a:p>
        </p:txBody>
      </p:sp>
      <p:sp>
        <p:nvSpPr>
          <p:cNvPr id="4" name="Slayt Numarası Yer Tutucusu 3"/>
          <p:cNvSpPr>
            <a:spLocks noGrp="1"/>
          </p:cNvSpPr>
          <p:nvPr>
            <p:ph type="sldNum" sz="quarter" idx="10"/>
          </p:nvPr>
        </p:nvSpPr>
        <p:spPr/>
        <p:txBody>
          <a:bodyPr/>
          <a:lstStyle/>
          <a:p>
            <a:fld id="{053F7E26-3D29-406C-B425-4800E47B6809}" type="slidenum">
              <a:rPr lang="tr-TR" smtClean="0"/>
              <a:t>11</a:t>
            </a:fld>
            <a:endParaRPr lang="tr-TR"/>
          </a:p>
        </p:txBody>
      </p:sp>
    </p:spTree>
    <p:extLst>
      <p:ext uri="{BB962C8B-B14F-4D97-AF65-F5344CB8AC3E}">
        <p14:creationId xmlns:p14="http://schemas.microsoft.com/office/powerpoint/2010/main" val="2321963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F7E26-3D29-406C-B425-4800E47B6809}" type="slidenum">
              <a:rPr lang="tr-TR" smtClean="0"/>
              <a:t>51</a:t>
            </a:fld>
            <a:endParaRPr lang="tr-TR"/>
          </a:p>
        </p:txBody>
      </p:sp>
    </p:spTree>
    <p:extLst>
      <p:ext uri="{BB962C8B-B14F-4D97-AF65-F5344CB8AC3E}">
        <p14:creationId xmlns:p14="http://schemas.microsoft.com/office/powerpoint/2010/main" val="820547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53F7E26-3D29-406C-B425-4800E47B6809}" type="slidenum">
              <a:rPr lang="tr-TR" smtClean="0"/>
              <a:t>54</a:t>
            </a:fld>
            <a:endParaRPr lang="tr-TR"/>
          </a:p>
        </p:txBody>
      </p:sp>
    </p:spTree>
    <p:extLst>
      <p:ext uri="{BB962C8B-B14F-4D97-AF65-F5344CB8AC3E}">
        <p14:creationId xmlns:p14="http://schemas.microsoft.com/office/powerpoint/2010/main" val="2192628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53F7E26-3D29-406C-B425-4800E47B6809}" type="slidenum">
              <a:rPr lang="tr-TR" smtClean="0"/>
              <a:t>55</a:t>
            </a:fld>
            <a:endParaRPr lang="tr-TR"/>
          </a:p>
        </p:txBody>
      </p:sp>
    </p:spTree>
    <p:extLst>
      <p:ext uri="{BB962C8B-B14F-4D97-AF65-F5344CB8AC3E}">
        <p14:creationId xmlns:p14="http://schemas.microsoft.com/office/powerpoint/2010/main" val="428931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Bu başlangıç kalp pompa fonksiyon azalması sonrasında çoğu hasta </a:t>
            </a:r>
            <a:r>
              <a:rPr lang="tr-TR" dirty="0" err="1"/>
              <a:t>asemptomatik</a:t>
            </a:r>
            <a:r>
              <a:rPr lang="tr-TR" dirty="0"/>
              <a:t> veya minimal </a:t>
            </a:r>
            <a:r>
              <a:rPr lang="tr-TR" dirty="0" err="1"/>
              <a:t>semptomatik</a:t>
            </a:r>
            <a:r>
              <a:rPr lang="tr-TR" dirty="0"/>
              <a:t> olacaktır</a:t>
            </a:r>
          </a:p>
          <a:p>
            <a:pPr>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Kalp Yetmezliği </a:t>
            </a:r>
            <a:r>
              <a:rPr lang="tr-TR" sz="1800" b="1" dirty="0" err="1">
                <a:effectLst/>
                <a:latin typeface="Calibri" panose="020F0502020204030204" pitchFamily="34" charset="0"/>
                <a:ea typeface="Calibri" panose="020F0502020204030204" pitchFamily="34" charset="0"/>
                <a:cs typeface="Times New Roman" panose="02020603050405020304" pitchFamily="18" charset="0"/>
              </a:rPr>
              <a:t>Patofizyolojisi</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Kalbin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sistolik</a:t>
            </a:r>
            <a:r>
              <a:rPr lang="tr-TR" sz="1800" dirty="0">
                <a:effectLst/>
                <a:latin typeface="Calibri" panose="020F0502020204030204" pitchFamily="34" charset="0"/>
                <a:ea typeface="Calibri" panose="020F0502020204030204" pitchFamily="34" charset="0"/>
                <a:cs typeface="Times New Roman" panose="02020603050405020304" pitchFamily="18" charset="0"/>
              </a:rPr>
              <a:t> fonksiyonlarında ya da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diyastolik</a:t>
            </a:r>
            <a:r>
              <a:rPr lang="tr-TR" sz="1800" dirty="0">
                <a:effectLst/>
                <a:latin typeface="Calibri" panose="020F0502020204030204" pitchFamily="34" charset="0"/>
                <a:ea typeface="Calibri" panose="020F0502020204030204" pitchFamily="34" charset="0"/>
                <a:cs typeface="Times New Roman" panose="02020603050405020304" pitchFamily="18" charset="0"/>
              </a:rPr>
              <a:t> fonksiyonlarında yetersizlik aslında pompa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disfonksiyonu</a:t>
            </a:r>
            <a:r>
              <a:rPr lang="tr-TR" sz="1800" dirty="0">
                <a:effectLst/>
                <a:latin typeface="Calibri" panose="020F0502020204030204" pitchFamily="34" charset="0"/>
                <a:ea typeface="Calibri" panose="020F0502020204030204" pitchFamily="34" charset="0"/>
                <a:cs typeface="Times New Roman" panose="02020603050405020304" pitchFamily="18" charset="0"/>
              </a:rPr>
              <a:t> sebebiyle ortaya çıkmaktadır. Çoğunlukla kalp kasının kasılma sorunları sebebi ile olan pompa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disfonsiyonuna</a:t>
            </a:r>
            <a:r>
              <a:rPr lang="tr-TR" sz="1800" dirty="0">
                <a:effectLst/>
                <a:latin typeface="Calibri" panose="020F0502020204030204" pitchFamily="34" charset="0"/>
                <a:ea typeface="Calibri" panose="020F0502020204030204" pitchFamily="34" charset="0"/>
                <a:cs typeface="Times New Roman" panose="02020603050405020304" pitchFamily="18" charset="0"/>
              </a:rPr>
              <a:t> kalp kapaklarında olan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disfonksiyonlar</a:t>
            </a:r>
            <a:r>
              <a:rPr lang="tr-TR" sz="1800" dirty="0">
                <a:effectLst/>
                <a:latin typeface="Calibri" panose="020F0502020204030204" pitchFamily="34" charset="0"/>
                <a:ea typeface="Calibri" panose="020F0502020204030204" pitchFamily="34" charset="0"/>
                <a:cs typeface="Times New Roman" panose="02020603050405020304" pitchFamily="18" charset="0"/>
              </a:rPr>
              <a:t>, damarsal ya da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hormonal</a:t>
            </a:r>
            <a:r>
              <a:rPr lang="tr-TR" sz="1800" dirty="0">
                <a:effectLst/>
                <a:latin typeface="Calibri" panose="020F0502020204030204" pitchFamily="34" charset="0"/>
                <a:ea typeface="Calibri" panose="020F0502020204030204" pitchFamily="34" charset="0"/>
                <a:cs typeface="Times New Roman" panose="02020603050405020304" pitchFamily="18" charset="0"/>
              </a:rPr>
              <a:t> nedenler, sistol ya da diyastol kusurları veya yapısal patolojiler de neden olabilmektedir </a:t>
            </a:r>
          </a:p>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Kalp yetmezliğinin akut döneminde sol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ventrikül</a:t>
            </a:r>
            <a:r>
              <a:rPr lang="tr-TR" sz="1800" dirty="0">
                <a:effectLst/>
                <a:latin typeface="Calibri" panose="020F0502020204030204" pitchFamily="34" charset="0"/>
                <a:ea typeface="Calibri" panose="020F0502020204030204" pitchFamily="34" charset="0"/>
                <a:cs typeface="Times New Roman" panose="02020603050405020304" pitchFamily="18" charset="0"/>
              </a:rPr>
              <a:t> duvarının mekanik yüklenmesi sonucunda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bnp</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norepinefrin</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aldosteron</a:t>
            </a:r>
            <a:r>
              <a:rPr lang="tr-TR" sz="1800" dirty="0">
                <a:effectLst/>
                <a:latin typeface="Calibri" panose="020F0502020204030204" pitchFamily="34" charset="0"/>
                <a:ea typeface="Calibri" panose="020F0502020204030204" pitchFamily="34" charset="0"/>
                <a:cs typeface="Times New Roman" panose="02020603050405020304" pitchFamily="18" charset="0"/>
              </a:rPr>
              <a:t> gibi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nörohormonal</a:t>
            </a:r>
            <a:r>
              <a:rPr lang="tr-TR" sz="1800" dirty="0">
                <a:effectLst/>
                <a:latin typeface="Calibri" panose="020F0502020204030204" pitchFamily="34" charset="0"/>
                <a:ea typeface="Calibri" panose="020F0502020204030204" pitchFamily="34" charset="0"/>
                <a:cs typeface="Times New Roman" panose="02020603050405020304" pitchFamily="18" charset="0"/>
              </a:rPr>
              <a:t> mekanizmalar aktive olmaktadır. Bu da sodyum ve su tutulumuna sebep olur ve klinik etkiler oluşur. Kronik dönemde ise bu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nörohormanal</a:t>
            </a:r>
            <a:r>
              <a:rPr lang="tr-TR" sz="1800" dirty="0">
                <a:effectLst/>
                <a:latin typeface="Calibri" panose="020F0502020204030204" pitchFamily="34" charset="0"/>
                <a:ea typeface="Calibri" panose="020F0502020204030204" pitchFamily="34" charset="0"/>
                <a:cs typeface="Times New Roman" panose="02020603050405020304" pitchFamily="18" charset="0"/>
              </a:rPr>
              <a:t> mekanizmalar kalp kas hücresinin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apopitozuna</a:t>
            </a:r>
            <a:r>
              <a:rPr lang="tr-TR" sz="1800" dirty="0">
                <a:effectLst/>
                <a:latin typeface="Calibri" panose="020F0502020204030204" pitchFamily="34" charset="0"/>
                <a:ea typeface="Calibri" panose="020F0502020204030204" pitchFamily="34" charset="0"/>
                <a:cs typeface="Times New Roman" panose="02020603050405020304" pitchFamily="18" charset="0"/>
              </a:rPr>
              <a:t>, nekrozuna ve ölümüne sebep olmaktadır. Sonuç olarak ise daha çok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miyosit</a:t>
            </a:r>
            <a:r>
              <a:rPr lang="tr-TR" sz="1800" dirty="0">
                <a:effectLst/>
                <a:latin typeface="Calibri" panose="020F0502020204030204" pitchFamily="34" charset="0"/>
                <a:ea typeface="Calibri" panose="020F0502020204030204" pitchFamily="34" charset="0"/>
                <a:cs typeface="Times New Roman" panose="02020603050405020304" pitchFamily="18" charset="0"/>
              </a:rPr>
              <a:t> kaybı meydana gelmektedir (20).</a:t>
            </a:r>
          </a:p>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Kalp kası hücre ölümü sonucunda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troponin</a:t>
            </a:r>
            <a:r>
              <a:rPr lang="tr-TR" sz="1800" dirty="0">
                <a:effectLst/>
                <a:latin typeface="Calibri" panose="020F0502020204030204" pitchFamily="34" charset="0"/>
                <a:ea typeface="Calibri" panose="020F0502020204030204" pitchFamily="34" charset="0"/>
                <a:cs typeface="Times New Roman" panose="02020603050405020304" pitchFamily="18" charset="0"/>
              </a:rPr>
              <a:t> yükselebilmekte; sol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ventrikül</a:t>
            </a:r>
            <a:r>
              <a:rPr lang="tr-TR" sz="1800" dirty="0">
                <a:effectLst/>
                <a:latin typeface="Calibri" panose="020F0502020204030204" pitchFamily="34" charset="0"/>
                <a:ea typeface="Calibri" panose="020F0502020204030204" pitchFamily="34" charset="0"/>
                <a:cs typeface="Times New Roman" panose="02020603050405020304" pitchFamily="18" charset="0"/>
              </a:rPr>
              <a:t> dolum basıncının artması sonucunda BNP yükselebilmektedir.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Troponin</a:t>
            </a:r>
            <a:r>
              <a:rPr lang="tr-TR" sz="1800" dirty="0">
                <a:effectLst/>
                <a:latin typeface="Calibri" panose="020F0502020204030204" pitchFamily="34" charset="0"/>
                <a:ea typeface="Calibri" panose="020F0502020204030204" pitchFamily="34" charset="0"/>
                <a:cs typeface="Times New Roman" panose="02020603050405020304" pitchFamily="18" charset="0"/>
              </a:rPr>
              <a:t> değeri yüksek olan hastalarda BNP değerinde de artış olması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mortalite</a:t>
            </a:r>
            <a:r>
              <a:rPr lang="tr-TR" sz="1800" dirty="0">
                <a:effectLst/>
                <a:latin typeface="Calibri" panose="020F0502020204030204" pitchFamily="34" charset="0"/>
                <a:ea typeface="Calibri" panose="020F0502020204030204" pitchFamily="34" charset="0"/>
                <a:cs typeface="Times New Roman" panose="02020603050405020304" pitchFamily="18" charset="0"/>
              </a:rPr>
              <a:t> oranlarının artışı ile ilişkilendirilmiştir (21). </a:t>
            </a:r>
            <a:endParaRPr lang="tr-TR" dirty="0"/>
          </a:p>
        </p:txBody>
      </p:sp>
      <p:sp>
        <p:nvSpPr>
          <p:cNvPr id="4" name="Slayt Numarası Yer Tutucusu 3"/>
          <p:cNvSpPr>
            <a:spLocks noGrp="1"/>
          </p:cNvSpPr>
          <p:nvPr>
            <p:ph type="sldNum" sz="quarter" idx="10"/>
          </p:nvPr>
        </p:nvSpPr>
        <p:spPr/>
        <p:txBody>
          <a:bodyPr/>
          <a:lstStyle/>
          <a:p>
            <a:fld id="{053F7E26-3D29-406C-B425-4800E47B6809}" type="slidenum">
              <a:rPr lang="tr-TR" smtClean="0"/>
              <a:t>12</a:t>
            </a:fld>
            <a:endParaRPr lang="tr-TR"/>
          </a:p>
        </p:txBody>
      </p:sp>
    </p:spTree>
    <p:extLst>
      <p:ext uri="{BB962C8B-B14F-4D97-AF65-F5344CB8AC3E}">
        <p14:creationId xmlns:p14="http://schemas.microsoft.com/office/powerpoint/2010/main" val="346834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Sempatik </a:t>
            </a:r>
            <a:r>
              <a:rPr lang="tr-TR" b="1" dirty="0" err="1"/>
              <a:t>hiperaktivite</a:t>
            </a:r>
            <a:r>
              <a:rPr lang="tr-TR" b="1" dirty="0"/>
              <a:t>: </a:t>
            </a:r>
            <a:r>
              <a:rPr lang="tr-TR" dirty="0"/>
              <a:t>+</a:t>
            </a:r>
            <a:r>
              <a:rPr lang="tr-TR" dirty="0" err="1"/>
              <a:t>inotrop</a:t>
            </a:r>
            <a:r>
              <a:rPr lang="tr-TR" dirty="0"/>
              <a:t> +</a:t>
            </a:r>
            <a:r>
              <a:rPr lang="tr-TR" dirty="0" err="1"/>
              <a:t>kronotrop</a:t>
            </a: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r>
              <a:rPr lang="tr-TR" b="1" dirty="0"/>
              <a:t>AT 2 </a:t>
            </a:r>
            <a:r>
              <a:rPr lang="tr-TR" dirty="0" err="1"/>
              <a:t>vk,adrenal</a:t>
            </a:r>
            <a:r>
              <a:rPr lang="tr-TR" baseline="0" dirty="0"/>
              <a:t> bezden </a:t>
            </a:r>
            <a:r>
              <a:rPr lang="tr-TR" baseline="0" dirty="0" err="1"/>
              <a:t>aldesteron</a:t>
            </a:r>
            <a:r>
              <a:rPr lang="tr-TR" baseline="0" dirty="0"/>
              <a:t> </a:t>
            </a:r>
            <a:r>
              <a:rPr lang="tr-TR" baseline="0" dirty="0" err="1"/>
              <a:t>salıımı,tübüler</a:t>
            </a:r>
            <a:r>
              <a:rPr lang="tr-TR" baseline="0" dirty="0"/>
              <a:t> </a:t>
            </a:r>
            <a:r>
              <a:rPr lang="tr-TR" baseline="0" dirty="0" err="1"/>
              <a:t>Na</a:t>
            </a:r>
            <a:r>
              <a:rPr lang="tr-TR" baseline="0" dirty="0"/>
              <a:t> geri emilimi, e kardiyak </a:t>
            </a:r>
            <a:r>
              <a:rPr lang="tr-TR" baseline="0" dirty="0" err="1"/>
              <a:t>miyositlerde</a:t>
            </a:r>
            <a:r>
              <a:rPr lang="tr-TR" baseline="0" dirty="0"/>
              <a:t> </a:t>
            </a:r>
            <a:r>
              <a:rPr lang="tr-TR" baseline="0" dirty="0" err="1"/>
              <a:t>remodelingi</a:t>
            </a:r>
            <a:r>
              <a:rPr lang="tr-TR" baseline="0" dirty="0"/>
              <a:t> </a:t>
            </a:r>
            <a:r>
              <a:rPr lang="tr-TR" baseline="0" dirty="0" err="1"/>
              <a:t>arttirır</a:t>
            </a:r>
            <a:endParaRPr lang="tr-T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tr-TR" b="1" baseline="0" dirty="0" err="1"/>
              <a:t>Aldesteron</a:t>
            </a:r>
            <a:r>
              <a:rPr lang="tr-TR" b="1" baseline="0" dirty="0"/>
              <a:t> </a:t>
            </a:r>
            <a:r>
              <a:rPr lang="tr-TR" baseline="0" dirty="0"/>
              <a:t>toplayıcı kanallardan </a:t>
            </a:r>
            <a:r>
              <a:rPr lang="tr-TR" baseline="0" dirty="0" err="1"/>
              <a:t>Na</a:t>
            </a:r>
            <a:r>
              <a:rPr lang="tr-TR" baseline="0" dirty="0"/>
              <a:t> alınımı, K ve H atılımını arttırır</a:t>
            </a: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a:solidFill>
                  <a:schemeClr val="tx1"/>
                </a:solidFill>
                <a:effectLst/>
                <a:latin typeface="+mn-lt"/>
                <a:ea typeface="+mn-ea"/>
                <a:cs typeface="+mn-cs"/>
              </a:rPr>
              <a:t>Fizyolojik koşullarda ANP ve BNP, fazla tuz alımı sonrası  </a:t>
            </a:r>
            <a:r>
              <a:rPr lang="tr-TR" sz="1200" b="0" i="0" kern="1200" dirty="0" err="1">
                <a:solidFill>
                  <a:schemeClr val="tx1"/>
                </a:solidFill>
                <a:effectLst/>
                <a:latin typeface="+mn-lt"/>
                <a:ea typeface="+mn-ea"/>
                <a:cs typeface="+mn-cs"/>
              </a:rPr>
              <a:t>miyokardiyal</a:t>
            </a:r>
            <a:r>
              <a:rPr lang="tr-TR" sz="1200" b="0" i="0" kern="1200" dirty="0">
                <a:solidFill>
                  <a:schemeClr val="tx1"/>
                </a:solidFill>
                <a:effectLst/>
                <a:latin typeface="+mn-lt"/>
                <a:ea typeface="+mn-ea"/>
                <a:cs typeface="+mn-cs"/>
              </a:rPr>
              <a:t> ve </a:t>
            </a:r>
            <a:r>
              <a:rPr lang="tr-TR" sz="1200" b="0" i="0" kern="1200" dirty="0" err="1">
                <a:solidFill>
                  <a:schemeClr val="tx1"/>
                </a:solidFill>
                <a:effectLst/>
                <a:latin typeface="+mn-lt"/>
                <a:ea typeface="+mn-ea"/>
                <a:cs typeface="+mn-cs"/>
              </a:rPr>
              <a:t>atriyal</a:t>
            </a:r>
            <a:r>
              <a:rPr lang="tr-TR" sz="1200" b="0" i="0" kern="1200" dirty="0">
                <a:solidFill>
                  <a:schemeClr val="tx1"/>
                </a:solidFill>
                <a:effectLst/>
                <a:latin typeface="+mn-lt"/>
                <a:ea typeface="+mn-ea"/>
                <a:cs typeface="+mn-cs"/>
              </a:rPr>
              <a:t> gerilime bağlı </a:t>
            </a:r>
            <a:r>
              <a:rPr lang="tr-TR" sz="1200" b="0" i="0" kern="1200" dirty="0" err="1">
                <a:solidFill>
                  <a:schemeClr val="tx1"/>
                </a:solidFill>
                <a:effectLst/>
                <a:latin typeface="+mn-lt"/>
                <a:ea typeface="+mn-ea"/>
                <a:cs typeface="+mn-cs"/>
              </a:rPr>
              <a:t>natriüretik</a:t>
            </a:r>
            <a:r>
              <a:rPr lang="tr-TR" sz="1200" b="0" i="0" kern="1200" dirty="0">
                <a:solidFill>
                  <a:schemeClr val="tx1"/>
                </a:solidFill>
                <a:effectLst/>
                <a:latin typeface="+mn-lt"/>
                <a:ea typeface="+mn-ea"/>
                <a:cs typeface="+mn-cs"/>
              </a:rPr>
              <a:t> hormon olarak salınırlar. Bir kere salınınca bu </a:t>
            </a:r>
            <a:r>
              <a:rPr lang="tr-TR" sz="1200" b="0" i="0" kern="1200" dirty="0" err="1">
                <a:solidFill>
                  <a:schemeClr val="tx1"/>
                </a:solidFill>
                <a:effectLst/>
                <a:latin typeface="+mn-lt"/>
                <a:ea typeface="+mn-ea"/>
                <a:cs typeface="+mn-cs"/>
              </a:rPr>
              <a:t>peptitler</a:t>
            </a:r>
            <a:r>
              <a:rPr lang="tr-TR" sz="1200" b="0" i="0" kern="1200" dirty="0">
                <a:solidFill>
                  <a:schemeClr val="tx1"/>
                </a:solidFill>
                <a:effectLst/>
                <a:latin typeface="+mn-lt"/>
                <a:ea typeface="+mn-ea"/>
                <a:cs typeface="+mn-cs"/>
              </a:rPr>
              <a:t> böbrek ve </a:t>
            </a:r>
            <a:r>
              <a:rPr lang="tr-TR" sz="1200" b="0" i="0" kern="1200" dirty="0" err="1">
                <a:solidFill>
                  <a:schemeClr val="tx1"/>
                </a:solidFill>
                <a:effectLst/>
                <a:latin typeface="+mn-lt"/>
                <a:ea typeface="+mn-ea"/>
                <a:cs typeface="+mn-cs"/>
              </a:rPr>
              <a:t>periferik</a:t>
            </a:r>
            <a:r>
              <a:rPr lang="tr-TR" sz="1200" b="0" i="0" kern="1200" dirty="0">
                <a:solidFill>
                  <a:schemeClr val="tx1"/>
                </a:solidFill>
                <a:effectLst/>
                <a:latin typeface="+mn-lt"/>
                <a:ea typeface="+mn-ea"/>
                <a:cs typeface="+mn-cs"/>
              </a:rPr>
              <a:t> dolaşımda sodyum ve su atılımını artırıp, renin ve </a:t>
            </a:r>
            <a:r>
              <a:rPr lang="tr-TR" sz="1200" b="0" i="0" kern="1200" dirty="0" err="1">
                <a:solidFill>
                  <a:schemeClr val="tx1"/>
                </a:solidFill>
                <a:effectLst/>
                <a:latin typeface="+mn-lt"/>
                <a:ea typeface="+mn-ea"/>
                <a:cs typeface="+mn-cs"/>
              </a:rPr>
              <a:t>aldesteron</a:t>
            </a:r>
            <a:r>
              <a:rPr lang="tr-TR" sz="1200" b="0" i="0" kern="1200" dirty="0">
                <a:solidFill>
                  <a:schemeClr val="tx1"/>
                </a:solidFill>
                <a:effectLst/>
                <a:latin typeface="+mn-lt"/>
                <a:ea typeface="+mn-ea"/>
                <a:cs typeface="+mn-cs"/>
              </a:rPr>
              <a:t> salınımını azaltarak kalbin yükünü azaltır. RAS aktivasyonu sırasında ANP ve BNP ters düzenleyici görev yaparak sodyum ve su </a:t>
            </a:r>
            <a:r>
              <a:rPr lang="tr-TR" sz="1200" b="0" i="0" kern="1200" dirty="0" err="1">
                <a:solidFill>
                  <a:schemeClr val="tx1"/>
                </a:solidFill>
                <a:effectLst/>
                <a:latin typeface="+mn-lt"/>
                <a:ea typeface="+mn-ea"/>
                <a:cs typeface="+mn-cs"/>
              </a:rPr>
              <a:t>homeostazını</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sağlarlar.Çok</a:t>
            </a:r>
            <a:r>
              <a:rPr lang="tr-TR" sz="1200" b="0" i="0" kern="1200" dirty="0">
                <a:solidFill>
                  <a:schemeClr val="tx1"/>
                </a:solidFill>
                <a:effectLst/>
                <a:latin typeface="+mn-lt"/>
                <a:ea typeface="+mn-ea"/>
                <a:cs typeface="+mn-cs"/>
              </a:rPr>
              <a:t> iyi bilinmeyen sebeplerden dolayı ilerleyen kalp yetersizliğinde </a:t>
            </a:r>
            <a:r>
              <a:rPr lang="tr-TR" sz="1200" b="0" i="0" kern="1200" dirty="0" err="1">
                <a:solidFill>
                  <a:schemeClr val="tx1"/>
                </a:solidFill>
                <a:effectLst/>
                <a:latin typeface="+mn-lt"/>
                <a:ea typeface="+mn-ea"/>
                <a:cs typeface="+mn-cs"/>
              </a:rPr>
              <a:t>natriüretik</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peptitlerin</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renal</a:t>
            </a:r>
            <a:r>
              <a:rPr lang="tr-TR" sz="1200" b="0" i="0" kern="1200" dirty="0">
                <a:solidFill>
                  <a:schemeClr val="tx1"/>
                </a:solidFill>
                <a:effectLst/>
                <a:latin typeface="+mn-lt"/>
                <a:ea typeface="+mn-ea"/>
                <a:cs typeface="+mn-cs"/>
              </a:rPr>
              <a:t> etkileri körleşir ve RAS rakipsiz kalır. Düşük </a:t>
            </a:r>
            <a:r>
              <a:rPr lang="tr-TR" sz="1200" b="0" i="0" kern="1200" dirty="0" err="1">
                <a:solidFill>
                  <a:schemeClr val="tx1"/>
                </a:solidFill>
                <a:effectLst/>
                <a:latin typeface="+mn-lt"/>
                <a:ea typeface="+mn-ea"/>
                <a:cs typeface="+mn-cs"/>
              </a:rPr>
              <a:t>renal</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perfüzyonu</a:t>
            </a:r>
            <a:r>
              <a:rPr lang="tr-TR" sz="1200" b="0" i="0" kern="1200" dirty="0">
                <a:solidFill>
                  <a:schemeClr val="tx1"/>
                </a:solidFill>
                <a:effectLst/>
                <a:latin typeface="+mn-lt"/>
                <a:ea typeface="+mn-ea"/>
                <a:cs typeface="+mn-cs"/>
              </a:rPr>
              <a:t> basıncı, </a:t>
            </a:r>
            <a:r>
              <a:rPr lang="tr-TR" sz="1200" b="0" i="0" kern="1200" dirty="0" err="1">
                <a:solidFill>
                  <a:schemeClr val="tx1"/>
                </a:solidFill>
                <a:effectLst/>
                <a:latin typeface="+mn-lt"/>
                <a:ea typeface="+mn-ea"/>
                <a:cs typeface="+mn-cs"/>
              </a:rPr>
              <a:t>natriüretik</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peptit</a:t>
            </a:r>
            <a:r>
              <a:rPr lang="tr-TR" sz="1200" b="0" i="0" kern="1200" dirty="0">
                <a:solidFill>
                  <a:schemeClr val="tx1"/>
                </a:solidFill>
                <a:effectLst/>
                <a:latin typeface="+mn-lt"/>
                <a:ea typeface="+mn-ea"/>
                <a:cs typeface="+mn-cs"/>
              </a:rPr>
              <a:t> moleküler form </a:t>
            </a:r>
            <a:r>
              <a:rPr lang="tr-TR" sz="1200" b="0" i="0" kern="1200" dirty="0" err="1">
                <a:solidFill>
                  <a:schemeClr val="tx1"/>
                </a:solidFill>
                <a:effectLst/>
                <a:latin typeface="+mn-lt"/>
                <a:ea typeface="+mn-ea"/>
                <a:cs typeface="+mn-cs"/>
              </a:rPr>
              <a:t>alternasyonu</a:t>
            </a:r>
            <a:r>
              <a:rPr lang="tr-TR" sz="1200" b="0" i="0" kern="1200" dirty="0">
                <a:solidFill>
                  <a:schemeClr val="tx1"/>
                </a:solidFill>
                <a:effectLst/>
                <a:latin typeface="+mn-lt"/>
                <a:ea typeface="+mn-ea"/>
                <a:cs typeface="+mn-cs"/>
              </a:rPr>
              <a:t> ve </a:t>
            </a:r>
            <a:r>
              <a:rPr lang="tr-TR" sz="1200" b="0" i="0" kern="1200" dirty="0" err="1">
                <a:solidFill>
                  <a:schemeClr val="tx1"/>
                </a:solidFill>
                <a:effectLst/>
                <a:latin typeface="+mn-lt"/>
                <a:ea typeface="+mn-ea"/>
                <a:cs typeface="+mn-cs"/>
              </a:rPr>
              <a:t>defekti</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natriüretik</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peptit</a:t>
            </a:r>
            <a:r>
              <a:rPr lang="tr-TR" sz="1200" b="0" i="0" kern="1200" dirty="0">
                <a:solidFill>
                  <a:schemeClr val="tx1"/>
                </a:solidFill>
                <a:effectLst/>
                <a:latin typeface="+mn-lt"/>
                <a:ea typeface="+mn-ea"/>
                <a:cs typeface="+mn-cs"/>
              </a:rPr>
              <a:t> reseptör azalması körelmenin potansiyel sebepleridir.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err="1"/>
              <a:t>Prostoglandinler</a:t>
            </a:r>
            <a:r>
              <a:rPr lang="tr-TR" dirty="0"/>
              <a:t>: böbrek damarlarında </a:t>
            </a:r>
            <a:r>
              <a:rPr lang="tr-TR" dirty="0" err="1"/>
              <a:t>vd</a:t>
            </a:r>
            <a:r>
              <a:rPr lang="tr-TR" dirty="0"/>
              <a:t> yaparlar</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10"/>
          </p:nvPr>
        </p:nvSpPr>
        <p:spPr/>
        <p:txBody>
          <a:bodyPr/>
          <a:lstStyle/>
          <a:p>
            <a:fld id="{053F7E26-3D29-406C-B425-4800E47B6809}" type="slidenum">
              <a:rPr lang="tr-TR" smtClean="0"/>
              <a:t>13</a:t>
            </a:fld>
            <a:endParaRPr lang="tr-TR"/>
          </a:p>
        </p:txBody>
      </p:sp>
    </p:spTree>
    <p:extLst>
      <p:ext uri="{BB962C8B-B14F-4D97-AF65-F5344CB8AC3E}">
        <p14:creationId xmlns:p14="http://schemas.microsoft.com/office/powerpoint/2010/main" val="54801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 </a:t>
            </a:r>
            <a:r>
              <a:rPr lang="tr-TR" dirty="0" err="1"/>
              <a:t>kompansatuar</a:t>
            </a:r>
            <a:r>
              <a:rPr lang="tr-TR" dirty="0"/>
              <a:t> mekanizmalar ile kalp yeterli kan pompalayamıyorsa buna </a:t>
            </a:r>
            <a:r>
              <a:rPr lang="tr-TR" dirty="0" err="1"/>
              <a:t>dekompanse</a:t>
            </a:r>
            <a:r>
              <a:rPr lang="tr-TR" dirty="0"/>
              <a:t>  KY</a:t>
            </a:r>
            <a:r>
              <a:rPr lang="tr-TR" baseline="0" dirty="0"/>
              <a:t> denir</a:t>
            </a:r>
            <a:endParaRPr lang="tr-TR" dirty="0"/>
          </a:p>
        </p:txBody>
      </p:sp>
      <p:sp>
        <p:nvSpPr>
          <p:cNvPr id="4" name="Slayt Numarası Yer Tutucusu 3"/>
          <p:cNvSpPr>
            <a:spLocks noGrp="1"/>
          </p:cNvSpPr>
          <p:nvPr>
            <p:ph type="sldNum" sz="quarter" idx="10"/>
          </p:nvPr>
        </p:nvSpPr>
        <p:spPr/>
        <p:txBody>
          <a:bodyPr/>
          <a:lstStyle/>
          <a:p>
            <a:fld id="{053F7E26-3D29-406C-B425-4800E47B6809}" type="slidenum">
              <a:rPr lang="tr-TR" smtClean="0"/>
              <a:t>15</a:t>
            </a:fld>
            <a:endParaRPr lang="tr-TR"/>
          </a:p>
        </p:txBody>
      </p:sp>
    </p:spTree>
    <p:extLst>
      <p:ext uri="{BB962C8B-B14F-4D97-AF65-F5344CB8AC3E}">
        <p14:creationId xmlns:p14="http://schemas.microsoft.com/office/powerpoint/2010/main" val="279279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En</a:t>
            </a:r>
            <a:r>
              <a:rPr lang="tr-TR" baseline="0" dirty="0"/>
              <a:t> sık nedenler arasında KAH DM HT gibi nedenlerin bulunması birinci basamağa koruma açısından büyük görev düştüğünü gösteriyor</a:t>
            </a:r>
            <a:endParaRPr lang="tr-TR" dirty="0"/>
          </a:p>
        </p:txBody>
      </p:sp>
      <p:sp>
        <p:nvSpPr>
          <p:cNvPr id="4" name="Slayt Numarası Yer Tutucusu 3"/>
          <p:cNvSpPr>
            <a:spLocks noGrp="1"/>
          </p:cNvSpPr>
          <p:nvPr>
            <p:ph type="sldNum" sz="quarter" idx="10"/>
          </p:nvPr>
        </p:nvSpPr>
        <p:spPr/>
        <p:txBody>
          <a:bodyPr/>
          <a:lstStyle/>
          <a:p>
            <a:fld id="{053F7E26-3D29-406C-B425-4800E47B6809}" type="slidenum">
              <a:rPr lang="tr-TR" smtClean="0"/>
              <a:t>16</a:t>
            </a:fld>
            <a:endParaRPr lang="tr-TR"/>
          </a:p>
        </p:txBody>
      </p:sp>
    </p:spTree>
    <p:extLst>
      <p:ext uri="{BB962C8B-B14F-4D97-AF65-F5344CB8AC3E}">
        <p14:creationId xmlns:p14="http://schemas.microsoft.com/office/powerpoint/2010/main" val="3171046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Aritmiler</a:t>
            </a:r>
            <a:r>
              <a:rPr lang="tr-TR" dirty="0"/>
              <a:t>: taşikardi, af, </a:t>
            </a:r>
            <a:r>
              <a:rPr lang="tr-TR" dirty="0" err="1"/>
              <a:t>atrial</a:t>
            </a:r>
            <a:r>
              <a:rPr lang="tr-TR" dirty="0"/>
              <a:t> </a:t>
            </a:r>
            <a:r>
              <a:rPr lang="tr-TR" dirty="0" err="1"/>
              <a:t>flutter</a:t>
            </a:r>
            <a:r>
              <a:rPr lang="tr-TR" dirty="0"/>
              <a:t>, </a:t>
            </a:r>
            <a:r>
              <a:rPr lang="tr-TR" dirty="0" err="1"/>
              <a:t>bradikardi,kalp</a:t>
            </a:r>
            <a:r>
              <a:rPr lang="tr-TR" baseline="0" dirty="0"/>
              <a:t> bloğu  gibi</a:t>
            </a:r>
          </a:p>
          <a:p>
            <a:r>
              <a:rPr lang="tr-TR" b="1" baseline="0" dirty="0" err="1"/>
              <a:t>Kollojen</a:t>
            </a:r>
            <a:r>
              <a:rPr lang="tr-TR" b="1" baseline="0" dirty="0"/>
              <a:t> doku hastalıkları: </a:t>
            </a:r>
            <a:r>
              <a:rPr lang="tr-TR" b="0" baseline="0" dirty="0"/>
              <a:t>SLE</a:t>
            </a:r>
            <a:r>
              <a:rPr lang="tr-TR" baseline="0" dirty="0"/>
              <a:t>, </a:t>
            </a:r>
            <a:r>
              <a:rPr lang="tr-TR" baseline="0" dirty="0" err="1"/>
              <a:t>skloderma</a:t>
            </a:r>
            <a:r>
              <a:rPr lang="tr-TR" baseline="0" dirty="0"/>
              <a:t> gibi</a:t>
            </a:r>
          </a:p>
          <a:p>
            <a:r>
              <a:rPr lang="tr-TR" b="1" baseline="0" dirty="0"/>
              <a:t>Endokrin bozukluklar</a:t>
            </a:r>
            <a:r>
              <a:rPr lang="tr-TR" baseline="0" dirty="0"/>
              <a:t>: </a:t>
            </a:r>
            <a:r>
              <a:rPr lang="tr-TR" baseline="0" dirty="0" err="1"/>
              <a:t>tiroid</a:t>
            </a:r>
            <a:r>
              <a:rPr lang="tr-TR" baseline="0" dirty="0"/>
              <a:t> </a:t>
            </a:r>
            <a:r>
              <a:rPr lang="tr-TR" baseline="0" dirty="0" err="1"/>
              <a:t>hast</a:t>
            </a:r>
            <a:r>
              <a:rPr lang="tr-TR" baseline="0" dirty="0"/>
              <a:t>, FEO gibi</a:t>
            </a:r>
          </a:p>
          <a:p>
            <a:r>
              <a:rPr lang="tr-TR" b="1" baseline="0" dirty="0" err="1"/>
              <a:t>Toksik</a:t>
            </a:r>
            <a:r>
              <a:rPr lang="tr-TR" b="1" baseline="0" dirty="0"/>
              <a:t> </a:t>
            </a:r>
            <a:r>
              <a:rPr lang="tr-TR" b="1" baseline="0" dirty="0" err="1"/>
              <a:t>kmp</a:t>
            </a:r>
            <a:r>
              <a:rPr lang="tr-TR" baseline="0" dirty="0"/>
              <a:t>: alkol, </a:t>
            </a:r>
            <a:r>
              <a:rPr lang="tr-TR" baseline="0" dirty="0" err="1"/>
              <a:t>kokain,ağır</a:t>
            </a:r>
            <a:r>
              <a:rPr lang="tr-TR" baseline="0" dirty="0"/>
              <a:t> metal, </a:t>
            </a:r>
            <a:r>
              <a:rPr lang="tr-TR" baseline="0" dirty="0" err="1"/>
              <a:t>KT,radyasyon</a:t>
            </a:r>
            <a:r>
              <a:rPr lang="tr-TR" baseline="0" dirty="0"/>
              <a:t> gibi</a:t>
            </a:r>
          </a:p>
        </p:txBody>
      </p:sp>
      <p:sp>
        <p:nvSpPr>
          <p:cNvPr id="4" name="Slayt Numarası Yer Tutucusu 3"/>
          <p:cNvSpPr>
            <a:spLocks noGrp="1"/>
          </p:cNvSpPr>
          <p:nvPr>
            <p:ph type="sldNum" sz="quarter" idx="10"/>
          </p:nvPr>
        </p:nvSpPr>
        <p:spPr/>
        <p:txBody>
          <a:bodyPr/>
          <a:lstStyle/>
          <a:p>
            <a:fld id="{053F7E26-3D29-406C-B425-4800E47B6809}" type="slidenum">
              <a:rPr lang="tr-TR" smtClean="0"/>
              <a:t>17</a:t>
            </a:fld>
            <a:endParaRPr lang="tr-TR"/>
          </a:p>
        </p:txBody>
      </p:sp>
    </p:spTree>
    <p:extLst>
      <p:ext uri="{BB962C8B-B14F-4D97-AF65-F5344CB8AC3E}">
        <p14:creationId xmlns:p14="http://schemas.microsoft.com/office/powerpoint/2010/main" val="598959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D709369-26C3-4E03-80B1-ADA769B7EC77}" type="datetimeFigureOut">
              <a:rPr lang="tr-TR" smtClean="0"/>
              <a:t>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A0D96A-4FFA-4562-BEA4-D6FB126C2A44}" type="slidenum">
              <a:rPr lang="tr-TR" smtClean="0"/>
              <a:t>‹#›</a:t>
            </a:fld>
            <a:endParaRPr lang="tr-TR"/>
          </a:p>
        </p:txBody>
      </p:sp>
    </p:spTree>
    <p:extLst>
      <p:ext uri="{BB962C8B-B14F-4D97-AF65-F5344CB8AC3E}">
        <p14:creationId xmlns:p14="http://schemas.microsoft.com/office/powerpoint/2010/main" val="119126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709369-26C3-4E03-80B1-ADA769B7EC77}" type="datetimeFigureOut">
              <a:rPr lang="tr-TR" smtClean="0"/>
              <a:t>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A0D96A-4FFA-4562-BEA4-D6FB126C2A44}" type="slidenum">
              <a:rPr lang="tr-TR" smtClean="0"/>
              <a:t>‹#›</a:t>
            </a:fld>
            <a:endParaRPr lang="tr-TR"/>
          </a:p>
        </p:txBody>
      </p:sp>
    </p:spTree>
    <p:extLst>
      <p:ext uri="{BB962C8B-B14F-4D97-AF65-F5344CB8AC3E}">
        <p14:creationId xmlns:p14="http://schemas.microsoft.com/office/powerpoint/2010/main" val="151699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709369-26C3-4E03-80B1-ADA769B7EC77}" type="datetimeFigureOut">
              <a:rPr lang="tr-TR" smtClean="0"/>
              <a:t>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A0D96A-4FFA-4562-BEA4-D6FB126C2A44}" type="slidenum">
              <a:rPr lang="tr-TR" smtClean="0"/>
              <a:t>‹#›</a:t>
            </a:fld>
            <a:endParaRPr lang="tr-TR"/>
          </a:p>
        </p:txBody>
      </p:sp>
    </p:spTree>
    <p:extLst>
      <p:ext uri="{BB962C8B-B14F-4D97-AF65-F5344CB8AC3E}">
        <p14:creationId xmlns:p14="http://schemas.microsoft.com/office/powerpoint/2010/main" val="291822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709369-26C3-4E03-80B1-ADA769B7EC77}" type="datetimeFigureOut">
              <a:rPr lang="tr-TR" smtClean="0"/>
              <a:t>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A0D96A-4FFA-4562-BEA4-D6FB126C2A44}" type="slidenum">
              <a:rPr lang="tr-TR" smtClean="0"/>
              <a:t>‹#›</a:t>
            </a:fld>
            <a:endParaRPr lang="tr-TR"/>
          </a:p>
        </p:txBody>
      </p:sp>
    </p:spTree>
    <p:extLst>
      <p:ext uri="{BB962C8B-B14F-4D97-AF65-F5344CB8AC3E}">
        <p14:creationId xmlns:p14="http://schemas.microsoft.com/office/powerpoint/2010/main" val="378557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9D709369-26C3-4E03-80B1-ADA769B7EC77}" type="datetimeFigureOut">
              <a:rPr lang="tr-TR" smtClean="0"/>
              <a:t>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A0D96A-4FFA-4562-BEA4-D6FB126C2A44}" type="slidenum">
              <a:rPr lang="tr-TR" smtClean="0"/>
              <a:t>‹#›</a:t>
            </a:fld>
            <a:endParaRPr lang="tr-TR"/>
          </a:p>
        </p:txBody>
      </p:sp>
    </p:spTree>
    <p:extLst>
      <p:ext uri="{BB962C8B-B14F-4D97-AF65-F5344CB8AC3E}">
        <p14:creationId xmlns:p14="http://schemas.microsoft.com/office/powerpoint/2010/main" val="53560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D709369-26C3-4E03-80B1-ADA769B7EC77}" type="datetimeFigureOut">
              <a:rPr lang="tr-TR" smtClean="0"/>
              <a:t>4.01.2022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A0D96A-4FFA-4562-BEA4-D6FB126C2A44}" type="slidenum">
              <a:rPr lang="tr-TR" smtClean="0"/>
              <a:t>‹#›</a:t>
            </a:fld>
            <a:endParaRPr lang="tr-TR"/>
          </a:p>
        </p:txBody>
      </p:sp>
    </p:spTree>
    <p:extLst>
      <p:ext uri="{BB962C8B-B14F-4D97-AF65-F5344CB8AC3E}">
        <p14:creationId xmlns:p14="http://schemas.microsoft.com/office/powerpoint/2010/main" val="371477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D709369-26C3-4E03-80B1-ADA769B7EC77}" type="datetimeFigureOut">
              <a:rPr lang="tr-TR" smtClean="0"/>
              <a:t>4.01.2022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DA0D96A-4FFA-4562-BEA4-D6FB126C2A44}" type="slidenum">
              <a:rPr lang="tr-TR" smtClean="0"/>
              <a:t>‹#›</a:t>
            </a:fld>
            <a:endParaRPr lang="tr-TR"/>
          </a:p>
        </p:txBody>
      </p:sp>
    </p:spTree>
    <p:extLst>
      <p:ext uri="{BB962C8B-B14F-4D97-AF65-F5344CB8AC3E}">
        <p14:creationId xmlns:p14="http://schemas.microsoft.com/office/powerpoint/2010/main" val="90249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D709369-26C3-4E03-80B1-ADA769B7EC77}" type="datetimeFigureOut">
              <a:rPr lang="tr-TR" smtClean="0"/>
              <a:t>4.01.2022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DA0D96A-4FFA-4562-BEA4-D6FB126C2A44}" type="slidenum">
              <a:rPr lang="tr-TR" smtClean="0"/>
              <a:t>‹#›</a:t>
            </a:fld>
            <a:endParaRPr lang="tr-TR"/>
          </a:p>
        </p:txBody>
      </p:sp>
    </p:spTree>
    <p:extLst>
      <p:ext uri="{BB962C8B-B14F-4D97-AF65-F5344CB8AC3E}">
        <p14:creationId xmlns:p14="http://schemas.microsoft.com/office/powerpoint/2010/main" val="177349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D709369-26C3-4E03-80B1-ADA769B7EC77}" type="datetimeFigureOut">
              <a:rPr lang="tr-TR" smtClean="0"/>
              <a:t>4.01.2022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DA0D96A-4FFA-4562-BEA4-D6FB126C2A44}" type="slidenum">
              <a:rPr lang="tr-TR" smtClean="0"/>
              <a:t>‹#›</a:t>
            </a:fld>
            <a:endParaRPr lang="tr-TR"/>
          </a:p>
        </p:txBody>
      </p:sp>
    </p:spTree>
    <p:extLst>
      <p:ext uri="{BB962C8B-B14F-4D97-AF65-F5344CB8AC3E}">
        <p14:creationId xmlns:p14="http://schemas.microsoft.com/office/powerpoint/2010/main" val="293899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D709369-26C3-4E03-80B1-ADA769B7EC77}" type="datetimeFigureOut">
              <a:rPr lang="tr-TR" smtClean="0"/>
              <a:t>4.01.2022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A0D96A-4FFA-4562-BEA4-D6FB126C2A44}" type="slidenum">
              <a:rPr lang="tr-TR" smtClean="0"/>
              <a:t>‹#›</a:t>
            </a:fld>
            <a:endParaRPr lang="tr-TR"/>
          </a:p>
        </p:txBody>
      </p:sp>
    </p:spTree>
    <p:extLst>
      <p:ext uri="{BB962C8B-B14F-4D97-AF65-F5344CB8AC3E}">
        <p14:creationId xmlns:p14="http://schemas.microsoft.com/office/powerpoint/2010/main" val="174824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D709369-26C3-4E03-80B1-ADA769B7EC77}" type="datetimeFigureOut">
              <a:rPr lang="tr-TR" smtClean="0"/>
              <a:t>4.01.2022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A0D96A-4FFA-4562-BEA4-D6FB126C2A44}" type="slidenum">
              <a:rPr lang="tr-TR" smtClean="0"/>
              <a:t>‹#›</a:t>
            </a:fld>
            <a:endParaRPr lang="tr-TR"/>
          </a:p>
        </p:txBody>
      </p:sp>
    </p:spTree>
    <p:extLst>
      <p:ext uri="{BB962C8B-B14F-4D97-AF65-F5344CB8AC3E}">
        <p14:creationId xmlns:p14="http://schemas.microsoft.com/office/powerpoint/2010/main" val="3505189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09369-26C3-4E03-80B1-ADA769B7EC77}" type="datetimeFigureOut">
              <a:rPr lang="tr-TR" smtClean="0"/>
              <a:t>4.01.2022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0D96A-4FFA-4562-BEA4-D6FB126C2A44}" type="slidenum">
              <a:rPr lang="tr-TR" smtClean="0"/>
              <a:t>‹#›</a:t>
            </a:fld>
            <a:endParaRPr lang="tr-TR"/>
          </a:p>
        </p:txBody>
      </p:sp>
    </p:spTree>
    <p:extLst>
      <p:ext uri="{BB962C8B-B14F-4D97-AF65-F5344CB8AC3E}">
        <p14:creationId xmlns:p14="http://schemas.microsoft.com/office/powerpoint/2010/main" val="101233331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www.onlinejacc.org/content/early/2017/04/20/j.jacc.2017.04.025"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aafp.org/home.html"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BF5422-60D5-491F-B30C-1B145D4EAFA4}"/>
              </a:ext>
            </a:extLst>
          </p:cNvPr>
          <p:cNvSpPr>
            <a:spLocks noGrp="1"/>
          </p:cNvSpPr>
          <p:nvPr>
            <p:ph type="title"/>
          </p:nvPr>
        </p:nvSpPr>
        <p:spPr/>
        <p:txBody>
          <a:bodyPr>
            <a:normAutofit/>
          </a:bodyPr>
          <a:lstStyle/>
          <a:p>
            <a:pPr algn="ctr"/>
            <a:r>
              <a:rPr lang="tr-TR" sz="4000" b="1" dirty="0">
                <a:solidFill>
                  <a:srgbClr val="C00000"/>
                </a:solidFill>
              </a:rPr>
              <a:t>OLGU</a:t>
            </a:r>
            <a:endParaRPr lang="tr-TR" sz="4000" dirty="0">
              <a:solidFill>
                <a:srgbClr val="C00000"/>
              </a:solidFill>
            </a:endParaRPr>
          </a:p>
        </p:txBody>
      </p:sp>
      <p:sp>
        <p:nvSpPr>
          <p:cNvPr id="3" name="İçerik Yer Tutucusu 2">
            <a:extLst>
              <a:ext uri="{FF2B5EF4-FFF2-40B4-BE49-F238E27FC236}">
                <a16:creationId xmlns:a16="http://schemas.microsoft.com/office/drawing/2014/main" id="{67BB2221-A0A8-4703-BFAD-271CB22B2BEA}"/>
              </a:ext>
            </a:extLst>
          </p:cNvPr>
          <p:cNvSpPr>
            <a:spLocks noGrp="1"/>
          </p:cNvSpPr>
          <p:nvPr>
            <p:ph idx="1"/>
          </p:nvPr>
        </p:nvSpPr>
        <p:spPr/>
        <p:txBody>
          <a:bodyPr>
            <a:normAutofit/>
          </a:bodyPr>
          <a:lstStyle/>
          <a:p>
            <a:r>
              <a:rPr lang="tr-TR" dirty="0"/>
              <a:t>63 yaş erkek hasta,</a:t>
            </a:r>
          </a:p>
          <a:p>
            <a:r>
              <a:rPr lang="tr-TR" dirty="0"/>
              <a:t>Halsizlik, çabuk yorulma şikayetiyle birinci basamağa </a:t>
            </a:r>
          </a:p>
          <a:p>
            <a:pPr marL="0" indent="0">
              <a:buNone/>
            </a:pPr>
            <a:r>
              <a:rPr lang="tr-TR" dirty="0"/>
              <a:t>başvurmuş</a:t>
            </a:r>
          </a:p>
          <a:p>
            <a:r>
              <a:rPr lang="tr-TR" dirty="0"/>
              <a:t>Bilinen HT (15 yıldır), DM tip 2 (5 yıldır), DL (5 yıldır) </a:t>
            </a:r>
          </a:p>
          <a:p>
            <a:pPr marL="0" indent="0">
              <a:buNone/>
            </a:pPr>
            <a:r>
              <a:rPr lang="tr-TR" dirty="0"/>
              <a:t>hastalıkları var</a:t>
            </a:r>
          </a:p>
          <a:p>
            <a:r>
              <a:rPr lang="tr-TR" dirty="0"/>
              <a:t>Düzenli kullandığı ilaçlar: </a:t>
            </a:r>
            <a:r>
              <a:rPr lang="tr-TR" dirty="0" err="1"/>
              <a:t>Co-diovan</a:t>
            </a:r>
            <a:r>
              <a:rPr lang="tr-TR" dirty="0"/>
              <a:t> 1*1,</a:t>
            </a:r>
          </a:p>
          <a:p>
            <a:pPr marL="0" indent="0">
              <a:buNone/>
            </a:pPr>
            <a:r>
              <a:rPr lang="tr-TR" dirty="0"/>
              <a:t> </a:t>
            </a:r>
            <a:r>
              <a:rPr lang="tr-TR" dirty="0" err="1"/>
              <a:t>Diaformin</a:t>
            </a:r>
            <a:r>
              <a:rPr lang="tr-TR" dirty="0"/>
              <a:t> 1000 mg 1*1, </a:t>
            </a:r>
            <a:r>
              <a:rPr lang="tr-TR" dirty="0" err="1"/>
              <a:t>Ator</a:t>
            </a:r>
            <a:r>
              <a:rPr lang="tr-TR" dirty="0"/>
              <a:t> 10 mg 1*1 </a:t>
            </a:r>
          </a:p>
          <a:p>
            <a:r>
              <a:rPr lang="tr-TR" dirty="0"/>
              <a:t>35 yıldır günde 1 paket sigara içiyor, alkol kullanmıyor.</a:t>
            </a:r>
          </a:p>
          <a:p>
            <a:endParaRPr lang="tr-TR" dirty="0"/>
          </a:p>
          <a:p>
            <a:endParaRPr lang="tr-TR" dirty="0"/>
          </a:p>
          <a:p>
            <a:endParaRPr lang="tr-TR" dirty="0"/>
          </a:p>
          <a:p>
            <a:endParaRPr lang="tr-TR" dirty="0"/>
          </a:p>
        </p:txBody>
      </p:sp>
      <p:pic>
        <p:nvPicPr>
          <p:cNvPr id="10" name="Resim 9">
            <a:extLst>
              <a:ext uri="{FF2B5EF4-FFF2-40B4-BE49-F238E27FC236}">
                <a16:creationId xmlns:a16="http://schemas.microsoft.com/office/drawing/2014/main" id="{B9F923E8-160D-4FAC-ACA2-98A6ED801D45}"/>
              </a:ext>
            </a:extLst>
          </p:cNvPr>
          <p:cNvPicPr>
            <a:picLocks noChangeAspect="1"/>
          </p:cNvPicPr>
          <p:nvPr/>
        </p:nvPicPr>
        <p:blipFill>
          <a:blip r:embed="rId3"/>
          <a:stretch>
            <a:fillRect/>
          </a:stretch>
        </p:blipFill>
        <p:spPr>
          <a:xfrm>
            <a:off x="9239250" y="1501645"/>
            <a:ext cx="2952750" cy="4171950"/>
          </a:xfrm>
          <a:prstGeom prst="rect">
            <a:avLst/>
          </a:prstGeom>
        </p:spPr>
      </p:pic>
    </p:spTree>
    <p:extLst>
      <p:ext uri="{BB962C8B-B14F-4D97-AF65-F5344CB8AC3E}">
        <p14:creationId xmlns:p14="http://schemas.microsoft.com/office/powerpoint/2010/main" val="191517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KALP YETMEZLİĞİ NEDİR?</a:t>
            </a:r>
          </a:p>
        </p:txBody>
      </p:sp>
      <p:sp>
        <p:nvSpPr>
          <p:cNvPr id="3" name="İçerik Yer Tutucusu 2"/>
          <p:cNvSpPr>
            <a:spLocks noGrp="1"/>
          </p:cNvSpPr>
          <p:nvPr>
            <p:ph idx="1"/>
          </p:nvPr>
        </p:nvSpPr>
        <p:spPr/>
        <p:txBody>
          <a:bodyPr>
            <a:normAutofit/>
          </a:bodyPr>
          <a:lstStyle/>
          <a:p>
            <a:r>
              <a:rPr lang="tr-TR" dirty="0"/>
              <a:t>AHA ve ACC ya göre:</a:t>
            </a:r>
          </a:p>
          <a:p>
            <a:pPr lvl="1"/>
            <a:r>
              <a:rPr lang="tr-TR" dirty="0">
                <a:latin typeface="Calibri" panose="020F0502020204030204" pitchFamily="34" charset="0"/>
                <a:cs typeface="Calibri" panose="020F0502020204030204" pitchFamily="34" charset="0"/>
              </a:rPr>
              <a:t>Yapısal ve/veya fonksiyonel kalp hastalıklarına bağlı olarak </a:t>
            </a:r>
            <a:r>
              <a:rPr lang="tr-TR" dirty="0" err="1">
                <a:latin typeface="Calibri" panose="020F0502020204030204" pitchFamily="34" charset="0"/>
                <a:cs typeface="Calibri" panose="020F0502020204030204" pitchFamily="34" charset="0"/>
              </a:rPr>
              <a:t>ventriküllerin</a:t>
            </a:r>
            <a:r>
              <a:rPr lang="tr-TR" dirty="0">
                <a:latin typeface="Calibri" panose="020F0502020204030204" pitchFamily="34" charset="0"/>
                <a:cs typeface="Calibri" panose="020F0502020204030204" pitchFamily="34" charset="0"/>
              </a:rPr>
              <a:t> </a:t>
            </a:r>
            <a:r>
              <a:rPr lang="tr-TR" b="1" dirty="0">
                <a:solidFill>
                  <a:srgbClr val="C00000"/>
                </a:solidFill>
                <a:latin typeface="Calibri" panose="020F0502020204030204" pitchFamily="34" charset="0"/>
                <a:cs typeface="Calibri" panose="020F0502020204030204" pitchFamily="34" charset="0"/>
              </a:rPr>
              <a:t>kanla dolma ve/veya kanı pompalama </a:t>
            </a:r>
            <a:r>
              <a:rPr lang="tr-TR" dirty="0">
                <a:latin typeface="Calibri" panose="020F0502020204030204" pitchFamily="34" charset="0"/>
                <a:cs typeface="Calibri" panose="020F0502020204030204" pitchFamily="34" charset="0"/>
              </a:rPr>
              <a:t>özelliklerinin bozulması </a:t>
            </a:r>
          </a:p>
          <a:p>
            <a:pPr lvl="1"/>
            <a:r>
              <a:rPr lang="tr-TR" dirty="0" err="1">
                <a:latin typeface="Calibri" panose="020F0502020204030204" pitchFamily="34" charset="0"/>
                <a:cs typeface="Calibri" panose="020F0502020204030204" pitchFamily="34" charset="0"/>
              </a:rPr>
              <a:t>Hemodinamik</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renal</a:t>
            </a:r>
            <a:r>
              <a:rPr lang="tr-TR" dirty="0">
                <a:latin typeface="Calibri" panose="020F0502020204030204" pitchFamily="34" charset="0"/>
                <a:cs typeface="Calibri" panose="020F0502020204030204" pitchFamily="34" charset="0"/>
              </a:rPr>
              <a:t> ve </a:t>
            </a:r>
            <a:r>
              <a:rPr lang="tr-TR" dirty="0" err="1">
                <a:latin typeface="Calibri" panose="020F0502020204030204" pitchFamily="34" charset="0"/>
                <a:cs typeface="Calibri" panose="020F0502020204030204" pitchFamily="34" charset="0"/>
              </a:rPr>
              <a:t>nörohormonal</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kompansatuar</a:t>
            </a:r>
            <a:r>
              <a:rPr lang="tr-TR" dirty="0">
                <a:latin typeface="Calibri" panose="020F0502020204030204" pitchFamily="34" charset="0"/>
                <a:cs typeface="Calibri" panose="020F0502020204030204" pitchFamily="34" charset="0"/>
              </a:rPr>
              <a:t> mekanizmaların yetersiz kalması sonucunda </a:t>
            </a:r>
          </a:p>
          <a:p>
            <a:pPr marL="0" indent="0">
              <a:buNone/>
            </a:pPr>
            <a:r>
              <a:rPr lang="tr-TR" dirty="0">
                <a:latin typeface="Calibri" panose="020F0502020204030204" pitchFamily="34" charset="0"/>
                <a:cs typeface="Calibri" panose="020F0502020204030204" pitchFamily="34" charset="0"/>
              </a:rPr>
              <a:t>  akut veya kronik bulgularla ortaya çıkan kompleks bir sendromdur</a:t>
            </a:r>
          </a:p>
        </p:txBody>
      </p:sp>
    </p:spTree>
    <p:extLst>
      <p:ext uri="{BB962C8B-B14F-4D97-AF65-F5344CB8AC3E}">
        <p14:creationId xmlns:p14="http://schemas.microsoft.com/office/powerpoint/2010/main" val="158871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EPİDEMİYOLOJİSİ</a:t>
            </a:r>
          </a:p>
        </p:txBody>
      </p:sp>
      <p:sp>
        <p:nvSpPr>
          <p:cNvPr id="3" name="İçerik Yer Tutucusu 2"/>
          <p:cNvSpPr>
            <a:spLocks noGrp="1"/>
          </p:cNvSpPr>
          <p:nvPr>
            <p:ph idx="1"/>
          </p:nvPr>
        </p:nvSpPr>
        <p:spPr/>
        <p:txBody>
          <a:bodyPr>
            <a:normAutofit/>
          </a:bodyPr>
          <a:lstStyle/>
          <a:p>
            <a:r>
              <a:rPr lang="tr-TR" dirty="0"/>
              <a:t>KY hastası;</a:t>
            </a:r>
          </a:p>
          <a:p>
            <a:pPr lvl="1"/>
            <a:r>
              <a:rPr lang="tr-TR" dirty="0"/>
              <a:t>Avrupa’da 15 milyon</a:t>
            </a:r>
          </a:p>
          <a:p>
            <a:pPr lvl="1"/>
            <a:r>
              <a:rPr lang="tr-TR" dirty="0"/>
              <a:t>ABD’de 6 milyon</a:t>
            </a:r>
          </a:p>
          <a:p>
            <a:r>
              <a:rPr lang="tr-TR" dirty="0"/>
              <a:t>2012 de </a:t>
            </a:r>
            <a:r>
              <a:rPr lang="tr-TR" dirty="0" err="1"/>
              <a:t>Türkiyede</a:t>
            </a:r>
            <a:r>
              <a:rPr lang="tr-TR" dirty="0"/>
              <a:t> yapılan HAPPY çalışması;</a:t>
            </a:r>
          </a:p>
          <a:p>
            <a:pPr lvl="1"/>
            <a:r>
              <a:rPr lang="tr-TR" dirty="0"/>
              <a:t>Erişkinlerde kalp yetmezliği </a:t>
            </a:r>
            <a:r>
              <a:rPr lang="tr-TR" dirty="0" err="1"/>
              <a:t>prevalansı</a:t>
            </a:r>
            <a:r>
              <a:rPr lang="tr-TR" dirty="0"/>
              <a:t> %6,9   </a:t>
            </a:r>
          </a:p>
          <a:p>
            <a:pPr lvl="1"/>
            <a:r>
              <a:rPr lang="tr-TR" dirty="0"/>
              <a:t>2 milyondan fazla erişkinde kalp yetmezliği</a:t>
            </a:r>
          </a:p>
          <a:p>
            <a:r>
              <a:rPr lang="tr-TR" dirty="0"/>
              <a:t>AHA 2012’den 2030’a kadar </a:t>
            </a:r>
          </a:p>
          <a:p>
            <a:pPr lvl="1"/>
            <a:r>
              <a:rPr lang="tr-TR" dirty="0" err="1"/>
              <a:t>KY’de</a:t>
            </a:r>
            <a:r>
              <a:rPr lang="tr-TR" dirty="0"/>
              <a:t> %46’lık bir artış beklendiği </a:t>
            </a:r>
          </a:p>
          <a:p>
            <a:pPr lvl="1"/>
            <a:r>
              <a:rPr lang="tr-TR" dirty="0"/>
              <a:t>2030’da ABD’de ≥ 18 yaş grubunda 8 milyondan fazla kişide KY görüleceği</a:t>
            </a:r>
          </a:p>
        </p:txBody>
      </p:sp>
      <p:pic>
        <p:nvPicPr>
          <p:cNvPr id="5" name="Resim 4">
            <a:extLst>
              <a:ext uri="{FF2B5EF4-FFF2-40B4-BE49-F238E27FC236}">
                <a16:creationId xmlns:a16="http://schemas.microsoft.com/office/drawing/2014/main" id="{13DD3AB8-6703-48A5-B6F4-CE1FC70A5258}"/>
              </a:ext>
            </a:extLst>
          </p:cNvPr>
          <p:cNvPicPr>
            <a:picLocks noChangeAspect="1"/>
          </p:cNvPicPr>
          <p:nvPr/>
        </p:nvPicPr>
        <p:blipFill>
          <a:blip r:embed="rId3"/>
          <a:stretch>
            <a:fillRect/>
          </a:stretch>
        </p:blipFill>
        <p:spPr>
          <a:xfrm>
            <a:off x="8882313" y="2165685"/>
            <a:ext cx="3309687" cy="2201779"/>
          </a:xfrm>
          <a:prstGeom prst="rect">
            <a:avLst/>
          </a:prstGeom>
        </p:spPr>
      </p:pic>
    </p:spTree>
    <p:extLst>
      <p:ext uri="{BB962C8B-B14F-4D97-AF65-F5344CB8AC3E}">
        <p14:creationId xmlns:p14="http://schemas.microsoft.com/office/powerpoint/2010/main" val="108309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PATOFİZYOLOJİ</a:t>
            </a:r>
          </a:p>
        </p:txBody>
      </p:sp>
      <p:sp>
        <p:nvSpPr>
          <p:cNvPr id="3" name="İçerik Yer Tutucusu 2"/>
          <p:cNvSpPr>
            <a:spLocks noGrp="1"/>
          </p:cNvSpPr>
          <p:nvPr>
            <p:ph idx="1"/>
          </p:nvPr>
        </p:nvSpPr>
        <p:spPr/>
        <p:txBody>
          <a:bodyPr/>
          <a:lstStyle/>
          <a:p>
            <a:r>
              <a:rPr lang="tr-TR" dirty="0"/>
              <a:t>KY kalp kasını zedeleyen ve </a:t>
            </a:r>
            <a:r>
              <a:rPr lang="tr-TR" dirty="0" err="1"/>
              <a:t>miyositlerin</a:t>
            </a:r>
            <a:r>
              <a:rPr lang="tr-TR" dirty="0"/>
              <a:t> fonksiyon kaybına yol açan veya miyokardın kasılmasını engelleyen indeks bir olay sonrası gelişen ilerleyici bir hastalık</a:t>
            </a:r>
          </a:p>
          <a:p>
            <a:pPr lvl="1"/>
            <a:r>
              <a:rPr lang="tr-TR" dirty="0"/>
              <a:t>Bu indeks olay miyokart </a:t>
            </a:r>
            <a:r>
              <a:rPr lang="tr-TR" dirty="0" err="1"/>
              <a:t>infarktüsü</a:t>
            </a:r>
            <a:r>
              <a:rPr lang="tr-TR" dirty="0"/>
              <a:t> (MI) gibi ani; sıvı, basınç yüklenmesi gibi veya </a:t>
            </a:r>
            <a:r>
              <a:rPr lang="tr-TR" dirty="0" err="1"/>
              <a:t>herediter</a:t>
            </a:r>
            <a:r>
              <a:rPr lang="tr-TR" dirty="0"/>
              <a:t> </a:t>
            </a:r>
            <a:r>
              <a:rPr lang="tr-TR" dirty="0" err="1"/>
              <a:t>kardiyomiyopatiler</a:t>
            </a:r>
            <a:r>
              <a:rPr lang="tr-TR" dirty="0"/>
              <a:t> gibi yavaş, sinsi seyirli olabilir.</a:t>
            </a:r>
          </a:p>
          <a:p>
            <a:pPr lvl="1"/>
            <a:r>
              <a:rPr lang="tr-TR" dirty="0"/>
              <a:t>Bu indeks olayların ortak noktası hepsinin bir şekilde kalbin pompa fonksiyonunu azaltmasıdır.</a:t>
            </a:r>
          </a:p>
        </p:txBody>
      </p:sp>
    </p:spTree>
    <p:extLst>
      <p:ext uri="{BB962C8B-B14F-4D97-AF65-F5344CB8AC3E}">
        <p14:creationId xmlns:p14="http://schemas.microsoft.com/office/powerpoint/2010/main" val="2935219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PATOFİZYOLOJİ</a:t>
            </a:r>
            <a:endParaRPr lang="tr-TR" sz="4000" dirty="0"/>
          </a:p>
        </p:txBody>
      </p:sp>
      <p:sp>
        <p:nvSpPr>
          <p:cNvPr id="3" name="İçerik Yer Tutucusu 2"/>
          <p:cNvSpPr>
            <a:spLocks noGrp="1"/>
          </p:cNvSpPr>
          <p:nvPr>
            <p:ph idx="1"/>
          </p:nvPr>
        </p:nvSpPr>
        <p:spPr/>
        <p:txBody>
          <a:bodyPr/>
          <a:lstStyle/>
          <a:p>
            <a:pPr marL="0" indent="0">
              <a:buNone/>
            </a:pPr>
            <a:r>
              <a:rPr lang="tr-TR" b="1" dirty="0" err="1"/>
              <a:t>KY’de</a:t>
            </a:r>
            <a:r>
              <a:rPr lang="tr-TR" b="1" dirty="0"/>
              <a:t> </a:t>
            </a:r>
            <a:r>
              <a:rPr lang="tr-TR" b="1" dirty="0" err="1"/>
              <a:t>Kompansatuar</a:t>
            </a:r>
            <a:r>
              <a:rPr lang="tr-TR" b="1" dirty="0"/>
              <a:t> Mekanizmalar</a:t>
            </a:r>
          </a:p>
          <a:p>
            <a:r>
              <a:rPr lang="tr-TR" dirty="0"/>
              <a:t>Sempatik </a:t>
            </a:r>
            <a:r>
              <a:rPr lang="tr-TR" dirty="0" err="1"/>
              <a:t>hiperaktivite</a:t>
            </a:r>
            <a:endParaRPr lang="tr-TR" dirty="0"/>
          </a:p>
          <a:p>
            <a:r>
              <a:rPr lang="tr-TR" dirty="0"/>
              <a:t>Kalp kasında </a:t>
            </a:r>
            <a:r>
              <a:rPr lang="tr-TR" dirty="0" err="1"/>
              <a:t>hipertrofi</a:t>
            </a:r>
            <a:endParaRPr lang="tr-TR" dirty="0"/>
          </a:p>
          <a:p>
            <a:r>
              <a:rPr lang="tr-TR" dirty="0"/>
              <a:t>Renin- </a:t>
            </a:r>
            <a:r>
              <a:rPr lang="tr-TR" dirty="0" err="1"/>
              <a:t>Anjiotensin-Aldesteron</a:t>
            </a:r>
            <a:r>
              <a:rPr lang="tr-TR" dirty="0"/>
              <a:t> sistem aktivasyonu</a:t>
            </a:r>
          </a:p>
          <a:p>
            <a:r>
              <a:rPr lang="tr-TR" dirty="0" err="1"/>
              <a:t>Natriüretik</a:t>
            </a:r>
            <a:r>
              <a:rPr lang="tr-TR" dirty="0"/>
              <a:t> faktörlerin salınımında artış</a:t>
            </a:r>
          </a:p>
          <a:p>
            <a:r>
              <a:rPr lang="tr-TR" dirty="0" err="1"/>
              <a:t>Prostoglandinler</a:t>
            </a:r>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293482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4724400" y="762001"/>
            <a:ext cx="2705100" cy="461665"/>
          </a:xfrm>
          <a:prstGeom prst="rect">
            <a:avLst/>
          </a:prstGeom>
          <a:noFill/>
          <a:ln w="381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sz="2400" dirty="0" err="1">
                <a:latin typeface="Comic Sans MS" panose="030F0702030302020204" pitchFamily="66" charset="0"/>
              </a:rPr>
              <a:t>Anjiyotensinojen</a:t>
            </a:r>
            <a:endParaRPr lang="tr-TR" sz="2400" dirty="0">
              <a:latin typeface="Comic Sans MS" panose="030F0702030302020204" pitchFamily="66" charset="0"/>
            </a:endParaRPr>
          </a:p>
        </p:txBody>
      </p:sp>
      <p:sp>
        <p:nvSpPr>
          <p:cNvPr id="24580" name="Text Box 4"/>
          <p:cNvSpPr txBox="1">
            <a:spLocks noChangeArrowheads="1"/>
          </p:cNvSpPr>
          <p:nvPr/>
        </p:nvSpPr>
        <p:spPr bwMode="auto">
          <a:xfrm>
            <a:off x="4762500" y="2019301"/>
            <a:ext cx="2705100" cy="461665"/>
          </a:xfrm>
          <a:prstGeom prst="rect">
            <a:avLst/>
          </a:prstGeom>
          <a:noFill/>
          <a:ln w="381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sz="2400">
                <a:latin typeface="Comic Sans MS" panose="030F0702030302020204" pitchFamily="66" charset="0"/>
              </a:rPr>
              <a:t>Anjiyotensin I</a:t>
            </a:r>
          </a:p>
        </p:txBody>
      </p:sp>
      <p:sp>
        <p:nvSpPr>
          <p:cNvPr id="24581" name="Text Box 5"/>
          <p:cNvSpPr txBox="1">
            <a:spLocks noChangeArrowheads="1"/>
          </p:cNvSpPr>
          <p:nvPr/>
        </p:nvSpPr>
        <p:spPr bwMode="auto">
          <a:xfrm>
            <a:off x="4724400" y="3162301"/>
            <a:ext cx="2705100" cy="461665"/>
          </a:xfrm>
          <a:prstGeom prst="rect">
            <a:avLst/>
          </a:prstGeom>
          <a:noFill/>
          <a:ln w="381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sz="2400">
                <a:latin typeface="Comic Sans MS" panose="030F0702030302020204" pitchFamily="66" charset="0"/>
              </a:rPr>
              <a:t>Anjiyotensin II</a:t>
            </a:r>
          </a:p>
        </p:txBody>
      </p:sp>
      <p:sp>
        <p:nvSpPr>
          <p:cNvPr id="24582" name="Text Box 6"/>
          <p:cNvSpPr txBox="1">
            <a:spLocks noChangeArrowheads="1"/>
          </p:cNvSpPr>
          <p:nvPr/>
        </p:nvSpPr>
        <p:spPr bwMode="auto">
          <a:xfrm>
            <a:off x="4905375" y="4381501"/>
            <a:ext cx="2133600" cy="461665"/>
          </a:xfrm>
          <a:prstGeom prst="rect">
            <a:avLst/>
          </a:prstGeom>
          <a:noFill/>
          <a:ln w="381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sz="2400">
                <a:latin typeface="Comic Sans MS" panose="030F0702030302020204" pitchFamily="66" charset="0"/>
              </a:rPr>
              <a:t>Aldosteron</a:t>
            </a:r>
          </a:p>
        </p:txBody>
      </p:sp>
      <p:sp>
        <p:nvSpPr>
          <p:cNvPr id="24583" name="Text Box 7"/>
          <p:cNvSpPr txBox="1">
            <a:spLocks noChangeArrowheads="1"/>
          </p:cNvSpPr>
          <p:nvPr/>
        </p:nvSpPr>
        <p:spPr bwMode="auto">
          <a:xfrm>
            <a:off x="7315200" y="4381501"/>
            <a:ext cx="3276600" cy="461665"/>
          </a:xfrm>
          <a:prstGeom prst="rect">
            <a:avLst/>
          </a:prstGeom>
          <a:solidFill>
            <a:srgbClr val="FF9900"/>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sz="2400" b="1" dirty="0" err="1">
                <a:solidFill>
                  <a:schemeClr val="bg2"/>
                </a:solidFill>
                <a:latin typeface="Comic Sans MS" panose="030F0702030302020204" pitchFamily="66" charset="0"/>
              </a:rPr>
              <a:t>Semp</a:t>
            </a:r>
            <a:r>
              <a:rPr lang="tr-TR" sz="2400" b="1" dirty="0">
                <a:solidFill>
                  <a:schemeClr val="bg2"/>
                </a:solidFill>
                <a:latin typeface="Comic Sans MS" panose="030F0702030302020204" pitchFamily="66" charset="0"/>
              </a:rPr>
              <a:t> Aktivite artışı</a:t>
            </a:r>
          </a:p>
        </p:txBody>
      </p:sp>
      <p:sp>
        <p:nvSpPr>
          <p:cNvPr id="24584" name="Text Box 8"/>
          <p:cNvSpPr txBox="1">
            <a:spLocks noChangeArrowheads="1"/>
          </p:cNvSpPr>
          <p:nvPr/>
        </p:nvSpPr>
        <p:spPr bwMode="auto">
          <a:xfrm>
            <a:off x="1676400" y="4381501"/>
            <a:ext cx="2971800" cy="461665"/>
          </a:xfrm>
          <a:prstGeom prst="rect">
            <a:avLst/>
          </a:prstGeom>
          <a:solidFill>
            <a:srgbClr val="FF9900"/>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sz="2400" b="1" dirty="0" err="1">
                <a:solidFill>
                  <a:schemeClr val="bg2"/>
                </a:solidFill>
                <a:latin typeface="Comic Sans MS" panose="030F0702030302020204" pitchFamily="66" charset="0"/>
              </a:rPr>
              <a:t>Vazokonstrüksiyon</a:t>
            </a:r>
            <a:endParaRPr lang="tr-TR" sz="2400" b="1" dirty="0">
              <a:solidFill>
                <a:schemeClr val="bg2"/>
              </a:solidFill>
              <a:latin typeface="Comic Sans MS" panose="030F0702030302020204" pitchFamily="66" charset="0"/>
            </a:endParaRPr>
          </a:p>
        </p:txBody>
      </p:sp>
      <p:sp>
        <p:nvSpPr>
          <p:cNvPr id="24585" name="Text Box 9"/>
          <p:cNvSpPr txBox="1">
            <a:spLocks noChangeArrowheads="1"/>
          </p:cNvSpPr>
          <p:nvPr/>
        </p:nvSpPr>
        <p:spPr bwMode="auto">
          <a:xfrm>
            <a:off x="4419600" y="5676901"/>
            <a:ext cx="3276600" cy="461665"/>
          </a:xfrm>
          <a:prstGeom prst="rect">
            <a:avLst/>
          </a:prstGeom>
          <a:solidFill>
            <a:srgbClr val="FF9900"/>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sz="2400" b="1">
                <a:solidFill>
                  <a:schemeClr val="bg2"/>
                </a:solidFill>
                <a:latin typeface="Comic Sans MS" panose="030F0702030302020204" pitchFamily="66" charset="0"/>
              </a:rPr>
              <a:t>Su ve Tuz tululumu</a:t>
            </a:r>
          </a:p>
        </p:txBody>
      </p:sp>
      <p:sp>
        <p:nvSpPr>
          <p:cNvPr id="24586" name="AutoShape 10"/>
          <p:cNvSpPr>
            <a:spLocks noChangeArrowheads="1"/>
          </p:cNvSpPr>
          <p:nvPr/>
        </p:nvSpPr>
        <p:spPr bwMode="auto">
          <a:xfrm>
            <a:off x="5943600" y="1295400"/>
            <a:ext cx="304800" cy="457200"/>
          </a:xfrm>
          <a:prstGeom prst="downArrow">
            <a:avLst>
              <a:gd name="adj1" fmla="val 50000"/>
              <a:gd name="adj2" fmla="val 375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p>
        </p:txBody>
      </p:sp>
      <p:sp>
        <p:nvSpPr>
          <p:cNvPr id="24587" name="AutoShape 11"/>
          <p:cNvSpPr>
            <a:spLocks noChangeArrowheads="1"/>
          </p:cNvSpPr>
          <p:nvPr/>
        </p:nvSpPr>
        <p:spPr bwMode="auto">
          <a:xfrm>
            <a:off x="5943600" y="2514600"/>
            <a:ext cx="304800" cy="457200"/>
          </a:xfrm>
          <a:prstGeom prst="downArrow">
            <a:avLst>
              <a:gd name="adj1" fmla="val 50000"/>
              <a:gd name="adj2" fmla="val 375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p>
        </p:txBody>
      </p:sp>
      <p:sp>
        <p:nvSpPr>
          <p:cNvPr id="24588" name="AutoShape 12"/>
          <p:cNvSpPr>
            <a:spLocks noChangeArrowheads="1"/>
          </p:cNvSpPr>
          <p:nvPr/>
        </p:nvSpPr>
        <p:spPr bwMode="auto">
          <a:xfrm>
            <a:off x="5943600" y="3657600"/>
            <a:ext cx="304800" cy="457200"/>
          </a:xfrm>
          <a:prstGeom prst="downArrow">
            <a:avLst>
              <a:gd name="adj1" fmla="val 50000"/>
              <a:gd name="adj2" fmla="val 375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p>
        </p:txBody>
      </p:sp>
      <p:sp>
        <p:nvSpPr>
          <p:cNvPr id="24589" name="AutoShape 13"/>
          <p:cNvSpPr>
            <a:spLocks noChangeArrowheads="1"/>
          </p:cNvSpPr>
          <p:nvPr/>
        </p:nvSpPr>
        <p:spPr bwMode="auto">
          <a:xfrm>
            <a:off x="5943600" y="4876800"/>
            <a:ext cx="304800" cy="457200"/>
          </a:xfrm>
          <a:prstGeom prst="downArrow">
            <a:avLst>
              <a:gd name="adj1" fmla="val 50000"/>
              <a:gd name="adj2" fmla="val 375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p>
        </p:txBody>
      </p:sp>
      <p:sp>
        <p:nvSpPr>
          <p:cNvPr id="24590" name="AutoShape 14"/>
          <p:cNvSpPr>
            <a:spLocks noChangeArrowheads="1"/>
          </p:cNvSpPr>
          <p:nvPr/>
        </p:nvSpPr>
        <p:spPr bwMode="auto">
          <a:xfrm rot="1989291">
            <a:off x="4413251" y="3519488"/>
            <a:ext cx="201613" cy="914400"/>
          </a:xfrm>
          <a:prstGeom prst="downArrow">
            <a:avLst>
              <a:gd name="adj1" fmla="val 50000"/>
              <a:gd name="adj2" fmla="val 113386"/>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p>
        </p:txBody>
      </p:sp>
      <p:sp>
        <p:nvSpPr>
          <p:cNvPr id="24591" name="AutoShape 15"/>
          <p:cNvSpPr>
            <a:spLocks noChangeArrowheads="1"/>
          </p:cNvSpPr>
          <p:nvPr/>
        </p:nvSpPr>
        <p:spPr bwMode="auto">
          <a:xfrm rot="-2250125">
            <a:off x="7581900" y="3543300"/>
            <a:ext cx="228600" cy="914400"/>
          </a:xfrm>
          <a:prstGeom prst="downArrow">
            <a:avLst>
              <a:gd name="adj1" fmla="val 50000"/>
              <a:gd name="adj2" fmla="val 10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p>
        </p:txBody>
      </p:sp>
      <p:sp>
        <p:nvSpPr>
          <p:cNvPr id="24592" name="Text Box 16"/>
          <p:cNvSpPr txBox="1">
            <a:spLocks noChangeArrowheads="1"/>
          </p:cNvSpPr>
          <p:nvPr/>
        </p:nvSpPr>
        <p:spPr bwMode="auto">
          <a:xfrm>
            <a:off x="8343900" y="1295401"/>
            <a:ext cx="1028700" cy="461665"/>
          </a:xfrm>
          <a:prstGeom prst="rect">
            <a:avLst/>
          </a:prstGeom>
          <a:noFill/>
          <a:ln w="381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sz="2400">
                <a:latin typeface="Comic Sans MS" panose="030F0702030302020204" pitchFamily="66" charset="0"/>
              </a:rPr>
              <a:t>Renin</a:t>
            </a:r>
          </a:p>
        </p:txBody>
      </p:sp>
      <p:sp>
        <p:nvSpPr>
          <p:cNvPr id="24593" name="Text Box 17"/>
          <p:cNvSpPr txBox="1">
            <a:spLocks noChangeArrowheads="1"/>
          </p:cNvSpPr>
          <p:nvPr/>
        </p:nvSpPr>
        <p:spPr bwMode="auto">
          <a:xfrm>
            <a:off x="8382000" y="2552701"/>
            <a:ext cx="1028700" cy="461665"/>
          </a:xfrm>
          <a:prstGeom prst="rect">
            <a:avLst/>
          </a:prstGeom>
          <a:noFill/>
          <a:ln w="381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sz="2400">
                <a:latin typeface="Comic Sans MS" panose="030F0702030302020204" pitchFamily="66" charset="0"/>
              </a:rPr>
              <a:t>ACE</a:t>
            </a:r>
          </a:p>
        </p:txBody>
      </p:sp>
      <p:sp>
        <p:nvSpPr>
          <p:cNvPr id="24594" name="AutoShape 18"/>
          <p:cNvSpPr>
            <a:spLocks noChangeArrowheads="1"/>
          </p:cNvSpPr>
          <p:nvPr/>
        </p:nvSpPr>
        <p:spPr bwMode="auto">
          <a:xfrm>
            <a:off x="6248400" y="2667000"/>
            <a:ext cx="2133600" cy="228600"/>
          </a:xfrm>
          <a:prstGeom prst="leftArrow">
            <a:avLst>
              <a:gd name="adj1" fmla="val 50000"/>
              <a:gd name="adj2" fmla="val 233333"/>
            </a:avLst>
          </a:prstGeom>
          <a:solidFill>
            <a:srgbClr val="FF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p>
        </p:txBody>
      </p:sp>
      <p:sp>
        <p:nvSpPr>
          <p:cNvPr id="24595" name="AutoShape 19"/>
          <p:cNvSpPr>
            <a:spLocks noChangeArrowheads="1"/>
          </p:cNvSpPr>
          <p:nvPr/>
        </p:nvSpPr>
        <p:spPr bwMode="auto">
          <a:xfrm>
            <a:off x="6172200" y="1447800"/>
            <a:ext cx="2133600" cy="228600"/>
          </a:xfrm>
          <a:prstGeom prst="leftArrow">
            <a:avLst>
              <a:gd name="adj1" fmla="val 50000"/>
              <a:gd name="adj2" fmla="val 233333"/>
            </a:avLst>
          </a:prstGeom>
          <a:solidFill>
            <a:srgbClr val="FF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p>
        </p:txBody>
      </p:sp>
    </p:spTree>
    <p:extLst>
      <p:ext uri="{BB962C8B-B14F-4D97-AF65-F5344CB8AC3E}">
        <p14:creationId xmlns:p14="http://schemas.microsoft.com/office/powerpoint/2010/main" val="707793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PATOFİZYOLOJİ</a:t>
            </a:r>
            <a:endParaRPr lang="tr-TR" sz="4000" b="1" dirty="0"/>
          </a:p>
        </p:txBody>
      </p:sp>
      <p:sp>
        <p:nvSpPr>
          <p:cNvPr id="3" name="İçerik Yer Tutucusu 2"/>
          <p:cNvSpPr>
            <a:spLocks noGrp="1"/>
          </p:cNvSpPr>
          <p:nvPr>
            <p:ph idx="1"/>
          </p:nvPr>
        </p:nvSpPr>
        <p:spPr/>
        <p:txBody>
          <a:bodyPr/>
          <a:lstStyle/>
          <a:p>
            <a:pPr marL="0" indent="0">
              <a:buNone/>
            </a:pPr>
            <a:r>
              <a:rPr lang="tr-TR" b="1" dirty="0" err="1"/>
              <a:t>Kompansatuar</a:t>
            </a:r>
            <a:r>
              <a:rPr lang="tr-TR" b="1" dirty="0"/>
              <a:t> Mekanizmaların Olumsuz Etkileri</a:t>
            </a:r>
          </a:p>
          <a:p>
            <a:r>
              <a:rPr lang="tr-TR" dirty="0"/>
              <a:t>RAAS </a:t>
            </a:r>
            <a:r>
              <a:rPr lang="tr-TR" dirty="0" err="1"/>
              <a:t>ativasyonu</a:t>
            </a:r>
            <a:r>
              <a:rPr lang="tr-TR" dirty="0"/>
              <a:t> ile </a:t>
            </a:r>
            <a:r>
              <a:rPr lang="tr-TR" b="1" dirty="0"/>
              <a:t>sıvı </a:t>
            </a:r>
            <a:r>
              <a:rPr lang="tr-TR" b="1" dirty="0" err="1"/>
              <a:t>retansiyonu</a:t>
            </a:r>
            <a:endParaRPr lang="tr-TR" b="1" dirty="0"/>
          </a:p>
          <a:p>
            <a:r>
              <a:rPr lang="tr-TR" dirty="0"/>
              <a:t>Sempatik uyarı ile </a:t>
            </a:r>
            <a:r>
              <a:rPr lang="tr-TR" b="1" dirty="0"/>
              <a:t>taşikardi</a:t>
            </a:r>
          </a:p>
          <a:p>
            <a:r>
              <a:rPr lang="tr-TR" dirty="0" err="1"/>
              <a:t>Hipertrofi</a:t>
            </a:r>
            <a:r>
              <a:rPr lang="tr-TR" dirty="0"/>
              <a:t> sonucunda </a:t>
            </a:r>
            <a:r>
              <a:rPr lang="tr-TR" b="1" dirty="0"/>
              <a:t>rölatif </a:t>
            </a:r>
            <a:r>
              <a:rPr lang="tr-TR" b="1" dirty="0" err="1"/>
              <a:t>iskemi</a:t>
            </a:r>
            <a:r>
              <a:rPr lang="tr-TR" b="1" dirty="0"/>
              <a:t> ve aritmi</a:t>
            </a:r>
          </a:p>
          <a:p>
            <a:endParaRPr lang="tr-TR" b="1" dirty="0"/>
          </a:p>
          <a:p>
            <a:endParaRPr lang="tr-TR" dirty="0"/>
          </a:p>
          <a:p>
            <a:endParaRPr lang="tr-TR" dirty="0"/>
          </a:p>
          <a:p>
            <a:endParaRPr lang="tr-TR" dirty="0"/>
          </a:p>
        </p:txBody>
      </p:sp>
    </p:spTree>
    <p:extLst>
      <p:ext uri="{BB962C8B-B14F-4D97-AF65-F5344CB8AC3E}">
        <p14:creationId xmlns:p14="http://schemas.microsoft.com/office/powerpoint/2010/main" val="3191949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KALP YETMEZLİĞİ NEDENLERİ</a:t>
            </a:r>
          </a:p>
        </p:txBody>
      </p:sp>
      <p:sp>
        <p:nvSpPr>
          <p:cNvPr id="3" name="İçerik Yer Tutucusu 2"/>
          <p:cNvSpPr>
            <a:spLocks noGrp="1"/>
          </p:cNvSpPr>
          <p:nvPr>
            <p:ph idx="1"/>
          </p:nvPr>
        </p:nvSpPr>
        <p:spPr/>
        <p:txBody>
          <a:bodyPr/>
          <a:lstStyle/>
          <a:p>
            <a:pPr marL="0" indent="0">
              <a:buNone/>
            </a:pPr>
            <a:r>
              <a:rPr lang="tr-TR" b="1" dirty="0"/>
              <a:t>En Sık Nedenler:</a:t>
            </a:r>
          </a:p>
          <a:p>
            <a:pPr marL="0" indent="0">
              <a:buNone/>
            </a:pPr>
            <a:endParaRPr lang="tr-TR" b="1" dirty="0"/>
          </a:p>
          <a:p>
            <a:r>
              <a:rPr lang="tr-TR" dirty="0"/>
              <a:t>Koroner Arter Hastalığı</a:t>
            </a:r>
          </a:p>
          <a:p>
            <a:r>
              <a:rPr lang="tr-TR" dirty="0" err="1"/>
              <a:t>Diyebetis</a:t>
            </a:r>
            <a:r>
              <a:rPr lang="tr-TR" dirty="0"/>
              <a:t> </a:t>
            </a:r>
            <a:r>
              <a:rPr lang="tr-TR" dirty="0" err="1"/>
              <a:t>Mellitus</a:t>
            </a:r>
            <a:endParaRPr lang="tr-TR" dirty="0"/>
          </a:p>
          <a:p>
            <a:r>
              <a:rPr lang="tr-TR" dirty="0"/>
              <a:t>Hipertansiyon</a:t>
            </a:r>
          </a:p>
          <a:p>
            <a:r>
              <a:rPr lang="tr-TR" dirty="0"/>
              <a:t>Kalp kapak hastalıkları</a:t>
            </a:r>
          </a:p>
          <a:p>
            <a:r>
              <a:rPr lang="tr-TR" dirty="0" err="1"/>
              <a:t>İdiyopatik</a:t>
            </a:r>
            <a:r>
              <a:rPr lang="tr-TR" dirty="0"/>
              <a:t> </a:t>
            </a:r>
            <a:r>
              <a:rPr lang="tr-TR" dirty="0" err="1"/>
              <a:t>Kardiyomiyopati</a:t>
            </a:r>
            <a:endParaRPr lang="tr-TR" dirty="0"/>
          </a:p>
        </p:txBody>
      </p:sp>
      <p:pic>
        <p:nvPicPr>
          <p:cNvPr id="5" name="Resim 4">
            <a:extLst>
              <a:ext uri="{FF2B5EF4-FFF2-40B4-BE49-F238E27FC236}">
                <a16:creationId xmlns:a16="http://schemas.microsoft.com/office/drawing/2014/main" id="{FEE14793-66DC-4D76-9367-D8D9F4BE8616}"/>
              </a:ext>
            </a:extLst>
          </p:cNvPr>
          <p:cNvPicPr>
            <a:picLocks noChangeAspect="1"/>
          </p:cNvPicPr>
          <p:nvPr/>
        </p:nvPicPr>
        <p:blipFill>
          <a:blip r:embed="rId3"/>
          <a:stretch>
            <a:fillRect/>
          </a:stretch>
        </p:blipFill>
        <p:spPr>
          <a:xfrm>
            <a:off x="6256420" y="1690688"/>
            <a:ext cx="2538663" cy="1990975"/>
          </a:xfrm>
          <a:prstGeom prst="rect">
            <a:avLst/>
          </a:prstGeom>
        </p:spPr>
      </p:pic>
      <p:pic>
        <p:nvPicPr>
          <p:cNvPr id="7" name="Resim 6">
            <a:extLst>
              <a:ext uri="{FF2B5EF4-FFF2-40B4-BE49-F238E27FC236}">
                <a16:creationId xmlns:a16="http://schemas.microsoft.com/office/drawing/2014/main" id="{FE9063EC-89E9-409B-8EB4-A75E6AD124EE}"/>
              </a:ext>
            </a:extLst>
          </p:cNvPr>
          <p:cNvPicPr>
            <a:picLocks noChangeAspect="1"/>
          </p:cNvPicPr>
          <p:nvPr/>
        </p:nvPicPr>
        <p:blipFill>
          <a:blip r:embed="rId4"/>
          <a:stretch>
            <a:fillRect/>
          </a:stretch>
        </p:blipFill>
        <p:spPr>
          <a:xfrm>
            <a:off x="8795083" y="2835526"/>
            <a:ext cx="3227972" cy="2171700"/>
          </a:xfrm>
          <a:prstGeom prst="rect">
            <a:avLst/>
          </a:prstGeom>
        </p:spPr>
      </p:pic>
      <p:pic>
        <p:nvPicPr>
          <p:cNvPr id="9" name="Resim 8">
            <a:extLst>
              <a:ext uri="{FF2B5EF4-FFF2-40B4-BE49-F238E27FC236}">
                <a16:creationId xmlns:a16="http://schemas.microsoft.com/office/drawing/2014/main" id="{B6A30973-48E2-46B6-B9C3-7F9DD7DC43A1}"/>
              </a:ext>
            </a:extLst>
          </p:cNvPr>
          <p:cNvPicPr>
            <a:picLocks noChangeAspect="1"/>
          </p:cNvPicPr>
          <p:nvPr/>
        </p:nvPicPr>
        <p:blipFill>
          <a:blip r:embed="rId5"/>
          <a:stretch>
            <a:fillRect/>
          </a:stretch>
        </p:blipFill>
        <p:spPr>
          <a:xfrm>
            <a:off x="5474368" y="4552950"/>
            <a:ext cx="2923674" cy="2171700"/>
          </a:xfrm>
          <a:prstGeom prst="rect">
            <a:avLst/>
          </a:prstGeom>
        </p:spPr>
      </p:pic>
    </p:spTree>
    <p:extLst>
      <p:ext uri="{BB962C8B-B14F-4D97-AF65-F5344CB8AC3E}">
        <p14:creationId xmlns:p14="http://schemas.microsoft.com/office/powerpoint/2010/main" val="3990732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KALP YETMEZLİĞİ NEDENLERİ</a:t>
            </a:r>
            <a:endParaRPr lang="tr-TR" sz="4000" dirty="0"/>
          </a:p>
        </p:txBody>
      </p:sp>
      <p:sp>
        <p:nvSpPr>
          <p:cNvPr id="3" name="İçerik Yer Tutucusu 2"/>
          <p:cNvSpPr>
            <a:spLocks noGrp="1"/>
          </p:cNvSpPr>
          <p:nvPr>
            <p:ph idx="1"/>
          </p:nvPr>
        </p:nvSpPr>
        <p:spPr/>
        <p:txBody>
          <a:bodyPr/>
          <a:lstStyle/>
          <a:p>
            <a:pPr marL="0" indent="0">
              <a:buNone/>
            </a:pPr>
            <a:r>
              <a:rPr lang="tr-TR" b="1" dirty="0"/>
              <a:t>Daha Az Görülen Nedenler:</a:t>
            </a:r>
          </a:p>
          <a:p>
            <a:pPr marL="0" indent="0">
              <a:buNone/>
            </a:pPr>
            <a:endParaRPr lang="tr-TR" b="1" dirty="0"/>
          </a:p>
          <a:p>
            <a:r>
              <a:rPr lang="tr-TR" dirty="0"/>
              <a:t>Aritmiler</a:t>
            </a:r>
          </a:p>
          <a:p>
            <a:r>
              <a:rPr lang="tr-TR" dirty="0" err="1"/>
              <a:t>Kollojen</a:t>
            </a:r>
            <a:r>
              <a:rPr lang="tr-TR" dirty="0"/>
              <a:t> Doku Hastalıkları</a:t>
            </a:r>
          </a:p>
          <a:p>
            <a:r>
              <a:rPr lang="tr-TR" dirty="0"/>
              <a:t>Endokrin-</a:t>
            </a:r>
            <a:r>
              <a:rPr lang="tr-TR" dirty="0" err="1"/>
              <a:t>Metabolik</a:t>
            </a:r>
            <a:r>
              <a:rPr lang="tr-TR" dirty="0"/>
              <a:t> Bozukluklar</a:t>
            </a:r>
          </a:p>
          <a:p>
            <a:r>
              <a:rPr lang="tr-TR" dirty="0" err="1"/>
              <a:t>Hipertrofik</a:t>
            </a:r>
            <a:r>
              <a:rPr lang="tr-TR" dirty="0"/>
              <a:t> </a:t>
            </a:r>
            <a:r>
              <a:rPr lang="tr-TR" dirty="0" err="1"/>
              <a:t>Kardiyomiyopati</a:t>
            </a:r>
            <a:endParaRPr lang="tr-TR" dirty="0"/>
          </a:p>
          <a:p>
            <a:r>
              <a:rPr lang="tr-TR" dirty="0" err="1"/>
              <a:t>Miyokardit</a:t>
            </a:r>
            <a:r>
              <a:rPr lang="tr-TR" dirty="0"/>
              <a:t>, </a:t>
            </a:r>
            <a:r>
              <a:rPr lang="tr-TR" dirty="0" err="1"/>
              <a:t>Perikardit</a:t>
            </a:r>
            <a:endParaRPr lang="tr-TR" dirty="0"/>
          </a:p>
          <a:p>
            <a:r>
              <a:rPr lang="tr-TR" dirty="0" err="1"/>
              <a:t>Toksik</a:t>
            </a:r>
            <a:r>
              <a:rPr lang="tr-TR" dirty="0"/>
              <a:t> </a:t>
            </a:r>
            <a:r>
              <a:rPr lang="tr-TR" dirty="0" err="1"/>
              <a:t>Kardiyomyopati</a:t>
            </a:r>
            <a:endParaRPr lang="tr-TR" dirty="0"/>
          </a:p>
        </p:txBody>
      </p:sp>
    </p:spTree>
    <p:extLst>
      <p:ext uri="{BB962C8B-B14F-4D97-AF65-F5344CB8AC3E}">
        <p14:creationId xmlns:p14="http://schemas.microsoft.com/office/powerpoint/2010/main" val="526165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KALP YETMEZLİĞİ SINIFLANDIRMASI</a:t>
            </a:r>
          </a:p>
        </p:txBody>
      </p:sp>
      <p:sp>
        <p:nvSpPr>
          <p:cNvPr id="3" name="İçerik Yer Tutucusu 2"/>
          <p:cNvSpPr>
            <a:spLocks noGrp="1"/>
          </p:cNvSpPr>
          <p:nvPr>
            <p:ph idx="1"/>
          </p:nvPr>
        </p:nvSpPr>
        <p:spPr/>
        <p:txBody>
          <a:bodyPr/>
          <a:lstStyle/>
          <a:p>
            <a:pPr marL="0" indent="0">
              <a:buNone/>
            </a:pPr>
            <a:r>
              <a:rPr lang="tr-TR" dirty="0" err="1">
                <a:solidFill>
                  <a:srgbClr val="C00000"/>
                </a:solidFill>
              </a:rPr>
              <a:t>Patofizyolojik</a:t>
            </a:r>
            <a:r>
              <a:rPr lang="tr-TR" dirty="0">
                <a:solidFill>
                  <a:srgbClr val="C00000"/>
                </a:solidFill>
              </a:rPr>
              <a:t> Sınıflandırma</a:t>
            </a:r>
          </a:p>
          <a:p>
            <a:pPr marL="0" indent="0">
              <a:buNone/>
            </a:pPr>
            <a:endParaRPr lang="tr-TR" dirty="0">
              <a:solidFill>
                <a:srgbClr val="C00000"/>
              </a:solidFill>
            </a:endParaRPr>
          </a:p>
          <a:p>
            <a:pPr marL="0" indent="0">
              <a:buNone/>
            </a:pPr>
            <a:r>
              <a:rPr lang="tr-TR" b="1" dirty="0"/>
              <a:t>ESC </a:t>
            </a:r>
            <a:r>
              <a:rPr lang="tr-TR" b="1" dirty="0" err="1"/>
              <a:t>Klavuzu</a:t>
            </a:r>
            <a:r>
              <a:rPr lang="tr-TR" b="1" dirty="0"/>
              <a:t> (2021)</a:t>
            </a:r>
          </a:p>
          <a:p>
            <a:pPr marL="0" indent="0">
              <a:buNone/>
            </a:pPr>
            <a:r>
              <a:rPr lang="tr-TR" b="1" dirty="0"/>
              <a:t>     </a:t>
            </a:r>
            <a:r>
              <a:rPr lang="tr-TR" dirty="0"/>
              <a:t>EF&lt;40                 Düşük </a:t>
            </a:r>
            <a:r>
              <a:rPr lang="tr-TR" dirty="0" err="1"/>
              <a:t>EF’li</a:t>
            </a:r>
            <a:r>
              <a:rPr lang="tr-TR" dirty="0"/>
              <a:t> KY</a:t>
            </a:r>
          </a:p>
          <a:p>
            <a:pPr marL="0" indent="0">
              <a:buNone/>
            </a:pPr>
            <a:r>
              <a:rPr lang="tr-TR" dirty="0"/>
              <a:t>     EF=40-49           Hafif Azalmış </a:t>
            </a:r>
            <a:r>
              <a:rPr lang="tr-TR" dirty="0" err="1"/>
              <a:t>EF’li</a:t>
            </a:r>
            <a:r>
              <a:rPr lang="tr-TR" dirty="0"/>
              <a:t> KY</a:t>
            </a:r>
          </a:p>
          <a:p>
            <a:pPr marL="0" indent="0">
              <a:buNone/>
            </a:pPr>
            <a:r>
              <a:rPr lang="tr-TR" dirty="0"/>
              <a:t>     EF≥50                 Korunmuş </a:t>
            </a:r>
            <a:r>
              <a:rPr lang="tr-TR" dirty="0" err="1"/>
              <a:t>EF’li</a:t>
            </a:r>
            <a:r>
              <a:rPr lang="tr-TR" dirty="0"/>
              <a:t> KY</a:t>
            </a:r>
          </a:p>
          <a:p>
            <a:pPr marL="0" indent="0">
              <a:buNone/>
            </a:pPr>
            <a:endParaRPr lang="tr-TR" dirty="0"/>
          </a:p>
          <a:p>
            <a:pPr marL="0" indent="0">
              <a:buNone/>
            </a:pPr>
            <a:endParaRPr lang="tr-TR" dirty="0"/>
          </a:p>
          <a:p>
            <a:pPr marL="0" indent="0">
              <a:buNone/>
            </a:pPr>
            <a:endParaRPr lang="tr-TR" b="1" dirty="0"/>
          </a:p>
          <a:p>
            <a:endParaRPr lang="tr-TR" b="1" dirty="0"/>
          </a:p>
          <a:p>
            <a:endParaRPr lang="tr-TR" b="1" dirty="0"/>
          </a:p>
        </p:txBody>
      </p:sp>
      <p:sp>
        <p:nvSpPr>
          <p:cNvPr id="12" name="Sağ Ok 11"/>
          <p:cNvSpPr/>
          <p:nvPr/>
        </p:nvSpPr>
        <p:spPr>
          <a:xfrm>
            <a:off x="2812473" y="3437407"/>
            <a:ext cx="540327" cy="20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a:off x="2812473" y="3966658"/>
            <a:ext cx="540327" cy="20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2812471" y="4542559"/>
            <a:ext cx="540327" cy="20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81749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KALP YETMEZLİĞİ SINIFLANDIRMASI</a:t>
            </a:r>
            <a:endParaRPr lang="tr-TR" sz="4000" dirty="0"/>
          </a:p>
        </p:txBody>
      </p:sp>
      <p:sp>
        <p:nvSpPr>
          <p:cNvPr id="3" name="İçerik Yer Tutucusu 2"/>
          <p:cNvSpPr>
            <a:spLocks noGrp="1"/>
          </p:cNvSpPr>
          <p:nvPr>
            <p:ph idx="1"/>
          </p:nvPr>
        </p:nvSpPr>
        <p:spPr/>
        <p:txBody>
          <a:bodyPr/>
          <a:lstStyle/>
          <a:p>
            <a:pPr marL="0" indent="0">
              <a:buNone/>
            </a:pPr>
            <a:r>
              <a:rPr lang="tr-TR" dirty="0" err="1">
                <a:solidFill>
                  <a:srgbClr val="C00000"/>
                </a:solidFill>
              </a:rPr>
              <a:t>Patofizyolojik</a:t>
            </a:r>
            <a:r>
              <a:rPr lang="tr-TR" dirty="0">
                <a:solidFill>
                  <a:srgbClr val="C00000"/>
                </a:solidFill>
              </a:rPr>
              <a:t> Sınıflandırma</a:t>
            </a:r>
          </a:p>
          <a:p>
            <a:endParaRPr lang="tr-TR" dirty="0">
              <a:solidFill>
                <a:srgbClr val="C00000"/>
              </a:solidFill>
            </a:endParaRPr>
          </a:p>
          <a:p>
            <a:pPr marL="0" indent="0">
              <a:buNone/>
            </a:pPr>
            <a:r>
              <a:rPr lang="tr-TR" b="1" dirty="0"/>
              <a:t>Sağ-Sol KY</a:t>
            </a:r>
          </a:p>
          <a:p>
            <a:pPr marL="0" indent="0">
              <a:buNone/>
            </a:pPr>
            <a:r>
              <a:rPr lang="tr-TR" dirty="0"/>
              <a:t>     Sol </a:t>
            </a:r>
            <a:r>
              <a:rPr lang="tr-TR" dirty="0" err="1"/>
              <a:t>Ventrikül</a:t>
            </a:r>
            <a:r>
              <a:rPr lang="tr-TR" dirty="0"/>
              <a:t> Yetmezliği              Sol KY   </a:t>
            </a:r>
          </a:p>
          <a:p>
            <a:pPr marL="0" indent="0">
              <a:buNone/>
            </a:pPr>
            <a:r>
              <a:rPr lang="tr-TR" dirty="0"/>
              <a:t>     Sağ </a:t>
            </a:r>
            <a:r>
              <a:rPr lang="tr-TR" dirty="0" err="1"/>
              <a:t>Ventrikül</a:t>
            </a:r>
            <a:r>
              <a:rPr lang="tr-TR" dirty="0"/>
              <a:t> Yetmezliği             Sağ KY</a:t>
            </a:r>
          </a:p>
          <a:p>
            <a:endParaRPr lang="tr-TR" dirty="0">
              <a:solidFill>
                <a:srgbClr val="C00000"/>
              </a:solidFill>
            </a:endParaRPr>
          </a:p>
          <a:p>
            <a:endParaRPr lang="tr-TR" dirty="0"/>
          </a:p>
        </p:txBody>
      </p:sp>
      <p:sp>
        <p:nvSpPr>
          <p:cNvPr id="4" name="Sağ Ok 3"/>
          <p:cNvSpPr/>
          <p:nvPr/>
        </p:nvSpPr>
        <p:spPr>
          <a:xfrm>
            <a:off x="5036127" y="3454583"/>
            <a:ext cx="540327" cy="20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5036127" y="4019407"/>
            <a:ext cx="540327" cy="20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38094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E97528-DF50-4051-98E0-FBACC9179431}"/>
              </a:ext>
            </a:extLst>
          </p:cNvPr>
          <p:cNvSpPr>
            <a:spLocks noGrp="1"/>
          </p:cNvSpPr>
          <p:nvPr>
            <p:ph type="title"/>
          </p:nvPr>
        </p:nvSpPr>
        <p:spPr/>
        <p:txBody>
          <a:bodyPr>
            <a:normAutofit/>
          </a:bodyPr>
          <a:lstStyle/>
          <a:p>
            <a:pPr algn="ctr"/>
            <a:r>
              <a:rPr lang="tr-TR" sz="4000" b="1" dirty="0">
                <a:solidFill>
                  <a:srgbClr val="C00000"/>
                </a:solidFill>
              </a:rPr>
              <a:t>OLGU</a:t>
            </a:r>
            <a:endParaRPr lang="tr-TR" sz="4000" dirty="0">
              <a:solidFill>
                <a:srgbClr val="C00000"/>
              </a:solidFill>
            </a:endParaRPr>
          </a:p>
        </p:txBody>
      </p:sp>
      <p:sp>
        <p:nvSpPr>
          <p:cNvPr id="3" name="İçerik Yer Tutucusu 2">
            <a:extLst>
              <a:ext uri="{FF2B5EF4-FFF2-40B4-BE49-F238E27FC236}">
                <a16:creationId xmlns:a16="http://schemas.microsoft.com/office/drawing/2014/main" id="{5D8C9EFC-B20F-4582-94A5-9E959D6C3C32}"/>
              </a:ext>
            </a:extLst>
          </p:cNvPr>
          <p:cNvSpPr>
            <a:spLocks noGrp="1"/>
          </p:cNvSpPr>
          <p:nvPr>
            <p:ph idx="1"/>
          </p:nvPr>
        </p:nvSpPr>
        <p:spPr/>
        <p:txBody>
          <a:bodyPr/>
          <a:lstStyle/>
          <a:p>
            <a:pPr marL="0" indent="0">
              <a:buNone/>
            </a:pPr>
            <a:r>
              <a:rPr lang="tr-TR" dirty="0" err="1"/>
              <a:t>Anamnez</a:t>
            </a:r>
            <a:r>
              <a:rPr lang="tr-TR" dirty="0"/>
              <a:t> derinleştirildiğinde:</a:t>
            </a:r>
          </a:p>
          <a:p>
            <a:r>
              <a:rPr lang="tr-TR" dirty="0"/>
              <a:t>Hastanın günlük işlerini yaparken sorun yaşamadığı </a:t>
            </a:r>
          </a:p>
          <a:p>
            <a:pPr marL="0" indent="0">
              <a:buNone/>
            </a:pPr>
            <a:r>
              <a:rPr lang="tr-TR" dirty="0"/>
              <a:t>fakat yokuş ya da 2 kat merdiven çıkarken yorulup </a:t>
            </a:r>
          </a:p>
          <a:p>
            <a:pPr marL="0" indent="0">
              <a:buNone/>
            </a:pPr>
            <a:r>
              <a:rPr lang="tr-TR" dirty="0"/>
              <a:t>nefes nefese kaldığı, dinlenme ihtiyacı hissettiğini </a:t>
            </a:r>
          </a:p>
          <a:p>
            <a:pPr marL="0" indent="0">
              <a:buNone/>
            </a:pPr>
            <a:r>
              <a:rPr lang="tr-TR" dirty="0"/>
              <a:t>öğreniyoruz.</a:t>
            </a:r>
          </a:p>
          <a:p>
            <a:endParaRPr lang="tr-TR" dirty="0"/>
          </a:p>
          <a:p>
            <a:endParaRPr lang="tr-TR" dirty="0"/>
          </a:p>
        </p:txBody>
      </p:sp>
      <p:pic>
        <p:nvPicPr>
          <p:cNvPr id="5" name="Resim 4">
            <a:extLst>
              <a:ext uri="{FF2B5EF4-FFF2-40B4-BE49-F238E27FC236}">
                <a16:creationId xmlns:a16="http://schemas.microsoft.com/office/drawing/2014/main" id="{420E5E1B-3741-4E76-BC9D-B460737A2745}"/>
              </a:ext>
            </a:extLst>
          </p:cNvPr>
          <p:cNvPicPr>
            <a:picLocks noChangeAspect="1"/>
          </p:cNvPicPr>
          <p:nvPr/>
        </p:nvPicPr>
        <p:blipFill>
          <a:blip r:embed="rId2"/>
          <a:stretch>
            <a:fillRect/>
          </a:stretch>
        </p:blipFill>
        <p:spPr>
          <a:xfrm>
            <a:off x="9239250" y="1507917"/>
            <a:ext cx="2952750" cy="4171950"/>
          </a:xfrm>
          <a:prstGeom prst="rect">
            <a:avLst/>
          </a:prstGeom>
        </p:spPr>
      </p:pic>
    </p:spTree>
    <p:extLst>
      <p:ext uri="{BB962C8B-B14F-4D97-AF65-F5344CB8AC3E}">
        <p14:creationId xmlns:p14="http://schemas.microsoft.com/office/powerpoint/2010/main" val="164319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KALP YETMEZLİĞİ SINIFLANDIRMASI</a:t>
            </a:r>
          </a:p>
        </p:txBody>
      </p:sp>
      <p:sp>
        <p:nvSpPr>
          <p:cNvPr id="3" name="İçerik Yer Tutucusu 2"/>
          <p:cNvSpPr>
            <a:spLocks noGrp="1"/>
          </p:cNvSpPr>
          <p:nvPr>
            <p:ph idx="1"/>
          </p:nvPr>
        </p:nvSpPr>
        <p:spPr/>
        <p:txBody>
          <a:bodyPr/>
          <a:lstStyle/>
          <a:p>
            <a:pPr marL="0" indent="0">
              <a:buNone/>
            </a:pPr>
            <a:r>
              <a:rPr lang="tr-TR" b="1" dirty="0"/>
              <a:t>AHA/ACC </a:t>
            </a:r>
            <a:r>
              <a:rPr lang="tr-TR" b="1" dirty="0" err="1"/>
              <a:t>Evrelemesi</a:t>
            </a:r>
            <a:endParaRPr lang="tr-TR" b="1" dirty="0"/>
          </a:p>
          <a:p>
            <a:endParaRPr lang="tr-TR" dirty="0"/>
          </a:p>
        </p:txBody>
      </p:sp>
      <p:graphicFrame>
        <p:nvGraphicFramePr>
          <p:cNvPr id="4" name="Tablo 4">
            <a:extLst>
              <a:ext uri="{FF2B5EF4-FFF2-40B4-BE49-F238E27FC236}">
                <a16:creationId xmlns:a16="http://schemas.microsoft.com/office/drawing/2014/main" id="{119A3B50-B1B9-4F3D-B9CC-FE172E0E80DF}"/>
              </a:ext>
            </a:extLst>
          </p:cNvPr>
          <p:cNvGraphicFramePr>
            <a:graphicFrameLocks noGrp="1"/>
          </p:cNvGraphicFramePr>
          <p:nvPr>
            <p:extLst>
              <p:ext uri="{D42A27DB-BD31-4B8C-83A1-F6EECF244321}">
                <p14:modId xmlns:p14="http://schemas.microsoft.com/office/powerpoint/2010/main" val="3297356074"/>
              </p:ext>
            </p:extLst>
          </p:nvPr>
        </p:nvGraphicFramePr>
        <p:xfrm>
          <a:off x="838200" y="2496457"/>
          <a:ext cx="9321800" cy="3611154"/>
        </p:xfrm>
        <a:graphic>
          <a:graphicData uri="http://schemas.openxmlformats.org/drawingml/2006/table">
            <a:tbl>
              <a:tblPr firstRow="1" bandRow="1">
                <a:tableStyleId>{7DF18680-E054-41AD-8BC1-D1AEF772440D}</a:tableStyleId>
              </a:tblPr>
              <a:tblGrid>
                <a:gridCol w="1639809">
                  <a:extLst>
                    <a:ext uri="{9D8B030D-6E8A-4147-A177-3AD203B41FA5}">
                      <a16:colId xmlns:a16="http://schemas.microsoft.com/office/drawing/2014/main" val="296953006"/>
                    </a:ext>
                  </a:extLst>
                </a:gridCol>
                <a:gridCol w="7681991">
                  <a:extLst>
                    <a:ext uri="{9D8B030D-6E8A-4147-A177-3AD203B41FA5}">
                      <a16:colId xmlns:a16="http://schemas.microsoft.com/office/drawing/2014/main" val="2804977326"/>
                    </a:ext>
                  </a:extLst>
                </a:gridCol>
              </a:tblGrid>
              <a:tr h="708297">
                <a:tc>
                  <a:txBody>
                    <a:bodyPr/>
                    <a:lstStyle/>
                    <a:p>
                      <a:r>
                        <a:rPr lang="tr-TR" sz="2400" dirty="0"/>
                        <a:t>Evre</a:t>
                      </a:r>
                    </a:p>
                  </a:txBody>
                  <a:tcPr/>
                </a:tc>
                <a:tc>
                  <a:txBody>
                    <a:bodyPr/>
                    <a:lstStyle/>
                    <a:p>
                      <a:r>
                        <a:rPr lang="tr-TR" sz="2400" dirty="0"/>
                        <a:t>Tanım</a:t>
                      </a:r>
                    </a:p>
                  </a:txBody>
                  <a:tcPr/>
                </a:tc>
                <a:extLst>
                  <a:ext uri="{0D108BD9-81ED-4DB2-BD59-A6C34878D82A}">
                    <a16:rowId xmlns:a16="http://schemas.microsoft.com/office/drawing/2014/main" val="1327588639"/>
                  </a:ext>
                </a:extLst>
              </a:tr>
              <a:tr h="708297">
                <a:tc>
                  <a:txBody>
                    <a:bodyPr/>
                    <a:lstStyle/>
                    <a:p>
                      <a:r>
                        <a:rPr lang="tr-TR" sz="2400" b="1" dirty="0"/>
                        <a:t>Evre A</a:t>
                      </a:r>
                    </a:p>
                  </a:txBody>
                  <a:tcPr/>
                </a:tc>
                <a:tc>
                  <a:txBody>
                    <a:bodyPr/>
                    <a:lstStyle/>
                    <a:p>
                      <a:r>
                        <a:rPr lang="tr-TR" sz="2000" dirty="0" err="1"/>
                        <a:t>Asemptomatik</a:t>
                      </a:r>
                      <a:r>
                        <a:rPr lang="tr-TR" sz="2000" dirty="0"/>
                        <a:t>, kalp hasarı yok ama KY için risk faktörleri var (</a:t>
                      </a:r>
                      <a:r>
                        <a:rPr lang="tr-TR" sz="2000" dirty="0" err="1"/>
                        <a:t>örn</a:t>
                      </a:r>
                      <a:r>
                        <a:rPr lang="tr-TR" sz="2000" dirty="0"/>
                        <a:t>: hipertansiyon)</a:t>
                      </a:r>
                    </a:p>
                  </a:txBody>
                  <a:tcPr/>
                </a:tc>
                <a:extLst>
                  <a:ext uri="{0D108BD9-81ED-4DB2-BD59-A6C34878D82A}">
                    <a16:rowId xmlns:a16="http://schemas.microsoft.com/office/drawing/2014/main" val="1538787048"/>
                  </a:ext>
                </a:extLst>
              </a:tr>
              <a:tr h="708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b="1" dirty="0"/>
                        <a:t>Evre B</a:t>
                      </a:r>
                    </a:p>
                    <a:p>
                      <a:endParaRPr lang="tr-TR" dirty="0"/>
                    </a:p>
                  </a:txBody>
                  <a:tcPr/>
                </a:tc>
                <a:tc>
                  <a:txBody>
                    <a:bodyPr/>
                    <a:lstStyle/>
                    <a:p>
                      <a:r>
                        <a:rPr lang="tr-TR" sz="2000" dirty="0" err="1"/>
                        <a:t>Asemptomatik</a:t>
                      </a:r>
                      <a:r>
                        <a:rPr lang="tr-TR" sz="2000" dirty="0"/>
                        <a:t>, yapısal kalp hasarı ve sol </a:t>
                      </a:r>
                      <a:r>
                        <a:rPr lang="tr-TR" sz="2000" dirty="0" err="1"/>
                        <a:t>ventrikül</a:t>
                      </a:r>
                      <a:r>
                        <a:rPr lang="tr-TR" sz="2000" dirty="0"/>
                        <a:t> fonksiyon bozukluğu var (</a:t>
                      </a:r>
                      <a:r>
                        <a:rPr lang="tr-TR" sz="2000" dirty="0" err="1"/>
                        <a:t>örn</a:t>
                      </a:r>
                      <a:r>
                        <a:rPr lang="tr-TR" sz="2000" dirty="0"/>
                        <a:t>: sol </a:t>
                      </a:r>
                      <a:r>
                        <a:rPr lang="tr-TR" sz="2000" dirty="0" err="1"/>
                        <a:t>ventrikül</a:t>
                      </a:r>
                      <a:r>
                        <a:rPr lang="tr-TR" sz="2000" dirty="0"/>
                        <a:t> </a:t>
                      </a:r>
                      <a:r>
                        <a:rPr lang="tr-TR" sz="2000" dirty="0" err="1"/>
                        <a:t>hipertrofisi</a:t>
                      </a:r>
                      <a:r>
                        <a:rPr lang="tr-TR" sz="2000" dirty="0"/>
                        <a:t>, </a:t>
                      </a:r>
                      <a:r>
                        <a:rPr lang="tr-TR" sz="2000" dirty="0" err="1"/>
                        <a:t>miyokard</a:t>
                      </a:r>
                      <a:r>
                        <a:rPr lang="tr-TR" sz="2000" dirty="0"/>
                        <a:t> </a:t>
                      </a:r>
                      <a:r>
                        <a:rPr lang="tr-TR" sz="2000" dirty="0" err="1"/>
                        <a:t>infarktüsü</a:t>
                      </a:r>
                      <a:r>
                        <a:rPr lang="tr-TR" sz="2000" dirty="0"/>
                        <a:t>)</a:t>
                      </a:r>
                    </a:p>
                  </a:txBody>
                  <a:tcPr/>
                </a:tc>
                <a:extLst>
                  <a:ext uri="{0D108BD9-81ED-4DB2-BD59-A6C34878D82A}">
                    <a16:rowId xmlns:a16="http://schemas.microsoft.com/office/drawing/2014/main" val="3685694616"/>
                  </a:ext>
                </a:extLst>
              </a:tr>
              <a:tr h="708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b="1" dirty="0"/>
                        <a:t>Evre C</a:t>
                      </a:r>
                    </a:p>
                    <a:p>
                      <a:endParaRPr lang="tr-TR" dirty="0"/>
                    </a:p>
                  </a:txBody>
                  <a:tcPr/>
                </a:tc>
                <a:tc>
                  <a:txBody>
                    <a:bodyPr/>
                    <a:lstStyle/>
                    <a:p>
                      <a:r>
                        <a:rPr lang="tr-TR" sz="2000" dirty="0"/>
                        <a:t>Kalp hasarıyla birlikte semptomlar mevcut</a:t>
                      </a:r>
                    </a:p>
                  </a:txBody>
                  <a:tcPr/>
                </a:tc>
                <a:extLst>
                  <a:ext uri="{0D108BD9-81ED-4DB2-BD59-A6C34878D82A}">
                    <a16:rowId xmlns:a16="http://schemas.microsoft.com/office/drawing/2014/main" val="4004206371"/>
                  </a:ext>
                </a:extLst>
              </a:tr>
              <a:tr h="708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b="1" dirty="0"/>
                        <a:t>Evre D</a:t>
                      </a:r>
                    </a:p>
                    <a:p>
                      <a:endParaRPr lang="tr-TR" dirty="0"/>
                    </a:p>
                  </a:txBody>
                  <a:tcPr/>
                </a:tc>
                <a:tc>
                  <a:txBody>
                    <a:bodyPr/>
                    <a:lstStyle/>
                    <a:p>
                      <a:r>
                        <a:rPr lang="tr-TR" sz="2000" dirty="0" err="1"/>
                        <a:t>Refrakter</a:t>
                      </a:r>
                      <a:r>
                        <a:rPr lang="tr-TR" sz="2000" dirty="0"/>
                        <a:t> ve son dönem kalp yetersizliği</a:t>
                      </a:r>
                    </a:p>
                  </a:txBody>
                  <a:tcPr/>
                </a:tc>
                <a:extLst>
                  <a:ext uri="{0D108BD9-81ED-4DB2-BD59-A6C34878D82A}">
                    <a16:rowId xmlns:a16="http://schemas.microsoft.com/office/drawing/2014/main" val="814878782"/>
                  </a:ext>
                </a:extLst>
              </a:tr>
            </a:tbl>
          </a:graphicData>
        </a:graphic>
      </p:graphicFrame>
    </p:spTree>
    <p:extLst>
      <p:ext uri="{BB962C8B-B14F-4D97-AF65-F5344CB8AC3E}">
        <p14:creationId xmlns:p14="http://schemas.microsoft.com/office/powerpoint/2010/main" val="3155884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KALP YETMEZLİĞİ SINIFLANDIRMASI</a:t>
            </a:r>
            <a:endParaRPr lang="tr-TR" sz="4000" dirty="0"/>
          </a:p>
        </p:txBody>
      </p:sp>
      <p:sp>
        <p:nvSpPr>
          <p:cNvPr id="3" name="İçerik Yer Tutucusu 2"/>
          <p:cNvSpPr>
            <a:spLocks noGrp="1"/>
          </p:cNvSpPr>
          <p:nvPr>
            <p:ph idx="1"/>
          </p:nvPr>
        </p:nvSpPr>
        <p:spPr/>
        <p:txBody>
          <a:bodyPr/>
          <a:lstStyle/>
          <a:p>
            <a:pPr marL="0" indent="0">
              <a:buNone/>
            </a:pPr>
            <a:r>
              <a:rPr lang="tr-TR" b="1" dirty="0"/>
              <a:t>NYHA Sınıflandırması</a:t>
            </a:r>
          </a:p>
          <a:p>
            <a:pPr marL="0" indent="0">
              <a:buNone/>
            </a:pPr>
            <a:endParaRPr lang="tr-TR" dirty="0"/>
          </a:p>
          <a:p>
            <a:pPr marL="0" indent="0">
              <a:buNone/>
            </a:pPr>
            <a:endParaRPr lang="tr-TR" dirty="0"/>
          </a:p>
        </p:txBody>
      </p:sp>
      <p:graphicFrame>
        <p:nvGraphicFramePr>
          <p:cNvPr id="4" name="Tablo 5">
            <a:extLst>
              <a:ext uri="{FF2B5EF4-FFF2-40B4-BE49-F238E27FC236}">
                <a16:creationId xmlns:a16="http://schemas.microsoft.com/office/drawing/2014/main" id="{D8841A9D-A068-42CD-AE36-71E8B5144CBE}"/>
              </a:ext>
            </a:extLst>
          </p:cNvPr>
          <p:cNvGraphicFramePr>
            <a:graphicFrameLocks noGrp="1"/>
          </p:cNvGraphicFramePr>
          <p:nvPr>
            <p:extLst>
              <p:ext uri="{D42A27DB-BD31-4B8C-83A1-F6EECF244321}">
                <p14:modId xmlns:p14="http://schemas.microsoft.com/office/powerpoint/2010/main" val="260794091"/>
              </p:ext>
            </p:extLst>
          </p:nvPr>
        </p:nvGraphicFramePr>
        <p:xfrm>
          <a:off x="838200" y="2540003"/>
          <a:ext cx="9120910" cy="3636960"/>
        </p:xfrm>
        <a:graphic>
          <a:graphicData uri="http://schemas.openxmlformats.org/drawingml/2006/table">
            <a:tbl>
              <a:tblPr firstRow="1" bandRow="1">
                <a:tableStyleId>{5C22544A-7EE6-4342-B048-85BDC9FD1C3A}</a:tableStyleId>
              </a:tblPr>
              <a:tblGrid>
                <a:gridCol w="1593273">
                  <a:extLst>
                    <a:ext uri="{9D8B030D-6E8A-4147-A177-3AD203B41FA5}">
                      <a16:colId xmlns:a16="http://schemas.microsoft.com/office/drawing/2014/main" val="754602446"/>
                    </a:ext>
                  </a:extLst>
                </a:gridCol>
                <a:gridCol w="7527637">
                  <a:extLst>
                    <a:ext uri="{9D8B030D-6E8A-4147-A177-3AD203B41FA5}">
                      <a16:colId xmlns:a16="http://schemas.microsoft.com/office/drawing/2014/main" val="1769129030"/>
                    </a:ext>
                  </a:extLst>
                </a:gridCol>
              </a:tblGrid>
              <a:tr h="727392">
                <a:tc>
                  <a:txBody>
                    <a:bodyPr/>
                    <a:lstStyle/>
                    <a:p>
                      <a:r>
                        <a:rPr lang="tr-TR" sz="2400" dirty="0"/>
                        <a:t>Evre</a:t>
                      </a:r>
                    </a:p>
                  </a:txBody>
                  <a:tcPr/>
                </a:tc>
                <a:tc>
                  <a:txBody>
                    <a:bodyPr/>
                    <a:lstStyle/>
                    <a:p>
                      <a:r>
                        <a:rPr lang="tr-TR" sz="2400" dirty="0"/>
                        <a:t>Tanım</a:t>
                      </a:r>
                    </a:p>
                  </a:txBody>
                  <a:tcPr/>
                </a:tc>
                <a:extLst>
                  <a:ext uri="{0D108BD9-81ED-4DB2-BD59-A6C34878D82A}">
                    <a16:rowId xmlns:a16="http://schemas.microsoft.com/office/drawing/2014/main" val="1305549095"/>
                  </a:ext>
                </a:extLst>
              </a:tr>
              <a:tr h="727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b="1" dirty="0"/>
                        <a:t>Sınıf </a:t>
                      </a:r>
                      <a:r>
                        <a:rPr lang="tr-TR" sz="2400" b="1" i="0" u="none" strike="noStrike" kern="1200" baseline="0" dirty="0">
                          <a:solidFill>
                            <a:schemeClr val="dk1"/>
                          </a:solidFill>
                          <a:latin typeface="+mn-lt"/>
                          <a:ea typeface="+mn-ea"/>
                          <a:cs typeface="+mn-cs"/>
                        </a:rPr>
                        <a:t>I 	</a:t>
                      </a:r>
                    </a:p>
                  </a:txBody>
                  <a:tcPr/>
                </a:tc>
                <a:tc>
                  <a:txBody>
                    <a:bodyPr/>
                    <a:lstStyle/>
                    <a:p>
                      <a:r>
                        <a:rPr lang="tr-TR" sz="2000" dirty="0"/>
                        <a:t>Fiziksel aktivitede kısıtlanma yok. Fiziksel aktivite </a:t>
                      </a:r>
                      <a:r>
                        <a:rPr lang="tr-TR" sz="2000" dirty="0" err="1"/>
                        <a:t>dispneye</a:t>
                      </a:r>
                      <a:r>
                        <a:rPr lang="tr-TR" sz="2000" dirty="0"/>
                        <a:t>, yorgunluğa neden olmaz</a:t>
                      </a:r>
                    </a:p>
                  </a:txBody>
                  <a:tcPr/>
                </a:tc>
                <a:extLst>
                  <a:ext uri="{0D108BD9-81ED-4DB2-BD59-A6C34878D82A}">
                    <a16:rowId xmlns:a16="http://schemas.microsoft.com/office/drawing/2014/main" val="206893628"/>
                  </a:ext>
                </a:extLst>
              </a:tr>
              <a:tr h="727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b="1" dirty="0"/>
                        <a:t>Sınıf </a:t>
                      </a:r>
                      <a:r>
                        <a:rPr lang="tr-TR" sz="2400" b="1" i="0" u="none" strike="noStrike" kern="1200" baseline="0" dirty="0">
                          <a:solidFill>
                            <a:schemeClr val="dk1"/>
                          </a:solidFill>
                          <a:latin typeface="+mn-lt"/>
                          <a:ea typeface="+mn-ea"/>
                          <a:cs typeface="+mn-cs"/>
                        </a:rPr>
                        <a:t>II </a:t>
                      </a:r>
                      <a:r>
                        <a:rPr lang="tr-TR" sz="1800" b="1"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a:solidFill>
                            <a:schemeClr val="dk1"/>
                          </a:solidFill>
                          <a:latin typeface="+mn-lt"/>
                          <a:ea typeface="+mn-ea"/>
                          <a:cs typeface="+mn-cs"/>
                        </a:rPr>
                        <a:t>Fiziksel </a:t>
                      </a:r>
                      <a:r>
                        <a:rPr lang="tr-TR" sz="2000" b="0" i="0" u="none" strike="noStrike" kern="1200" baseline="0" dirty="0" err="1">
                          <a:solidFill>
                            <a:schemeClr val="dk1"/>
                          </a:solidFill>
                          <a:latin typeface="+mn-lt"/>
                          <a:ea typeface="+mn-ea"/>
                          <a:cs typeface="+mn-cs"/>
                        </a:rPr>
                        <a:t>akitivitede</a:t>
                      </a:r>
                      <a:r>
                        <a:rPr lang="tr-TR" sz="2000" b="0" i="0" u="none" strike="noStrike" kern="1200" baseline="0" dirty="0">
                          <a:solidFill>
                            <a:schemeClr val="dk1"/>
                          </a:solidFill>
                          <a:latin typeface="+mn-lt"/>
                          <a:ea typeface="+mn-ea"/>
                          <a:cs typeface="+mn-cs"/>
                        </a:rPr>
                        <a:t> hafif kısıtlanma var. İstirahatte rahat, fiziksel aktivite sonucunda yorgunluk, </a:t>
                      </a:r>
                      <a:r>
                        <a:rPr lang="tr-TR" sz="2000" b="0" i="0" u="none" strike="noStrike" kern="1200" baseline="0" dirty="0" err="1">
                          <a:solidFill>
                            <a:schemeClr val="dk1"/>
                          </a:solidFill>
                          <a:latin typeface="+mn-lt"/>
                          <a:ea typeface="+mn-ea"/>
                          <a:cs typeface="+mn-cs"/>
                        </a:rPr>
                        <a:t>dispne</a:t>
                      </a:r>
                      <a:r>
                        <a:rPr lang="tr-TR" sz="2000" b="0" i="0" u="none" strike="noStrike" kern="1200" baseline="0" dirty="0">
                          <a:solidFill>
                            <a:schemeClr val="dk1"/>
                          </a:solidFill>
                          <a:latin typeface="+mn-lt"/>
                          <a:ea typeface="+mn-ea"/>
                          <a:cs typeface="+mn-cs"/>
                        </a:rPr>
                        <a:t> var 	</a:t>
                      </a:r>
                    </a:p>
                  </a:txBody>
                  <a:tcPr/>
                </a:tc>
                <a:extLst>
                  <a:ext uri="{0D108BD9-81ED-4DB2-BD59-A6C34878D82A}">
                    <a16:rowId xmlns:a16="http://schemas.microsoft.com/office/drawing/2014/main" val="1482830893"/>
                  </a:ext>
                </a:extLst>
              </a:tr>
              <a:tr h="727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b="1" dirty="0"/>
                        <a:t>Sınıf </a:t>
                      </a:r>
                      <a:r>
                        <a:rPr lang="tr-TR" sz="2400" b="1" i="0" u="none" strike="noStrike" kern="1200" baseline="0" dirty="0">
                          <a:solidFill>
                            <a:schemeClr val="dk1"/>
                          </a:solidFill>
                          <a:latin typeface="+mn-lt"/>
                          <a:ea typeface="+mn-ea"/>
                          <a:cs typeface="+mn-cs"/>
                        </a:rPr>
                        <a:t>III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a:solidFill>
                            <a:schemeClr val="dk1"/>
                          </a:solidFill>
                          <a:latin typeface="+mn-lt"/>
                          <a:ea typeface="+mn-ea"/>
                          <a:cs typeface="+mn-cs"/>
                        </a:rPr>
                        <a:t>Fiziksel aktivitede belirgin kısıtlanma var. İstirahatte rahat, minimal egzersiz durumunda yorgunluk, </a:t>
                      </a:r>
                      <a:r>
                        <a:rPr lang="tr-TR" sz="2000" b="0" i="0" u="none" strike="noStrike" kern="1200" baseline="0" dirty="0" err="1">
                          <a:solidFill>
                            <a:schemeClr val="dk1"/>
                          </a:solidFill>
                          <a:latin typeface="+mn-lt"/>
                          <a:ea typeface="+mn-ea"/>
                          <a:cs typeface="+mn-cs"/>
                        </a:rPr>
                        <a:t>dispne</a:t>
                      </a:r>
                      <a:r>
                        <a:rPr lang="tr-TR" sz="2000" b="0" i="0" u="none" strike="noStrike" kern="1200" baseline="0" dirty="0">
                          <a:solidFill>
                            <a:schemeClr val="dk1"/>
                          </a:solidFill>
                          <a:latin typeface="+mn-lt"/>
                          <a:ea typeface="+mn-ea"/>
                          <a:cs typeface="+mn-cs"/>
                        </a:rPr>
                        <a:t> olur</a:t>
                      </a:r>
                    </a:p>
                  </a:txBody>
                  <a:tcPr/>
                </a:tc>
                <a:extLst>
                  <a:ext uri="{0D108BD9-81ED-4DB2-BD59-A6C34878D82A}">
                    <a16:rowId xmlns:a16="http://schemas.microsoft.com/office/drawing/2014/main" val="4129626055"/>
                  </a:ext>
                </a:extLst>
              </a:tr>
              <a:tr h="727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b="1" dirty="0"/>
                        <a:t>Sınıf </a:t>
                      </a:r>
                      <a:r>
                        <a:rPr lang="tr-TR" sz="2400" b="1" i="0" u="none" strike="noStrike" kern="1200" baseline="0" dirty="0">
                          <a:solidFill>
                            <a:schemeClr val="dk1"/>
                          </a:solidFill>
                          <a:latin typeface="+mn-lt"/>
                          <a:ea typeface="+mn-ea"/>
                          <a:cs typeface="+mn-cs"/>
                        </a:rPr>
                        <a:t>IV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a:solidFill>
                            <a:schemeClr val="dk1"/>
                          </a:solidFill>
                          <a:latin typeface="+mn-lt"/>
                          <a:ea typeface="+mn-ea"/>
                          <a:cs typeface="+mn-cs"/>
                        </a:rPr>
                        <a:t>İstirahatte iken yorgunluk, </a:t>
                      </a:r>
                      <a:r>
                        <a:rPr lang="tr-TR" sz="2000" b="0" i="0" u="none" strike="noStrike" kern="1200" baseline="0" dirty="0" err="1">
                          <a:solidFill>
                            <a:schemeClr val="dk1"/>
                          </a:solidFill>
                          <a:latin typeface="+mn-lt"/>
                          <a:ea typeface="+mn-ea"/>
                          <a:cs typeface="+mn-cs"/>
                        </a:rPr>
                        <a:t>dispne</a:t>
                      </a:r>
                      <a:r>
                        <a:rPr lang="tr-TR" sz="2000" b="0" i="0" u="none" strike="noStrike" kern="1200" baseline="0" dirty="0">
                          <a:solidFill>
                            <a:schemeClr val="dk1"/>
                          </a:solidFill>
                          <a:latin typeface="+mn-lt"/>
                          <a:ea typeface="+mn-ea"/>
                          <a:cs typeface="+mn-cs"/>
                        </a:rPr>
                        <a:t> mevcuttur. Herhangi bir aktivite yapıldığında şikayet artar</a:t>
                      </a:r>
                      <a:endParaRPr lang="tr-TR"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49385744"/>
                  </a:ext>
                </a:extLst>
              </a:tr>
            </a:tbl>
          </a:graphicData>
        </a:graphic>
      </p:graphicFrame>
    </p:spTree>
    <p:extLst>
      <p:ext uri="{BB962C8B-B14F-4D97-AF65-F5344CB8AC3E}">
        <p14:creationId xmlns:p14="http://schemas.microsoft.com/office/powerpoint/2010/main" val="252382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a:solidFill>
                  <a:srgbClr val="C00000"/>
                </a:solidFill>
              </a:rPr>
              <a:t>ÖYKÜ VE FİZİK MUAYENE</a:t>
            </a:r>
            <a:endParaRPr lang="tr-TR" sz="4000" b="1" dirty="0">
              <a:solidFill>
                <a:srgbClr val="C00000"/>
              </a:solidFill>
            </a:endParaRPr>
          </a:p>
        </p:txBody>
      </p:sp>
      <p:sp>
        <p:nvSpPr>
          <p:cNvPr id="3" name="İçerik Yer Tutucusu 2"/>
          <p:cNvSpPr>
            <a:spLocks noGrp="1"/>
          </p:cNvSpPr>
          <p:nvPr>
            <p:ph sz="half" idx="1"/>
          </p:nvPr>
        </p:nvSpPr>
        <p:spPr/>
        <p:txBody>
          <a:bodyPr>
            <a:normAutofit/>
          </a:bodyPr>
          <a:lstStyle/>
          <a:p>
            <a:r>
              <a:rPr lang="tr-TR"/>
              <a:t>Dispne</a:t>
            </a:r>
          </a:p>
          <a:p>
            <a:endParaRPr lang="tr-TR"/>
          </a:p>
          <a:p>
            <a:r>
              <a:rPr lang="tr-TR"/>
              <a:t>O</a:t>
            </a:r>
            <a:r>
              <a:rPr lang="es-ES"/>
              <a:t>rtopne </a:t>
            </a:r>
            <a:endParaRPr lang="tr-TR"/>
          </a:p>
          <a:p>
            <a:endParaRPr lang="tr-TR"/>
          </a:p>
          <a:p>
            <a:r>
              <a:rPr lang="tr-TR"/>
              <a:t>P</a:t>
            </a:r>
            <a:r>
              <a:rPr lang="es-ES"/>
              <a:t>aroksismal noktürnal dispne</a:t>
            </a:r>
            <a:r>
              <a:rPr lang="tr-TR"/>
              <a:t> (PND)</a:t>
            </a:r>
          </a:p>
          <a:p>
            <a:endParaRPr lang="tr-TR"/>
          </a:p>
          <a:p>
            <a:r>
              <a:rPr lang="tr-TR"/>
              <a:t>Halsizlik </a:t>
            </a:r>
          </a:p>
          <a:p>
            <a:endParaRPr lang="tr-TR" dirty="0"/>
          </a:p>
        </p:txBody>
      </p:sp>
      <p:sp>
        <p:nvSpPr>
          <p:cNvPr id="4" name="İçerik Yer Tutucusu 3"/>
          <p:cNvSpPr>
            <a:spLocks noGrp="1"/>
          </p:cNvSpPr>
          <p:nvPr>
            <p:ph sz="half" idx="2"/>
          </p:nvPr>
        </p:nvSpPr>
        <p:spPr/>
        <p:txBody>
          <a:bodyPr>
            <a:normAutofit/>
          </a:bodyPr>
          <a:lstStyle/>
          <a:p>
            <a:r>
              <a:rPr lang="tr-TR"/>
              <a:t>Egzersiz intoleransı</a:t>
            </a:r>
          </a:p>
          <a:p>
            <a:endParaRPr lang="tr-TR"/>
          </a:p>
          <a:p>
            <a:r>
              <a:rPr lang="tr-TR"/>
              <a:t>Ayak bileği ödemi</a:t>
            </a:r>
          </a:p>
          <a:p>
            <a:endParaRPr lang="tr-TR"/>
          </a:p>
          <a:p>
            <a:r>
              <a:rPr lang="tr-TR"/>
              <a:t>Göğüs ağrısı ve çarpıntı </a:t>
            </a:r>
          </a:p>
          <a:p>
            <a:endParaRPr lang="tr-TR"/>
          </a:p>
          <a:p>
            <a:r>
              <a:rPr lang="tr-TR"/>
              <a:t>Nokturi, Oligüri</a:t>
            </a:r>
          </a:p>
          <a:p>
            <a:endParaRPr lang="tr-TR" dirty="0"/>
          </a:p>
        </p:txBody>
      </p:sp>
    </p:spTree>
    <p:extLst>
      <p:ext uri="{BB962C8B-B14F-4D97-AF65-F5344CB8AC3E}">
        <p14:creationId xmlns:p14="http://schemas.microsoft.com/office/powerpoint/2010/main" val="3640124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ÖYKÜ VE FİZİK MUAYENE</a:t>
            </a:r>
            <a:endParaRPr lang="tr-TR" sz="4000" dirty="0"/>
          </a:p>
        </p:txBody>
      </p:sp>
      <p:sp>
        <p:nvSpPr>
          <p:cNvPr id="3" name="İçerik Yer Tutucusu 2"/>
          <p:cNvSpPr>
            <a:spLocks noGrp="1"/>
          </p:cNvSpPr>
          <p:nvPr>
            <p:ph sz="half" idx="1"/>
          </p:nvPr>
        </p:nvSpPr>
        <p:spPr/>
        <p:txBody>
          <a:bodyPr>
            <a:normAutofit lnSpcReduction="10000"/>
          </a:bodyPr>
          <a:lstStyle/>
          <a:p>
            <a:r>
              <a:rPr lang="tr-TR" dirty="0"/>
              <a:t>S3 </a:t>
            </a:r>
            <a:r>
              <a:rPr lang="tr-TR" dirty="0" err="1"/>
              <a:t>gallop</a:t>
            </a:r>
            <a:r>
              <a:rPr lang="tr-TR" dirty="0"/>
              <a:t> ritmi</a:t>
            </a:r>
          </a:p>
          <a:p>
            <a:endParaRPr lang="tr-TR" dirty="0"/>
          </a:p>
          <a:p>
            <a:r>
              <a:rPr lang="tr-TR" dirty="0" err="1"/>
              <a:t>Jugüler</a:t>
            </a:r>
            <a:r>
              <a:rPr lang="tr-TR" dirty="0"/>
              <a:t> </a:t>
            </a:r>
            <a:r>
              <a:rPr lang="tr-TR" dirty="0" err="1"/>
              <a:t>venöz</a:t>
            </a:r>
            <a:r>
              <a:rPr lang="tr-TR" dirty="0"/>
              <a:t> dolgunluk</a:t>
            </a:r>
          </a:p>
          <a:p>
            <a:endParaRPr lang="tr-TR" dirty="0"/>
          </a:p>
          <a:p>
            <a:r>
              <a:rPr lang="tr-TR" dirty="0" err="1"/>
              <a:t>Hepatojugüler</a:t>
            </a:r>
            <a:r>
              <a:rPr lang="tr-TR" dirty="0"/>
              <a:t> </a:t>
            </a:r>
            <a:r>
              <a:rPr lang="tr-TR" dirty="0" err="1"/>
              <a:t>reflü</a:t>
            </a:r>
            <a:endParaRPr lang="tr-TR" dirty="0"/>
          </a:p>
          <a:p>
            <a:endParaRPr lang="tr-TR" dirty="0"/>
          </a:p>
          <a:p>
            <a:r>
              <a:rPr lang="tr-TR" dirty="0"/>
              <a:t>Akciğer bazallerinde </a:t>
            </a:r>
            <a:r>
              <a:rPr lang="tr-TR" dirty="0" err="1"/>
              <a:t>raller</a:t>
            </a:r>
            <a:endParaRPr lang="tr-TR" dirty="0"/>
          </a:p>
          <a:p>
            <a:endParaRPr lang="tr-TR" dirty="0"/>
          </a:p>
          <a:p>
            <a:r>
              <a:rPr lang="tr-TR" dirty="0"/>
              <a:t>Taşikardi</a:t>
            </a:r>
          </a:p>
        </p:txBody>
      </p:sp>
      <p:sp>
        <p:nvSpPr>
          <p:cNvPr id="4" name="İçerik Yer Tutucusu 3"/>
          <p:cNvSpPr>
            <a:spLocks noGrp="1"/>
          </p:cNvSpPr>
          <p:nvPr>
            <p:ph sz="half" idx="2"/>
          </p:nvPr>
        </p:nvSpPr>
        <p:spPr/>
        <p:txBody>
          <a:bodyPr>
            <a:normAutofit lnSpcReduction="10000"/>
          </a:bodyPr>
          <a:lstStyle/>
          <a:p>
            <a:r>
              <a:rPr lang="tr-TR" dirty="0"/>
              <a:t>Kalp tepe atımının sola kayması</a:t>
            </a:r>
          </a:p>
          <a:p>
            <a:endParaRPr lang="tr-TR" dirty="0"/>
          </a:p>
          <a:p>
            <a:r>
              <a:rPr lang="tr-TR" dirty="0" err="1"/>
              <a:t>Cheyne</a:t>
            </a:r>
            <a:r>
              <a:rPr lang="tr-TR" dirty="0"/>
              <a:t> </a:t>
            </a:r>
            <a:r>
              <a:rPr lang="tr-TR" dirty="0" err="1"/>
              <a:t>stokes</a:t>
            </a:r>
            <a:r>
              <a:rPr lang="tr-TR" dirty="0"/>
              <a:t> solunumu</a:t>
            </a:r>
          </a:p>
          <a:p>
            <a:endParaRPr lang="tr-TR" dirty="0"/>
          </a:p>
          <a:p>
            <a:r>
              <a:rPr lang="tr-TR" dirty="0"/>
              <a:t>Düzensiz nabız </a:t>
            </a:r>
          </a:p>
          <a:p>
            <a:endParaRPr lang="tr-TR" dirty="0"/>
          </a:p>
          <a:p>
            <a:r>
              <a:rPr lang="tr-TR" dirty="0" err="1"/>
              <a:t>Ekstremitelerde</a:t>
            </a:r>
            <a:r>
              <a:rPr lang="tr-TR" dirty="0"/>
              <a:t> soğukluk, solukluk</a:t>
            </a:r>
          </a:p>
          <a:p>
            <a:endParaRPr lang="tr-TR" dirty="0"/>
          </a:p>
        </p:txBody>
      </p:sp>
      <p:pic>
        <p:nvPicPr>
          <p:cNvPr id="5" name="S3 Heart Sound - MEDZCOOL (320 kbp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29891" y="1690688"/>
            <a:ext cx="609600" cy="609600"/>
          </a:xfrm>
          <a:prstGeom prst="rect">
            <a:avLst/>
          </a:prstGeom>
        </p:spPr>
      </p:pic>
      <p:pic>
        <p:nvPicPr>
          <p:cNvPr id="7" name="Resim 6">
            <a:extLst>
              <a:ext uri="{FF2B5EF4-FFF2-40B4-BE49-F238E27FC236}">
                <a16:creationId xmlns:a16="http://schemas.microsoft.com/office/drawing/2014/main" id="{5977A0F7-45BC-4423-9D2A-427194C952EC}"/>
              </a:ext>
            </a:extLst>
          </p:cNvPr>
          <p:cNvPicPr>
            <a:picLocks noChangeAspect="1"/>
          </p:cNvPicPr>
          <p:nvPr/>
        </p:nvPicPr>
        <p:blipFill>
          <a:blip r:embed="rId6"/>
          <a:stretch>
            <a:fillRect/>
          </a:stretch>
        </p:blipFill>
        <p:spPr>
          <a:xfrm>
            <a:off x="3786187" y="5024437"/>
            <a:ext cx="2386013" cy="1690688"/>
          </a:xfrm>
          <a:prstGeom prst="rect">
            <a:avLst/>
          </a:prstGeom>
        </p:spPr>
      </p:pic>
    </p:spTree>
    <p:extLst>
      <p:ext uri="{BB962C8B-B14F-4D97-AF65-F5344CB8AC3E}">
        <p14:creationId xmlns:p14="http://schemas.microsoft.com/office/powerpoint/2010/main" val="28898793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73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BEB1A7AF-F28C-48DC-881E-EEE3B7B68CAD}"/>
              </a:ext>
            </a:extLst>
          </p:cNvPr>
          <p:cNvSpPr>
            <a:spLocks noGrp="1"/>
          </p:cNvSpPr>
          <p:nvPr>
            <p:ph type="title"/>
          </p:nvPr>
        </p:nvSpPr>
        <p:spPr/>
        <p:txBody>
          <a:bodyPr>
            <a:normAutofit/>
          </a:bodyPr>
          <a:lstStyle/>
          <a:p>
            <a:r>
              <a:rPr lang="tr-TR" sz="2800" dirty="0" err="1"/>
              <a:t>Dispneli</a:t>
            </a:r>
            <a:r>
              <a:rPr lang="tr-TR" sz="2800" dirty="0"/>
              <a:t> hastalarda </a:t>
            </a:r>
            <a:r>
              <a:rPr lang="tr-TR" sz="2800" dirty="0" err="1"/>
              <a:t>KY’e</a:t>
            </a:r>
            <a:r>
              <a:rPr lang="tr-TR" sz="2800" dirty="0"/>
              <a:t> bağlı klinik bulguların duyarlılık ve özgüllükleri</a:t>
            </a:r>
          </a:p>
        </p:txBody>
      </p:sp>
      <p:graphicFrame>
        <p:nvGraphicFramePr>
          <p:cNvPr id="13" name="Tablo 10">
            <a:extLst>
              <a:ext uri="{FF2B5EF4-FFF2-40B4-BE49-F238E27FC236}">
                <a16:creationId xmlns:a16="http://schemas.microsoft.com/office/drawing/2014/main" id="{6B45B483-1935-4BB8-BF81-D04C81319CA0}"/>
              </a:ext>
            </a:extLst>
          </p:cNvPr>
          <p:cNvGraphicFramePr>
            <a:graphicFrameLocks noGrp="1"/>
          </p:cNvGraphicFramePr>
          <p:nvPr>
            <p:ph idx="1"/>
            <p:extLst>
              <p:ext uri="{D42A27DB-BD31-4B8C-83A1-F6EECF244321}">
                <p14:modId xmlns:p14="http://schemas.microsoft.com/office/powerpoint/2010/main" val="3472994125"/>
              </p:ext>
            </p:extLst>
          </p:nvPr>
        </p:nvGraphicFramePr>
        <p:xfrm>
          <a:off x="2171055" y="1690688"/>
          <a:ext cx="7313909" cy="4601624"/>
        </p:xfrm>
        <a:graphic>
          <a:graphicData uri="http://schemas.openxmlformats.org/drawingml/2006/table">
            <a:tbl>
              <a:tblPr firstRow="1" bandRow="1">
                <a:tableStyleId>{7DF18680-E054-41AD-8BC1-D1AEF772440D}</a:tableStyleId>
              </a:tblPr>
              <a:tblGrid>
                <a:gridCol w="2865895">
                  <a:extLst>
                    <a:ext uri="{9D8B030D-6E8A-4147-A177-3AD203B41FA5}">
                      <a16:colId xmlns:a16="http://schemas.microsoft.com/office/drawing/2014/main" val="2905844515"/>
                    </a:ext>
                  </a:extLst>
                </a:gridCol>
                <a:gridCol w="2200759">
                  <a:extLst>
                    <a:ext uri="{9D8B030D-6E8A-4147-A177-3AD203B41FA5}">
                      <a16:colId xmlns:a16="http://schemas.microsoft.com/office/drawing/2014/main" val="2396332898"/>
                    </a:ext>
                  </a:extLst>
                </a:gridCol>
                <a:gridCol w="2247255">
                  <a:extLst>
                    <a:ext uri="{9D8B030D-6E8A-4147-A177-3AD203B41FA5}">
                      <a16:colId xmlns:a16="http://schemas.microsoft.com/office/drawing/2014/main" val="2179286585"/>
                    </a:ext>
                  </a:extLst>
                </a:gridCol>
              </a:tblGrid>
              <a:tr h="575203">
                <a:tc>
                  <a:txBody>
                    <a:bodyPr/>
                    <a:lstStyle/>
                    <a:p>
                      <a:r>
                        <a:rPr lang="tr-TR" sz="2400" dirty="0"/>
                        <a:t>Bulgu</a:t>
                      </a:r>
                    </a:p>
                  </a:txBody>
                  <a:tcPr/>
                </a:tc>
                <a:tc>
                  <a:txBody>
                    <a:bodyPr/>
                    <a:lstStyle/>
                    <a:p>
                      <a:r>
                        <a:rPr lang="tr-TR" sz="2400" dirty="0"/>
                        <a:t>Duyarlılık (%)</a:t>
                      </a:r>
                    </a:p>
                  </a:txBody>
                  <a:tcPr/>
                </a:tc>
                <a:tc>
                  <a:txBody>
                    <a:bodyPr/>
                    <a:lstStyle/>
                    <a:p>
                      <a:r>
                        <a:rPr lang="tr-TR" sz="2400" dirty="0"/>
                        <a:t>Özgüllük (%)</a:t>
                      </a:r>
                    </a:p>
                  </a:txBody>
                  <a:tcPr/>
                </a:tc>
                <a:extLst>
                  <a:ext uri="{0D108BD9-81ED-4DB2-BD59-A6C34878D82A}">
                    <a16:rowId xmlns:a16="http://schemas.microsoft.com/office/drawing/2014/main" val="3451698903"/>
                  </a:ext>
                </a:extLst>
              </a:tr>
              <a:tr h="575203">
                <a:tc>
                  <a:txBody>
                    <a:bodyPr/>
                    <a:lstStyle/>
                    <a:p>
                      <a:r>
                        <a:rPr lang="tr-TR" sz="2400" dirty="0"/>
                        <a:t>S3</a:t>
                      </a:r>
                    </a:p>
                  </a:txBody>
                  <a:tcPr/>
                </a:tc>
                <a:tc>
                  <a:txBody>
                    <a:bodyPr/>
                    <a:lstStyle/>
                    <a:p>
                      <a:r>
                        <a:rPr lang="tr-TR" sz="2400" dirty="0"/>
                        <a:t>          13</a:t>
                      </a:r>
                    </a:p>
                  </a:txBody>
                  <a:tcPr/>
                </a:tc>
                <a:tc>
                  <a:txBody>
                    <a:bodyPr/>
                    <a:lstStyle/>
                    <a:p>
                      <a:r>
                        <a:rPr lang="tr-TR" sz="2400" dirty="0"/>
                        <a:t>          99</a:t>
                      </a:r>
                    </a:p>
                  </a:txBody>
                  <a:tcPr/>
                </a:tc>
                <a:extLst>
                  <a:ext uri="{0D108BD9-81ED-4DB2-BD59-A6C34878D82A}">
                    <a16:rowId xmlns:a16="http://schemas.microsoft.com/office/drawing/2014/main" val="2577807819"/>
                  </a:ext>
                </a:extLst>
              </a:tr>
              <a:tr h="575203">
                <a:tc>
                  <a:txBody>
                    <a:bodyPr/>
                    <a:lstStyle/>
                    <a:p>
                      <a:r>
                        <a:rPr lang="tr-TR" sz="2400" dirty="0"/>
                        <a:t>JVD</a:t>
                      </a:r>
                    </a:p>
                  </a:txBody>
                  <a:tcPr/>
                </a:tc>
                <a:tc>
                  <a:txBody>
                    <a:bodyPr/>
                    <a:lstStyle/>
                    <a:p>
                      <a:r>
                        <a:rPr lang="tr-TR" sz="2400" dirty="0"/>
                        <a:t>          39</a:t>
                      </a:r>
                    </a:p>
                  </a:txBody>
                  <a:tcPr/>
                </a:tc>
                <a:tc>
                  <a:txBody>
                    <a:bodyPr/>
                    <a:lstStyle/>
                    <a:p>
                      <a:r>
                        <a:rPr lang="tr-TR" sz="2400" dirty="0"/>
                        <a:t>          92</a:t>
                      </a:r>
                    </a:p>
                  </a:txBody>
                  <a:tcPr/>
                </a:tc>
                <a:extLst>
                  <a:ext uri="{0D108BD9-81ED-4DB2-BD59-A6C34878D82A}">
                    <a16:rowId xmlns:a16="http://schemas.microsoft.com/office/drawing/2014/main" val="722363735"/>
                  </a:ext>
                </a:extLst>
              </a:tr>
              <a:tr h="575203">
                <a:tc>
                  <a:txBody>
                    <a:bodyPr/>
                    <a:lstStyle/>
                    <a:p>
                      <a:r>
                        <a:rPr lang="tr-TR" sz="2400" dirty="0" err="1"/>
                        <a:t>Raller</a:t>
                      </a:r>
                      <a:endParaRPr lang="tr-TR" sz="2400" dirty="0"/>
                    </a:p>
                  </a:txBody>
                  <a:tcPr/>
                </a:tc>
                <a:tc>
                  <a:txBody>
                    <a:bodyPr/>
                    <a:lstStyle/>
                    <a:p>
                      <a:r>
                        <a:rPr lang="tr-TR" sz="2400" dirty="0"/>
                        <a:t>          60</a:t>
                      </a:r>
                    </a:p>
                  </a:txBody>
                  <a:tcPr/>
                </a:tc>
                <a:tc>
                  <a:txBody>
                    <a:bodyPr/>
                    <a:lstStyle/>
                    <a:p>
                      <a:r>
                        <a:rPr lang="tr-TR" sz="2400" dirty="0"/>
                        <a:t>          78</a:t>
                      </a:r>
                    </a:p>
                  </a:txBody>
                  <a:tcPr/>
                </a:tc>
                <a:extLst>
                  <a:ext uri="{0D108BD9-81ED-4DB2-BD59-A6C34878D82A}">
                    <a16:rowId xmlns:a16="http://schemas.microsoft.com/office/drawing/2014/main" val="3236629659"/>
                  </a:ext>
                </a:extLst>
              </a:tr>
              <a:tr h="575203">
                <a:tc>
                  <a:txBody>
                    <a:bodyPr/>
                    <a:lstStyle/>
                    <a:p>
                      <a:r>
                        <a:rPr lang="tr-TR" sz="2400" dirty="0"/>
                        <a:t>PND</a:t>
                      </a:r>
                    </a:p>
                  </a:txBody>
                  <a:tcPr/>
                </a:tc>
                <a:tc>
                  <a:txBody>
                    <a:bodyPr/>
                    <a:lstStyle/>
                    <a:p>
                      <a:r>
                        <a:rPr lang="tr-TR" sz="2400" dirty="0"/>
                        <a:t>          41</a:t>
                      </a:r>
                    </a:p>
                  </a:txBody>
                  <a:tcPr/>
                </a:tc>
                <a:tc>
                  <a:txBody>
                    <a:bodyPr/>
                    <a:lstStyle/>
                    <a:p>
                      <a:r>
                        <a:rPr lang="tr-TR" sz="2400" dirty="0"/>
                        <a:t>          84  </a:t>
                      </a:r>
                    </a:p>
                  </a:txBody>
                  <a:tcPr/>
                </a:tc>
                <a:extLst>
                  <a:ext uri="{0D108BD9-81ED-4DB2-BD59-A6C34878D82A}">
                    <a16:rowId xmlns:a16="http://schemas.microsoft.com/office/drawing/2014/main" val="4182841863"/>
                  </a:ext>
                </a:extLst>
              </a:tr>
              <a:tr h="575203">
                <a:tc>
                  <a:txBody>
                    <a:bodyPr/>
                    <a:lstStyle/>
                    <a:p>
                      <a:r>
                        <a:rPr lang="tr-TR" sz="2400" dirty="0"/>
                        <a:t>Ödem</a:t>
                      </a:r>
                    </a:p>
                  </a:txBody>
                  <a:tcPr/>
                </a:tc>
                <a:tc>
                  <a:txBody>
                    <a:bodyPr/>
                    <a:lstStyle/>
                    <a:p>
                      <a:r>
                        <a:rPr lang="tr-TR" sz="2400" dirty="0"/>
                        <a:t>          50</a:t>
                      </a:r>
                    </a:p>
                  </a:txBody>
                  <a:tcPr/>
                </a:tc>
                <a:tc>
                  <a:txBody>
                    <a:bodyPr/>
                    <a:lstStyle/>
                    <a:p>
                      <a:r>
                        <a:rPr lang="tr-TR" sz="2400" dirty="0"/>
                        <a:t>          78</a:t>
                      </a:r>
                    </a:p>
                  </a:txBody>
                  <a:tcPr/>
                </a:tc>
                <a:extLst>
                  <a:ext uri="{0D108BD9-81ED-4DB2-BD59-A6C34878D82A}">
                    <a16:rowId xmlns:a16="http://schemas.microsoft.com/office/drawing/2014/main" val="3306838866"/>
                  </a:ext>
                </a:extLst>
              </a:tr>
              <a:tr h="575203">
                <a:tc>
                  <a:txBody>
                    <a:bodyPr/>
                    <a:lstStyle/>
                    <a:p>
                      <a:r>
                        <a:rPr lang="tr-TR" sz="2400" dirty="0" err="1"/>
                        <a:t>Ortopne</a:t>
                      </a:r>
                      <a:endParaRPr lang="tr-TR" sz="2400" dirty="0"/>
                    </a:p>
                  </a:txBody>
                  <a:tcPr/>
                </a:tc>
                <a:tc>
                  <a:txBody>
                    <a:bodyPr/>
                    <a:lstStyle/>
                    <a:p>
                      <a:r>
                        <a:rPr lang="tr-TR" sz="2400" dirty="0"/>
                        <a:t>          50</a:t>
                      </a:r>
                    </a:p>
                  </a:txBody>
                  <a:tcPr/>
                </a:tc>
                <a:tc>
                  <a:txBody>
                    <a:bodyPr/>
                    <a:lstStyle/>
                    <a:p>
                      <a:r>
                        <a:rPr lang="tr-TR" sz="2400" dirty="0"/>
                        <a:t>          77</a:t>
                      </a:r>
                    </a:p>
                  </a:txBody>
                  <a:tcPr/>
                </a:tc>
                <a:extLst>
                  <a:ext uri="{0D108BD9-81ED-4DB2-BD59-A6C34878D82A}">
                    <a16:rowId xmlns:a16="http://schemas.microsoft.com/office/drawing/2014/main" val="3318643796"/>
                  </a:ext>
                </a:extLst>
              </a:tr>
              <a:tr h="575203">
                <a:tc>
                  <a:txBody>
                    <a:bodyPr/>
                    <a:lstStyle/>
                    <a:p>
                      <a:r>
                        <a:rPr lang="tr-TR" sz="2400" dirty="0"/>
                        <a:t>Eforla </a:t>
                      </a:r>
                      <a:r>
                        <a:rPr lang="tr-TR" sz="2400" dirty="0" err="1"/>
                        <a:t>dispne</a:t>
                      </a:r>
                      <a:endParaRPr lang="tr-TR" sz="2400" dirty="0"/>
                    </a:p>
                  </a:txBody>
                  <a:tcPr/>
                </a:tc>
                <a:tc>
                  <a:txBody>
                    <a:bodyPr/>
                    <a:lstStyle/>
                    <a:p>
                      <a:r>
                        <a:rPr lang="tr-TR" sz="2400" dirty="0"/>
                        <a:t>          84</a:t>
                      </a:r>
                    </a:p>
                  </a:txBody>
                  <a:tcPr/>
                </a:tc>
                <a:tc>
                  <a:txBody>
                    <a:bodyPr/>
                    <a:lstStyle/>
                    <a:p>
                      <a:r>
                        <a:rPr lang="tr-TR" sz="2400" dirty="0"/>
                        <a:t>          34</a:t>
                      </a:r>
                    </a:p>
                  </a:txBody>
                  <a:tcPr/>
                </a:tc>
                <a:extLst>
                  <a:ext uri="{0D108BD9-81ED-4DB2-BD59-A6C34878D82A}">
                    <a16:rowId xmlns:a16="http://schemas.microsoft.com/office/drawing/2014/main" val="874452266"/>
                  </a:ext>
                </a:extLst>
              </a:tr>
            </a:tbl>
          </a:graphicData>
        </a:graphic>
      </p:graphicFrame>
      <p:sp>
        <p:nvSpPr>
          <p:cNvPr id="6" name="Metin kutusu 5">
            <a:extLst>
              <a:ext uri="{FF2B5EF4-FFF2-40B4-BE49-F238E27FC236}">
                <a16:creationId xmlns:a16="http://schemas.microsoft.com/office/drawing/2014/main" id="{FAFD4027-7344-491B-BABC-660C908BE09D}"/>
              </a:ext>
            </a:extLst>
          </p:cNvPr>
          <p:cNvSpPr txBox="1"/>
          <p:nvPr/>
        </p:nvSpPr>
        <p:spPr>
          <a:xfrm>
            <a:off x="7209923" y="6516938"/>
            <a:ext cx="6093994" cy="307777"/>
          </a:xfrm>
          <a:prstGeom prst="rect">
            <a:avLst/>
          </a:prstGeom>
          <a:noFill/>
        </p:spPr>
        <p:txBody>
          <a:bodyPr wrap="square">
            <a:spAutoFit/>
          </a:bodyPr>
          <a:lstStyle/>
          <a:p>
            <a:r>
              <a:rPr lang="tr-TR" sz="1400" dirty="0" err="1"/>
              <a:t>Lange</a:t>
            </a:r>
            <a:r>
              <a:rPr lang="tr-TR" sz="1400" dirty="0"/>
              <a:t> İç Hastalıklarında Semptomdan Tanıya</a:t>
            </a:r>
          </a:p>
        </p:txBody>
      </p:sp>
    </p:spTree>
    <p:extLst>
      <p:ext uri="{BB962C8B-B14F-4D97-AF65-F5344CB8AC3E}">
        <p14:creationId xmlns:p14="http://schemas.microsoft.com/office/powerpoint/2010/main" val="2215924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LABORATUAR BULGULARI</a:t>
            </a:r>
          </a:p>
        </p:txBody>
      </p:sp>
      <p:sp>
        <p:nvSpPr>
          <p:cNvPr id="3" name="İçerik Yer Tutucusu 2"/>
          <p:cNvSpPr>
            <a:spLocks noGrp="1"/>
          </p:cNvSpPr>
          <p:nvPr>
            <p:ph idx="1"/>
          </p:nvPr>
        </p:nvSpPr>
        <p:spPr/>
        <p:txBody>
          <a:bodyPr/>
          <a:lstStyle/>
          <a:p>
            <a:r>
              <a:rPr lang="tr-TR" dirty="0"/>
              <a:t>CBC</a:t>
            </a:r>
          </a:p>
          <a:p>
            <a:r>
              <a:rPr lang="tr-TR" dirty="0"/>
              <a:t>Elektrolitler ve Biyokimya</a:t>
            </a:r>
          </a:p>
          <a:p>
            <a:r>
              <a:rPr lang="tr-TR" dirty="0" err="1"/>
              <a:t>Tiroid</a:t>
            </a:r>
            <a:r>
              <a:rPr lang="tr-TR" dirty="0"/>
              <a:t> fonksiyon testleri</a:t>
            </a:r>
          </a:p>
          <a:p>
            <a:r>
              <a:rPr lang="tr-TR" dirty="0"/>
              <a:t>Lipit profili</a:t>
            </a:r>
          </a:p>
          <a:p>
            <a:r>
              <a:rPr lang="tr-TR" dirty="0"/>
              <a:t>Açlık kan şekeri</a:t>
            </a:r>
          </a:p>
          <a:p>
            <a:r>
              <a:rPr lang="tr-TR" b="1" dirty="0"/>
              <a:t>BNP</a:t>
            </a:r>
          </a:p>
          <a:p>
            <a:r>
              <a:rPr lang="tr-TR" b="1" dirty="0"/>
              <a:t>EKG</a:t>
            </a:r>
          </a:p>
          <a:p>
            <a:endParaRPr lang="tr-TR" dirty="0"/>
          </a:p>
        </p:txBody>
      </p:sp>
    </p:spTree>
    <p:extLst>
      <p:ext uri="{BB962C8B-B14F-4D97-AF65-F5344CB8AC3E}">
        <p14:creationId xmlns:p14="http://schemas.microsoft.com/office/powerpoint/2010/main" val="1016856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4F24F9-5786-410C-921D-5B63465E6C46}"/>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C6D0333A-FEEE-4CC0-8AED-DAFB82BB7055}"/>
              </a:ext>
            </a:extLst>
          </p:cNvPr>
          <p:cNvPicPr>
            <a:picLocks noGrp="1" noChangeAspect="1"/>
          </p:cNvPicPr>
          <p:nvPr>
            <p:ph idx="1"/>
          </p:nvPr>
        </p:nvPicPr>
        <p:blipFill>
          <a:blip r:embed="rId3"/>
          <a:stretch>
            <a:fillRect/>
          </a:stretch>
        </p:blipFill>
        <p:spPr>
          <a:xfrm>
            <a:off x="838200" y="1690688"/>
            <a:ext cx="8956729" cy="4050049"/>
          </a:xfrm>
          <a:prstGeom prst="rect">
            <a:avLst/>
          </a:prstGeom>
        </p:spPr>
      </p:pic>
    </p:spTree>
    <p:extLst>
      <p:ext uri="{BB962C8B-B14F-4D97-AF65-F5344CB8AC3E}">
        <p14:creationId xmlns:p14="http://schemas.microsoft.com/office/powerpoint/2010/main" val="1119262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E140E7-B2C3-45A5-A30B-B00DE5A82FF9}"/>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B398559E-4647-406D-AD25-90A83F5BC8B8}"/>
              </a:ext>
            </a:extLst>
          </p:cNvPr>
          <p:cNvPicPr>
            <a:picLocks noGrp="1" noChangeAspect="1"/>
          </p:cNvPicPr>
          <p:nvPr>
            <p:ph idx="1"/>
          </p:nvPr>
        </p:nvPicPr>
        <p:blipFill>
          <a:blip r:embed="rId3"/>
          <a:stretch>
            <a:fillRect/>
          </a:stretch>
        </p:blipFill>
        <p:spPr>
          <a:xfrm>
            <a:off x="838200" y="1690688"/>
            <a:ext cx="9304421" cy="3695665"/>
          </a:xfrm>
          <a:prstGeom prst="rect">
            <a:avLst/>
          </a:prstGeom>
        </p:spPr>
      </p:pic>
    </p:spTree>
    <p:extLst>
      <p:ext uri="{BB962C8B-B14F-4D97-AF65-F5344CB8AC3E}">
        <p14:creationId xmlns:p14="http://schemas.microsoft.com/office/powerpoint/2010/main" val="2724517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3D8F12-6CE5-4A23-B9E3-D4DC81B01ED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EF07496-DA51-45CF-9FB0-55A18E3CCD4D}"/>
              </a:ext>
            </a:extLst>
          </p:cNvPr>
          <p:cNvSpPr>
            <a:spLocks noGrp="1"/>
          </p:cNvSpPr>
          <p:nvPr>
            <p:ph idx="1"/>
          </p:nvPr>
        </p:nvSpPr>
        <p:spPr/>
        <p:txBody>
          <a:bodyPr/>
          <a:lstStyle/>
          <a:p>
            <a:endParaRPr lang="tr-TR" dirty="0"/>
          </a:p>
        </p:txBody>
      </p:sp>
      <p:pic>
        <p:nvPicPr>
          <p:cNvPr id="4" name="Resim 3">
            <a:extLst>
              <a:ext uri="{FF2B5EF4-FFF2-40B4-BE49-F238E27FC236}">
                <a16:creationId xmlns:a16="http://schemas.microsoft.com/office/drawing/2014/main" id="{0F735AE7-7E55-485B-9365-0F9DC34FFD7D}"/>
              </a:ext>
            </a:extLst>
          </p:cNvPr>
          <p:cNvPicPr>
            <a:picLocks noChangeAspect="1"/>
          </p:cNvPicPr>
          <p:nvPr/>
        </p:nvPicPr>
        <p:blipFill>
          <a:blip r:embed="rId3"/>
          <a:stretch>
            <a:fillRect/>
          </a:stretch>
        </p:blipFill>
        <p:spPr>
          <a:xfrm>
            <a:off x="838200" y="1825625"/>
            <a:ext cx="9173705" cy="4351338"/>
          </a:xfrm>
          <a:prstGeom prst="rect">
            <a:avLst/>
          </a:prstGeom>
        </p:spPr>
      </p:pic>
    </p:spTree>
    <p:extLst>
      <p:ext uri="{BB962C8B-B14F-4D97-AF65-F5344CB8AC3E}">
        <p14:creationId xmlns:p14="http://schemas.microsoft.com/office/powerpoint/2010/main" val="2484207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a:solidFill>
                  <a:srgbClr val="C00000"/>
                </a:solidFill>
              </a:rPr>
              <a:t>GÖRÜNTÜLEME YÖNTEMLERİ</a:t>
            </a:r>
            <a:endParaRPr lang="tr-TR" sz="4000" b="1" dirty="0">
              <a:solidFill>
                <a:srgbClr val="C00000"/>
              </a:solidFill>
            </a:endParaRPr>
          </a:p>
        </p:txBody>
      </p:sp>
      <p:sp>
        <p:nvSpPr>
          <p:cNvPr id="3" name="İçerik Yer Tutucusu 2"/>
          <p:cNvSpPr>
            <a:spLocks noGrp="1"/>
          </p:cNvSpPr>
          <p:nvPr>
            <p:ph idx="1"/>
          </p:nvPr>
        </p:nvSpPr>
        <p:spPr/>
        <p:txBody>
          <a:bodyPr/>
          <a:lstStyle/>
          <a:p>
            <a:r>
              <a:rPr lang="tr-TR"/>
              <a:t>Telekardiyografi</a:t>
            </a:r>
          </a:p>
          <a:p>
            <a:r>
              <a:rPr lang="tr-TR"/>
              <a:t>Ekokardiyografi</a:t>
            </a:r>
          </a:p>
          <a:p>
            <a:r>
              <a:rPr lang="tr-TR"/>
              <a:t>Kardiyak Kateterizasyon</a:t>
            </a:r>
          </a:p>
          <a:p>
            <a:endParaRPr lang="tr-TR" dirty="0"/>
          </a:p>
        </p:txBody>
      </p:sp>
    </p:spTree>
    <p:extLst>
      <p:ext uri="{BB962C8B-B14F-4D97-AF65-F5344CB8AC3E}">
        <p14:creationId xmlns:p14="http://schemas.microsoft.com/office/powerpoint/2010/main" val="319080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AFD065-76FD-441A-BCC4-6456CE143751}"/>
              </a:ext>
            </a:extLst>
          </p:cNvPr>
          <p:cNvSpPr>
            <a:spLocks noGrp="1"/>
          </p:cNvSpPr>
          <p:nvPr>
            <p:ph type="title"/>
          </p:nvPr>
        </p:nvSpPr>
        <p:spPr/>
        <p:txBody>
          <a:bodyPr>
            <a:normAutofit/>
          </a:bodyPr>
          <a:lstStyle/>
          <a:p>
            <a:pPr algn="ctr"/>
            <a:r>
              <a:rPr lang="tr-TR" sz="4000" b="1" dirty="0">
                <a:solidFill>
                  <a:srgbClr val="C00000"/>
                </a:solidFill>
              </a:rPr>
              <a:t>OLGU</a:t>
            </a:r>
            <a:endParaRPr lang="tr-TR" sz="4000" dirty="0">
              <a:solidFill>
                <a:srgbClr val="C00000"/>
              </a:solidFill>
            </a:endParaRPr>
          </a:p>
        </p:txBody>
      </p:sp>
      <p:sp>
        <p:nvSpPr>
          <p:cNvPr id="3" name="İçerik Yer Tutucusu 2">
            <a:extLst>
              <a:ext uri="{FF2B5EF4-FFF2-40B4-BE49-F238E27FC236}">
                <a16:creationId xmlns:a16="http://schemas.microsoft.com/office/drawing/2014/main" id="{33D3CCBF-90D3-4082-AB54-F841109A87C4}"/>
              </a:ext>
            </a:extLst>
          </p:cNvPr>
          <p:cNvSpPr>
            <a:spLocks noGrp="1"/>
          </p:cNvSpPr>
          <p:nvPr>
            <p:ph idx="1"/>
          </p:nvPr>
        </p:nvSpPr>
        <p:spPr/>
        <p:txBody>
          <a:bodyPr/>
          <a:lstStyle/>
          <a:p>
            <a:r>
              <a:rPr lang="tr-TR" dirty="0"/>
              <a:t>VKİ: 29 </a:t>
            </a:r>
          </a:p>
          <a:p>
            <a:r>
              <a:rPr lang="tr-TR" dirty="0"/>
              <a:t>TA: 140/85 mm/Hg</a:t>
            </a:r>
          </a:p>
          <a:p>
            <a:r>
              <a:rPr lang="tr-TR" dirty="0"/>
              <a:t>Solunum muayenesi: bazallerde </a:t>
            </a:r>
            <a:r>
              <a:rPr lang="tr-TR" dirty="0" err="1"/>
              <a:t>bilateral</a:t>
            </a:r>
            <a:r>
              <a:rPr lang="tr-TR" dirty="0"/>
              <a:t> </a:t>
            </a:r>
            <a:r>
              <a:rPr lang="tr-TR" dirty="0" err="1"/>
              <a:t>krepitan</a:t>
            </a:r>
            <a:r>
              <a:rPr lang="tr-TR" dirty="0"/>
              <a:t> </a:t>
            </a:r>
            <a:r>
              <a:rPr lang="tr-TR" dirty="0" err="1"/>
              <a:t>raller</a:t>
            </a:r>
            <a:endParaRPr lang="tr-TR" dirty="0"/>
          </a:p>
          <a:p>
            <a:r>
              <a:rPr lang="tr-TR" dirty="0"/>
              <a:t>Bacaklarda </a:t>
            </a:r>
            <a:r>
              <a:rPr lang="tr-TR" dirty="0" err="1"/>
              <a:t>bilateral</a:t>
            </a:r>
            <a:r>
              <a:rPr lang="tr-TR" dirty="0"/>
              <a:t> ++ </a:t>
            </a:r>
            <a:r>
              <a:rPr lang="tr-TR" dirty="0" err="1"/>
              <a:t>gode</a:t>
            </a:r>
            <a:r>
              <a:rPr lang="tr-TR" dirty="0"/>
              <a:t> bırakan ödem</a:t>
            </a:r>
          </a:p>
          <a:p>
            <a:endParaRPr lang="tr-TR" dirty="0"/>
          </a:p>
        </p:txBody>
      </p:sp>
    </p:spTree>
    <p:extLst>
      <p:ext uri="{BB962C8B-B14F-4D97-AF65-F5344CB8AC3E}">
        <p14:creationId xmlns:p14="http://schemas.microsoft.com/office/powerpoint/2010/main" val="231093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27E430-91F0-4C2C-A5F6-123C162DE806}"/>
              </a:ext>
            </a:extLst>
          </p:cNvPr>
          <p:cNvSpPr>
            <a:spLocks noGrp="1"/>
          </p:cNvSpPr>
          <p:nvPr>
            <p:ph type="title"/>
          </p:nvPr>
        </p:nvSpPr>
        <p:spPr/>
        <p:txBody>
          <a:bodyPr/>
          <a:lstStyle/>
          <a:p>
            <a:endParaRPr lang="tr-TR"/>
          </a:p>
        </p:txBody>
      </p:sp>
      <p:pic>
        <p:nvPicPr>
          <p:cNvPr id="4" name="İçerik Yer Tutucusu 3" descr="bulanık içeren bir resim&#10;&#10;Açıklama otomatik olarak oluşturuldu">
            <a:extLst>
              <a:ext uri="{FF2B5EF4-FFF2-40B4-BE49-F238E27FC236}">
                <a16:creationId xmlns:a16="http://schemas.microsoft.com/office/drawing/2014/main" id="{818CE230-865F-4914-8A75-4E79D5D5809B}"/>
              </a:ext>
            </a:extLst>
          </p:cNvPr>
          <p:cNvPicPr>
            <a:picLocks noGrp="1" noChangeAspect="1"/>
          </p:cNvPicPr>
          <p:nvPr>
            <p:ph idx="1"/>
          </p:nvPr>
        </p:nvPicPr>
        <p:blipFill>
          <a:blip r:embed="rId3"/>
          <a:stretch>
            <a:fillRect/>
          </a:stretch>
        </p:blipFill>
        <p:spPr>
          <a:xfrm>
            <a:off x="3426990" y="845344"/>
            <a:ext cx="5338019" cy="5167311"/>
          </a:xfrm>
          <a:prstGeom prst="rect">
            <a:avLst/>
          </a:prstGeom>
        </p:spPr>
      </p:pic>
    </p:spTree>
    <p:extLst>
      <p:ext uri="{BB962C8B-B14F-4D97-AF65-F5344CB8AC3E}">
        <p14:creationId xmlns:p14="http://schemas.microsoft.com/office/powerpoint/2010/main" val="4105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F3B898-5E3C-4F16-B1E2-5926A617B104}"/>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47EE52E6-45F2-4214-AB54-ED337274A631}"/>
              </a:ext>
            </a:extLst>
          </p:cNvPr>
          <p:cNvPicPr>
            <a:picLocks noGrp="1" noChangeAspect="1"/>
          </p:cNvPicPr>
          <p:nvPr>
            <p:ph idx="1"/>
          </p:nvPr>
        </p:nvPicPr>
        <p:blipFill>
          <a:blip r:embed="rId3"/>
          <a:stretch>
            <a:fillRect/>
          </a:stretch>
        </p:blipFill>
        <p:spPr>
          <a:xfrm>
            <a:off x="3491163" y="845344"/>
            <a:ext cx="5594683" cy="5167312"/>
          </a:xfrm>
          <a:prstGeom prst="rect">
            <a:avLst/>
          </a:prstGeom>
        </p:spPr>
      </p:pic>
    </p:spTree>
    <p:extLst>
      <p:ext uri="{BB962C8B-B14F-4D97-AF65-F5344CB8AC3E}">
        <p14:creationId xmlns:p14="http://schemas.microsoft.com/office/powerpoint/2010/main" val="1337774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2B2BDA-83DC-49BE-A9EB-CAD03FEA46A5}"/>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44D023B4-476B-42D0-96FD-2780CB52C0D6}"/>
              </a:ext>
            </a:extLst>
          </p:cNvPr>
          <p:cNvPicPr>
            <a:picLocks noGrp="1" noChangeAspect="1"/>
          </p:cNvPicPr>
          <p:nvPr>
            <p:ph idx="1"/>
          </p:nvPr>
        </p:nvPicPr>
        <p:blipFill>
          <a:blip r:embed="rId2"/>
          <a:stretch>
            <a:fillRect/>
          </a:stretch>
        </p:blipFill>
        <p:spPr>
          <a:xfrm>
            <a:off x="3492779" y="845344"/>
            <a:ext cx="5398558" cy="5167312"/>
          </a:xfrm>
          <a:prstGeom prst="rect">
            <a:avLst/>
          </a:prstGeom>
        </p:spPr>
      </p:pic>
    </p:spTree>
    <p:extLst>
      <p:ext uri="{BB962C8B-B14F-4D97-AF65-F5344CB8AC3E}">
        <p14:creationId xmlns:p14="http://schemas.microsoft.com/office/powerpoint/2010/main" val="3328417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B81A56-121E-42D6-AEBA-37363836D128}"/>
              </a:ext>
            </a:extLst>
          </p:cNvPr>
          <p:cNvSpPr>
            <a:spLocks noGrp="1"/>
          </p:cNvSpPr>
          <p:nvPr>
            <p:ph type="title"/>
          </p:nvPr>
        </p:nvSpPr>
        <p:spPr/>
        <p:txBody>
          <a:bodyPr/>
          <a:lstStyle/>
          <a:p>
            <a:endParaRPr lang="tr-TR"/>
          </a:p>
        </p:txBody>
      </p:sp>
      <p:pic>
        <p:nvPicPr>
          <p:cNvPr id="4" name="İçerik Yer Tutucusu 6">
            <a:extLst>
              <a:ext uri="{FF2B5EF4-FFF2-40B4-BE49-F238E27FC236}">
                <a16:creationId xmlns:a16="http://schemas.microsoft.com/office/drawing/2014/main" id="{D3390CA2-9EC5-4BB9-9CA6-4404B8EC472A}"/>
              </a:ext>
            </a:extLst>
          </p:cNvPr>
          <p:cNvPicPr>
            <a:picLocks noGrp="1" noChangeAspect="1"/>
          </p:cNvPicPr>
          <p:nvPr>
            <p:ph idx="1"/>
          </p:nvPr>
        </p:nvPicPr>
        <p:blipFill>
          <a:blip r:embed="rId3"/>
          <a:stretch>
            <a:fillRect/>
          </a:stretch>
        </p:blipFill>
        <p:spPr>
          <a:xfrm>
            <a:off x="3501189" y="932699"/>
            <a:ext cx="4499811" cy="5167312"/>
          </a:xfrm>
        </p:spPr>
      </p:pic>
    </p:spTree>
    <p:extLst>
      <p:ext uri="{BB962C8B-B14F-4D97-AF65-F5344CB8AC3E}">
        <p14:creationId xmlns:p14="http://schemas.microsoft.com/office/powerpoint/2010/main" val="4149591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37EA26-7B05-467C-B1B9-9D035B390B1C}"/>
              </a:ext>
            </a:extLst>
          </p:cNvPr>
          <p:cNvSpPr>
            <a:spLocks noGrp="1"/>
          </p:cNvSpPr>
          <p:nvPr>
            <p:ph type="title"/>
          </p:nvPr>
        </p:nvSpPr>
        <p:spPr/>
        <p:txBody>
          <a:bodyPr/>
          <a:lstStyle/>
          <a:p>
            <a:endParaRPr lang="tr-TR"/>
          </a:p>
        </p:txBody>
      </p:sp>
      <p:pic>
        <p:nvPicPr>
          <p:cNvPr id="4" name="Picture 7" descr="chf_massive">
            <a:extLst>
              <a:ext uri="{FF2B5EF4-FFF2-40B4-BE49-F238E27FC236}">
                <a16:creationId xmlns:a16="http://schemas.microsoft.com/office/drawing/2014/main" id="{834540F0-F972-4607-A460-967C53EE3FD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41032" y="845344"/>
            <a:ext cx="5137484" cy="516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727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FRAMİNGHAM KRİTERLERİ</a:t>
            </a:r>
          </a:p>
        </p:txBody>
      </p:sp>
      <p:sp>
        <p:nvSpPr>
          <p:cNvPr id="4" name="Metin Yer Tutucusu 3"/>
          <p:cNvSpPr>
            <a:spLocks noGrp="1"/>
          </p:cNvSpPr>
          <p:nvPr>
            <p:ph type="body" idx="1"/>
          </p:nvPr>
        </p:nvSpPr>
        <p:spPr>
          <a:xfrm>
            <a:off x="839788" y="1681163"/>
            <a:ext cx="5157787" cy="646401"/>
          </a:xfrm>
        </p:spPr>
        <p:txBody>
          <a:bodyPr>
            <a:normAutofit/>
          </a:bodyPr>
          <a:lstStyle/>
          <a:p>
            <a:r>
              <a:rPr lang="tr-TR" sz="2800" dirty="0" err="1">
                <a:solidFill>
                  <a:srgbClr val="C00000"/>
                </a:solidFill>
              </a:rPr>
              <a:t>Major</a:t>
            </a:r>
            <a:r>
              <a:rPr lang="tr-TR" sz="2800" dirty="0">
                <a:solidFill>
                  <a:srgbClr val="C00000"/>
                </a:solidFill>
              </a:rPr>
              <a:t> Kriterler</a:t>
            </a:r>
          </a:p>
        </p:txBody>
      </p:sp>
      <p:sp>
        <p:nvSpPr>
          <p:cNvPr id="5" name="İçerik Yer Tutucusu 4"/>
          <p:cNvSpPr>
            <a:spLocks noGrp="1"/>
          </p:cNvSpPr>
          <p:nvPr>
            <p:ph sz="half" idx="2"/>
          </p:nvPr>
        </p:nvSpPr>
        <p:spPr>
          <a:xfrm>
            <a:off x="839788" y="2505074"/>
            <a:ext cx="5157787" cy="4352926"/>
          </a:xfrm>
        </p:spPr>
        <p:txBody>
          <a:bodyPr>
            <a:normAutofit/>
          </a:bodyPr>
          <a:lstStyle/>
          <a:p>
            <a:r>
              <a:rPr lang="tr-TR" dirty="0" err="1"/>
              <a:t>Paroksismal</a:t>
            </a:r>
            <a:r>
              <a:rPr lang="tr-TR" dirty="0"/>
              <a:t> </a:t>
            </a:r>
            <a:r>
              <a:rPr lang="tr-TR" dirty="0" err="1"/>
              <a:t>noktürnal</a:t>
            </a:r>
            <a:r>
              <a:rPr lang="tr-TR" dirty="0"/>
              <a:t> </a:t>
            </a:r>
            <a:r>
              <a:rPr lang="tr-TR" dirty="0" err="1"/>
              <a:t>dispne</a:t>
            </a:r>
            <a:endParaRPr lang="tr-TR" dirty="0"/>
          </a:p>
          <a:p>
            <a:r>
              <a:rPr lang="tr-TR" dirty="0"/>
              <a:t>Boyun </a:t>
            </a:r>
            <a:r>
              <a:rPr lang="tr-TR" dirty="0" err="1"/>
              <a:t>ven</a:t>
            </a:r>
            <a:r>
              <a:rPr lang="tr-TR" dirty="0"/>
              <a:t> </a:t>
            </a:r>
            <a:r>
              <a:rPr lang="tr-TR" dirty="0" err="1"/>
              <a:t>distansiyonu</a:t>
            </a:r>
            <a:r>
              <a:rPr lang="tr-TR" dirty="0"/>
              <a:t> </a:t>
            </a:r>
          </a:p>
          <a:p>
            <a:r>
              <a:rPr lang="tr-TR" dirty="0" err="1"/>
              <a:t>Raller</a:t>
            </a:r>
            <a:r>
              <a:rPr lang="tr-TR" dirty="0"/>
              <a:t> </a:t>
            </a:r>
          </a:p>
          <a:p>
            <a:r>
              <a:rPr lang="tr-TR" dirty="0"/>
              <a:t>Radyografik </a:t>
            </a:r>
            <a:r>
              <a:rPr lang="tr-TR" dirty="0" err="1"/>
              <a:t>kardiyomegali</a:t>
            </a:r>
            <a:r>
              <a:rPr lang="tr-TR" dirty="0"/>
              <a:t> </a:t>
            </a:r>
          </a:p>
          <a:p>
            <a:r>
              <a:rPr lang="tr-TR" dirty="0"/>
              <a:t>Akut </a:t>
            </a:r>
            <a:r>
              <a:rPr lang="tr-TR" dirty="0" err="1"/>
              <a:t>pulmoner</a:t>
            </a:r>
            <a:r>
              <a:rPr lang="tr-TR" dirty="0"/>
              <a:t> ödem </a:t>
            </a:r>
          </a:p>
        </p:txBody>
      </p:sp>
      <p:sp>
        <p:nvSpPr>
          <p:cNvPr id="6" name="Metin Yer Tutucusu 5"/>
          <p:cNvSpPr>
            <a:spLocks noGrp="1"/>
          </p:cNvSpPr>
          <p:nvPr>
            <p:ph type="body" sz="quarter" idx="3"/>
          </p:nvPr>
        </p:nvSpPr>
        <p:spPr>
          <a:xfrm>
            <a:off x="6172200" y="1681163"/>
            <a:ext cx="5183188" cy="646401"/>
          </a:xfrm>
        </p:spPr>
        <p:txBody>
          <a:bodyPr>
            <a:normAutofit/>
          </a:bodyPr>
          <a:lstStyle/>
          <a:p>
            <a:endParaRPr lang="tr-TR" sz="2800" dirty="0">
              <a:solidFill>
                <a:srgbClr val="C00000"/>
              </a:solidFill>
            </a:endParaRPr>
          </a:p>
        </p:txBody>
      </p:sp>
      <p:sp>
        <p:nvSpPr>
          <p:cNvPr id="7" name="İçerik Yer Tutucusu 6"/>
          <p:cNvSpPr>
            <a:spLocks noGrp="1"/>
          </p:cNvSpPr>
          <p:nvPr>
            <p:ph sz="quarter" idx="4"/>
          </p:nvPr>
        </p:nvSpPr>
        <p:spPr>
          <a:xfrm>
            <a:off x="6172200" y="2505074"/>
            <a:ext cx="5183188" cy="4352926"/>
          </a:xfrm>
        </p:spPr>
        <p:txBody>
          <a:bodyPr>
            <a:normAutofit/>
          </a:bodyPr>
          <a:lstStyle/>
          <a:p>
            <a:r>
              <a:rPr lang="tr-TR" dirty="0"/>
              <a:t>S3 </a:t>
            </a:r>
            <a:r>
              <a:rPr lang="tr-TR" dirty="0" err="1"/>
              <a:t>gallop</a:t>
            </a:r>
            <a:endParaRPr lang="tr-TR" dirty="0"/>
          </a:p>
          <a:p>
            <a:r>
              <a:rPr lang="tr-TR" dirty="0"/>
              <a:t>CVP&gt;16 cmH2O </a:t>
            </a:r>
          </a:p>
          <a:p>
            <a:r>
              <a:rPr lang="tr-TR" dirty="0" err="1"/>
              <a:t>Hepatojuguler</a:t>
            </a:r>
            <a:r>
              <a:rPr lang="tr-TR" dirty="0"/>
              <a:t> </a:t>
            </a:r>
            <a:r>
              <a:rPr lang="tr-TR" dirty="0" err="1"/>
              <a:t>reflü</a:t>
            </a:r>
            <a:r>
              <a:rPr lang="tr-TR" dirty="0"/>
              <a:t>  </a:t>
            </a:r>
          </a:p>
          <a:p>
            <a:r>
              <a:rPr lang="tr-TR" dirty="0"/>
              <a:t>Tedaviye yanıt olarak 5 günde &gt;4,5 kg zayıflama </a:t>
            </a:r>
          </a:p>
          <a:p>
            <a:endParaRPr lang="tr-TR" sz="2400" b="1" dirty="0">
              <a:solidFill>
                <a:srgbClr val="C00000"/>
              </a:solidFill>
            </a:endParaRPr>
          </a:p>
        </p:txBody>
      </p:sp>
      <p:sp>
        <p:nvSpPr>
          <p:cNvPr id="8" name="Metin kutusu 7">
            <a:extLst>
              <a:ext uri="{FF2B5EF4-FFF2-40B4-BE49-F238E27FC236}">
                <a16:creationId xmlns:a16="http://schemas.microsoft.com/office/drawing/2014/main" id="{5AF114DD-5539-416B-9E6B-85B71A3EA38B}"/>
              </a:ext>
            </a:extLst>
          </p:cNvPr>
          <p:cNvSpPr txBox="1"/>
          <p:nvPr/>
        </p:nvSpPr>
        <p:spPr>
          <a:xfrm>
            <a:off x="8124324" y="6550223"/>
            <a:ext cx="6093994" cy="307777"/>
          </a:xfrm>
          <a:prstGeom prst="rect">
            <a:avLst/>
          </a:prstGeom>
          <a:noFill/>
        </p:spPr>
        <p:txBody>
          <a:bodyPr wrap="square">
            <a:spAutoFit/>
          </a:bodyPr>
          <a:lstStyle/>
          <a:p>
            <a:r>
              <a:rPr lang="en-US" sz="1400" b="0" i="0" dirty="0">
                <a:solidFill>
                  <a:srgbClr val="444444"/>
                </a:solidFill>
                <a:effectLst/>
                <a:latin typeface="Open Sans" panose="020B0606030504020204" pitchFamily="34" charset="0"/>
              </a:rPr>
              <a:t>The Framingham study. </a:t>
            </a:r>
            <a:r>
              <a:rPr lang="en-US" sz="1400" b="0" i="1" dirty="0">
                <a:solidFill>
                  <a:srgbClr val="444444"/>
                </a:solidFill>
                <a:effectLst/>
                <a:latin typeface="Open Sans" panose="020B0606030504020204" pitchFamily="34" charset="0"/>
              </a:rPr>
              <a:t>N </a:t>
            </a:r>
            <a:r>
              <a:rPr lang="en-US" sz="1400" b="0" i="1" dirty="0" err="1">
                <a:solidFill>
                  <a:srgbClr val="444444"/>
                </a:solidFill>
                <a:effectLst/>
                <a:latin typeface="Open Sans" panose="020B0606030504020204" pitchFamily="34" charset="0"/>
              </a:rPr>
              <a:t>Engl</a:t>
            </a:r>
            <a:r>
              <a:rPr lang="en-US" sz="1400" b="0" i="1" dirty="0">
                <a:solidFill>
                  <a:srgbClr val="444444"/>
                </a:solidFill>
                <a:effectLst/>
                <a:latin typeface="Open Sans" panose="020B0606030504020204" pitchFamily="34" charset="0"/>
              </a:rPr>
              <a:t> J Med</a:t>
            </a:r>
            <a:r>
              <a:rPr lang="en-US" sz="1400" b="0" i="0" dirty="0">
                <a:solidFill>
                  <a:srgbClr val="444444"/>
                </a:solidFill>
                <a:effectLst/>
                <a:latin typeface="Open Sans" panose="020B0606030504020204" pitchFamily="34" charset="0"/>
              </a:rPr>
              <a:t>. 1972</a:t>
            </a:r>
            <a:endParaRPr lang="tr-TR" sz="1400" dirty="0"/>
          </a:p>
        </p:txBody>
      </p:sp>
    </p:spTree>
    <p:extLst>
      <p:ext uri="{BB962C8B-B14F-4D97-AF65-F5344CB8AC3E}">
        <p14:creationId xmlns:p14="http://schemas.microsoft.com/office/powerpoint/2010/main" val="3901004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37AC29-3738-4254-B0C4-E9E3B9938DF3}"/>
              </a:ext>
            </a:extLst>
          </p:cNvPr>
          <p:cNvSpPr>
            <a:spLocks noGrp="1"/>
          </p:cNvSpPr>
          <p:nvPr>
            <p:ph type="title"/>
          </p:nvPr>
        </p:nvSpPr>
        <p:spPr/>
        <p:txBody>
          <a:bodyPr>
            <a:normAutofit/>
          </a:bodyPr>
          <a:lstStyle/>
          <a:p>
            <a:pPr algn="ctr"/>
            <a:r>
              <a:rPr lang="tr-TR" sz="4000" b="1" dirty="0">
                <a:solidFill>
                  <a:srgbClr val="C00000"/>
                </a:solidFill>
              </a:rPr>
              <a:t>FRAMİNGHAM KRİTERLERİ</a:t>
            </a:r>
            <a:endParaRPr lang="tr-TR" sz="4000" dirty="0"/>
          </a:p>
        </p:txBody>
      </p:sp>
      <p:sp>
        <p:nvSpPr>
          <p:cNvPr id="3" name="Metin Yer Tutucusu 2">
            <a:extLst>
              <a:ext uri="{FF2B5EF4-FFF2-40B4-BE49-F238E27FC236}">
                <a16:creationId xmlns:a16="http://schemas.microsoft.com/office/drawing/2014/main" id="{B616FCD9-E3E9-4CCC-B8E2-3B0158F1AE17}"/>
              </a:ext>
            </a:extLst>
          </p:cNvPr>
          <p:cNvSpPr>
            <a:spLocks noGrp="1"/>
          </p:cNvSpPr>
          <p:nvPr>
            <p:ph type="body" idx="1"/>
          </p:nvPr>
        </p:nvSpPr>
        <p:spPr>
          <a:xfrm>
            <a:off x="839788" y="1681162"/>
            <a:ext cx="5157787" cy="1062037"/>
          </a:xfrm>
        </p:spPr>
        <p:txBody>
          <a:bodyPr>
            <a:normAutofit/>
          </a:bodyPr>
          <a:lstStyle/>
          <a:p>
            <a:r>
              <a:rPr lang="tr-TR" sz="2800" dirty="0" err="1">
                <a:solidFill>
                  <a:srgbClr val="C00000"/>
                </a:solidFill>
              </a:rPr>
              <a:t>Minor</a:t>
            </a:r>
            <a:r>
              <a:rPr lang="tr-TR" sz="2800" dirty="0">
                <a:solidFill>
                  <a:srgbClr val="C00000"/>
                </a:solidFill>
              </a:rPr>
              <a:t> Kriterler</a:t>
            </a:r>
          </a:p>
          <a:p>
            <a:endParaRPr lang="tr-TR" dirty="0"/>
          </a:p>
        </p:txBody>
      </p:sp>
      <p:sp>
        <p:nvSpPr>
          <p:cNvPr id="4" name="İçerik Yer Tutucusu 3">
            <a:extLst>
              <a:ext uri="{FF2B5EF4-FFF2-40B4-BE49-F238E27FC236}">
                <a16:creationId xmlns:a16="http://schemas.microsoft.com/office/drawing/2014/main" id="{7B55B9CD-3D1B-43F0-956A-5FA12864E166}"/>
              </a:ext>
            </a:extLst>
          </p:cNvPr>
          <p:cNvSpPr>
            <a:spLocks noGrp="1"/>
          </p:cNvSpPr>
          <p:nvPr>
            <p:ph sz="half" idx="2"/>
          </p:nvPr>
        </p:nvSpPr>
        <p:spPr>
          <a:xfrm>
            <a:off x="839788" y="2505075"/>
            <a:ext cx="5157787" cy="2331620"/>
          </a:xfrm>
        </p:spPr>
        <p:txBody>
          <a:bodyPr>
            <a:normAutofit/>
          </a:bodyPr>
          <a:lstStyle/>
          <a:p>
            <a:r>
              <a:rPr lang="tr-TR" sz="2800" dirty="0" err="1"/>
              <a:t>Bilateral</a:t>
            </a:r>
            <a:r>
              <a:rPr lang="tr-TR" sz="2800" dirty="0"/>
              <a:t> ayak bileği ödemi </a:t>
            </a:r>
          </a:p>
          <a:p>
            <a:r>
              <a:rPr lang="tr-TR" sz="2800" dirty="0" err="1"/>
              <a:t>Noktürnal</a:t>
            </a:r>
            <a:r>
              <a:rPr lang="tr-TR" sz="2800" dirty="0"/>
              <a:t> öksürük </a:t>
            </a:r>
          </a:p>
          <a:p>
            <a:r>
              <a:rPr lang="tr-TR" sz="2800" dirty="0"/>
              <a:t>Efor </a:t>
            </a:r>
            <a:r>
              <a:rPr lang="tr-TR" sz="2800" dirty="0" err="1"/>
              <a:t>dispnesi</a:t>
            </a:r>
            <a:r>
              <a:rPr lang="tr-TR" sz="2800" dirty="0"/>
              <a:t> </a:t>
            </a:r>
          </a:p>
          <a:p>
            <a:r>
              <a:rPr lang="tr-TR" sz="2800" dirty="0" err="1"/>
              <a:t>Plevral</a:t>
            </a:r>
            <a:r>
              <a:rPr lang="tr-TR" sz="2800" dirty="0"/>
              <a:t> </a:t>
            </a:r>
            <a:r>
              <a:rPr lang="tr-TR" sz="2800" dirty="0" err="1"/>
              <a:t>efüzyon</a:t>
            </a:r>
            <a:r>
              <a:rPr lang="tr-TR" sz="2800" dirty="0"/>
              <a:t> </a:t>
            </a:r>
          </a:p>
          <a:p>
            <a:endParaRPr lang="tr-TR" dirty="0"/>
          </a:p>
        </p:txBody>
      </p:sp>
      <p:sp>
        <p:nvSpPr>
          <p:cNvPr id="5" name="Metin Yer Tutucusu 4">
            <a:extLst>
              <a:ext uri="{FF2B5EF4-FFF2-40B4-BE49-F238E27FC236}">
                <a16:creationId xmlns:a16="http://schemas.microsoft.com/office/drawing/2014/main" id="{0A83ADA1-BDAC-4DE7-AED7-4C5081989376}"/>
              </a:ext>
            </a:extLst>
          </p:cNvPr>
          <p:cNvSpPr>
            <a:spLocks noGrp="1"/>
          </p:cNvSpPr>
          <p:nvPr>
            <p:ph type="body" sz="quarter" idx="3"/>
          </p:nvPr>
        </p:nvSpPr>
        <p:spPr/>
        <p:txBody>
          <a:bodyPr>
            <a:normAutofit/>
          </a:bodyPr>
          <a:lstStyle/>
          <a:p>
            <a:endParaRPr lang="tr-TR"/>
          </a:p>
        </p:txBody>
      </p:sp>
      <p:sp>
        <p:nvSpPr>
          <p:cNvPr id="6" name="İçerik Yer Tutucusu 5">
            <a:extLst>
              <a:ext uri="{FF2B5EF4-FFF2-40B4-BE49-F238E27FC236}">
                <a16:creationId xmlns:a16="http://schemas.microsoft.com/office/drawing/2014/main" id="{EAD41B23-E314-4D2C-BEEB-56B03627224A}"/>
              </a:ext>
            </a:extLst>
          </p:cNvPr>
          <p:cNvSpPr>
            <a:spLocks noGrp="1"/>
          </p:cNvSpPr>
          <p:nvPr>
            <p:ph sz="quarter" idx="4"/>
          </p:nvPr>
        </p:nvSpPr>
        <p:spPr/>
        <p:txBody>
          <a:bodyPr>
            <a:normAutofit/>
          </a:bodyPr>
          <a:lstStyle/>
          <a:p>
            <a:r>
              <a:rPr lang="tr-TR" sz="2800" dirty="0"/>
              <a:t>Kalp hızı &gt;120 </a:t>
            </a:r>
            <a:r>
              <a:rPr lang="tr-TR" sz="2800" dirty="0" err="1"/>
              <a:t>bpm</a:t>
            </a:r>
            <a:r>
              <a:rPr lang="tr-TR" sz="2800" dirty="0"/>
              <a:t> </a:t>
            </a:r>
          </a:p>
          <a:p>
            <a:r>
              <a:rPr lang="tr-TR" sz="2800" dirty="0" err="1"/>
              <a:t>Vital</a:t>
            </a:r>
            <a:r>
              <a:rPr lang="tr-TR" sz="2800" dirty="0"/>
              <a:t> kapasite maksimum değerinin I/3 oranında azalması</a:t>
            </a:r>
          </a:p>
          <a:p>
            <a:r>
              <a:rPr lang="tr-TR" sz="2800" dirty="0" err="1"/>
              <a:t>Hepatomegali</a:t>
            </a:r>
            <a:r>
              <a:rPr lang="tr-TR" sz="2800" dirty="0"/>
              <a:t> </a:t>
            </a:r>
          </a:p>
          <a:p>
            <a:pPr marL="0" indent="0">
              <a:buNone/>
            </a:pPr>
            <a:r>
              <a:rPr lang="tr-TR" sz="2800" dirty="0"/>
              <a:t>    </a:t>
            </a:r>
            <a:endParaRPr lang="tr-TR" dirty="0"/>
          </a:p>
        </p:txBody>
      </p:sp>
      <p:sp>
        <p:nvSpPr>
          <p:cNvPr id="8" name="Metin kutusu 7">
            <a:extLst>
              <a:ext uri="{FF2B5EF4-FFF2-40B4-BE49-F238E27FC236}">
                <a16:creationId xmlns:a16="http://schemas.microsoft.com/office/drawing/2014/main" id="{9D0F1BF6-AD0A-40C6-8220-C44FAD12C27A}"/>
              </a:ext>
            </a:extLst>
          </p:cNvPr>
          <p:cNvSpPr txBox="1"/>
          <p:nvPr/>
        </p:nvSpPr>
        <p:spPr>
          <a:xfrm>
            <a:off x="3299660" y="5084043"/>
            <a:ext cx="6093994" cy="1077218"/>
          </a:xfrm>
          <a:prstGeom prst="rect">
            <a:avLst/>
          </a:prstGeom>
          <a:noFill/>
        </p:spPr>
        <p:txBody>
          <a:bodyPr wrap="square">
            <a:spAutoFit/>
          </a:bodyPr>
          <a:lstStyle/>
          <a:p>
            <a:pPr marL="0" indent="0">
              <a:buNone/>
            </a:pPr>
            <a:r>
              <a:rPr lang="tr-TR" sz="3200" b="1" dirty="0">
                <a:solidFill>
                  <a:srgbClr val="C00000"/>
                </a:solidFill>
              </a:rPr>
              <a:t>Kesin Tanı: 2 majör yada </a:t>
            </a:r>
          </a:p>
          <a:p>
            <a:pPr marL="0" indent="0">
              <a:buNone/>
            </a:pPr>
            <a:r>
              <a:rPr lang="tr-TR" sz="3200" b="1" dirty="0">
                <a:solidFill>
                  <a:srgbClr val="C00000"/>
                </a:solidFill>
              </a:rPr>
              <a:t>                     1 majör +2 </a:t>
            </a:r>
            <a:r>
              <a:rPr lang="tr-TR" sz="3200" b="1" dirty="0" err="1">
                <a:solidFill>
                  <a:srgbClr val="C00000"/>
                </a:solidFill>
              </a:rPr>
              <a:t>minor</a:t>
            </a:r>
            <a:endParaRPr lang="tr-TR" sz="3200" b="1" dirty="0">
              <a:solidFill>
                <a:srgbClr val="C00000"/>
              </a:solidFill>
            </a:endParaRPr>
          </a:p>
        </p:txBody>
      </p:sp>
      <p:sp>
        <p:nvSpPr>
          <p:cNvPr id="9" name="Metin kutusu 8">
            <a:extLst>
              <a:ext uri="{FF2B5EF4-FFF2-40B4-BE49-F238E27FC236}">
                <a16:creationId xmlns:a16="http://schemas.microsoft.com/office/drawing/2014/main" id="{2A3283C0-3061-43DD-8286-F9D02258FF5C}"/>
              </a:ext>
            </a:extLst>
          </p:cNvPr>
          <p:cNvSpPr txBox="1"/>
          <p:nvPr/>
        </p:nvSpPr>
        <p:spPr>
          <a:xfrm>
            <a:off x="7835566" y="6550223"/>
            <a:ext cx="6093994" cy="307777"/>
          </a:xfrm>
          <a:prstGeom prst="rect">
            <a:avLst/>
          </a:prstGeom>
          <a:noFill/>
        </p:spPr>
        <p:txBody>
          <a:bodyPr wrap="square">
            <a:spAutoFit/>
          </a:bodyPr>
          <a:lstStyle/>
          <a:p>
            <a:r>
              <a:rPr lang="en-US" sz="1400" b="0" i="0" dirty="0">
                <a:solidFill>
                  <a:srgbClr val="444444"/>
                </a:solidFill>
                <a:effectLst/>
                <a:latin typeface="Open Sans" panose="020B0606030504020204" pitchFamily="34" charset="0"/>
              </a:rPr>
              <a:t>The Framingham study. </a:t>
            </a:r>
            <a:r>
              <a:rPr lang="en-US" sz="1400" b="0" i="1" dirty="0">
                <a:solidFill>
                  <a:srgbClr val="444444"/>
                </a:solidFill>
                <a:effectLst/>
                <a:latin typeface="Open Sans" panose="020B0606030504020204" pitchFamily="34" charset="0"/>
              </a:rPr>
              <a:t>N </a:t>
            </a:r>
            <a:r>
              <a:rPr lang="en-US" sz="1400" b="0" i="1" dirty="0" err="1">
                <a:solidFill>
                  <a:srgbClr val="444444"/>
                </a:solidFill>
                <a:effectLst/>
                <a:latin typeface="Open Sans" panose="020B0606030504020204" pitchFamily="34" charset="0"/>
              </a:rPr>
              <a:t>Engl</a:t>
            </a:r>
            <a:r>
              <a:rPr lang="en-US" sz="1400" b="0" i="1" dirty="0">
                <a:solidFill>
                  <a:srgbClr val="444444"/>
                </a:solidFill>
                <a:effectLst/>
                <a:latin typeface="Open Sans" panose="020B0606030504020204" pitchFamily="34" charset="0"/>
              </a:rPr>
              <a:t> J Med</a:t>
            </a:r>
            <a:r>
              <a:rPr lang="en-US" sz="1400" b="0" i="0" dirty="0">
                <a:solidFill>
                  <a:srgbClr val="444444"/>
                </a:solidFill>
                <a:effectLst/>
                <a:latin typeface="Open Sans" panose="020B0606030504020204" pitchFamily="34" charset="0"/>
              </a:rPr>
              <a:t>. 1972</a:t>
            </a:r>
            <a:endParaRPr lang="tr-TR" sz="1400" dirty="0"/>
          </a:p>
        </p:txBody>
      </p:sp>
    </p:spTree>
    <p:extLst>
      <p:ext uri="{BB962C8B-B14F-4D97-AF65-F5344CB8AC3E}">
        <p14:creationId xmlns:p14="http://schemas.microsoft.com/office/powerpoint/2010/main" val="7346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KALP YETMEZLİĞİ AYIRICI TANI</a:t>
            </a:r>
          </a:p>
        </p:txBody>
      </p:sp>
      <p:sp>
        <p:nvSpPr>
          <p:cNvPr id="3" name="İçerik Yer Tutucusu 2"/>
          <p:cNvSpPr>
            <a:spLocks noGrp="1"/>
          </p:cNvSpPr>
          <p:nvPr>
            <p:ph sz="half" idx="1"/>
          </p:nvPr>
        </p:nvSpPr>
        <p:spPr/>
        <p:txBody>
          <a:bodyPr>
            <a:normAutofit lnSpcReduction="10000"/>
          </a:bodyPr>
          <a:lstStyle/>
          <a:p>
            <a:r>
              <a:rPr lang="tr-TR" dirty="0"/>
              <a:t>Astım</a:t>
            </a:r>
          </a:p>
          <a:p>
            <a:endParaRPr lang="tr-TR" dirty="0"/>
          </a:p>
          <a:p>
            <a:r>
              <a:rPr lang="tr-TR" dirty="0"/>
              <a:t>KOAH</a:t>
            </a:r>
          </a:p>
          <a:p>
            <a:endParaRPr lang="tr-TR" dirty="0"/>
          </a:p>
          <a:p>
            <a:r>
              <a:rPr lang="tr-TR" dirty="0"/>
              <a:t>Enfeksiyonlar</a:t>
            </a:r>
          </a:p>
          <a:p>
            <a:endParaRPr lang="tr-TR" dirty="0"/>
          </a:p>
          <a:p>
            <a:r>
              <a:rPr lang="tr-TR" dirty="0" err="1"/>
              <a:t>Pulmoner</a:t>
            </a:r>
            <a:r>
              <a:rPr lang="tr-TR" dirty="0"/>
              <a:t> </a:t>
            </a:r>
            <a:r>
              <a:rPr lang="tr-TR" dirty="0" err="1"/>
              <a:t>Emboli</a:t>
            </a:r>
            <a:endParaRPr lang="tr-TR" dirty="0"/>
          </a:p>
          <a:p>
            <a:endParaRPr lang="tr-TR" dirty="0"/>
          </a:p>
          <a:p>
            <a:r>
              <a:rPr lang="tr-TR" dirty="0"/>
              <a:t>Anemi</a:t>
            </a:r>
          </a:p>
          <a:p>
            <a:endParaRPr lang="tr-TR" dirty="0"/>
          </a:p>
        </p:txBody>
      </p:sp>
      <p:sp>
        <p:nvSpPr>
          <p:cNvPr id="4" name="İçerik Yer Tutucusu 3"/>
          <p:cNvSpPr>
            <a:spLocks noGrp="1"/>
          </p:cNvSpPr>
          <p:nvPr>
            <p:ph sz="half" idx="2"/>
          </p:nvPr>
        </p:nvSpPr>
        <p:spPr/>
        <p:txBody>
          <a:bodyPr>
            <a:normAutofit lnSpcReduction="10000"/>
          </a:bodyPr>
          <a:lstStyle/>
          <a:p>
            <a:r>
              <a:rPr lang="tr-TR" dirty="0" err="1"/>
              <a:t>Anksiyete</a:t>
            </a:r>
            <a:endParaRPr lang="tr-TR" dirty="0"/>
          </a:p>
          <a:p>
            <a:endParaRPr lang="tr-TR" dirty="0"/>
          </a:p>
          <a:p>
            <a:r>
              <a:rPr lang="tr-TR" dirty="0" err="1"/>
              <a:t>Tirotoksikoz</a:t>
            </a:r>
            <a:endParaRPr lang="tr-TR" dirty="0"/>
          </a:p>
          <a:p>
            <a:endParaRPr lang="tr-TR" dirty="0"/>
          </a:p>
          <a:p>
            <a:r>
              <a:rPr lang="tr-TR" dirty="0"/>
              <a:t>Aritmi</a:t>
            </a:r>
          </a:p>
          <a:p>
            <a:endParaRPr lang="tr-TR" dirty="0"/>
          </a:p>
          <a:p>
            <a:r>
              <a:rPr lang="tr-TR" dirty="0" err="1"/>
              <a:t>Obezite</a:t>
            </a:r>
            <a:endParaRPr lang="tr-TR" dirty="0"/>
          </a:p>
          <a:p>
            <a:endParaRPr lang="tr-TR" dirty="0"/>
          </a:p>
        </p:txBody>
      </p:sp>
    </p:spTree>
    <p:extLst>
      <p:ext uri="{BB962C8B-B14F-4D97-AF65-F5344CB8AC3E}">
        <p14:creationId xmlns:p14="http://schemas.microsoft.com/office/powerpoint/2010/main" val="3574001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KALP YETMEZLİĞİ RİSK FAKTÖRLERİ</a:t>
            </a:r>
          </a:p>
        </p:txBody>
      </p:sp>
      <p:sp>
        <p:nvSpPr>
          <p:cNvPr id="3" name="İçerik Yer Tutucusu 2"/>
          <p:cNvSpPr>
            <a:spLocks noGrp="1"/>
          </p:cNvSpPr>
          <p:nvPr>
            <p:ph sz="half" idx="1"/>
          </p:nvPr>
        </p:nvSpPr>
        <p:spPr/>
        <p:txBody>
          <a:bodyPr>
            <a:normAutofit lnSpcReduction="10000"/>
          </a:bodyPr>
          <a:lstStyle/>
          <a:p>
            <a:r>
              <a:rPr lang="tr-TR" dirty="0"/>
              <a:t>Koroner arter hastalığı (KAH) </a:t>
            </a:r>
          </a:p>
          <a:p>
            <a:endParaRPr lang="tr-TR" dirty="0"/>
          </a:p>
          <a:p>
            <a:r>
              <a:rPr lang="tr-TR" dirty="0"/>
              <a:t>Hipertansiyon</a:t>
            </a:r>
          </a:p>
          <a:p>
            <a:endParaRPr lang="tr-TR" dirty="0"/>
          </a:p>
          <a:p>
            <a:r>
              <a:rPr lang="tr-TR" dirty="0"/>
              <a:t>Diyabet </a:t>
            </a:r>
            <a:r>
              <a:rPr lang="tr-TR" dirty="0" err="1"/>
              <a:t>mellitus</a:t>
            </a:r>
            <a:endParaRPr lang="tr-TR" dirty="0"/>
          </a:p>
          <a:p>
            <a:endParaRPr lang="tr-TR" dirty="0"/>
          </a:p>
          <a:p>
            <a:r>
              <a:rPr lang="tr-TR" dirty="0" err="1"/>
              <a:t>Obezite</a:t>
            </a:r>
            <a:endParaRPr lang="tr-TR" dirty="0"/>
          </a:p>
        </p:txBody>
      </p:sp>
      <p:sp>
        <p:nvSpPr>
          <p:cNvPr id="4" name="İçerik Yer Tutucusu 3">
            <a:extLst>
              <a:ext uri="{FF2B5EF4-FFF2-40B4-BE49-F238E27FC236}">
                <a16:creationId xmlns:a16="http://schemas.microsoft.com/office/drawing/2014/main" id="{C47F4900-29BD-438D-9589-FFB6811D1142}"/>
              </a:ext>
            </a:extLst>
          </p:cNvPr>
          <p:cNvSpPr>
            <a:spLocks noGrp="1"/>
          </p:cNvSpPr>
          <p:nvPr>
            <p:ph sz="half" idx="2"/>
          </p:nvPr>
        </p:nvSpPr>
        <p:spPr/>
        <p:txBody>
          <a:bodyPr>
            <a:normAutofit lnSpcReduction="10000"/>
          </a:bodyPr>
          <a:lstStyle/>
          <a:p>
            <a:r>
              <a:rPr lang="tr-TR" dirty="0"/>
              <a:t>Kalp kapak hastalıkları</a:t>
            </a:r>
          </a:p>
          <a:p>
            <a:endParaRPr lang="tr-TR" dirty="0"/>
          </a:p>
          <a:p>
            <a:r>
              <a:rPr lang="tr-TR" dirty="0"/>
              <a:t>Sigara kullanımı</a:t>
            </a:r>
          </a:p>
          <a:p>
            <a:endParaRPr lang="tr-TR" dirty="0"/>
          </a:p>
          <a:p>
            <a:r>
              <a:rPr lang="tr-TR" dirty="0"/>
              <a:t>Erkek cinsiyet</a:t>
            </a:r>
          </a:p>
          <a:p>
            <a:endParaRPr lang="tr-TR" dirty="0"/>
          </a:p>
          <a:p>
            <a:r>
              <a:rPr lang="tr-TR" dirty="0"/>
              <a:t>Yetersiz fiziksel aktivite </a:t>
            </a:r>
          </a:p>
          <a:p>
            <a:pPr marL="0" indent="0">
              <a:buNone/>
            </a:pPr>
            <a:r>
              <a:rPr lang="tr-TR" dirty="0"/>
              <a:t> </a:t>
            </a:r>
          </a:p>
          <a:p>
            <a:r>
              <a:rPr lang="tr-TR" dirty="0"/>
              <a:t>Düşük sosyoekonomik durum</a:t>
            </a:r>
          </a:p>
        </p:txBody>
      </p:sp>
    </p:spTree>
    <p:extLst>
      <p:ext uri="{BB962C8B-B14F-4D97-AF65-F5344CB8AC3E}">
        <p14:creationId xmlns:p14="http://schemas.microsoft.com/office/powerpoint/2010/main" val="1789159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KALP YETMEZLİĞİ</a:t>
            </a:r>
            <a:r>
              <a:rPr lang="tr-TR" sz="4400" b="1" dirty="0">
                <a:solidFill>
                  <a:srgbClr val="C00000"/>
                </a:solidFill>
              </a:rPr>
              <a:t> RİSK FAKTÖRLERİ</a:t>
            </a:r>
            <a:endParaRPr lang="tr-TR" dirty="0"/>
          </a:p>
        </p:txBody>
      </p:sp>
      <p:pic>
        <p:nvPicPr>
          <p:cNvPr id="4" name="İçerik Yer Tutucusu 3">
            <a:extLst>
              <a:ext uri="{FF2B5EF4-FFF2-40B4-BE49-F238E27FC236}">
                <a16:creationId xmlns:a16="http://schemas.microsoft.com/office/drawing/2014/main" id="{8F136B5C-E616-47ED-9EE0-36AA60C10E02}"/>
              </a:ext>
            </a:extLst>
          </p:cNvPr>
          <p:cNvPicPr>
            <a:picLocks noGrp="1" noChangeAspect="1"/>
          </p:cNvPicPr>
          <p:nvPr>
            <p:ph idx="1"/>
          </p:nvPr>
        </p:nvPicPr>
        <p:blipFill>
          <a:blip r:embed="rId3"/>
          <a:stretch>
            <a:fillRect/>
          </a:stretch>
        </p:blipFill>
        <p:spPr>
          <a:xfrm>
            <a:off x="1875295" y="1690688"/>
            <a:ext cx="8477573" cy="4663617"/>
          </a:xfrm>
          <a:prstGeom prst="rect">
            <a:avLst/>
          </a:prstGeom>
        </p:spPr>
      </p:pic>
      <p:sp>
        <p:nvSpPr>
          <p:cNvPr id="11" name="Metin kutusu 10">
            <a:extLst>
              <a:ext uri="{FF2B5EF4-FFF2-40B4-BE49-F238E27FC236}">
                <a16:creationId xmlns:a16="http://schemas.microsoft.com/office/drawing/2014/main" id="{26402A9D-BA92-46E0-BA28-6BD657D22150}"/>
              </a:ext>
            </a:extLst>
          </p:cNvPr>
          <p:cNvSpPr txBox="1"/>
          <p:nvPr/>
        </p:nvSpPr>
        <p:spPr>
          <a:xfrm>
            <a:off x="6656470" y="6492875"/>
            <a:ext cx="10296024" cy="307777"/>
          </a:xfrm>
          <a:prstGeom prst="rect">
            <a:avLst/>
          </a:prstGeom>
          <a:noFill/>
        </p:spPr>
        <p:txBody>
          <a:bodyPr wrap="square">
            <a:spAutoFit/>
          </a:bodyPr>
          <a:lstStyle/>
          <a:p>
            <a:r>
              <a:rPr lang="tr-TR" sz="1400" dirty="0" err="1"/>
              <a:t>Heart</a:t>
            </a:r>
            <a:r>
              <a:rPr lang="tr-TR" sz="1400" dirty="0"/>
              <a:t> </a:t>
            </a:r>
            <a:r>
              <a:rPr lang="tr-TR" sz="1400" dirty="0" err="1"/>
              <a:t>Failaure</a:t>
            </a:r>
            <a:r>
              <a:rPr lang="tr-TR" sz="1400" dirty="0"/>
              <a:t> </a:t>
            </a:r>
            <a:r>
              <a:rPr lang="tr-TR" sz="1400" dirty="0" err="1"/>
              <a:t>Prevalance</a:t>
            </a:r>
            <a:r>
              <a:rPr lang="tr-TR" sz="1400" dirty="0"/>
              <a:t> </a:t>
            </a:r>
            <a:r>
              <a:rPr lang="tr-TR" sz="1400" dirty="0" err="1"/>
              <a:t>and</a:t>
            </a:r>
            <a:r>
              <a:rPr lang="tr-TR" sz="1400" dirty="0"/>
              <a:t> </a:t>
            </a:r>
            <a:r>
              <a:rPr lang="tr-TR" sz="1400" dirty="0" err="1"/>
              <a:t>Predictors</a:t>
            </a:r>
            <a:r>
              <a:rPr lang="tr-TR" sz="1400" dirty="0"/>
              <a:t> in </a:t>
            </a:r>
            <a:r>
              <a:rPr lang="tr-TR" sz="1400" dirty="0" err="1"/>
              <a:t>Turkey</a:t>
            </a:r>
            <a:r>
              <a:rPr lang="tr-TR" sz="1400" dirty="0"/>
              <a:t>: HAPPY </a:t>
            </a:r>
            <a:r>
              <a:rPr lang="tr-TR" sz="1400" dirty="0" err="1"/>
              <a:t>Study</a:t>
            </a:r>
            <a:endParaRPr lang="tr-TR" sz="1400" dirty="0"/>
          </a:p>
        </p:txBody>
      </p:sp>
    </p:spTree>
    <p:extLst>
      <p:ext uri="{BB962C8B-B14F-4D97-AF65-F5344CB8AC3E}">
        <p14:creationId xmlns:p14="http://schemas.microsoft.com/office/powerpoint/2010/main" val="58586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42E50A-4D3E-49AE-A0F0-9640B46541D9}"/>
              </a:ext>
            </a:extLst>
          </p:cNvPr>
          <p:cNvSpPr>
            <a:spLocks noGrp="1"/>
          </p:cNvSpPr>
          <p:nvPr>
            <p:ph type="title"/>
          </p:nvPr>
        </p:nvSpPr>
        <p:spPr/>
        <p:txBody>
          <a:bodyPr>
            <a:normAutofit/>
          </a:bodyPr>
          <a:lstStyle/>
          <a:p>
            <a:pPr algn="ctr"/>
            <a:r>
              <a:rPr lang="tr-TR" sz="4000" b="1" dirty="0">
                <a:solidFill>
                  <a:srgbClr val="C00000"/>
                </a:solidFill>
              </a:rPr>
              <a:t>OLGU</a:t>
            </a:r>
            <a:endParaRPr lang="tr-TR" sz="4000" dirty="0">
              <a:solidFill>
                <a:srgbClr val="C00000"/>
              </a:solidFill>
            </a:endParaRPr>
          </a:p>
        </p:txBody>
      </p:sp>
      <p:pic>
        <p:nvPicPr>
          <p:cNvPr id="5" name="Resim 4">
            <a:extLst>
              <a:ext uri="{FF2B5EF4-FFF2-40B4-BE49-F238E27FC236}">
                <a16:creationId xmlns:a16="http://schemas.microsoft.com/office/drawing/2014/main" id="{35F98FE5-B1A7-446B-8440-7A44357D4035}"/>
              </a:ext>
            </a:extLst>
          </p:cNvPr>
          <p:cNvPicPr>
            <a:picLocks noChangeAspect="1"/>
          </p:cNvPicPr>
          <p:nvPr/>
        </p:nvPicPr>
        <p:blipFill>
          <a:blip r:embed="rId3"/>
          <a:stretch>
            <a:fillRect/>
          </a:stretch>
        </p:blipFill>
        <p:spPr>
          <a:xfrm>
            <a:off x="838200" y="1825625"/>
            <a:ext cx="10266947" cy="4009691"/>
          </a:xfrm>
          <a:prstGeom prst="rect">
            <a:avLst/>
          </a:prstGeom>
        </p:spPr>
      </p:pic>
      <p:sp>
        <p:nvSpPr>
          <p:cNvPr id="6" name="İçerik Yer Tutucusu 5">
            <a:extLst>
              <a:ext uri="{FF2B5EF4-FFF2-40B4-BE49-F238E27FC236}">
                <a16:creationId xmlns:a16="http://schemas.microsoft.com/office/drawing/2014/main" id="{564A4D86-0928-488C-A400-8E43474641E2}"/>
              </a:ext>
            </a:extLst>
          </p:cNvPr>
          <p:cNvSpPr>
            <a:spLocks noGrp="1"/>
          </p:cNvSpPr>
          <p:nvPr>
            <p:ph idx="1"/>
          </p:nvPr>
        </p:nvSpPr>
        <p:spPr/>
        <p:txBody>
          <a:bodyPr/>
          <a:lstStyle/>
          <a:p>
            <a:endParaRPr lang="tr-TR" dirty="0"/>
          </a:p>
        </p:txBody>
      </p:sp>
    </p:spTree>
    <p:extLst>
      <p:ext uri="{BB962C8B-B14F-4D97-AF65-F5344CB8AC3E}">
        <p14:creationId xmlns:p14="http://schemas.microsoft.com/office/powerpoint/2010/main" val="769948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KALP YETMEZLİĞİNDEN KORUNMA</a:t>
            </a:r>
          </a:p>
        </p:txBody>
      </p:sp>
      <p:sp>
        <p:nvSpPr>
          <p:cNvPr id="3" name="İçerik Yer Tutucusu 2"/>
          <p:cNvSpPr>
            <a:spLocks noGrp="1"/>
          </p:cNvSpPr>
          <p:nvPr>
            <p:ph idx="1"/>
          </p:nvPr>
        </p:nvSpPr>
        <p:spPr/>
        <p:txBody>
          <a:bodyPr/>
          <a:lstStyle/>
          <a:p>
            <a:r>
              <a:rPr lang="tr-TR" dirty="0"/>
              <a:t>Risk faktörlerinin azaltılması</a:t>
            </a:r>
          </a:p>
          <a:p>
            <a:pPr lvl="1"/>
            <a:r>
              <a:rPr lang="tr-TR" dirty="0"/>
              <a:t>KAH</a:t>
            </a:r>
          </a:p>
          <a:p>
            <a:pPr lvl="1"/>
            <a:r>
              <a:rPr lang="tr-TR" dirty="0" err="1"/>
              <a:t>Dislipidemi</a:t>
            </a:r>
            <a:endParaRPr lang="tr-TR" dirty="0"/>
          </a:p>
          <a:p>
            <a:pPr lvl="1"/>
            <a:r>
              <a:rPr lang="tr-TR" dirty="0" err="1"/>
              <a:t>Obezite</a:t>
            </a:r>
            <a:endParaRPr lang="tr-TR" dirty="0"/>
          </a:p>
          <a:p>
            <a:r>
              <a:rPr lang="tr-TR" dirty="0"/>
              <a:t>Erken tanı ve tedavi</a:t>
            </a:r>
          </a:p>
          <a:p>
            <a:pPr lvl="1"/>
            <a:r>
              <a:rPr lang="tr-TR" dirty="0"/>
              <a:t>Evre A </a:t>
            </a:r>
          </a:p>
          <a:p>
            <a:pPr lvl="1"/>
            <a:r>
              <a:rPr lang="tr-TR" dirty="0"/>
              <a:t>Evre B</a:t>
            </a:r>
          </a:p>
          <a:p>
            <a:r>
              <a:rPr lang="tr-TR" dirty="0"/>
              <a:t>Yaşam tarzı değişiklikleri</a:t>
            </a:r>
          </a:p>
          <a:p>
            <a:endParaRPr lang="tr-TR" dirty="0"/>
          </a:p>
          <a:p>
            <a:endParaRPr lang="tr-TR" dirty="0"/>
          </a:p>
        </p:txBody>
      </p:sp>
    </p:spTree>
    <p:extLst>
      <p:ext uri="{BB962C8B-B14F-4D97-AF65-F5344CB8AC3E}">
        <p14:creationId xmlns:p14="http://schemas.microsoft.com/office/powerpoint/2010/main" val="2191969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KALP YETMEZLİĞİ TEDAVİSİ</a:t>
            </a:r>
          </a:p>
        </p:txBody>
      </p:sp>
      <p:sp>
        <p:nvSpPr>
          <p:cNvPr id="3" name="İçerik Yer Tutucusu 2"/>
          <p:cNvSpPr>
            <a:spLocks noGrp="1"/>
          </p:cNvSpPr>
          <p:nvPr>
            <p:ph idx="1"/>
          </p:nvPr>
        </p:nvSpPr>
        <p:spPr/>
        <p:txBody>
          <a:bodyPr/>
          <a:lstStyle/>
          <a:p>
            <a:pPr marL="0" indent="0">
              <a:buNone/>
            </a:pPr>
            <a:r>
              <a:rPr lang="tr-TR" b="1" dirty="0"/>
              <a:t> </a:t>
            </a:r>
            <a:r>
              <a:rPr lang="tr-TR" b="1" dirty="0" err="1"/>
              <a:t>Non</a:t>
            </a:r>
            <a:r>
              <a:rPr lang="tr-TR" b="1" dirty="0"/>
              <a:t>-Farmakolojik Tedavi</a:t>
            </a:r>
          </a:p>
          <a:p>
            <a:endParaRPr lang="tr-TR" b="1" dirty="0"/>
          </a:p>
          <a:p>
            <a:r>
              <a:rPr lang="tr-TR" dirty="0"/>
              <a:t>Kan basıncı takibi</a:t>
            </a:r>
          </a:p>
          <a:p>
            <a:r>
              <a:rPr lang="tr-TR" dirty="0"/>
              <a:t>Kan şekeri takibi</a:t>
            </a:r>
          </a:p>
          <a:p>
            <a:r>
              <a:rPr lang="tr-TR" dirty="0"/>
              <a:t>Yağ ve </a:t>
            </a:r>
            <a:r>
              <a:rPr lang="tr-TR" dirty="0" err="1"/>
              <a:t>kolestrol</a:t>
            </a:r>
            <a:r>
              <a:rPr lang="tr-TR" dirty="0"/>
              <a:t> oranı düşük diyet</a:t>
            </a:r>
          </a:p>
          <a:p>
            <a:r>
              <a:rPr lang="tr-TR" dirty="0"/>
              <a:t>Sigara- alkolü bırakmak</a:t>
            </a:r>
          </a:p>
          <a:p>
            <a:r>
              <a:rPr lang="tr-TR" dirty="0"/>
              <a:t>Kilo kontrolü</a:t>
            </a:r>
          </a:p>
          <a:p>
            <a:r>
              <a:rPr lang="tr-TR" dirty="0"/>
              <a:t>Tuz kısıtlaması</a:t>
            </a:r>
          </a:p>
          <a:p>
            <a:endParaRPr lang="tr-TR" dirty="0"/>
          </a:p>
        </p:txBody>
      </p:sp>
      <p:pic>
        <p:nvPicPr>
          <p:cNvPr id="5" name="Resim 4">
            <a:extLst>
              <a:ext uri="{FF2B5EF4-FFF2-40B4-BE49-F238E27FC236}">
                <a16:creationId xmlns:a16="http://schemas.microsoft.com/office/drawing/2014/main" id="{C253AA13-CC9A-49A8-AA58-98765BB2C80B}"/>
              </a:ext>
            </a:extLst>
          </p:cNvPr>
          <p:cNvPicPr>
            <a:picLocks noChangeAspect="1"/>
          </p:cNvPicPr>
          <p:nvPr/>
        </p:nvPicPr>
        <p:blipFill>
          <a:blip r:embed="rId3"/>
          <a:stretch>
            <a:fillRect/>
          </a:stretch>
        </p:blipFill>
        <p:spPr>
          <a:xfrm>
            <a:off x="8648698" y="1317375"/>
            <a:ext cx="2646949" cy="2076200"/>
          </a:xfrm>
          <a:prstGeom prst="rect">
            <a:avLst/>
          </a:prstGeom>
        </p:spPr>
      </p:pic>
      <p:pic>
        <p:nvPicPr>
          <p:cNvPr id="7" name="Resim 6">
            <a:extLst>
              <a:ext uri="{FF2B5EF4-FFF2-40B4-BE49-F238E27FC236}">
                <a16:creationId xmlns:a16="http://schemas.microsoft.com/office/drawing/2014/main" id="{6969124C-9D74-43D6-93FA-81C9FEDBF72E}"/>
              </a:ext>
            </a:extLst>
          </p:cNvPr>
          <p:cNvPicPr>
            <a:picLocks noChangeAspect="1"/>
          </p:cNvPicPr>
          <p:nvPr/>
        </p:nvPicPr>
        <p:blipFill>
          <a:blip r:embed="rId4"/>
          <a:stretch>
            <a:fillRect/>
          </a:stretch>
        </p:blipFill>
        <p:spPr>
          <a:xfrm>
            <a:off x="6096000" y="2482892"/>
            <a:ext cx="2494546" cy="2269582"/>
          </a:xfrm>
          <a:prstGeom prst="rect">
            <a:avLst/>
          </a:prstGeom>
        </p:spPr>
      </p:pic>
      <p:pic>
        <p:nvPicPr>
          <p:cNvPr id="9" name="Resim 8">
            <a:extLst>
              <a:ext uri="{FF2B5EF4-FFF2-40B4-BE49-F238E27FC236}">
                <a16:creationId xmlns:a16="http://schemas.microsoft.com/office/drawing/2014/main" id="{B38DDE34-3F37-45E6-A67A-EF773DC053EC}"/>
              </a:ext>
            </a:extLst>
          </p:cNvPr>
          <p:cNvPicPr>
            <a:picLocks noChangeAspect="1"/>
          </p:cNvPicPr>
          <p:nvPr/>
        </p:nvPicPr>
        <p:blipFill>
          <a:blip r:embed="rId5"/>
          <a:stretch>
            <a:fillRect/>
          </a:stretch>
        </p:blipFill>
        <p:spPr>
          <a:xfrm>
            <a:off x="8648698" y="4283241"/>
            <a:ext cx="2705102" cy="2172119"/>
          </a:xfrm>
          <a:prstGeom prst="rect">
            <a:avLst/>
          </a:prstGeom>
        </p:spPr>
      </p:pic>
    </p:spTree>
    <p:extLst>
      <p:ext uri="{BB962C8B-B14F-4D97-AF65-F5344CB8AC3E}">
        <p14:creationId xmlns:p14="http://schemas.microsoft.com/office/powerpoint/2010/main" val="4012846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KALP YETMEZLİĞİ TEDAVİSİ</a:t>
            </a:r>
          </a:p>
        </p:txBody>
      </p:sp>
      <p:sp>
        <p:nvSpPr>
          <p:cNvPr id="3" name="İçerik Yer Tutucusu 2"/>
          <p:cNvSpPr>
            <a:spLocks noGrp="1"/>
          </p:cNvSpPr>
          <p:nvPr>
            <p:ph idx="1"/>
          </p:nvPr>
        </p:nvSpPr>
        <p:spPr/>
        <p:txBody>
          <a:bodyPr>
            <a:normAutofit/>
          </a:bodyPr>
          <a:lstStyle/>
          <a:p>
            <a:pPr marL="0" indent="0">
              <a:buNone/>
            </a:pPr>
            <a:r>
              <a:rPr lang="tr-TR" b="1" dirty="0"/>
              <a:t> </a:t>
            </a:r>
            <a:r>
              <a:rPr lang="tr-TR" b="1" dirty="0" err="1"/>
              <a:t>Non</a:t>
            </a:r>
            <a:r>
              <a:rPr lang="tr-TR" b="1" dirty="0"/>
              <a:t>-Farmakolojik Tedavi</a:t>
            </a:r>
          </a:p>
          <a:p>
            <a:pPr marL="0" indent="0">
              <a:buNone/>
            </a:pPr>
            <a:endParaRPr lang="tr-TR" b="1" dirty="0"/>
          </a:p>
          <a:p>
            <a:r>
              <a:rPr lang="tr-TR" dirty="0"/>
              <a:t>İstirahat</a:t>
            </a:r>
            <a:endParaRPr lang="tr-TR" sz="1800" dirty="0"/>
          </a:p>
          <a:p>
            <a:r>
              <a:rPr lang="tr-TR" dirty="0"/>
              <a:t>Aşırı sıvı alımının önlenmesi</a:t>
            </a:r>
          </a:p>
          <a:p>
            <a:r>
              <a:rPr lang="tr-TR" dirty="0"/>
              <a:t>Klinik durumunu bozacak ilaçlardan kaçınma</a:t>
            </a:r>
          </a:p>
          <a:p>
            <a:r>
              <a:rPr lang="tr-TR" dirty="0"/>
              <a:t>Egzersiz</a:t>
            </a:r>
          </a:p>
          <a:p>
            <a:r>
              <a:rPr lang="tr-TR" dirty="0"/>
              <a:t>Enfeksiyonlara karşı aşılama</a:t>
            </a:r>
          </a:p>
          <a:p>
            <a:r>
              <a:rPr lang="tr-TR" dirty="0"/>
              <a:t>Hasta ve yakınlarının eğitim ve motivasyonu </a:t>
            </a:r>
          </a:p>
          <a:p>
            <a:endParaRPr lang="tr-TR" dirty="0"/>
          </a:p>
          <a:p>
            <a:endParaRPr lang="tr-TR" dirty="0"/>
          </a:p>
        </p:txBody>
      </p:sp>
    </p:spTree>
    <p:extLst>
      <p:ext uri="{BB962C8B-B14F-4D97-AF65-F5344CB8AC3E}">
        <p14:creationId xmlns:p14="http://schemas.microsoft.com/office/powerpoint/2010/main" val="916865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KALP YETMEZLİĞİ TEDAVİSİ</a:t>
            </a:r>
          </a:p>
        </p:txBody>
      </p:sp>
      <p:sp>
        <p:nvSpPr>
          <p:cNvPr id="3" name="İçerik Yer Tutucusu 2"/>
          <p:cNvSpPr>
            <a:spLocks noGrp="1"/>
          </p:cNvSpPr>
          <p:nvPr>
            <p:ph idx="1"/>
          </p:nvPr>
        </p:nvSpPr>
        <p:spPr/>
        <p:txBody>
          <a:bodyPr/>
          <a:lstStyle/>
          <a:p>
            <a:pPr marL="0" indent="0">
              <a:buNone/>
            </a:pPr>
            <a:r>
              <a:rPr lang="tr-TR" b="1" dirty="0"/>
              <a:t>Farmakolojik Tedavi</a:t>
            </a:r>
          </a:p>
          <a:p>
            <a:pPr marL="0" indent="0">
              <a:buNone/>
            </a:pPr>
            <a:endParaRPr lang="tr-TR" b="1" dirty="0"/>
          </a:p>
          <a:p>
            <a:r>
              <a:rPr lang="tr-TR" dirty="0" err="1"/>
              <a:t>Anjiyotensin</a:t>
            </a:r>
            <a:r>
              <a:rPr lang="tr-TR" dirty="0"/>
              <a:t> Dönüştürücü Enzim İnhibitörleri (ACEİ)</a:t>
            </a:r>
          </a:p>
          <a:p>
            <a:r>
              <a:rPr lang="tr-TR" dirty="0" err="1"/>
              <a:t>Diüretikler</a:t>
            </a:r>
            <a:endParaRPr lang="tr-TR" dirty="0"/>
          </a:p>
          <a:p>
            <a:r>
              <a:rPr lang="tr-TR" dirty="0" err="1"/>
              <a:t>Anjiyotensin</a:t>
            </a:r>
            <a:r>
              <a:rPr lang="tr-TR" dirty="0"/>
              <a:t> II Reseptör </a:t>
            </a:r>
            <a:r>
              <a:rPr lang="tr-TR" dirty="0" err="1"/>
              <a:t>Blokerleri</a:t>
            </a:r>
            <a:r>
              <a:rPr lang="tr-TR" dirty="0"/>
              <a:t> (ARB)</a:t>
            </a:r>
          </a:p>
          <a:p>
            <a:r>
              <a:rPr lang="tr-TR" dirty="0"/>
              <a:t>Beta </a:t>
            </a:r>
            <a:r>
              <a:rPr lang="tr-TR" dirty="0" err="1"/>
              <a:t>Blokerler</a:t>
            </a:r>
            <a:endParaRPr lang="tr-TR" dirty="0"/>
          </a:p>
        </p:txBody>
      </p:sp>
    </p:spTree>
    <p:extLst>
      <p:ext uri="{BB962C8B-B14F-4D97-AF65-F5344CB8AC3E}">
        <p14:creationId xmlns:p14="http://schemas.microsoft.com/office/powerpoint/2010/main" val="1713005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KALP YETMEZLİĞİ TEDAVİSİ</a:t>
            </a:r>
          </a:p>
        </p:txBody>
      </p:sp>
      <p:sp>
        <p:nvSpPr>
          <p:cNvPr id="3" name="İçerik Yer Tutucusu 2"/>
          <p:cNvSpPr>
            <a:spLocks noGrp="1"/>
          </p:cNvSpPr>
          <p:nvPr>
            <p:ph idx="1"/>
          </p:nvPr>
        </p:nvSpPr>
        <p:spPr/>
        <p:txBody>
          <a:bodyPr/>
          <a:lstStyle/>
          <a:p>
            <a:pPr marL="0" indent="0">
              <a:buNone/>
            </a:pPr>
            <a:r>
              <a:rPr lang="tr-TR" b="1" dirty="0"/>
              <a:t>Farmakolojik Tedavi</a:t>
            </a:r>
          </a:p>
          <a:p>
            <a:pPr marL="0" indent="0">
              <a:buNone/>
            </a:pPr>
            <a:endParaRPr lang="tr-TR" b="1" dirty="0"/>
          </a:p>
          <a:p>
            <a:r>
              <a:rPr lang="tr-TR" dirty="0"/>
              <a:t>Kardiyak Glikozitler</a:t>
            </a:r>
          </a:p>
          <a:p>
            <a:r>
              <a:rPr lang="tr-TR" dirty="0" err="1"/>
              <a:t>Vazodilatatörler</a:t>
            </a:r>
            <a:endParaRPr lang="tr-TR" dirty="0"/>
          </a:p>
          <a:p>
            <a:r>
              <a:rPr lang="tr-TR" dirty="0"/>
              <a:t>Pozitif </a:t>
            </a:r>
            <a:r>
              <a:rPr lang="tr-TR" dirty="0" err="1"/>
              <a:t>İnotroplar</a:t>
            </a:r>
            <a:endParaRPr lang="tr-TR" dirty="0"/>
          </a:p>
          <a:p>
            <a:r>
              <a:rPr lang="tr-TR" dirty="0" err="1"/>
              <a:t>Pacemaker</a:t>
            </a:r>
            <a:endParaRPr lang="tr-TR" dirty="0"/>
          </a:p>
          <a:p>
            <a:r>
              <a:rPr lang="tr-TR" dirty="0"/>
              <a:t>Cerrahi Tedavi</a:t>
            </a:r>
          </a:p>
        </p:txBody>
      </p:sp>
    </p:spTree>
    <p:extLst>
      <p:ext uri="{BB962C8B-B14F-4D97-AF65-F5344CB8AC3E}">
        <p14:creationId xmlns:p14="http://schemas.microsoft.com/office/powerpoint/2010/main" val="3079527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EABE3C-73AF-41E8-BF55-88185B18E19E}"/>
              </a:ext>
            </a:extLst>
          </p:cNvPr>
          <p:cNvSpPr>
            <a:spLocks noGrp="1"/>
          </p:cNvSpPr>
          <p:nvPr>
            <p:ph type="title"/>
          </p:nvPr>
        </p:nvSpPr>
        <p:spPr/>
        <p:txBody>
          <a:bodyPr>
            <a:normAutofit/>
          </a:bodyPr>
          <a:lstStyle/>
          <a:p>
            <a:pPr algn="ctr"/>
            <a:r>
              <a:rPr lang="tr-TR" sz="4000" b="1" dirty="0">
                <a:solidFill>
                  <a:srgbClr val="C00000"/>
                </a:solidFill>
              </a:rPr>
              <a:t>KAÇINILACAK TEDAVİLER</a:t>
            </a:r>
          </a:p>
        </p:txBody>
      </p:sp>
      <p:sp>
        <p:nvSpPr>
          <p:cNvPr id="3" name="İçerik Yer Tutucusu 2">
            <a:extLst>
              <a:ext uri="{FF2B5EF4-FFF2-40B4-BE49-F238E27FC236}">
                <a16:creationId xmlns:a16="http://schemas.microsoft.com/office/drawing/2014/main" id="{91556335-E85E-4493-AB7F-2004AA2A870A}"/>
              </a:ext>
            </a:extLst>
          </p:cNvPr>
          <p:cNvSpPr>
            <a:spLocks noGrp="1"/>
          </p:cNvSpPr>
          <p:nvPr>
            <p:ph idx="1"/>
          </p:nvPr>
        </p:nvSpPr>
        <p:spPr/>
        <p:txBody>
          <a:bodyPr/>
          <a:lstStyle/>
          <a:p>
            <a:r>
              <a:rPr lang="tr-TR" dirty="0"/>
              <a:t>Kalsiyum Kanal </a:t>
            </a:r>
            <a:r>
              <a:rPr lang="tr-TR" dirty="0" err="1"/>
              <a:t>Blokerleri</a:t>
            </a:r>
            <a:endParaRPr lang="tr-TR" dirty="0"/>
          </a:p>
          <a:p>
            <a:r>
              <a:rPr lang="tr-TR" dirty="0"/>
              <a:t>NSAİ</a:t>
            </a:r>
          </a:p>
          <a:p>
            <a:r>
              <a:rPr lang="tr-TR" dirty="0" err="1"/>
              <a:t>Antiaritmik</a:t>
            </a:r>
            <a:r>
              <a:rPr lang="tr-TR" dirty="0"/>
              <a:t> (</a:t>
            </a:r>
            <a:r>
              <a:rPr lang="tr-TR" dirty="0" err="1"/>
              <a:t>amiodoron</a:t>
            </a:r>
            <a:r>
              <a:rPr lang="tr-TR" dirty="0"/>
              <a:t> ve </a:t>
            </a:r>
            <a:r>
              <a:rPr lang="tr-TR" dirty="0" err="1"/>
              <a:t>dofetilid</a:t>
            </a:r>
            <a:r>
              <a:rPr lang="tr-TR" dirty="0"/>
              <a:t> hariç) ilaçlar</a:t>
            </a:r>
          </a:p>
          <a:p>
            <a:r>
              <a:rPr lang="tr-TR" dirty="0" err="1"/>
              <a:t>Fosfodiesteraz</a:t>
            </a:r>
            <a:r>
              <a:rPr lang="tr-TR" dirty="0"/>
              <a:t> İnhibitörleri</a:t>
            </a:r>
          </a:p>
          <a:p>
            <a:r>
              <a:rPr lang="tr-TR" dirty="0" err="1"/>
              <a:t>Tiazolidinedionlar</a:t>
            </a:r>
            <a:r>
              <a:rPr lang="tr-TR" dirty="0"/>
              <a:t> </a:t>
            </a:r>
          </a:p>
        </p:txBody>
      </p:sp>
    </p:spTree>
    <p:extLst>
      <p:ext uri="{BB962C8B-B14F-4D97-AF65-F5344CB8AC3E}">
        <p14:creationId xmlns:p14="http://schemas.microsoft.com/office/powerpoint/2010/main" val="2806825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PROGNOZ</a:t>
            </a:r>
          </a:p>
        </p:txBody>
      </p:sp>
      <p:sp>
        <p:nvSpPr>
          <p:cNvPr id="3" name="İçerik Yer Tutucusu 2"/>
          <p:cNvSpPr>
            <a:spLocks noGrp="1"/>
          </p:cNvSpPr>
          <p:nvPr>
            <p:ph idx="1"/>
          </p:nvPr>
        </p:nvSpPr>
        <p:spPr/>
        <p:txBody>
          <a:bodyPr/>
          <a:lstStyle/>
          <a:p>
            <a:pPr marL="0" indent="0">
              <a:buNone/>
            </a:pPr>
            <a:r>
              <a:rPr lang="tr-TR" dirty="0"/>
              <a:t>Tanıyı takiben:</a:t>
            </a:r>
          </a:p>
          <a:p>
            <a:r>
              <a:rPr lang="tr-TR" dirty="0"/>
              <a:t>Bir aylık sağ kalım %90 </a:t>
            </a:r>
          </a:p>
          <a:p>
            <a:r>
              <a:rPr lang="tr-TR" dirty="0"/>
              <a:t>Bir yılın sonunda sağ kalım %78  </a:t>
            </a:r>
          </a:p>
          <a:p>
            <a:r>
              <a:rPr lang="tr-TR" dirty="0"/>
              <a:t>Beş yılın sonunda sağ kalım % 58 olarak bildirilmiştir</a:t>
            </a:r>
          </a:p>
          <a:p>
            <a:endParaRPr lang="tr-TR" dirty="0"/>
          </a:p>
        </p:txBody>
      </p:sp>
    </p:spTree>
    <p:extLst>
      <p:ext uri="{BB962C8B-B14F-4D97-AF65-F5344CB8AC3E}">
        <p14:creationId xmlns:p14="http://schemas.microsoft.com/office/powerpoint/2010/main" val="908003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6AE0B7-5E51-43D9-8D37-E3E554CF651E}"/>
              </a:ext>
            </a:extLst>
          </p:cNvPr>
          <p:cNvSpPr>
            <a:spLocks noGrp="1"/>
          </p:cNvSpPr>
          <p:nvPr>
            <p:ph type="title"/>
          </p:nvPr>
        </p:nvSpPr>
        <p:spPr/>
        <p:txBody>
          <a:bodyPr>
            <a:normAutofit/>
          </a:bodyPr>
          <a:lstStyle/>
          <a:p>
            <a:pPr algn="ctr"/>
            <a:r>
              <a:rPr lang="tr-TR" sz="4000" b="1" dirty="0">
                <a:solidFill>
                  <a:srgbClr val="C00000"/>
                </a:solidFill>
              </a:rPr>
              <a:t>SEVK KRİTERLERİ</a:t>
            </a:r>
          </a:p>
        </p:txBody>
      </p:sp>
      <p:sp>
        <p:nvSpPr>
          <p:cNvPr id="3" name="İçerik Yer Tutucusu 2">
            <a:extLst>
              <a:ext uri="{FF2B5EF4-FFF2-40B4-BE49-F238E27FC236}">
                <a16:creationId xmlns:a16="http://schemas.microsoft.com/office/drawing/2014/main" id="{A010F54A-2260-49F2-9A6D-8C1FE6605955}"/>
              </a:ext>
            </a:extLst>
          </p:cNvPr>
          <p:cNvSpPr>
            <a:spLocks noGrp="1"/>
          </p:cNvSpPr>
          <p:nvPr>
            <p:ph idx="1"/>
          </p:nvPr>
        </p:nvSpPr>
        <p:spPr/>
        <p:txBody>
          <a:bodyPr/>
          <a:lstStyle/>
          <a:p>
            <a:r>
              <a:rPr lang="tr-TR" dirty="0"/>
              <a:t>Birinci basamakta Kalp Yetmezliği ön tanısı/tanısı koyduğumuz her hastayı gerekli testler (EKO, BNP </a:t>
            </a:r>
            <a:r>
              <a:rPr lang="tr-TR" dirty="0" err="1"/>
              <a:t>vs</a:t>
            </a:r>
            <a:r>
              <a:rPr lang="tr-TR" dirty="0"/>
              <a:t>) ve </a:t>
            </a:r>
            <a:r>
              <a:rPr lang="tr-TR" dirty="0" err="1"/>
              <a:t>etyolojiyi</a:t>
            </a:r>
            <a:r>
              <a:rPr lang="tr-TR" dirty="0"/>
              <a:t> araştırabilmek amacıyla ileri basamağa sevk etmeliyiz</a:t>
            </a:r>
          </a:p>
          <a:p>
            <a:r>
              <a:rPr lang="tr-TR" dirty="0" err="1"/>
              <a:t>Klavuzlara</a:t>
            </a:r>
            <a:r>
              <a:rPr lang="tr-TR" dirty="0"/>
              <a:t> göre: Tanı almış olan ve takip ettiğimiz Evre A ve Evre B hastaların daha ileri bir evreye geçtiğini düşündüğümüz durumlarda (klinikte bozulma) ileri basamağa sevk etmeliyiz.</a:t>
            </a:r>
          </a:p>
          <a:p>
            <a:endParaRPr lang="tr-TR" dirty="0"/>
          </a:p>
        </p:txBody>
      </p:sp>
    </p:spTree>
    <p:extLst>
      <p:ext uri="{BB962C8B-B14F-4D97-AF65-F5344CB8AC3E}">
        <p14:creationId xmlns:p14="http://schemas.microsoft.com/office/powerpoint/2010/main" val="1100501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024A23-EE3E-446A-B5E5-D9364C318153}"/>
              </a:ext>
            </a:extLst>
          </p:cNvPr>
          <p:cNvSpPr>
            <a:spLocks noGrp="1"/>
          </p:cNvSpPr>
          <p:nvPr>
            <p:ph type="title"/>
          </p:nvPr>
        </p:nvSpPr>
        <p:spPr/>
        <p:txBody>
          <a:bodyPr>
            <a:normAutofit/>
          </a:bodyPr>
          <a:lstStyle/>
          <a:p>
            <a:pPr algn="ctr"/>
            <a:r>
              <a:rPr lang="tr-TR" sz="4000" b="1" dirty="0">
                <a:solidFill>
                  <a:srgbClr val="C00000"/>
                </a:solidFill>
              </a:rPr>
              <a:t>SEVK KRİTERLERİ</a:t>
            </a:r>
            <a:endParaRPr lang="tr-TR" sz="4000" dirty="0"/>
          </a:p>
        </p:txBody>
      </p:sp>
      <p:sp>
        <p:nvSpPr>
          <p:cNvPr id="3" name="İçerik Yer Tutucusu 2">
            <a:extLst>
              <a:ext uri="{FF2B5EF4-FFF2-40B4-BE49-F238E27FC236}">
                <a16:creationId xmlns:a16="http://schemas.microsoft.com/office/drawing/2014/main" id="{6E299AE3-5824-432A-BF3B-8E5BF46D4DB7}"/>
              </a:ext>
            </a:extLst>
          </p:cNvPr>
          <p:cNvSpPr>
            <a:spLocks noGrp="1"/>
          </p:cNvSpPr>
          <p:nvPr>
            <p:ph idx="1"/>
          </p:nvPr>
        </p:nvSpPr>
        <p:spPr/>
        <p:txBody>
          <a:bodyPr/>
          <a:lstStyle/>
          <a:p>
            <a:r>
              <a:rPr lang="tr-TR" dirty="0"/>
              <a:t>KAH varlığında ya da KAH riski yüksek hastalar </a:t>
            </a:r>
            <a:r>
              <a:rPr lang="tr-TR" dirty="0" err="1"/>
              <a:t>revaskülarizasyon</a:t>
            </a:r>
            <a:r>
              <a:rPr lang="tr-TR" dirty="0"/>
              <a:t> açısından,</a:t>
            </a:r>
          </a:p>
          <a:p>
            <a:r>
              <a:rPr lang="tr-TR" dirty="0" err="1"/>
              <a:t>Semptomatik</a:t>
            </a:r>
            <a:r>
              <a:rPr lang="tr-TR" dirty="0"/>
              <a:t> </a:t>
            </a:r>
            <a:r>
              <a:rPr lang="tr-TR" dirty="0" err="1"/>
              <a:t>atriyal</a:t>
            </a:r>
            <a:r>
              <a:rPr lang="tr-TR" dirty="0"/>
              <a:t> veya </a:t>
            </a:r>
            <a:r>
              <a:rPr lang="tr-TR" dirty="0" err="1"/>
              <a:t>ventriküler</a:t>
            </a:r>
            <a:r>
              <a:rPr lang="tr-TR" dirty="0"/>
              <a:t> aritmisi olan hastalar,</a:t>
            </a:r>
          </a:p>
          <a:p>
            <a:r>
              <a:rPr lang="tr-TR" dirty="0"/>
              <a:t>Ciddi kalp kapak hastaları,</a:t>
            </a:r>
          </a:p>
          <a:p>
            <a:r>
              <a:rPr lang="tr-TR" dirty="0"/>
              <a:t>New York Kalp Birliği (NYHA) sınıf IV hastalar,</a:t>
            </a:r>
          </a:p>
          <a:p>
            <a:r>
              <a:rPr lang="tr-TR" dirty="0"/>
              <a:t>Tedaviye dirençli ya da tedaviyi </a:t>
            </a:r>
            <a:r>
              <a:rPr lang="tr-TR" dirty="0" err="1"/>
              <a:t>tolere</a:t>
            </a:r>
            <a:r>
              <a:rPr lang="tr-TR" dirty="0"/>
              <a:t> edemeyen hastalar,</a:t>
            </a:r>
          </a:p>
          <a:p>
            <a:r>
              <a:rPr lang="tr-TR" dirty="0"/>
              <a:t>Hastanede yatışı gereken hastalar</a:t>
            </a:r>
          </a:p>
          <a:p>
            <a:pPr marL="0" indent="0">
              <a:buNone/>
            </a:pPr>
            <a:r>
              <a:rPr lang="tr-TR" dirty="0"/>
              <a:t>         ileri basamağa sevk edilmelidir</a:t>
            </a:r>
          </a:p>
        </p:txBody>
      </p:sp>
    </p:spTree>
    <p:extLst>
      <p:ext uri="{BB962C8B-B14F-4D97-AF65-F5344CB8AC3E}">
        <p14:creationId xmlns:p14="http://schemas.microsoft.com/office/powerpoint/2010/main" val="165205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400" b="1" dirty="0">
                <a:solidFill>
                  <a:srgbClr val="C00000"/>
                </a:solidFill>
              </a:rPr>
              <a:t> </a:t>
            </a:r>
            <a:r>
              <a:rPr lang="tr-TR" sz="4000" b="1" dirty="0">
                <a:solidFill>
                  <a:srgbClr val="C00000"/>
                </a:solidFill>
              </a:rPr>
              <a:t>SEVK KRİTERLERİ</a:t>
            </a:r>
            <a:endParaRPr lang="tr-TR" sz="4000" dirty="0"/>
          </a:p>
        </p:txBody>
      </p:sp>
      <p:sp>
        <p:nvSpPr>
          <p:cNvPr id="3" name="İçerik Yer Tutucusu 2"/>
          <p:cNvSpPr>
            <a:spLocks noGrp="1"/>
          </p:cNvSpPr>
          <p:nvPr>
            <p:ph idx="1"/>
          </p:nvPr>
        </p:nvSpPr>
        <p:spPr/>
        <p:txBody>
          <a:bodyPr/>
          <a:lstStyle/>
          <a:p>
            <a:r>
              <a:rPr lang="tr-TR" dirty="0"/>
              <a:t>Akut kalp yetmezliği düşündüğümüz hastaları (hasta akut </a:t>
            </a:r>
            <a:r>
              <a:rPr lang="tr-TR" dirty="0" err="1"/>
              <a:t>pulmoner</a:t>
            </a:r>
            <a:r>
              <a:rPr lang="tr-TR" dirty="0"/>
              <a:t> ödem ve akut nefes darlığı ile başvurduğunda) ileri basamağa sevk etmeliyiz.</a:t>
            </a:r>
          </a:p>
          <a:p>
            <a:r>
              <a:rPr lang="tr-TR" dirty="0"/>
              <a:t>Ambulans gelene kadar yeterli ekipman ve uzmanlığa sahipse: </a:t>
            </a:r>
          </a:p>
          <a:p>
            <a:pPr lvl="1"/>
            <a:r>
              <a:rPr lang="tr-TR" dirty="0"/>
              <a:t>IV 40 mg </a:t>
            </a:r>
            <a:r>
              <a:rPr lang="tr-TR" dirty="0" err="1"/>
              <a:t>furosemid</a:t>
            </a:r>
            <a:r>
              <a:rPr lang="tr-TR" dirty="0"/>
              <a:t>,</a:t>
            </a:r>
          </a:p>
          <a:p>
            <a:pPr lvl="1"/>
            <a:r>
              <a:rPr lang="tr-TR" dirty="0"/>
              <a:t>Sa02 &lt; 92 ise; 2 L/</a:t>
            </a:r>
            <a:r>
              <a:rPr lang="tr-TR" dirty="0" err="1"/>
              <a:t>dk</a:t>
            </a:r>
            <a:r>
              <a:rPr lang="tr-TR" dirty="0"/>
              <a:t> oksijen</a:t>
            </a:r>
          </a:p>
          <a:p>
            <a:pPr lvl="1"/>
            <a:r>
              <a:rPr lang="tr-TR" dirty="0"/>
              <a:t>Şiddetli </a:t>
            </a:r>
            <a:r>
              <a:rPr lang="tr-TR" dirty="0" err="1"/>
              <a:t>dispne</a:t>
            </a:r>
            <a:r>
              <a:rPr lang="tr-TR" dirty="0"/>
              <a:t> / ajitasyon varsa ; 5 mg iv morfin (yavaşça)</a:t>
            </a:r>
          </a:p>
          <a:p>
            <a:pPr lvl="1"/>
            <a:r>
              <a:rPr lang="tr-TR" dirty="0" err="1"/>
              <a:t>Sistolik</a:t>
            </a:r>
            <a:r>
              <a:rPr lang="tr-TR" dirty="0"/>
              <a:t> kan basıncı &gt;110 </a:t>
            </a:r>
            <a:r>
              <a:rPr lang="tr-TR" dirty="0" err="1"/>
              <a:t>mmHg</a:t>
            </a:r>
            <a:r>
              <a:rPr lang="tr-TR" dirty="0"/>
              <a:t> ise ; </a:t>
            </a:r>
            <a:r>
              <a:rPr lang="tr-TR" dirty="0" err="1"/>
              <a:t>sublingual</a:t>
            </a:r>
            <a:r>
              <a:rPr lang="tr-TR" dirty="0"/>
              <a:t> nitrogliserin </a:t>
            </a:r>
          </a:p>
          <a:p>
            <a:pPr marL="0" indent="0">
              <a:buNone/>
            </a:pPr>
            <a:r>
              <a:rPr lang="tr-TR" dirty="0"/>
              <a:t>uygulamalıdır</a:t>
            </a:r>
          </a:p>
        </p:txBody>
      </p:sp>
      <p:sp>
        <p:nvSpPr>
          <p:cNvPr id="5" name="Metin kutusu 4">
            <a:extLst>
              <a:ext uri="{FF2B5EF4-FFF2-40B4-BE49-F238E27FC236}">
                <a16:creationId xmlns:a16="http://schemas.microsoft.com/office/drawing/2014/main" id="{44BEAD2D-9D2E-4A6E-936C-0A1C01DC6CC2}"/>
              </a:ext>
            </a:extLst>
          </p:cNvPr>
          <p:cNvSpPr txBox="1"/>
          <p:nvPr/>
        </p:nvSpPr>
        <p:spPr>
          <a:xfrm>
            <a:off x="6377940" y="6169709"/>
            <a:ext cx="6099048" cy="646331"/>
          </a:xfrm>
          <a:prstGeom prst="rect">
            <a:avLst/>
          </a:prstGeom>
          <a:noFill/>
        </p:spPr>
        <p:txBody>
          <a:bodyPr wrap="square">
            <a:spAutoFit/>
          </a:bodyPr>
          <a:lstStyle/>
          <a:p>
            <a:r>
              <a:rPr lang="en-US" dirty="0"/>
              <a:t>EPCCS Consensus Guidance for Primary Care</a:t>
            </a:r>
            <a:r>
              <a:rPr lang="tr-TR" dirty="0"/>
              <a:t>:</a:t>
            </a:r>
            <a:r>
              <a:rPr lang="en-US" dirty="0"/>
              <a:t> Practical Guidance on Heart Failure Diagnosis and Management</a:t>
            </a:r>
            <a:endParaRPr lang="tr-TR" dirty="0"/>
          </a:p>
        </p:txBody>
      </p:sp>
    </p:spTree>
    <p:extLst>
      <p:ext uri="{BB962C8B-B14F-4D97-AF65-F5344CB8AC3E}">
        <p14:creationId xmlns:p14="http://schemas.microsoft.com/office/powerpoint/2010/main" val="360760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00E177-7CDB-43CD-B446-99B48CA52252}"/>
              </a:ext>
            </a:extLst>
          </p:cNvPr>
          <p:cNvSpPr>
            <a:spLocks noGrp="1"/>
          </p:cNvSpPr>
          <p:nvPr>
            <p:ph type="title"/>
          </p:nvPr>
        </p:nvSpPr>
        <p:spPr/>
        <p:txBody>
          <a:bodyPr>
            <a:normAutofit/>
          </a:bodyPr>
          <a:lstStyle/>
          <a:p>
            <a:pPr algn="ctr"/>
            <a:r>
              <a:rPr lang="tr-TR" sz="4000" b="1" dirty="0">
                <a:solidFill>
                  <a:srgbClr val="C00000"/>
                </a:solidFill>
              </a:rPr>
              <a:t>OLGU</a:t>
            </a:r>
          </a:p>
        </p:txBody>
      </p:sp>
      <p:pic>
        <p:nvPicPr>
          <p:cNvPr id="4" name="İçerik Yer Tutucusu 3" descr="bulanık içeren bir resim&#10;&#10;Açıklama otomatik olarak oluşturuldu">
            <a:extLst>
              <a:ext uri="{FF2B5EF4-FFF2-40B4-BE49-F238E27FC236}">
                <a16:creationId xmlns:a16="http://schemas.microsoft.com/office/drawing/2014/main" id="{E8106A98-EC3E-456B-A694-9314821B924E}"/>
              </a:ext>
            </a:extLst>
          </p:cNvPr>
          <p:cNvPicPr>
            <a:picLocks noGrp="1" noChangeAspect="1"/>
          </p:cNvPicPr>
          <p:nvPr>
            <p:ph idx="1"/>
          </p:nvPr>
        </p:nvPicPr>
        <p:blipFill>
          <a:blip r:embed="rId2"/>
          <a:stretch>
            <a:fillRect/>
          </a:stretch>
        </p:blipFill>
        <p:spPr>
          <a:xfrm>
            <a:off x="3200400" y="1552074"/>
            <a:ext cx="5739063" cy="5125451"/>
          </a:xfrm>
          <a:prstGeom prst="rect">
            <a:avLst/>
          </a:prstGeom>
        </p:spPr>
      </p:pic>
    </p:spTree>
    <p:extLst>
      <p:ext uri="{BB962C8B-B14F-4D97-AF65-F5344CB8AC3E}">
        <p14:creationId xmlns:p14="http://schemas.microsoft.com/office/powerpoint/2010/main" val="3411217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7F686D-198E-49C5-98A6-1E6855D2CA18}"/>
              </a:ext>
            </a:extLst>
          </p:cNvPr>
          <p:cNvSpPr>
            <a:spLocks noGrp="1"/>
          </p:cNvSpPr>
          <p:nvPr>
            <p:ph type="title"/>
          </p:nvPr>
        </p:nvSpPr>
        <p:spPr/>
        <p:txBody>
          <a:bodyPr/>
          <a:lstStyle/>
          <a:p>
            <a:r>
              <a:rPr lang="tr-TR" dirty="0"/>
              <a:t>  </a:t>
            </a:r>
            <a:r>
              <a:rPr lang="tr-TR" dirty="0">
                <a:solidFill>
                  <a:srgbClr val="C00000"/>
                </a:solidFill>
              </a:rPr>
              <a:t>Özetle;</a:t>
            </a:r>
          </a:p>
        </p:txBody>
      </p:sp>
      <p:sp>
        <p:nvSpPr>
          <p:cNvPr id="3" name="İçerik Yer Tutucusu 2">
            <a:extLst>
              <a:ext uri="{FF2B5EF4-FFF2-40B4-BE49-F238E27FC236}">
                <a16:creationId xmlns:a16="http://schemas.microsoft.com/office/drawing/2014/main" id="{8FB9C2C1-3276-402A-B449-70CF3B50FFDA}"/>
              </a:ext>
            </a:extLst>
          </p:cNvPr>
          <p:cNvSpPr>
            <a:spLocks noGrp="1"/>
          </p:cNvSpPr>
          <p:nvPr>
            <p:ph idx="1"/>
          </p:nvPr>
        </p:nvSpPr>
        <p:spPr/>
        <p:txBody>
          <a:bodyPr/>
          <a:lstStyle/>
          <a:p>
            <a:r>
              <a:rPr lang="tr-TR" dirty="0"/>
              <a:t>İlk kez kalp yetmezliği tanısı alan hastalar gerek kalp işlevinin değerlendirilmesi gerekse </a:t>
            </a:r>
            <a:r>
              <a:rPr lang="tr-TR" dirty="0" err="1"/>
              <a:t>etyolojinin</a:t>
            </a:r>
            <a:r>
              <a:rPr lang="tr-TR" dirty="0"/>
              <a:t> aydınlatılması açısından bir uzman tarafından değerlendirilmek üzere </a:t>
            </a:r>
            <a:r>
              <a:rPr lang="tr-TR" dirty="0" err="1"/>
              <a:t>refere</a:t>
            </a:r>
            <a:r>
              <a:rPr lang="tr-TR" dirty="0"/>
              <a:t> edilmeli</a:t>
            </a:r>
          </a:p>
          <a:p>
            <a:r>
              <a:rPr lang="tr-TR" dirty="0"/>
              <a:t>Tedaviye dirençli, tedaviyi </a:t>
            </a:r>
            <a:r>
              <a:rPr lang="tr-TR" dirty="0" err="1"/>
              <a:t>tolere</a:t>
            </a:r>
            <a:r>
              <a:rPr lang="tr-TR" dirty="0"/>
              <a:t> edemeyen veya klinik durumu belirgin şekilde değişiklik gösteren hastalar, hastanede yatışı gereken hastalar, akut kalp yetersizliği gelişen hastalar tedavinin düzenlenmesi amacı ile </a:t>
            </a:r>
            <a:r>
              <a:rPr lang="tr-TR" dirty="0" err="1"/>
              <a:t>refere</a:t>
            </a:r>
            <a:r>
              <a:rPr lang="tr-TR" dirty="0"/>
              <a:t> edilmeli</a:t>
            </a:r>
          </a:p>
          <a:p>
            <a:r>
              <a:rPr lang="tr-TR" dirty="0"/>
              <a:t>KAH olan hastalar ile diğer </a:t>
            </a:r>
            <a:r>
              <a:rPr lang="tr-TR" dirty="0" err="1"/>
              <a:t>invazif</a:t>
            </a:r>
            <a:r>
              <a:rPr lang="tr-TR" dirty="0"/>
              <a:t> işlem gerektirebilecek hasta grupları da uzmana yönlendirilmeli</a:t>
            </a:r>
          </a:p>
        </p:txBody>
      </p:sp>
    </p:spTree>
    <p:extLst>
      <p:ext uri="{BB962C8B-B14F-4D97-AF65-F5344CB8AC3E}">
        <p14:creationId xmlns:p14="http://schemas.microsoft.com/office/powerpoint/2010/main" val="1374767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BF5422-60D5-491F-B30C-1B145D4EAFA4}"/>
              </a:ext>
            </a:extLst>
          </p:cNvPr>
          <p:cNvSpPr>
            <a:spLocks noGrp="1"/>
          </p:cNvSpPr>
          <p:nvPr>
            <p:ph type="title"/>
          </p:nvPr>
        </p:nvSpPr>
        <p:spPr/>
        <p:txBody>
          <a:bodyPr>
            <a:normAutofit/>
          </a:bodyPr>
          <a:lstStyle/>
          <a:p>
            <a:pPr algn="ctr"/>
            <a:r>
              <a:rPr lang="tr-TR" sz="4000" b="1" dirty="0">
                <a:solidFill>
                  <a:srgbClr val="C00000"/>
                </a:solidFill>
              </a:rPr>
              <a:t>OLGU</a:t>
            </a:r>
            <a:endParaRPr lang="tr-TR" sz="4000" dirty="0">
              <a:solidFill>
                <a:srgbClr val="C00000"/>
              </a:solidFill>
            </a:endParaRPr>
          </a:p>
        </p:txBody>
      </p:sp>
      <p:sp>
        <p:nvSpPr>
          <p:cNvPr id="3" name="İçerik Yer Tutucusu 2">
            <a:extLst>
              <a:ext uri="{FF2B5EF4-FFF2-40B4-BE49-F238E27FC236}">
                <a16:creationId xmlns:a16="http://schemas.microsoft.com/office/drawing/2014/main" id="{67BB2221-A0A8-4703-BFAD-271CB22B2BEA}"/>
              </a:ext>
            </a:extLst>
          </p:cNvPr>
          <p:cNvSpPr>
            <a:spLocks noGrp="1"/>
          </p:cNvSpPr>
          <p:nvPr>
            <p:ph idx="1"/>
          </p:nvPr>
        </p:nvSpPr>
        <p:spPr/>
        <p:txBody>
          <a:bodyPr>
            <a:normAutofit/>
          </a:bodyPr>
          <a:lstStyle/>
          <a:p>
            <a:r>
              <a:rPr lang="tr-TR" dirty="0"/>
              <a:t>63 yaş erkek hasta,</a:t>
            </a:r>
          </a:p>
          <a:p>
            <a:r>
              <a:rPr lang="tr-TR" dirty="0"/>
              <a:t>Halsizlik, çabuk yorulma şikayetiyle birinci basamağa </a:t>
            </a:r>
          </a:p>
          <a:p>
            <a:pPr marL="0" indent="0">
              <a:buNone/>
            </a:pPr>
            <a:r>
              <a:rPr lang="tr-TR" dirty="0"/>
              <a:t>başvurmuş</a:t>
            </a:r>
          </a:p>
          <a:p>
            <a:r>
              <a:rPr lang="tr-TR" dirty="0"/>
              <a:t>Bilinen HT (15 yıldır), DM tip 2 (5 yıldır), DL (5 yıldır) </a:t>
            </a:r>
          </a:p>
          <a:p>
            <a:pPr marL="0" indent="0">
              <a:buNone/>
            </a:pPr>
            <a:r>
              <a:rPr lang="tr-TR" dirty="0"/>
              <a:t>hastalıkları var</a:t>
            </a:r>
          </a:p>
          <a:p>
            <a:r>
              <a:rPr lang="tr-TR" dirty="0"/>
              <a:t>Düzenli kullandığı ilaçlar: </a:t>
            </a:r>
            <a:r>
              <a:rPr lang="tr-TR" dirty="0" err="1"/>
              <a:t>Co-diovan</a:t>
            </a:r>
            <a:r>
              <a:rPr lang="tr-TR" dirty="0"/>
              <a:t> 1*1,</a:t>
            </a:r>
          </a:p>
          <a:p>
            <a:pPr marL="0" indent="0">
              <a:buNone/>
            </a:pPr>
            <a:r>
              <a:rPr lang="tr-TR" dirty="0"/>
              <a:t> </a:t>
            </a:r>
            <a:r>
              <a:rPr lang="tr-TR" dirty="0" err="1"/>
              <a:t>Diaformin</a:t>
            </a:r>
            <a:r>
              <a:rPr lang="tr-TR" dirty="0"/>
              <a:t> 1000 mg 1*1, </a:t>
            </a:r>
            <a:r>
              <a:rPr lang="tr-TR" dirty="0" err="1"/>
              <a:t>Ator</a:t>
            </a:r>
            <a:r>
              <a:rPr lang="tr-TR" dirty="0"/>
              <a:t> 10 mg 1*1 </a:t>
            </a:r>
          </a:p>
          <a:p>
            <a:r>
              <a:rPr lang="tr-TR" dirty="0"/>
              <a:t>35 yıldır günde 1 paket sigara içiyor, alkol kullanmıyor.</a:t>
            </a:r>
          </a:p>
          <a:p>
            <a:endParaRPr lang="tr-TR" dirty="0"/>
          </a:p>
          <a:p>
            <a:endParaRPr lang="tr-TR" dirty="0"/>
          </a:p>
          <a:p>
            <a:endParaRPr lang="tr-TR" dirty="0"/>
          </a:p>
          <a:p>
            <a:endParaRPr lang="tr-TR" dirty="0"/>
          </a:p>
        </p:txBody>
      </p:sp>
      <p:pic>
        <p:nvPicPr>
          <p:cNvPr id="10" name="Resim 9">
            <a:extLst>
              <a:ext uri="{FF2B5EF4-FFF2-40B4-BE49-F238E27FC236}">
                <a16:creationId xmlns:a16="http://schemas.microsoft.com/office/drawing/2014/main" id="{B9F923E8-160D-4FAC-ACA2-98A6ED801D45}"/>
              </a:ext>
            </a:extLst>
          </p:cNvPr>
          <p:cNvPicPr>
            <a:picLocks noChangeAspect="1"/>
          </p:cNvPicPr>
          <p:nvPr/>
        </p:nvPicPr>
        <p:blipFill>
          <a:blip r:embed="rId3"/>
          <a:stretch>
            <a:fillRect/>
          </a:stretch>
        </p:blipFill>
        <p:spPr>
          <a:xfrm>
            <a:off x="9239250" y="1501645"/>
            <a:ext cx="2952750" cy="4171950"/>
          </a:xfrm>
          <a:prstGeom prst="rect">
            <a:avLst/>
          </a:prstGeom>
        </p:spPr>
      </p:pic>
    </p:spTree>
    <p:extLst>
      <p:ext uri="{BB962C8B-B14F-4D97-AF65-F5344CB8AC3E}">
        <p14:creationId xmlns:p14="http://schemas.microsoft.com/office/powerpoint/2010/main" val="2476164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E97528-DF50-4051-98E0-FBACC9179431}"/>
              </a:ext>
            </a:extLst>
          </p:cNvPr>
          <p:cNvSpPr>
            <a:spLocks noGrp="1"/>
          </p:cNvSpPr>
          <p:nvPr>
            <p:ph type="title"/>
          </p:nvPr>
        </p:nvSpPr>
        <p:spPr/>
        <p:txBody>
          <a:bodyPr>
            <a:normAutofit/>
          </a:bodyPr>
          <a:lstStyle/>
          <a:p>
            <a:pPr algn="ctr"/>
            <a:r>
              <a:rPr lang="tr-TR" sz="4000" b="1" dirty="0">
                <a:solidFill>
                  <a:srgbClr val="C00000"/>
                </a:solidFill>
              </a:rPr>
              <a:t>OLGU</a:t>
            </a:r>
            <a:endParaRPr lang="tr-TR" sz="4000" dirty="0">
              <a:solidFill>
                <a:srgbClr val="C00000"/>
              </a:solidFill>
            </a:endParaRPr>
          </a:p>
        </p:txBody>
      </p:sp>
      <p:sp>
        <p:nvSpPr>
          <p:cNvPr id="3" name="İçerik Yer Tutucusu 2">
            <a:extLst>
              <a:ext uri="{FF2B5EF4-FFF2-40B4-BE49-F238E27FC236}">
                <a16:creationId xmlns:a16="http://schemas.microsoft.com/office/drawing/2014/main" id="{5D8C9EFC-B20F-4582-94A5-9E959D6C3C32}"/>
              </a:ext>
            </a:extLst>
          </p:cNvPr>
          <p:cNvSpPr>
            <a:spLocks noGrp="1"/>
          </p:cNvSpPr>
          <p:nvPr>
            <p:ph idx="1"/>
          </p:nvPr>
        </p:nvSpPr>
        <p:spPr/>
        <p:txBody>
          <a:bodyPr/>
          <a:lstStyle/>
          <a:p>
            <a:pPr marL="0" indent="0">
              <a:buNone/>
            </a:pPr>
            <a:r>
              <a:rPr lang="tr-TR" dirty="0" err="1"/>
              <a:t>Anamnez</a:t>
            </a:r>
            <a:r>
              <a:rPr lang="tr-TR" dirty="0"/>
              <a:t> derinleştirildiğinde:</a:t>
            </a:r>
          </a:p>
          <a:p>
            <a:r>
              <a:rPr lang="tr-TR" dirty="0"/>
              <a:t>Hastanın günlük işlerini yaparken sorun yaşamadığı </a:t>
            </a:r>
          </a:p>
          <a:p>
            <a:pPr marL="0" indent="0">
              <a:buNone/>
            </a:pPr>
            <a:r>
              <a:rPr lang="tr-TR" dirty="0"/>
              <a:t>fakat yokuş ya da 2 kat merdiven çıkarken yorulup </a:t>
            </a:r>
          </a:p>
          <a:p>
            <a:pPr marL="0" indent="0">
              <a:buNone/>
            </a:pPr>
            <a:r>
              <a:rPr lang="tr-TR" dirty="0"/>
              <a:t>nefes nefese kaldığı, dinlenme ihtiyacı hissettiğini </a:t>
            </a:r>
          </a:p>
          <a:p>
            <a:pPr marL="0" indent="0">
              <a:buNone/>
            </a:pPr>
            <a:r>
              <a:rPr lang="tr-TR" dirty="0"/>
              <a:t>öğreniyoruz.</a:t>
            </a:r>
          </a:p>
          <a:p>
            <a:endParaRPr lang="tr-TR" dirty="0"/>
          </a:p>
          <a:p>
            <a:endParaRPr lang="tr-TR" dirty="0"/>
          </a:p>
        </p:txBody>
      </p:sp>
      <p:pic>
        <p:nvPicPr>
          <p:cNvPr id="5" name="Resim 4">
            <a:extLst>
              <a:ext uri="{FF2B5EF4-FFF2-40B4-BE49-F238E27FC236}">
                <a16:creationId xmlns:a16="http://schemas.microsoft.com/office/drawing/2014/main" id="{420E5E1B-3741-4E76-BC9D-B460737A2745}"/>
              </a:ext>
            </a:extLst>
          </p:cNvPr>
          <p:cNvPicPr>
            <a:picLocks noChangeAspect="1"/>
          </p:cNvPicPr>
          <p:nvPr/>
        </p:nvPicPr>
        <p:blipFill>
          <a:blip r:embed="rId2"/>
          <a:stretch>
            <a:fillRect/>
          </a:stretch>
        </p:blipFill>
        <p:spPr>
          <a:xfrm>
            <a:off x="9239250" y="1507917"/>
            <a:ext cx="2952750" cy="4171950"/>
          </a:xfrm>
          <a:prstGeom prst="rect">
            <a:avLst/>
          </a:prstGeom>
        </p:spPr>
      </p:pic>
    </p:spTree>
    <p:extLst>
      <p:ext uri="{BB962C8B-B14F-4D97-AF65-F5344CB8AC3E}">
        <p14:creationId xmlns:p14="http://schemas.microsoft.com/office/powerpoint/2010/main" val="2359516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AFD065-76FD-441A-BCC4-6456CE143751}"/>
              </a:ext>
            </a:extLst>
          </p:cNvPr>
          <p:cNvSpPr>
            <a:spLocks noGrp="1"/>
          </p:cNvSpPr>
          <p:nvPr>
            <p:ph type="title"/>
          </p:nvPr>
        </p:nvSpPr>
        <p:spPr/>
        <p:txBody>
          <a:bodyPr>
            <a:normAutofit/>
          </a:bodyPr>
          <a:lstStyle/>
          <a:p>
            <a:pPr algn="ctr"/>
            <a:r>
              <a:rPr lang="tr-TR" sz="4000" b="1" dirty="0">
                <a:solidFill>
                  <a:srgbClr val="C00000"/>
                </a:solidFill>
              </a:rPr>
              <a:t>OLGU</a:t>
            </a:r>
            <a:endParaRPr lang="tr-TR" sz="4000" dirty="0">
              <a:solidFill>
                <a:srgbClr val="C00000"/>
              </a:solidFill>
            </a:endParaRPr>
          </a:p>
        </p:txBody>
      </p:sp>
      <p:sp>
        <p:nvSpPr>
          <p:cNvPr id="3" name="İçerik Yer Tutucusu 2">
            <a:extLst>
              <a:ext uri="{FF2B5EF4-FFF2-40B4-BE49-F238E27FC236}">
                <a16:creationId xmlns:a16="http://schemas.microsoft.com/office/drawing/2014/main" id="{33D3CCBF-90D3-4082-AB54-F841109A87C4}"/>
              </a:ext>
            </a:extLst>
          </p:cNvPr>
          <p:cNvSpPr>
            <a:spLocks noGrp="1"/>
          </p:cNvSpPr>
          <p:nvPr>
            <p:ph idx="1"/>
          </p:nvPr>
        </p:nvSpPr>
        <p:spPr/>
        <p:txBody>
          <a:bodyPr/>
          <a:lstStyle/>
          <a:p>
            <a:r>
              <a:rPr lang="tr-TR" dirty="0"/>
              <a:t>VKİ: 29 </a:t>
            </a:r>
          </a:p>
          <a:p>
            <a:r>
              <a:rPr lang="tr-TR" dirty="0"/>
              <a:t>TA: 140/85 mm/Hg</a:t>
            </a:r>
          </a:p>
          <a:p>
            <a:r>
              <a:rPr lang="tr-TR" dirty="0"/>
              <a:t>Solunum muayenesi: bazallerde </a:t>
            </a:r>
            <a:r>
              <a:rPr lang="tr-TR" dirty="0" err="1"/>
              <a:t>bilateral</a:t>
            </a:r>
            <a:r>
              <a:rPr lang="tr-TR" dirty="0"/>
              <a:t> </a:t>
            </a:r>
            <a:r>
              <a:rPr lang="tr-TR" dirty="0" err="1"/>
              <a:t>krepitan</a:t>
            </a:r>
            <a:r>
              <a:rPr lang="tr-TR" dirty="0"/>
              <a:t> </a:t>
            </a:r>
            <a:r>
              <a:rPr lang="tr-TR" dirty="0" err="1"/>
              <a:t>raller</a:t>
            </a:r>
            <a:endParaRPr lang="tr-TR" dirty="0"/>
          </a:p>
          <a:p>
            <a:r>
              <a:rPr lang="tr-TR" dirty="0"/>
              <a:t>Bacaklarda </a:t>
            </a:r>
            <a:r>
              <a:rPr lang="tr-TR" dirty="0" err="1"/>
              <a:t>bilateral</a:t>
            </a:r>
            <a:r>
              <a:rPr lang="tr-TR" dirty="0"/>
              <a:t> ++ </a:t>
            </a:r>
            <a:r>
              <a:rPr lang="tr-TR" dirty="0" err="1"/>
              <a:t>gode</a:t>
            </a:r>
            <a:r>
              <a:rPr lang="tr-TR" dirty="0"/>
              <a:t> bırakan ödem</a:t>
            </a:r>
          </a:p>
          <a:p>
            <a:r>
              <a:rPr lang="tr-TR" dirty="0"/>
              <a:t>EKG: sinüs taşikardisi hız ort:125-130</a:t>
            </a:r>
          </a:p>
          <a:p>
            <a:r>
              <a:rPr lang="tr-TR" dirty="0" err="1"/>
              <a:t>Telekardiografi</a:t>
            </a:r>
            <a:r>
              <a:rPr lang="tr-TR" dirty="0"/>
              <a:t>: </a:t>
            </a:r>
            <a:r>
              <a:rPr lang="tr-TR" dirty="0" err="1"/>
              <a:t>kardiyomegali</a:t>
            </a:r>
            <a:endParaRPr lang="tr-TR" dirty="0"/>
          </a:p>
          <a:p>
            <a:endParaRPr lang="tr-TR" dirty="0"/>
          </a:p>
        </p:txBody>
      </p:sp>
    </p:spTree>
    <p:extLst>
      <p:ext uri="{BB962C8B-B14F-4D97-AF65-F5344CB8AC3E}">
        <p14:creationId xmlns:p14="http://schemas.microsoft.com/office/powerpoint/2010/main" val="32781226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555408-4BF0-49B8-8A92-D16E70864F48}"/>
              </a:ext>
            </a:extLst>
          </p:cNvPr>
          <p:cNvSpPr>
            <a:spLocks noGrp="1"/>
          </p:cNvSpPr>
          <p:nvPr>
            <p:ph type="title"/>
          </p:nvPr>
        </p:nvSpPr>
        <p:spPr>
          <a:xfrm>
            <a:off x="839788" y="300957"/>
            <a:ext cx="10515600" cy="635418"/>
          </a:xfrm>
        </p:spPr>
        <p:txBody>
          <a:bodyPr>
            <a:normAutofit/>
          </a:bodyPr>
          <a:lstStyle/>
          <a:p>
            <a:pPr algn="ctr"/>
            <a:r>
              <a:rPr lang="tr-TR" sz="3600" b="1" dirty="0">
                <a:solidFill>
                  <a:srgbClr val="C00000"/>
                </a:solidFill>
              </a:rPr>
              <a:t>FRAMİNGHAM KRİTERLERİ</a:t>
            </a:r>
            <a:endParaRPr lang="tr-TR" sz="3600" b="1" dirty="0"/>
          </a:p>
        </p:txBody>
      </p:sp>
      <p:sp>
        <p:nvSpPr>
          <p:cNvPr id="3" name="Metin Yer Tutucusu 2">
            <a:extLst>
              <a:ext uri="{FF2B5EF4-FFF2-40B4-BE49-F238E27FC236}">
                <a16:creationId xmlns:a16="http://schemas.microsoft.com/office/drawing/2014/main" id="{2C5FF03F-E2CB-4735-A79F-276F6ABF13E3}"/>
              </a:ext>
            </a:extLst>
          </p:cNvPr>
          <p:cNvSpPr>
            <a:spLocks noGrp="1"/>
          </p:cNvSpPr>
          <p:nvPr>
            <p:ph type="body" idx="1"/>
          </p:nvPr>
        </p:nvSpPr>
        <p:spPr>
          <a:xfrm>
            <a:off x="839788" y="1000543"/>
            <a:ext cx="5157787" cy="1149100"/>
          </a:xfrm>
        </p:spPr>
        <p:txBody>
          <a:bodyPr/>
          <a:lstStyle/>
          <a:p>
            <a:r>
              <a:rPr lang="tr-TR" sz="2800" dirty="0" err="1">
                <a:solidFill>
                  <a:srgbClr val="C00000"/>
                </a:solidFill>
              </a:rPr>
              <a:t>Major</a:t>
            </a:r>
            <a:r>
              <a:rPr lang="tr-TR" sz="2800" dirty="0">
                <a:solidFill>
                  <a:srgbClr val="C00000"/>
                </a:solidFill>
              </a:rPr>
              <a:t> Kriterler</a:t>
            </a:r>
          </a:p>
          <a:p>
            <a:endParaRPr lang="tr-TR" dirty="0"/>
          </a:p>
        </p:txBody>
      </p:sp>
      <p:sp>
        <p:nvSpPr>
          <p:cNvPr id="4" name="İçerik Yer Tutucusu 3">
            <a:extLst>
              <a:ext uri="{FF2B5EF4-FFF2-40B4-BE49-F238E27FC236}">
                <a16:creationId xmlns:a16="http://schemas.microsoft.com/office/drawing/2014/main" id="{2E14A841-7EE7-4B5F-8675-D12B7BAC4919}"/>
              </a:ext>
            </a:extLst>
          </p:cNvPr>
          <p:cNvSpPr>
            <a:spLocks noGrp="1"/>
          </p:cNvSpPr>
          <p:nvPr>
            <p:ph sz="half" idx="2"/>
          </p:nvPr>
        </p:nvSpPr>
        <p:spPr>
          <a:xfrm>
            <a:off x="839788" y="1957137"/>
            <a:ext cx="5157787" cy="4232526"/>
          </a:xfrm>
        </p:spPr>
        <p:txBody>
          <a:bodyPr>
            <a:normAutofit fontScale="92500" lnSpcReduction="20000"/>
          </a:bodyPr>
          <a:lstStyle/>
          <a:p>
            <a:r>
              <a:rPr lang="tr-TR" dirty="0" err="1"/>
              <a:t>Paroksismal</a:t>
            </a:r>
            <a:r>
              <a:rPr lang="tr-TR" dirty="0"/>
              <a:t> </a:t>
            </a:r>
            <a:r>
              <a:rPr lang="tr-TR" dirty="0" err="1"/>
              <a:t>noktürnal</a:t>
            </a:r>
            <a:r>
              <a:rPr lang="tr-TR" dirty="0"/>
              <a:t> </a:t>
            </a:r>
            <a:r>
              <a:rPr lang="tr-TR" dirty="0" err="1"/>
              <a:t>dispne</a:t>
            </a:r>
            <a:endParaRPr lang="tr-TR" dirty="0"/>
          </a:p>
          <a:p>
            <a:r>
              <a:rPr lang="tr-TR" dirty="0"/>
              <a:t>Boyun </a:t>
            </a:r>
            <a:r>
              <a:rPr lang="tr-TR" dirty="0" err="1"/>
              <a:t>ven</a:t>
            </a:r>
            <a:r>
              <a:rPr lang="tr-TR" dirty="0"/>
              <a:t> </a:t>
            </a:r>
            <a:r>
              <a:rPr lang="tr-TR" dirty="0" err="1"/>
              <a:t>distansiyonu</a:t>
            </a:r>
            <a:r>
              <a:rPr lang="tr-TR" dirty="0"/>
              <a:t> </a:t>
            </a:r>
          </a:p>
          <a:p>
            <a:r>
              <a:rPr lang="tr-TR" b="1" dirty="0" err="1"/>
              <a:t>Raller</a:t>
            </a:r>
            <a:r>
              <a:rPr lang="tr-TR" b="1" dirty="0"/>
              <a:t> </a:t>
            </a:r>
          </a:p>
          <a:p>
            <a:r>
              <a:rPr lang="tr-TR" b="1" dirty="0"/>
              <a:t>Radyografik </a:t>
            </a:r>
            <a:r>
              <a:rPr lang="tr-TR" b="1" dirty="0" err="1"/>
              <a:t>kardiyomegali</a:t>
            </a:r>
            <a:r>
              <a:rPr lang="tr-TR" b="1" dirty="0"/>
              <a:t> </a:t>
            </a:r>
          </a:p>
          <a:p>
            <a:r>
              <a:rPr lang="tr-TR" dirty="0"/>
              <a:t>Akut </a:t>
            </a:r>
            <a:r>
              <a:rPr lang="tr-TR" dirty="0" err="1"/>
              <a:t>pulmoner</a:t>
            </a:r>
            <a:r>
              <a:rPr lang="tr-TR" dirty="0"/>
              <a:t> ödem </a:t>
            </a:r>
          </a:p>
          <a:p>
            <a:r>
              <a:rPr lang="tr-TR" dirty="0"/>
              <a:t>S3 </a:t>
            </a:r>
            <a:r>
              <a:rPr lang="tr-TR" dirty="0" err="1"/>
              <a:t>gallop</a:t>
            </a:r>
            <a:endParaRPr lang="tr-TR" dirty="0"/>
          </a:p>
          <a:p>
            <a:r>
              <a:rPr lang="tr-TR" dirty="0"/>
              <a:t>CVP&gt;16 cmH2O </a:t>
            </a:r>
          </a:p>
          <a:p>
            <a:r>
              <a:rPr lang="tr-TR" dirty="0" err="1"/>
              <a:t>Hepatojuguler</a:t>
            </a:r>
            <a:r>
              <a:rPr lang="tr-TR" dirty="0"/>
              <a:t> </a:t>
            </a:r>
            <a:r>
              <a:rPr lang="tr-TR" dirty="0" err="1"/>
              <a:t>reflü</a:t>
            </a:r>
            <a:r>
              <a:rPr lang="tr-TR" dirty="0"/>
              <a:t> </a:t>
            </a:r>
          </a:p>
          <a:p>
            <a:r>
              <a:rPr lang="tr-TR" dirty="0"/>
              <a:t>Tedaviye yanıt olarak 5 günde &gt;4,5 kg zayıflama </a:t>
            </a:r>
          </a:p>
          <a:p>
            <a:endParaRPr lang="tr-TR" dirty="0"/>
          </a:p>
        </p:txBody>
      </p:sp>
      <p:sp>
        <p:nvSpPr>
          <p:cNvPr id="5" name="Metin Yer Tutucusu 4">
            <a:extLst>
              <a:ext uri="{FF2B5EF4-FFF2-40B4-BE49-F238E27FC236}">
                <a16:creationId xmlns:a16="http://schemas.microsoft.com/office/drawing/2014/main" id="{7A0CC25B-2DCB-4AD6-B189-A42828CC134C}"/>
              </a:ext>
            </a:extLst>
          </p:cNvPr>
          <p:cNvSpPr>
            <a:spLocks noGrp="1"/>
          </p:cNvSpPr>
          <p:nvPr>
            <p:ph type="body" sz="quarter" idx="3"/>
          </p:nvPr>
        </p:nvSpPr>
        <p:spPr>
          <a:xfrm>
            <a:off x="6172200" y="1267325"/>
            <a:ext cx="5183188" cy="882317"/>
          </a:xfrm>
        </p:spPr>
        <p:txBody>
          <a:bodyPr/>
          <a:lstStyle/>
          <a:p>
            <a:r>
              <a:rPr lang="tr-TR" sz="2800" dirty="0" err="1">
                <a:solidFill>
                  <a:srgbClr val="C00000"/>
                </a:solidFill>
              </a:rPr>
              <a:t>Minor</a:t>
            </a:r>
            <a:r>
              <a:rPr lang="tr-TR" sz="2800" dirty="0">
                <a:solidFill>
                  <a:srgbClr val="C00000"/>
                </a:solidFill>
              </a:rPr>
              <a:t> Kriterler</a:t>
            </a:r>
          </a:p>
          <a:p>
            <a:endParaRPr lang="tr-TR" dirty="0"/>
          </a:p>
        </p:txBody>
      </p:sp>
      <p:sp>
        <p:nvSpPr>
          <p:cNvPr id="6" name="İçerik Yer Tutucusu 5">
            <a:extLst>
              <a:ext uri="{FF2B5EF4-FFF2-40B4-BE49-F238E27FC236}">
                <a16:creationId xmlns:a16="http://schemas.microsoft.com/office/drawing/2014/main" id="{530F9F2D-F348-4A15-8AB0-C7FABB956295}"/>
              </a:ext>
            </a:extLst>
          </p:cNvPr>
          <p:cNvSpPr>
            <a:spLocks noGrp="1"/>
          </p:cNvSpPr>
          <p:nvPr>
            <p:ph sz="quarter" idx="4"/>
          </p:nvPr>
        </p:nvSpPr>
        <p:spPr>
          <a:xfrm>
            <a:off x="6172200" y="1957137"/>
            <a:ext cx="5183188" cy="4232526"/>
          </a:xfrm>
        </p:spPr>
        <p:txBody>
          <a:bodyPr>
            <a:normAutofit fontScale="92500" lnSpcReduction="20000"/>
          </a:bodyPr>
          <a:lstStyle/>
          <a:p>
            <a:r>
              <a:rPr lang="tr-TR" sz="2800" b="1" dirty="0" err="1"/>
              <a:t>Bilateral</a:t>
            </a:r>
            <a:r>
              <a:rPr lang="tr-TR" sz="2800" b="1" dirty="0"/>
              <a:t> ayak bileği ödemi </a:t>
            </a:r>
          </a:p>
          <a:p>
            <a:r>
              <a:rPr lang="tr-TR" sz="2800" dirty="0" err="1"/>
              <a:t>Noktürnal</a:t>
            </a:r>
            <a:r>
              <a:rPr lang="tr-TR" sz="2800" dirty="0"/>
              <a:t> öksürük </a:t>
            </a:r>
          </a:p>
          <a:p>
            <a:r>
              <a:rPr lang="tr-TR" sz="2800" b="1" dirty="0"/>
              <a:t>Efor </a:t>
            </a:r>
            <a:r>
              <a:rPr lang="tr-TR" sz="2800" b="1" dirty="0" err="1"/>
              <a:t>dispnesi</a:t>
            </a:r>
            <a:r>
              <a:rPr lang="tr-TR" sz="2800" b="1" dirty="0"/>
              <a:t> </a:t>
            </a:r>
          </a:p>
          <a:p>
            <a:r>
              <a:rPr lang="tr-TR" sz="2800" dirty="0" err="1"/>
              <a:t>Plevral</a:t>
            </a:r>
            <a:r>
              <a:rPr lang="tr-TR" sz="2800" dirty="0"/>
              <a:t> </a:t>
            </a:r>
            <a:r>
              <a:rPr lang="tr-TR" sz="2800" dirty="0" err="1"/>
              <a:t>efüzyon</a:t>
            </a:r>
            <a:r>
              <a:rPr lang="tr-TR" sz="2800" dirty="0"/>
              <a:t> </a:t>
            </a:r>
          </a:p>
          <a:p>
            <a:r>
              <a:rPr lang="tr-TR" sz="2800" b="1" dirty="0"/>
              <a:t>Kalp hızı &gt;120 </a:t>
            </a:r>
            <a:r>
              <a:rPr lang="tr-TR" sz="2800" b="1" dirty="0" err="1"/>
              <a:t>bpm</a:t>
            </a:r>
            <a:r>
              <a:rPr lang="tr-TR" sz="2800" b="1" dirty="0"/>
              <a:t> </a:t>
            </a:r>
          </a:p>
          <a:p>
            <a:r>
              <a:rPr lang="tr-TR" sz="2800" dirty="0" err="1"/>
              <a:t>Vital</a:t>
            </a:r>
            <a:r>
              <a:rPr lang="tr-TR" sz="2800" dirty="0"/>
              <a:t> kapasite maksimum değerinin I/3 oranında azalması</a:t>
            </a:r>
          </a:p>
          <a:p>
            <a:r>
              <a:rPr lang="tr-TR" sz="2800" dirty="0" err="1"/>
              <a:t>Hepatomegali</a:t>
            </a:r>
            <a:r>
              <a:rPr lang="tr-TR" sz="2800" dirty="0"/>
              <a:t> </a:t>
            </a:r>
          </a:p>
          <a:p>
            <a:pPr marL="0" indent="0">
              <a:buNone/>
            </a:pPr>
            <a:r>
              <a:rPr lang="tr-TR" sz="2800" dirty="0"/>
              <a:t>    </a:t>
            </a:r>
            <a:endParaRPr lang="tr-TR" dirty="0"/>
          </a:p>
          <a:p>
            <a:endParaRPr lang="tr-TR" dirty="0"/>
          </a:p>
        </p:txBody>
      </p:sp>
    </p:spTree>
    <p:extLst>
      <p:ext uri="{BB962C8B-B14F-4D97-AF65-F5344CB8AC3E}">
        <p14:creationId xmlns:p14="http://schemas.microsoft.com/office/powerpoint/2010/main" val="1878862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KAYNAKLAR</a:t>
            </a:r>
          </a:p>
        </p:txBody>
      </p:sp>
      <p:sp>
        <p:nvSpPr>
          <p:cNvPr id="3" name="İçerik Yer Tutucusu 2"/>
          <p:cNvSpPr>
            <a:spLocks noGrp="1"/>
          </p:cNvSpPr>
          <p:nvPr>
            <p:ph idx="1"/>
          </p:nvPr>
        </p:nvSpPr>
        <p:spPr/>
        <p:txBody>
          <a:bodyPr>
            <a:normAutofit lnSpcReduction="10000"/>
          </a:bodyPr>
          <a:lstStyle/>
          <a:p>
            <a:r>
              <a:rPr lang="tr-TR" sz="2000" b="1" dirty="0" err="1"/>
              <a:t>Rakel</a:t>
            </a:r>
            <a:r>
              <a:rPr lang="tr-TR" sz="2000" b="1" dirty="0"/>
              <a:t> Aile Hekimliği, 9. Baskı, Kalp Yetmezliği, s: 549-554</a:t>
            </a:r>
          </a:p>
          <a:p>
            <a:r>
              <a:rPr lang="tr-TR" altLang="tr-TR" sz="2000" b="1" dirty="0" err="1">
                <a:latin typeface="Calibri" panose="020F0502020204030204" pitchFamily="34" charset="0"/>
              </a:rPr>
              <a:t>Current</a:t>
            </a:r>
            <a:r>
              <a:rPr lang="tr-TR" altLang="tr-TR" sz="2000" b="1" dirty="0">
                <a:latin typeface="Calibri" panose="020F0502020204030204" pitchFamily="34" charset="0"/>
              </a:rPr>
              <a:t> Aile Hekimliği Tanı ve Tedavi, s: 205-216, 2019</a:t>
            </a:r>
          </a:p>
          <a:p>
            <a:r>
              <a:rPr lang="tr-TR" sz="2000" b="1" dirty="0"/>
              <a:t>Türk Kardiyoloji Derneği Kalp Yetmezliği Yol Haritası </a:t>
            </a:r>
          </a:p>
          <a:p>
            <a:r>
              <a:rPr lang="tr-TR" sz="2000" b="1" i="0" dirty="0" err="1">
                <a:solidFill>
                  <a:srgbClr val="202020"/>
                </a:solidFill>
                <a:effectLst/>
              </a:rPr>
              <a:t>Lange</a:t>
            </a:r>
            <a:r>
              <a:rPr lang="tr-TR" sz="2000" b="1" i="0" dirty="0">
                <a:solidFill>
                  <a:srgbClr val="202020"/>
                </a:solidFill>
                <a:effectLst/>
              </a:rPr>
              <a:t> İç Hastalıklarında Semptomdan Tanıya, 3. Baskı, </a:t>
            </a:r>
            <a:r>
              <a:rPr lang="tr-TR" sz="2000" b="1" dirty="0"/>
              <a:t>Kalp Yetmezliği,</a:t>
            </a:r>
            <a:r>
              <a:rPr lang="tr-TR" sz="2000" b="1" i="0" dirty="0">
                <a:solidFill>
                  <a:srgbClr val="202020"/>
                </a:solidFill>
                <a:effectLst/>
              </a:rPr>
              <a:t> s:257-262</a:t>
            </a:r>
          </a:p>
          <a:p>
            <a:r>
              <a:rPr lang="en-US" sz="2000" b="1" i="0" dirty="0">
                <a:solidFill>
                  <a:srgbClr val="333333"/>
                </a:solidFill>
                <a:effectLst/>
                <a:latin typeface="interstatebold"/>
              </a:rPr>
              <a:t>2021 ESC Guidelines for the diagnosis and treatment of acute and chronic heart failure</a:t>
            </a:r>
            <a:endParaRPr lang="tr-TR" sz="2000" b="1" i="0" dirty="0">
              <a:solidFill>
                <a:srgbClr val="333333"/>
              </a:solidFill>
              <a:effectLst/>
              <a:latin typeface="interstatebold"/>
            </a:endParaRPr>
          </a:p>
          <a:p>
            <a:r>
              <a:rPr lang="en-US" sz="2000" b="1" dirty="0"/>
              <a:t>EPCCS Consensus Guidance for Primary Care</a:t>
            </a:r>
            <a:r>
              <a:rPr lang="tr-TR" sz="2000" b="1" dirty="0"/>
              <a:t>:</a:t>
            </a:r>
            <a:r>
              <a:rPr lang="en-US" sz="2000" b="1" dirty="0"/>
              <a:t> Practical Guidance on Heart Failure Diagnosis and Management</a:t>
            </a:r>
            <a:endParaRPr lang="tr-TR" sz="2000" b="1" dirty="0"/>
          </a:p>
          <a:p>
            <a:r>
              <a:rPr lang="en-US" sz="1800" b="0" i="0" u="none" strike="noStrike" dirty="0">
                <a:solidFill>
                  <a:srgbClr val="198DAE"/>
                </a:solidFill>
                <a:effectLst/>
                <a:latin typeface="Open Sans" panose="020B0604020202020204" pitchFamily="34" charset="0"/>
                <a:hlinkClick r:id="rId3"/>
              </a:rPr>
              <a:t>2017 ACC/AHA/HFSA Focused Update of the 2013 ACCF/AHA Guideline for the Management of Heart Failure</a:t>
            </a:r>
            <a:endParaRPr lang="tr-TR" sz="1800" b="0" i="0" u="none" strike="noStrike" dirty="0">
              <a:solidFill>
                <a:srgbClr val="198DAE"/>
              </a:solidFill>
              <a:effectLst/>
              <a:latin typeface="Open Sans" panose="020B0604020202020204" pitchFamily="34" charset="0"/>
            </a:endParaRPr>
          </a:p>
          <a:p>
            <a:r>
              <a:rPr lang="tr-TR" sz="1800" b="1" dirty="0" err="1"/>
              <a:t>Heart</a:t>
            </a:r>
            <a:r>
              <a:rPr lang="tr-TR" sz="1800" b="1" dirty="0"/>
              <a:t> </a:t>
            </a:r>
            <a:r>
              <a:rPr lang="tr-TR" sz="1800" b="1" dirty="0" err="1"/>
              <a:t>Failaure</a:t>
            </a:r>
            <a:r>
              <a:rPr lang="tr-TR" sz="1800" b="1" dirty="0"/>
              <a:t> </a:t>
            </a:r>
            <a:r>
              <a:rPr lang="tr-TR" sz="1800" b="1" dirty="0" err="1"/>
              <a:t>Prevalance</a:t>
            </a:r>
            <a:r>
              <a:rPr lang="tr-TR" sz="1800" b="1" dirty="0"/>
              <a:t> </a:t>
            </a:r>
            <a:r>
              <a:rPr lang="tr-TR" sz="1800" b="1" dirty="0" err="1"/>
              <a:t>and</a:t>
            </a:r>
            <a:r>
              <a:rPr lang="tr-TR" sz="1800" b="1" dirty="0"/>
              <a:t> </a:t>
            </a:r>
            <a:r>
              <a:rPr lang="tr-TR" sz="1800" b="1" dirty="0" err="1"/>
              <a:t>Predictors</a:t>
            </a:r>
            <a:r>
              <a:rPr lang="tr-TR" sz="1800" b="1" dirty="0"/>
              <a:t> in </a:t>
            </a:r>
            <a:r>
              <a:rPr lang="tr-TR" sz="1800" b="1" dirty="0" err="1"/>
              <a:t>Turkey</a:t>
            </a:r>
            <a:r>
              <a:rPr lang="tr-TR" sz="1800" b="1" dirty="0"/>
              <a:t>: HAPPY </a:t>
            </a:r>
            <a:r>
              <a:rPr lang="tr-TR" sz="1800" b="1" dirty="0" err="1"/>
              <a:t>Study</a:t>
            </a:r>
            <a:endParaRPr lang="tr-TR" sz="1800" b="1" dirty="0"/>
          </a:p>
          <a:p>
            <a:r>
              <a:rPr lang="tr-TR" sz="1800" b="1" dirty="0"/>
              <a:t>Birinci Basamakta Kalp Yetersizliği Hastası: Ne Zaman / Ne Amaçla </a:t>
            </a:r>
            <a:r>
              <a:rPr lang="tr-TR" sz="1800" b="1" dirty="0" err="1"/>
              <a:t>Refere</a:t>
            </a:r>
            <a:r>
              <a:rPr lang="tr-TR" sz="1800" b="1" dirty="0"/>
              <a:t> edilmeli? Klinik Gelişim Dergisi, </a:t>
            </a:r>
            <a:r>
              <a:rPr lang="tr-TR" sz="1800" dirty="0"/>
              <a:t>2011; 24: 80-82</a:t>
            </a:r>
          </a:p>
          <a:p>
            <a:r>
              <a:rPr lang="en-US" sz="1800" b="0" i="0" u="sng" dirty="0">
                <a:solidFill>
                  <a:srgbClr val="1A0DAB"/>
                </a:solidFill>
                <a:effectLst/>
                <a:latin typeface="arial" panose="020B0604020202020204" pitchFamily="34" charset="0"/>
                <a:hlinkClick r:id="rId4"/>
              </a:rPr>
              <a:t>American Academy of Family Physicians</a:t>
            </a:r>
          </a:p>
          <a:p>
            <a:endParaRPr lang="tr-TR" sz="1800" b="1" i="0" dirty="0">
              <a:solidFill>
                <a:srgbClr val="333333"/>
              </a:solidFill>
              <a:effectLst/>
              <a:latin typeface="interstatebold"/>
            </a:endParaRPr>
          </a:p>
          <a:p>
            <a:pPr marL="0" indent="0">
              <a:buNone/>
            </a:pPr>
            <a:endParaRPr lang="en-US" b="1" i="0" dirty="0">
              <a:solidFill>
                <a:srgbClr val="333333"/>
              </a:solidFill>
              <a:effectLst/>
              <a:latin typeface="interstatebold"/>
            </a:endParaRPr>
          </a:p>
          <a:p>
            <a:endParaRPr lang="tr-TR" b="1" i="0" dirty="0">
              <a:solidFill>
                <a:srgbClr val="202020"/>
              </a:solidFill>
              <a:effectLst/>
            </a:endParaRPr>
          </a:p>
          <a:p>
            <a:endParaRPr lang="tr-TR" b="1" i="0" dirty="0">
              <a:solidFill>
                <a:srgbClr val="202020"/>
              </a:solidFill>
              <a:effectLst/>
            </a:endParaRPr>
          </a:p>
          <a:p>
            <a:endParaRPr lang="tr-TR" dirty="0"/>
          </a:p>
        </p:txBody>
      </p:sp>
    </p:spTree>
    <p:extLst>
      <p:ext uri="{BB962C8B-B14F-4D97-AF65-F5344CB8AC3E}">
        <p14:creationId xmlns:p14="http://schemas.microsoft.com/office/powerpoint/2010/main" val="2554255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9ABA83-2640-4856-BF9B-AA22BFA75D63}"/>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FA7167CE-0A5E-4F15-963D-7BA19C1DB996}"/>
              </a:ext>
            </a:extLst>
          </p:cNvPr>
          <p:cNvPicPr>
            <a:picLocks noGrp="1" noChangeAspect="1"/>
          </p:cNvPicPr>
          <p:nvPr>
            <p:ph idx="1"/>
          </p:nvPr>
        </p:nvPicPr>
        <p:blipFill>
          <a:blip r:embed="rId2"/>
          <a:stretch>
            <a:fillRect/>
          </a:stretch>
        </p:blipFill>
        <p:spPr>
          <a:xfrm>
            <a:off x="838200" y="365126"/>
            <a:ext cx="8213271" cy="6492874"/>
          </a:xfrm>
        </p:spPr>
      </p:pic>
    </p:spTree>
    <p:extLst>
      <p:ext uri="{BB962C8B-B14F-4D97-AF65-F5344CB8AC3E}">
        <p14:creationId xmlns:p14="http://schemas.microsoft.com/office/powerpoint/2010/main" val="2156902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194043"/>
          </a:xfrm>
        </p:spPr>
        <p:txBody>
          <a:bodyPr/>
          <a:lstStyle/>
          <a:p>
            <a:r>
              <a:rPr lang="tr-TR" b="1" dirty="0">
                <a:solidFill>
                  <a:srgbClr val="C00000"/>
                </a:solidFill>
              </a:rPr>
              <a:t>KALP YETMEZLİĞİ</a:t>
            </a:r>
          </a:p>
        </p:txBody>
      </p:sp>
      <p:sp>
        <p:nvSpPr>
          <p:cNvPr id="3" name="Alt Başlık 2"/>
          <p:cNvSpPr>
            <a:spLocks noGrp="1"/>
          </p:cNvSpPr>
          <p:nvPr>
            <p:ph type="subTitle" idx="1"/>
          </p:nvPr>
        </p:nvSpPr>
        <p:spPr>
          <a:xfrm>
            <a:off x="1524000" y="3425588"/>
            <a:ext cx="9144000" cy="1832212"/>
          </a:xfrm>
        </p:spPr>
        <p:txBody>
          <a:bodyPr/>
          <a:lstStyle/>
          <a:p>
            <a:pPr>
              <a:defRPr/>
            </a:pPr>
            <a:r>
              <a:rPr lang="tr-TR" dirty="0">
                <a:solidFill>
                  <a:schemeClr val="tx1">
                    <a:lumMod val="85000"/>
                    <a:lumOff val="15000"/>
                  </a:schemeClr>
                </a:solidFill>
                <a:latin typeface="Calibri" panose="020F0502020204030204" pitchFamily="34" charset="0"/>
                <a:cs typeface="Times New Roman" panose="02020603050405020304" pitchFamily="18" charset="0"/>
              </a:rPr>
              <a:t>Arş. Gör. Dr. Kübra ŞENTÜRK</a:t>
            </a:r>
          </a:p>
          <a:p>
            <a:pPr>
              <a:defRPr/>
            </a:pPr>
            <a:r>
              <a:rPr lang="tr-TR" dirty="0">
                <a:solidFill>
                  <a:schemeClr val="tx1">
                    <a:lumMod val="85000"/>
                    <a:lumOff val="15000"/>
                  </a:schemeClr>
                </a:solidFill>
                <a:latin typeface="Calibri" panose="020F0502020204030204" pitchFamily="34" charset="0"/>
                <a:cs typeface="Times New Roman" panose="02020603050405020304" pitchFamily="18" charset="0"/>
              </a:rPr>
              <a:t>KTÜ  Tıp Fakültesi Aile Hekimliği ABD</a:t>
            </a:r>
          </a:p>
          <a:p>
            <a:r>
              <a:rPr lang="tr-TR" dirty="0">
                <a:solidFill>
                  <a:schemeClr val="tx1">
                    <a:lumMod val="85000"/>
                    <a:lumOff val="15000"/>
                  </a:schemeClr>
                </a:solidFill>
              </a:rPr>
              <a:t>04.01.2022</a:t>
            </a:r>
          </a:p>
          <a:p>
            <a:endParaRPr lang="tr-TR" dirty="0"/>
          </a:p>
        </p:txBody>
      </p:sp>
    </p:spTree>
    <p:extLst>
      <p:ext uri="{BB962C8B-B14F-4D97-AF65-F5344CB8AC3E}">
        <p14:creationId xmlns:p14="http://schemas.microsoft.com/office/powerpoint/2010/main" val="1012559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b="1" dirty="0">
                <a:solidFill>
                  <a:srgbClr val="C00000"/>
                </a:solidFill>
              </a:rPr>
              <a:t>AMAÇ</a:t>
            </a:r>
          </a:p>
        </p:txBody>
      </p:sp>
      <p:sp>
        <p:nvSpPr>
          <p:cNvPr id="3" name="İçerik Yer Tutucusu 2"/>
          <p:cNvSpPr>
            <a:spLocks noGrp="1"/>
          </p:cNvSpPr>
          <p:nvPr>
            <p:ph idx="1"/>
          </p:nvPr>
        </p:nvSpPr>
        <p:spPr/>
        <p:txBody>
          <a:bodyPr>
            <a:normAutofit/>
          </a:bodyPr>
          <a:lstStyle/>
          <a:p>
            <a:r>
              <a:rPr lang="tr-TR" dirty="0"/>
              <a:t>Kalp yetmezliği (KY) hakkında genel bilgi vermek</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75" y="2886360"/>
            <a:ext cx="6343650" cy="3227838"/>
          </a:xfrm>
          <a:prstGeom prst="rect">
            <a:avLst/>
          </a:prstGeom>
        </p:spPr>
      </p:pic>
    </p:spTree>
    <p:extLst>
      <p:ext uri="{BB962C8B-B14F-4D97-AF65-F5344CB8AC3E}">
        <p14:creationId xmlns:p14="http://schemas.microsoft.com/office/powerpoint/2010/main" val="423952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HEDEFLER</a:t>
            </a:r>
          </a:p>
        </p:txBody>
      </p:sp>
      <p:sp>
        <p:nvSpPr>
          <p:cNvPr id="3" name="İçerik Yer Tutucusu 2"/>
          <p:cNvSpPr>
            <a:spLocks noGrp="1"/>
          </p:cNvSpPr>
          <p:nvPr>
            <p:ph idx="1"/>
          </p:nvPr>
        </p:nvSpPr>
        <p:spPr/>
        <p:txBody>
          <a:bodyPr/>
          <a:lstStyle/>
          <a:p>
            <a:r>
              <a:rPr lang="tr-TR" dirty="0">
                <a:solidFill>
                  <a:schemeClr val="tx1">
                    <a:lumMod val="85000"/>
                    <a:lumOff val="15000"/>
                  </a:schemeClr>
                </a:solidFill>
              </a:rPr>
              <a:t>Kalp yetmezliği tanımını yapabilmek</a:t>
            </a:r>
          </a:p>
          <a:p>
            <a:r>
              <a:rPr lang="tr-TR" dirty="0">
                <a:solidFill>
                  <a:schemeClr val="tx1">
                    <a:lumMod val="85000"/>
                    <a:lumOff val="15000"/>
                  </a:schemeClr>
                </a:solidFill>
              </a:rPr>
              <a:t>Kalp yetmezliği olan hastayı tanıyabilmek</a:t>
            </a:r>
          </a:p>
          <a:p>
            <a:r>
              <a:rPr lang="tr-TR" dirty="0">
                <a:solidFill>
                  <a:schemeClr val="tx1">
                    <a:lumMod val="85000"/>
                    <a:lumOff val="15000"/>
                  </a:schemeClr>
                </a:solidFill>
              </a:rPr>
              <a:t>Kalp yetmezliği sınıflamasını yapabilmek</a:t>
            </a:r>
          </a:p>
          <a:p>
            <a:r>
              <a:rPr lang="tr-TR" dirty="0">
                <a:solidFill>
                  <a:schemeClr val="tx1">
                    <a:lumMod val="85000"/>
                    <a:lumOff val="15000"/>
                  </a:schemeClr>
                </a:solidFill>
              </a:rPr>
              <a:t>Kalp yetmezliğinde risk faktörlerini sayabilmek </a:t>
            </a:r>
          </a:p>
          <a:p>
            <a:r>
              <a:rPr lang="tr-TR" dirty="0">
                <a:solidFill>
                  <a:schemeClr val="tx1">
                    <a:lumMod val="85000"/>
                    <a:lumOff val="15000"/>
                  </a:schemeClr>
                </a:solidFill>
              </a:rPr>
              <a:t>Kalp yetmezliğinden korunmayı açıklayabilmek</a:t>
            </a:r>
          </a:p>
          <a:p>
            <a:r>
              <a:rPr lang="tr-TR" dirty="0">
                <a:solidFill>
                  <a:schemeClr val="tx1">
                    <a:lumMod val="85000"/>
                    <a:lumOff val="15000"/>
                  </a:schemeClr>
                </a:solidFill>
              </a:rPr>
              <a:t>Tedavi yaklaşımını açıklayabilmek</a:t>
            </a:r>
          </a:p>
          <a:p>
            <a:endParaRPr lang="tr-TR" sz="2400" dirty="0">
              <a:solidFill>
                <a:schemeClr val="tx1">
                  <a:lumMod val="85000"/>
                  <a:lumOff val="15000"/>
                </a:schemeClr>
              </a:solidFill>
            </a:endParaRPr>
          </a:p>
          <a:p>
            <a:endParaRPr lang="tr-TR" dirty="0">
              <a:solidFill>
                <a:schemeClr val="tx1">
                  <a:lumMod val="85000"/>
                  <a:lumOff val="15000"/>
                </a:schemeClr>
              </a:solidFill>
            </a:endParaRPr>
          </a:p>
          <a:p>
            <a:endParaRPr lang="tr-TR" dirty="0"/>
          </a:p>
        </p:txBody>
      </p:sp>
    </p:spTree>
    <p:extLst>
      <p:ext uri="{BB962C8B-B14F-4D97-AF65-F5344CB8AC3E}">
        <p14:creationId xmlns:p14="http://schemas.microsoft.com/office/powerpoint/2010/main" val="3464868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F207D1-CAB8-43B1-ABB3-33AF501F32B3}"/>
              </a:ext>
            </a:extLst>
          </p:cNvPr>
          <p:cNvSpPr>
            <a:spLocks noGrp="1"/>
          </p:cNvSpPr>
          <p:nvPr>
            <p:ph type="title"/>
          </p:nvPr>
        </p:nvSpPr>
        <p:spPr/>
        <p:txBody>
          <a:bodyPr>
            <a:normAutofit/>
          </a:bodyPr>
          <a:lstStyle/>
          <a:p>
            <a:pPr algn="ctr"/>
            <a:r>
              <a:rPr lang="tr-TR" sz="4000" b="1" dirty="0">
                <a:solidFill>
                  <a:srgbClr val="C00000"/>
                </a:solidFill>
              </a:rPr>
              <a:t>SUNUM PLANI</a:t>
            </a:r>
          </a:p>
        </p:txBody>
      </p:sp>
      <p:sp>
        <p:nvSpPr>
          <p:cNvPr id="3" name="İçerik Yer Tutucusu 2">
            <a:extLst>
              <a:ext uri="{FF2B5EF4-FFF2-40B4-BE49-F238E27FC236}">
                <a16:creationId xmlns:a16="http://schemas.microsoft.com/office/drawing/2014/main" id="{84F0CF3A-4630-4DE5-A94E-557B651A09F8}"/>
              </a:ext>
            </a:extLst>
          </p:cNvPr>
          <p:cNvSpPr>
            <a:spLocks noGrp="1"/>
          </p:cNvSpPr>
          <p:nvPr>
            <p:ph idx="1"/>
          </p:nvPr>
        </p:nvSpPr>
        <p:spPr/>
        <p:txBody>
          <a:bodyPr>
            <a:normAutofit fontScale="85000" lnSpcReduction="20000"/>
          </a:bodyPr>
          <a:lstStyle/>
          <a:p>
            <a:r>
              <a:rPr lang="tr-TR" dirty="0"/>
              <a:t>Tanım</a:t>
            </a:r>
          </a:p>
          <a:p>
            <a:r>
              <a:rPr lang="tr-TR" dirty="0"/>
              <a:t>Epidemiyoloji</a:t>
            </a:r>
          </a:p>
          <a:p>
            <a:r>
              <a:rPr lang="tr-TR" dirty="0" err="1"/>
              <a:t>Patofizyoloji</a:t>
            </a:r>
            <a:endParaRPr lang="tr-TR" dirty="0"/>
          </a:p>
          <a:p>
            <a:r>
              <a:rPr lang="tr-TR" dirty="0"/>
              <a:t>Nedenleri</a:t>
            </a:r>
          </a:p>
          <a:p>
            <a:r>
              <a:rPr lang="tr-TR" dirty="0"/>
              <a:t>Sınıflandırması</a:t>
            </a:r>
          </a:p>
          <a:p>
            <a:r>
              <a:rPr lang="tr-TR" dirty="0"/>
              <a:t>Klinik bulgular</a:t>
            </a:r>
          </a:p>
          <a:p>
            <a:r>
              <a:rPr lang="tr-TR" dirty="0"/>
              <a:t>Ayırıcı tanı</a:t>
            </a:r>
          </a:p>
          <a:p>
            <a:r>
              <a:rPr lang="tr-TR" dirty="0"/>
              <a:t>Risk faktörleri-korunma</a:t>
            </a:r>
          </a:p>
          <a:p>
            <a:r>
              <a:rPr lang="tr-TR" dirty="0"/>
              <a:t>Tedavi</a:t>
            </a:r>
          </a:p>
          <a:p>
            <a:r>
              <a:rPr lang="tr-TR" dirty="0" err="1"/>
              <a:t>Prognoz</a:t>
            </a:r>
            <a:endParaRPr lang="tr-TR" dirty="0"/>
          </a:p>
          <a:p>
            <a:r>
              <a:rPr lang="tr-TR" dirty="0"/>
              <a:t>Sevk kriterleri</a:t>
            </a:r>
          </a:p>
          <a:p>
            <a:endParaRPr lang="tr-TR" dirty="0"/>
          </a:p>
        </p:txBody>
      </p:sp>
      <p:pic>
        <p:nvPicPr>
          <p:cNvPr id="5" name="Resim 4">
            <a:extLst>
              <a:ext uri="{FF2B5EF4-FFF2-40B4-BE49-F238E27FC236}">
                <a16:creationId xmlns:a16="http://schemas.microsoft.com/office/drawing/2014/main" id="{79AD4D4D-8162-4C34-A623-74F393B247C2}"/>
              </a:ext>
            </a:extLst>
          </p:cNvPr>
          <p:cNvPicPr>
            <a:picLocks noChangeAspect="1"/>
          </p:cNvPicPr>
          <p:nvPr/>
        </p:nvPicPr>
        <p:blipFill>
          <a:blip r:embed="rId2"/>
          <a:stretch>
            <a:fillRect/>
          </a:stretch>
        </p:blipFill>
        <p:spPr>
          <a:xfrm>
            <a:off x="7427496" y="2394285"/>
            <a:ext cx="4764504" cy="2574757"/>
          </a:xfrm>
          <a:prstGeom prst="rect">
            <a:avLst/>
          </a:prstGeom>
        </p:spPr>
      </p:pic>
    </p:spTree>
    <p:extLst>
      <p:ext uri="{BB962C8B-B14F-4D97-AF65-F5344CB8AC3E}">
        <p14:creationId xmlns:p14="http://schemas.microsoft.com/office/powerpoint/2010/main" val="127688900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6326</TotalTime>
  <Words>4031</Words>
  <Application>Microsoft Office PowerPoint</Application>
  <PresentationFormat>Geniş ekran</PresentationFormat>
  <Paragraphs>574</Paragraphs>
  <Slides>56</Slides>
  <Notes>42</Notes>
  <HiddenSlides>0</HiddenSlides>
  <MMClips>1</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56</vt:i4>
      </vt:variant>
    </vt:vector>
  </HeadingPairs>
  <TitlesOfParts>
    <vt:vector size="67" baseType="lpstr">
      <vt:lpstr>arial</vt:lpstr>
      <vt:lpstr>arial</vt:lpstr>
      <vt:lpstr>Calibri</vt:lpstr>
      <vt:lpstr>Calibri Light</vt:lpstr>
      <vt:lpstr>Comic Sans MS</vt:lpstr>
      <vt:lpstr>Helvetica</vt:lpstr>
      <vt:lpstr>interstatebold</vt:lpstr>
      <vt:lpstr>Open Sans</vt:lpstr>
      <vt:lpstr>Times New Roman</vt:lpstr>
      <vt:lpstr>Work Sans</vt:lpstr>
      <vt:lpstr>Office Teması</vt:lpstr>
      <vt:lpstr>OLGU</vt:lpstr>
      <vt:lpstr>OLGU</vt:lpstr>
      <vt:lpstr>OLGU</vt:lpstr>
      <vt:lpstr>OLGU</vt:lpstr>
      <vt:lpstr>OLGU</vt:lpstr>
      <vt:lpstr>KALP YETMEZLİĞİ</vt:lpstr>
      <vt:lpstr>AMAÇ</vt:lpstr>
      <vt:lpstr>HEDEFLER</vt:lpstr>
      <vt:lpstr>SUNUM PLANI</vt:lpstr>
      <vt:lpstr>KALP YETMEZLİĞİ NEDİR?</vt:lpstr>
      <vt:lpstr>EPİDEMİYOLOJİSİ</vt:lpstr>
      <vt:lpstr>PATOFİZYOLOJİ</vt:lpstr>
      <vt:lpstr>PATOFİZYOLOJİ</vt:lpstr>
      <vt:lpstr>PowerPoint Sunusu</vt:lpstr>
      <vt:lpstr>PATOFİZYOLOJİ</vt:lpstr>
      <vt:lpstr>KALP YETMEZLİĞİ NEDENLERİ</vt:lpstr>
      <vt:lpstr>KALP YETMEZLİĞİ NEDENLERİ</vt:lpstr>
      <vt:lpstr>KALP YETMEZLİĞİ SINIFLANDIRMASI</vt:lpstr>
      <vt:lpstr>KALP YETMEZLİĞİ SINIFLANDIRMASI</vt:lpstr>
      <vt:lpstr>KALP YETMEZLİĞİ SINIFLANDIRMASI</vt:lpstr>
      <vt:lpstr>KALP YETMEZLİĞİ SINIFLANDIRMASI</vt:lpstr>
      <vt:lpstr>ÖYKÜ VE FİZİK MUAYENE</vt:lpstr>
      <vt:lpstr>ÖYKÜ VE FİZİK MUAYENE</vt:lpstr>
      <vt:lpstr>Dispneli hastalarda KY’e bağlı klinik bulguların duyarlılık ve özgüllükleri</vt:lpstr>
      <vt:lpstr>LABORATUAR BULGULARI</vt:lpstr>
      <vt:lpstr>PowerPoint Sunusu</vt:lpstr>
      <vt:lpstr>PowerPoint Sunusu</vt:lpstr>
      <vt:lpstr>PowerPoint Sunusu</vt:lpstr>
      <vt:lpstr>GÖRÜNTÜLEME YÖNTEMLERİ</vt:lpstr>
      <vt:lpstr>PowerPoint Sunusu</vt:lpstr>
      <vt:lpstr>PowerPoint Sunusu</vt:lpstr>
      <vt:lpstr>PowerPoint Sunusu</vt:lpstr>
      <vt:lpstr>PowerPoint Sunusu</vt:lpstr>
      <vt:lpstr>PowerPoint Sunusu</vt:lpstr>
      <vt:lpstr>FRAMİNGHAM KRİTERLERİ</vt:lpstr>
      <vt:lpstr>FRAMİNGHAM KRİTERLERİ</vt:lpstr>
      <vt:lpstr>KALP YETMEZLİĞİ AYIRICI TANI</vt:lpstr>
      <vt:lpstr>KALP YETMEZLİĞİ RİSK FAKTÖRLERİ</vt:lpstr>
      <vt:lpstr>KALP YETMEZLİĞİ RİSK FAKTÖRLERİ</vt:lpstr>
      <vt:lpstr>KALP YETMEZLİĞİNDEN KORUNMA</vt:lpstr>
      <vt:lpstr>KALP YETMEZLİĞİ TEDAVİSİ</vt:lpstr>
      <vt:lpstr>KALP YETMEZLİĞİ TEDAVİSİ</vt:lpstr>
      <vt:lpstr>KALP YETMEZLİĞİ TEDAVİSİ</vt:lpstr>
      <vt:lpstr>KALP YETMEZLİĞİ TEDAVİSİ</vt:lpstr>
      <vt:lpstr>KAÇINILACAK TEDAVİLER</vt:lpstr>
      <vt:lpstr>PROGNOZ</vt:lpstr>
      <vt:lpstr>SEVK KRİTERLERİ</vt:lpstr>
      <vt:lpstr>SEVK KRİTERLERİ</vt:lpstr>
      <vt:lpstr> SEVK KRİTERLERİ</vt:lpstr>
      <vt:lpstr>  Özetle;</vt:lpstr>
      <vt:lpstr>OLGU</vt:lpstr>
      <vt:lpstr>OLGU</vt:lpstr>
      <vt:lpstr>OLGU</vt:lpstr>
      <vt:lpstr>FRAMİNGHAM KRİTERLERİ</vt:lpstr>
      <vt:lpstr>KAYNAKLAR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KALP YETMEZLİĞİ</dc:title>
  <dc:creator>KÜBRA ŞENTÜRK</dc:creator>
  <cp:lastModifiedBy>kübra şentürk</cp:lastModifiedBy>
  <cp:revision>109</cp:revision>
  <dcterms:created xsi:type="dcterms:W3CDTF">2021-12-13T14:03:15Z</dcterms:created>
  <dcterms:modified xsi:type="dcterms:W3CDTF">2022-01-03T22:47:31Z</dcterms:modified>
</cp:coreProperties>
</file>