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0" r:id="rId2"/>
    <p:sldId id="284" r:id="rId3"/>
    <p:sldId id="285" r:id="rId4"/>
    <p:sldId id="287" r:id="rId5"/>
    <p:sldId id="256" r:id="rId6"/>
    <p:sldId id="294" r:id="rId7"/>
    <p:sldId id="280" r:id="rId8"/>
    <p:sldId id="283" r:id="rId9"/>
    <p:sldId id="259" r:id="rId10"/>
    <p:sldId id="260" r:id="rId11"/>
    <p:sldId id="266" r:id="rId12"/>
    <p:sldId id="281" r:id="rId13"/>
    <p:sldId id="261" r:id="rId14"/>
    <p:sldId id="295" r:id="rId15"/>
    <p:sldId id="262" r:id="rId16"/>
    <p:sldId id="263" r:id="rId17"/>
    <p:sldId id="264" r:id="rId18"/>
    <p:sldId id="296" r:id="rId19"/>
    <p:sldId id="265" r:id="rId20"/>
    <p:sldId id="268" r:id="rId21"/>
    <p:sldId id="270" r:id="rId22"/>
    <p:sldId id="271" r:id="rId23"/>
    <p:sldId id="272" r:id="rId24"/>
    <p:sldId id="275" r:id="rId25"/>
    <p:sldId id="298" r:id="rId26"/>
    <p:sldId id="282" r:id="rId27"/>
    <p:sldId id="297" r:id="rId28"/>
    <p:sldId id="273" r:id="rId29"/>
    <p:sldId id="274" r:id="rId30"/>
    <p:sldId id="276" r:id="rId31"/>
    <p:sldId id="277" r:id="rId32"/>
    <p:sldId id="278" r:id="rId33"/>
    <p:sldId id="279" r:id="rId34"/>
    <p:sldId id="288" r:id="rId35"/>
    <p:sldId id="289" r:id="rId36"/>
    <p:sldId id="290" r:id="rId37"/>
    <p:sldId id="291" r:id="rId38"/>
    <p:sldId id="292" r:id="rId39"/>
    <p:sldId id="293" r:id="rId40"/>
    <p:sldId id="299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20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E5FB-6E48-754D-97A8-300E0373137F}" type="datetimeFigureOut">
              <a:rPr lang="en-US" smtClean="0"/>
              <a:t>14.11.22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4BCFC-38D3-3145-8D38-84FFC38D3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8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E5FB-6E48-754D-97A8-300E0373137F}" type="datetimeFigureOut">
              <a:rPr lang="en-US" smtClean="0"/>
              <a:t>14.11.22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4BCFC-38D3-3145-8D38-84FFC38D3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57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E5FB-6E48-754D-97A8-300E0373137F}" type="datetimeFigureOut">
              <a:rPr lang="en-US" smtClean="0"/>
              <a:t>14.11.22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4BCFC-38D3-3145-8D38-84FFC38D3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3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E5FB-6E48-754D-97A8-300E0373137F}" type="datetimeFigureOut">
              <a:rPr lang="en-US" smtClean="0"/>
              <a:t>14.11.22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4BCFC-38D3-3145-8D38-84FFC38D3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25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E5FB-6E48-754D-97A8-300E0373137F}" type="datetimeFigureOut">
              <a:rPr lang="en-US" smtClean="0"/>
              <a:t>14.11.22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4BCFC-38D3-3145-8D38-84FFC38D3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12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E5FB-6E48-754D-97A8-300E0373137F}" type="datetimeFigureOut">
              <a:rPr lang="en-US" smtClean="0"/>
              <a:t>14.11.22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4BCFC-38D3-3145-8D38-84FFC38D3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81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E5FB-6E48-754D-97A8-300E0373137F}" type="datetimeFigureOut">
              <a:rPr lang="en-US" smtClean="0"/>
              <a:t>14.11.22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4BCFC-38D3-3145-8D38-84FFC38D3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54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E5FB-6E48-754D-97A8-300E0373137F}" type="datetimeFigureOut">
              <a:rPr lang="en-US" smtClean="0"/>
              <a:t>14.11.22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4BCFC-38D3-3145-8D38-84FFC38D3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95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E5FB-6E48-754D-97A8-300E0373137F}" type="datetimeFigureOut">
              <a:rPr lang="en-US" smtClean="0"/>
              <a:t>14.11.22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4BCFC-38D3-3145-8D38-84FFC38D3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4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E5FB-6E48-754D-97A8-300E0373137F}" type="datetimeFigureOut">
              <a:rPr lang="en-US" smtClean="0"/>
              <a:t>14.11.22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4BCFC-38D3-3145-8D38-84FFC38D3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60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E5FB-6E48-754D-97A8-300E0373137F}" type="datetimeFigureOut">
              <a:rPr lang="en-US" smtClean="0"/>
              <a:t>14.11.22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4BCFC-38D3-3145-8D38-84FFC38D3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43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8E5FB-6E48-754D-97A8-300E0373137F}" type="datetimeFigureOut">
              <a:rPr lang="en-US" smtClean="0"/>
              <a:t>14.11.22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4BCFC-38D3-3145-8D38-84FFC38D3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2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Makale</a:t>
            </a:r>
            <a:r>
              <a:rPr lang="en-US" dirty="0" smtClean="0"/>
              <a:t> </a:t>
            </a:r>
            <a:r>
              <a:rPr lang="en-US" dirty="0" err="1" smtClean="0"/>
              <a:t>Sunumu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KTÜ </a:t>
            </a:r>
            <a:r>
              <a:rPr lang="en-US" dirty="0" err="1" smtClean="0"/>
              <a:t>Aile</a:t>
            </a:r>
            <a:r>
              <a:rPr lang="en-US" dirty="0" smtClean="0"/>
              <a:t> </a:t>
            </a:r>
            <a:r>
              <a:rPr lang="en-US" dirty="0" err="1" smtClean="0"/>
              <a:t>Hekimliği</a:t>
            </a:r>
            <a:r>
              <a:rPr lang="en-US" dirty="0" smtClean="0"/>
              <a:t> ABD</a:t>
            </a:r>
          </a:p>
          <a:p>
            <a:r>
              <a:rPr lang="en-US" dirty="0" err="1" smtClean="0"/>
              <a:t>Asist.Dr.Mehmet</a:t>
            </a:r>
            <a:r>
              <a:rPr lang="en-US" dirty="0" smtClean="0"/>
              <a:t> KOCABAS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104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</a:t>
            </a:r>
            <a:r>
              <a:rPr lang="en-US" dirty="0" err="1" smtClean="0"/>
              <a:t>iriş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 smtClean="0"/>
              <a:t>Akupunktura</a:t>
            </a:r>
            <a:r>
              <a:rPr lang="en-US" sz="1800" dirty="0" smtClean="0"/>
              <a:t> </a:t>
            </a:r>
            <a:r>
              <a:rPr lang="en-US" sz="1800" dirty="0" err="1" smtClean="0"/>
              <a:t>klinik</a:t>
            </a:r>
            <a:r>
              <a:rPr lang="en-US" sz="1800" dirty="0" smtClean="0"/>
              <a:t> </a:t>
            </a:r>
            <a:r>
              <a:rPr lang="en-US" sz="1800" dirty="0" err="1" smtClean="0"/>
              <a:t>yanıtla</a:t>
            </a:r>
            <a:r>
              <a:rPr lang="en-US" sz="1800" dirty="0" smtClean="0"/>
              <a:t> </a:t>
            </a:r>
            <a:r>
              <a:rPr lang="en-US" sz="1800" dirty="0" err="1" smtClean="0"/>
              <a:t>ilişkili</a:t>
            </a:r>
            <a:r>
              <a:rPr lang="en-US" sz="1800" dirty="0" smtClean="0"/>
              <a:t> </a:t>
            </a:r>
            <a:r>
              <a:rPr lang="en-US" sz="1800" dirty="0" err="1" smtClean="0"/>
              <a:t>faktörleri</a:t>
            </a:r>
            <a:r>
              <a:rPr lang="en-US" sz="1800" dirty="0" smtClean="0"/>
              <a:t> </a:t>
            </a:r>
            <a:r>
              <a:rPr lang="en-US" sz="1800" dirty="0" err="1" smtClean="0"/>
              <a:t>belirlemek</a:t>
            </a:r>
            <a:r>
              <a:rPr lang="en-US" sz="1800" dirty="0" smtClean="0"/>
              <a:t> </a:t>
            </a:r>
            <a:r>
              <a:rPr lang="en-US" sz="1800" dirty="0" err="1" smtClean="0"/>
              <a:t>önemlidir</a:t>
            </a:r>
            <a:r>
              <a:rPr lang="en-US" sz="1800" dirty="0" smtClean="0"/>
              <a:t>, </a:t>
            </a:r>
            <a:r>
              <a:rPr lang="en-US" sz="1800" dirty="0" err="1" smtClean="0"/>
              <a:t>çünkü</a:t>
            </a:r>
            <a:r>
              <a:rPr lang="en-US" sz="1800" dirty="0" smtClean="0"/>
              <a:t> son </a:t>
            </a:r>
            <a:r>
              <a:rPr lang="en-US" sz="1800" dirty="0" err="1" smtClean="0"/>
              <a:t>kanıtlar</a:t>
            </a:r>
            <a:r>
              <a:rPr lang="en-US" sz="1800" dirty="0" smtClean="0"/>
              <a:t> </a:t>
            </a:r>
            <a:r>
              <a:rPr lang="en-US" sz="1800" dirty="0" err="1" smtClean="0"/>
              <a:t>akupunkturun</a:t>
            </a:r>
            <a:r>
              <a:rPr lang="en-US" sz="1800" dirty="0" smtClean="0"/>
              <a:t> </a:t>
            </a:r>
            <a:r>
              <a:rPr lang="en-US" sz="1800" dirty="0" err="1" smtClean="0"/>
              <a:t>kronik</a:t>
            </a:r>
            <a:r>
              <a:rPr lang="en-US" sz="1800" dirty="0" smtClean="0"/>
              <a:t> </a:t>
            </a:r>
            <a:r>
              <a:rPr lang="en-US" sz="1800" dirty="0" err="1" smtClean="0"/>
              <a:t>bel</a:t>
            </a:r>
            <a:r>
              <a:rPr lang="en-US" sz="1800" dirty="0" smtClean="0"/>
              <a:t> </a:t>
            </a:r>
            <a:r>
              <a:rPr lang="en-US" sz="1800" dirty="0" err="1" smtClean="0"/>
              <a:t>ağrısının</a:t>
            </a:r>
            <a:r>
              <a:rPr lang="en-US" sz="1800" dirty="0" smtClean="0"/>
              <a:t> </a:t>
            </a:r>
            <a:r>
              <a:rPr lang="en-US" sz="1800" dirty="0" err="1" smtClean="0"/>
              <a:t>etkili</a:t>
            </a:r>
            <a:r>
              <a:rPr lang="en-US" sz="1800" dirty="0" smtClean="0"/>
              <a:t> </a:t>
            </a:r>
            <a:r>
              <a:rPr lang="en-US" sz="1800" dirty="0" err="1" smtClean="0"/>
              <a:t>bir</a:t>
            </a:r>
            <a:r>
              <a:rPr lang="en-US" sz="1800" dirty="0" smtClean="0"/>
              <a:t> </a:t>
            </a:r>
            <a:r>
              <a:rPr lang="en-US" sz="1800" dirty="0" err="1" smtClean="0"/>
              <a:t>tedavisi</a:t>
            </a:r>
            <a:r>
              <a:rPr lang="en-US" sz="1800" dirty="0" smtClean="0"/>
              <a:t> </a:t>
            </a:r>
            <a:r>
              <a:rPr lang="en-US" sz="1800" dirty="0" err="1" smtClean="0"/>
              <a:t>olduğunu</a:t>
            </a:r>
            <a:r>
              <a:rPr lang="en-US" sz="1800" dirty="0" smtClean="0"/>
              <a:t> </a:t>
            </a:r>
            <a:r>
              <a:rPr lang="en-US" sz="1800" dirty="0" err="1" smtClean="0"/>
              <a:t>kanıtlasa</a:t>
            </a:r>
            <a:r>
              <a:rPr lang="en-US" sz="1800" dirty="0" smtClean="0"/>
              <a:t> da , </a:t>
            </a:r>
            <a:r>
              <a:rPr lang="en-US" sz="1800" dirty="0" err="1" smtClean="0"/>
              <a:t>akupunktura</a:t>
            </a:r>
            <a:r>
              <a:rPr lang="en-US" sz="1800" dirty="0" smtClean="0"/>
              <a:t> </a:t>
            </a:r>
            <a:r>
              <a:rPr lang="en-US" sz="1800" dirty="0" err="1" smtClean="0"/>
              <a:t>yanıt</a:t>
            </a:r>
            <a:r>
              <a:rPr lang="en-US" sz="1800" dirty="0" smtClean="0"/>
              <a:t> </a:t>
            </a:r>
            <a:r>
              <a:rPr lang="en-US" sz="1800" dirty="0" err="1" smtClean="0"/>
              <a:t>oranı</a:t>
            </a:r>
            <a:r>
              <a:rPr lang="en-US" sz="1800" dirty="0" smtClean="0"/>
              <a:t> </a:t>
            </a:r>
            <a:r>
              <a:rPr lang="en-US" sz="1800" dirty="0" err="1" smtClean="0"/>
              <a:t>yaklaşık</a:t>
            </a:r>
            <a:r>
              <a:rPr lang="en-US" sz="1800" dirty="0" smtClean="0"/>
              <a:t> %40 </a:t>
            </a:r>
            <a:r>
              <a:rPr lang="en-US" sz="1800" dirty="0" err="1" smtClean="0"/>
              <a:t>ila</a:t>
            </a:r>
            <a:r>
              <a:rPr lang="en-US" sz="1800" dirty="0" smtClean="0"/>
              <a:t> %60'tır. </a:t>
            </a:r>
          </a:p>
          <a:p>
            <a:endParaRPr lang="en-US" sz="1800" dirty="0" smtClean="0"/>
          </a:p>
          <a:p>
            <a:r>
              <a:rPr lang="en-US" sz="1800" dirty="0" smtClean="0"/>
              <a:t> ABD </a:t>
            </a:r>
            <a:r>
              <a:rPr lang="en-US" sz="1800" dirty="0" err="1" smtClean="0"/>
              <a:t>ve</a:t>
            </a:r>
            <a:r>
              <a:rPr lang="en-US" sz="1800" dirty="0" smtClean="0"/>
              <a:t> </a:t>
            </a:r>
            <a:r>
              <a:rPr lang="en-US" sz="1800" dirty="0" err="1" smtClean="0"/>
              <a:t>diğer</a:t>
            </a:r>
            <a:r>
              <a:rPr lang="en-US" sz="1800" dirty="0" smtClean="0"/>
              <a:t> </a:t>
            </a:r>
            <a:r>
              <a:rPr lang="en-US" sz="1800" dirty="0" err="1" smtClean="0"/>
              <a:t>sağlık</a:t>
            </a:r>
            <a:r>
              <a:rPr lang="en-US" sz="1800" dirty="0" smtClean="0"/>
              <a:t> </a:t>
            </a:r>
            <a:r>
              <a:rPr lang="en-US" sz="1800" dirty="0" err="1" smtClean="0"/>
              <a:t>sistemleri</a:t>
            </a:r>
            <a:r>
              <a:rPr lang="en-US" sz="1800" dirty="0" smtClean="0"/>
              <a:t> </a:t>
            </a:r>
            <a:r>
              <a:rPr lang="en-US" sz="1800" dirty="0" err="1" smtClean="0"/>
              <a:t>kronik</a:t>
            </a:r>
            <a:r>
              <a:rPr lang="en-US" sz="1800" dirty="0" smtClean="0"/>
              <a:t> </a:t>
            </a:r>
            <a:r>
              <a:rPr lang="en-US" sz="1800" dirty="0" err="1" smtClean="0"/>
              <a:t>bel</a:t>
            </a:r>
            <a:r>
              <a:rPr lang="en-US" sz="1800" dirty="0" smtClean="0"/>
              <a:t> </a:t>
            </a:r>
            <a:r>
              <a:rPr lang="en-US" sz="1800" dirty="0" err="1" smtClean="0"/>
              <a:t>ağrısı</a:t>
            </a:r>
            <a:r>
              <a:rPr lang="en-US" sz="1800" dirty="0" smtClean="0"/>
              <a:t> </a:t>
            </a:r>
            <a:r>
              <a:rPr lang="en-US" sz="1800" dirty="0" err="1" smtClean="0"/>
              <a:t>için</a:t>
            </a:r>
            <a:r>
              <a:rPr lang="en-US" sz="1800" dirty="0" smtClean="0"/>
              <a:t> </a:t>
            </a:r>
            <a:r>
              <a:rPr lang="en-US" sz="1800" dirty="0" err="1" smtClean="0"/>
              <a:t>opioidden</a:t>
            </a:r>
            <a:r>
              <a:rPr lang="en-US" sz="1800" dirty="0" smtClean="0"/>
              <a:t> </a:t>
            </a:r>
            <a:r>
              <a:rPr lang="en-US" sz="1800" dirty="0" err="1" smtClean="0"/>
              <a:t>koruyucu</a:t>
            </a:r>
            <a:r>
              <a:rPr lang="en-US" sz="1800" dirty="0" smtClean="0"/>
              <a:t> </a:t>
            </a:r>
            <a:r>
              <a:rPr lang="en-US" sz="1800" dirty="0" err="1" smtClean="0"/>
              <a:t>tedavinin</a:t>
            </a:r>
            <a:r>
              <a:rPr lang="en-US" sz="1800" dirty="0" smtClean="0"/>
              <a:t> </a:t>
            </a:r>
            <a:r>
              <a:rPr lang="en-US" sz="1800" dirty="0" err="1" smtClean="0"/>
              <a:t>temel</a:t>
            </a:r>
            <a:r>
              <a:rPr lang="en-US" sz="1800" dirty="0" smtClean="0"/>
              <a:t> </a:t>
            </a:r>
            <a:r>
              <a:rPr lang="en-US" sz="1800" dirty="0" err="1" smtClean="0"/>
              <a:t>dayanağı</a:t>
            </a:r>
            <a:r>
              <a:rPr lang="en-US" sz="1800" dirty="0" smtClean="0"/>
              <a:t> </a:t>
            </a:r>
            <a:r>
              <a:rPr lang="en-US" sz="1800" dirty="0" err="1" smtClean="0"/>
              <a:t>olarak</a:t>
            </a:r>
            <a:r>
              <a:rPr lang="en-US" sz="1800" dirty="0" smtClean="0"/>
              <a:t> </a:t>
            </a:r>
            <a:r>
              <a:rPr lang="en-US" sz="1800" dirty="0" err="1" smtClean="0"/>
              <a:t>akupunktura</a:t>
            </a:r>
            <a:r>
              <a:rPr lang="en-US" sz="1800" dirty="0" smtClean="0"/>
              <a:t> </a:t>
            </a:r>
            <a:r>
              <a:rPr lang="en-US" sz="1800" dirty="0" err="1" smtClean="0"/>
              <a:t>güvenmeye</a:t>
            </a:r>
            <a:r>
              <a:rPr lang="en-US" sz="1800" dirty="0" smtClean="0"/>
              <a:t> </a:t>
            </a:r>
            <a:r>
              <a:rPr lang="en-US" sz="1800" dirty="0" err="1" smtClean="0"/>
              <a:t>başladıkça</a:t>
            </a:r>
            <a:r>
              <a:rPr lang="en-US" sz="1800" dirty="0" smtClean="0"/>
              <a:t>, </a:t>
            </a:r>
            <a:r>
              <a:rPr lang="en-US" sz="1800" dirty="0" err="1" smtClean="0"/>
              <a:t>müdahale</a:t>
            </a:r>
            <a:r>
              <a:rPr lang="en-US" sz="1800" dirty="0" smtClean="0"/>
              <a:t> </a:t>
            </a:r>
            <a:r>
              <a:rPr lang="en-US" sz="1800" dirty="0" err="1" smtClean="0"/>
              <a:t>edenlerin</a:t>
            </a:r>
            <a:r>
              <a:rPr lang="en-US" sz="1800" dirty="0" smtClean="0"/>
              <a:t> </a:t>
            </a:r>
            <a:r>
              <a:rPr lang="en-US" sz="1800" dirty="0" err="1" smtClean="0"/>
              <a:t>erken</a:t>
            </a:r>
            <a:r>
              <a:rPr lang="en-US" sz="1800" dirty="0" smtClean="0"/>
              <a:t> </a:t>
            </a:r>
            <a:r>
              <a:rPr lang="en-US" sz="1800" dirty="0" err="1" smtClean="0"/>
              <a:t>tespiti</a:t>
            </a:r>
            <a:r>
              <a:rPr lang="en-US" sz="1800" dirty="0" smtClean="0"/>
              <a:t> </a:t>
            </a:r>
            <a:r>
              <a:rPr lang="en-US" sz="1800" dirty="0" err="1" smtClean="0"/>
              <a:t>ve</a:t>
            </a:r>
            <a:r>
              <a:rPr lang="en-US" sz="1800" dirty="0" smtClean="0"/>
              <a:t> </a:t>
            </a:r>
            <a:r>
              <a:rPr lang="en-US" sz="1800" dirty="0" err="1" smtClean="0"/>
              <a:t>akupunkturun</a:t>
            </a:r>
            <a:r>
              <a:rPr lang="en-US" sz="1800" dirty="0" smtClean="0"/>
              <a:t>  </a:t>
            </a:r>
            <a:r>
              <a:rPr lang="en-US" sz="1800" dirty="0" err="1" smtClean="0"/>
              <a:t>uygulamasını</a:t>
            </a:r>
            <a:r>
              <a:rPr lang="en-US" sz="1800" dirty="0" smtClean="0"/>
              <a:t> </a:t>
            </a:r>
            <a:r>
              <a:rPr lang="en-US" sz="1800" dirty="0" err="1" smtClean="0"/>
              <a:t>kolaylaştıracaktır</a:t>
            </a:r>
            <a:r>
              <a:rPr lang="en-US" sz="1800" dirty="0" smtClean="0"/>
              <a:t>.</a:t>
            </a:r>
          </a:p>
          <a:p>
            <a:endParaRPr lang="en-US" sz="1800" dirty="0"/>
          </a:p>
          <a:p>
            <a:r>
              <a:rPr lang="en-US" sz="1800" dirty="0" smtClean="0"/>
              <a:t> </a:t>
            </a:r>
            <a:r>
              <a:rPr lang="en-US" sz="1800" dirty="0" err="1" smtClean="0"/>
              <a:t>Akupunktura</a:t>
            </a:r>
            <a:r>
              <a:rPr lang="en-US" sz="1800" dirty="0" smtClean="0"/>
              <a:t> </a:t>
            </a:r>
            <a:r>
              <a:rPr lang="en-US" sz="1800" dirty="0" err="1" smtClean="0"/>
              <a:t>klinik</a:t>
            </a:r>
            <a:r>
              <a:rPr lang="en-US" sz="1800" dirty="0" smtClean="0"/>
              <a:t> </a:t>
            </a:r>
            <a:r>
              <a:rPr lang="en-US" sz="1800" dirty="0" err="1" smtClean="0"/>
              <a:t>yanıtla</a:t>
            </a:r>
            <a:r>
              <a:rPr lang="en-US" sz="1800" dirty="0" smtClean="0"/>
              <a:t> </a:t>
            </a:r>
            <a:r>
              <a:rPr lang="en-US" sz="1800" dirty="0" err="1" smtClean="0"/>
              <a:t>ilişkili</a:t>
            </a:r>
            <a:r>
              <a:rPr lang="en-US" sz="1800" dirty="0" smtClean="0"/>
              <a:t> </a:t>
            </a:r>
            <a:r>
              <a:rPr lang="en-US" sz="1800" dirty="0" err="1" smtClean="0"/>
              <a:t>faktörler</a:t>
            </a:r>
            <a:r>
              <a:rPr lang="en-US" sz="1800" dirty="0" smtClean="0"/>
              <a:t> </a:t>
            </a:r>
            <a:r>
              <a:rPr lang="en-US" sz="1800" dirty="0" err="1" smtClean="0"/>
              <a:t>hakkındaki</a:t>
            </a:r>
            <a:r>
              <a:rPr lang="en-US" sz="1800" dirty="0" smtClean="0"/>
              <a:t> </a:t>
            </a:r>
            <a:r>
              <a:rPr lang="en-US" sz="1800" dirty="0" err="1" smtClean="0"/>
              <a:t>mevcut</a:t>
            </a:r>
            <a:r>
              <a:rPr lang="en-US" sz="1800" dirty="0" smtClean="0"/>
              <a:t> </a:t>
            </a:r>
            <a:r>
              <a:rPr lang="en-US" sz="1800" dirty="0" err="1" smtClean="0"/>
              <a:t>bilgiler</a:t>
            </a:r>
            <a:r>
              <a:rPr lang="en-US" sz="1800" dirty="0" smtClean="0"/>
              <a:t>, </a:t>
            </a:r>
            <a:r>
              <a:rPr lang="en-US" sz="1800" dirty="0" err="1" smtClean="0"/>
              <a:t>manuel</a:t>
            </a:r>
            <a:r>
              <a:rPr lang="en-US" sz="1800" dirty="0" smtClean="0"/>
              <a:t> </a:t>
            </a:r>
            <a:r>
              <a:rPr lang="en-US" sz="1800" dirty="0" err="1" smtClean="0"/>
              <a:t>akupunktur</a:t>
            </a:r>
            <a:r>
              <a:rPr lang="en-US" sz="1800" dirty="0" smtClean="0"/>
              <a:t> </a:t>
            </a:r>
            <a:r>
              <a:rPr lang="en-US" sz="1800" dirty="0" err="1" smtClean="0"/>
              <a:t>üzerine</a:t>
            </a:r>
            <a:r>
              <a:rPr lang="en-US" sz="1800" dirty="0" smtClean="0"/>
              <a:t> </a:t>
            </a:r>
            <a:r>
              <a:rPr lang="en-US" sz="1800" dirty="0" err="1" smtClean="0"/>
              <a:t>yapılan</a:t>
            </a:r>
            <a:r>
              <a:rPr lang="en-US" sz="1800" dirty="0" smtClean="0"/>
              <a:t> </a:t>
            </a:r>
            <a:r>
              <a:rPr lang="en-US" sz="1800" dirty="0" err="1" smtClean="0"/>
              <a:t>araştırmalardan</a:t>
            </a:r>
            <a:r>
              <a:rPr lang="en-US" sz="1800" dirty="0" smtClean="0"/>
              <a:t> </a:t>
            </a:r>
            <a:r>
              <a:rPr lang="en-US" sz="1800" dirty="0" err="1" smtClean="0"/>
              <a:t>elde</a:t>
            </a:r>
            <a:r>
              <a:rPr lang="en-US" sz="1800" dirty="0" smtClean="0"/>
              <a:t> </a:t>
            </a:r>
            <a:r>
              <a:rPr lang="en-US" sz="1800" dirty="0" err="1" smtClean="0"/>
              <a:t>edilmiştir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 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457199" y="4925835"/>
            <a:ext cx="8453967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12.</a:t>
            </a:r>
          </a:p>
          <a:p>
            <a:r>
              <a:rPr lang="en-US" sz="800" dirty="0" smtClean="0"/>
              <a:t>Vickers  AJ﻿, </a:t>
            </a:r>
            <a:r>
              <a:rPr lang="en-US" sz="800" dirty="0" err="1" smtClean="0"/>
              <a:t>Vertosick</a:t>
            </a:r>
            <a:r>
              <a:rPr lang="en-US" sz="800" dirty="0" smtClean="0"/>
              <a:t>  EA﻿, </a:t>
            </a:r>
            <a:r>
              <a:rPr lang="en-US" sz="800" dirty="0" err="1" smtClean="0"/>
              <a:t>Lewith</a:t>
            </a:r>
            <a:r>
              <a:rPr lang="en-US" sz="800" dirty="0" smtClean="0"/>
              <a:t>  G﻿,  et al; Acupuncture </a:t>
            </a:r>
            <a:r>
              <a:rPr lang="en-US" sz="800" dirty="0" err="1" smtClean="0"/>
              <a:t>Trialists</a:t>
            </a:r>
            <a:r>
              <a:rPr lang="en-US" sz="800" dirty="0" smtClean="0"/>
              <a:t>’ Collaboration.  Acupuncture for chronic pain: update of an individual patient data meta-analysis. ﻿  J Pain. 2018;19(5):455-474. doi:10.1016/j.jpain.2017.11.005PubMedGoogle </a:t>
            </a:r>
            <a:r>
              <a:rPr lang="en-US" sz="800" dirty="0" err="1" smtClean="0"/>
              <a:t>ScholarCrossref</a:t>
            </a:r>
            <a:endParaRPr lang="en-US" sz="800" dirty="0" smtClean="0"/>
          </a:p>
          <a:p>
            <a:r>
              <a:rPr lang="en-US" sz="800" dirty="0" smtClean="0"/>
              <a:t>13.</a:t>
            </a:r>
          </a:p>
          <a:p>
            <a:r>
              <a:rPr lang="en-US" sz="800" dirty="0" smtClean="0"/>
              <a:t>Mao  JJ﻿, Davis  RT﻿, </a:t>
            </a:r>
            <a:r>
              <a:rPr lang="en-US" sz="800" dirty="0" err="1" smtClean="0"/>
              <a:t>Coeytaux</a:t>
            </a:r>
            <a:r>
              <a:rPr lang="en-US" sz="800" dirty="0" smtClean="0"/>
              <a:t>  R﻿,  et al.  Acupuncture for chronic low back pain: recommendations to Medicare/Medicaid from the Society for Acupuncture Research. ﻿  J </a:t>
            </a:r>
            <a:r>
              <a:rPr lang="en-US" sz="800" dirty="0" err="1" smtClean="0"/>
              <a:t>Altern</a:t>
            </a:r>
            <a:r>
              <a:rPr lang="en-US" sz="800" dirty="0" smtClean="0"/>
              <a:t> Complement Med. 2019;25(4):367-369. doi:10.1089/acm.2019.29067.jjm﻿PubMedGoogle </a:t>
            </a:r>
            <a:r>
              <a:rPr lang="en-US" sz="800" dirty="0" err="1" smtClean="0"/>
              <a:t>ScholarCrossref</a:t>
            </a:r>
            <a:endParaRPr lang="en-US" sz="800" dirty="0" smtClean="0"/>
          </a:p>
          <a:p>
            <a:r>
              <a:rPr lang="en-US" sz="800" dirty="0" smtClean="0"/>
              <a:t>14.</a:t>
            </a:r>
          </a:p>
          <a:p>
            <a:r>
              <a:rPr lang="en-US" sz="800" dirty="0" smtClean="0"/>
              <a:t>Rubin  R﻿.  Medicare proposes coverage of acupuncture for lower back pain. ﻿  JAMA. 2019;322(8):716-716. doi:10.1001/jama.2019.11573﻿</a:t>
            </a:r>
          </a:p>
          <a:p>
            <a:r>
              <a:rPr lang="en-US" sz="800" dirty="0" err="1" smtClean="0"/>
              <a:t>ArticlePubMedGoogle</a:t>
            </a:r>
            <a:r>
              <a:rPr lang="en-US" sz="800" dirty="0" smtClean="0"/>
              <a:t> Scholar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03001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Giriş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Bu randomize </a:t>
            </a:r>
            <a:r>
              <a:rPr lang="en-US" sz="1800" dirty="0" err="1" smtClean="0"/>
              <a:t>klinik</a:t>
            </a:r>
            <a:r>
              <a:rPr lang="en-US" sz="1800" dirty="0" smtClean="0"/>
              <a:t> </a:t>
            </a:r>
            <a:r>
              <a:rPr lang="en-US" sz="1800" dirty="0" err="1" smtClean="0"/>
              <a:t>çalışma</a:t>
            </a:r>
            <a:r>
              <a:rPr lang="en-US" sz="1800" dirty="0" smtClean="0"/>
              <a:t>, </a:t>
            </a:r>
            <a:r>
              <a:rPr lang="en-US" sz="1800" dirty="0" err="1" smtClean="0"/>
              <a:t>kronik</a:t>
            </a:r>
            <a:r>
              <a:rPr lang="en-US" sz="1800" dirty="0" smtClean="0"/>
              <a:t> </a:t>
            </a:r>
            <a:r>
              <a:rPr lang="en-US" sz="1800" dirty="0" err="1" smtClean="0"/>
              <a:t>bel</a:t>
            </a:r>
            <a:r>
              <a:rPr lang="en-US" sz="1800" dirty="0" smtClean="0"/>
              <a:t> </a:t>
            </a:r>
            <a:r>
              <a:rPr lang="en-US" sz="1800" dirty="0" err="1" smtClean="0"/>
              <a:t>ağrısının</a:t>
            </a:r>
            <a:r>
              <a:rPr lang="en-US" sz="1800" dirty="0" smtClean="0"/>
              <a:t> </a:t>
            </a:r>
            <a:r>
              <a:rPr lang="en-US" sz="1800" dirty="0" err="1" smtClean="0"/>
              <a:t>tedavisinde</a:t>
            </a:r>
            <a:r>
              <a:rPr lang="en-US" sz="1800" dirty="0" smtClean="0"/>
              <a:t> </a:t>
            </a:r>
            <a:r>
              <a:rPr lang="en-US" sz="1800" dirty="0" err="1" smtClean="0"/>
              <a:t>elektroakupunkturun</a:t>
            </a:r>
            <a:r>
              <a:rPr lang="en-US" sz="1800" dirty="0" smtClean="0"/>
              <a:t> </a:t>
            </a:r>
            <a:r>
              <a:rPr lang="en-US" sz="1800" dirty="0" err="1" smtClean="0"/>
              <a:t>etkinliğini</a:t>
            </a:r>
            <a:r>
              <a:rPr lang="en-US" sz="1800" dirty="0" smtClean="0"/>
              <a:t> </a:t>
            </a:r>
            <a:r>
              <a:rPr lang="en-US" sz="1800" dirty="0" err="1" smtClean="0"/>
              <a:t>araştırdı</a:t>
            </a:r>
            <a:r>
              <a:rPr lang="en-US" sz="1800" dirty="0" smtClean="0"/>
              <a:t>, </a:t>
            </a:r>
            <a:r>
              <a:rPr lang="en-US" sz="1800" dirty="0" err="1" smtClean="0"/>
              <a:t>ayrıca</a:t>
            </a:r>
            <a:r>
              <a:rPr lang="en-US" sz="1800" dirty="0" smtClean="0"/>
              <a:t> </a:t>
            </a:r>
            <a:r>
              <a:rPr lang="en-US" sz="1800" dirty="0" err="1" smtClean="0"/>
              <a:t>tedaviye</a:t>
            </a:r>
            <a:r>
              <a:rPr lang="en-US" sz="1800" dirty="0" smtClean="0"/>
              <a:t> </a:t>
            </a:r>
            <a:r>
              <a:rPr lang="en-US" sz="1800" dirty="0" err="1" smtClean="0"/>
              <a:t>yanıtın</a:t>
            </a:r>
            <a:r>
              <a:rPr lang="en-US" sz="1800" dirty="0" smtClean="0"/>
              <a:t> </a:t>
            </a:r>
            <a:r>
              <a:rPr lang="en-US" sz="1800" dirty="0" err="1" smtClean="0"/>
              <a:t>ağrı</a:t>
            </a:r>
            <a:r>
              <a:rPr lang="en-US" sz="1800" dirty="0" smtClean="0"/>
              <a:t> </a:t>
            </a:r>
            <a:r>
              <a:rPr lang="en-US" sz="1800" dirty="0" err="1" smtClean="0"/>
              <a:t>azalmasındaki</a:t>
            </a:r>
            <a:r>
              <a:rPr lang="en-US" sz="1800" dirty="0" smtClean="0"/>
              <a:t> </a:t>
            </a:r>
            <a:r>
              <a:rPr lang="en-US" sz="1800" dirty="0" err="1" smtClean="0"/>
              <a:t>değişikliği</a:t>
            </a:r>
            <a:r>
              <a:rPr lang="en-US" sz="1800" dirty="0" smtClean="0"/>
              <a:t> </a:t>
            </a:r>
            <a:r>
              <a:rPr lang="en-US" sz="1800" dirty="0" err="1" smtClean="0"/>
              <a:t>inceledi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r>
              <a:rPr lang="en-US" sz="1800" dirty="0" err="1"/>
              <a:t>A</a:t>
            </a:r>
            <a:r>
              <a:rPr lang="en-US" sz="1800" dirty="0" err="1" smtClean="0"/>
              <a:t>ğrı</a:t>
            </a:r>
            <a:r>
              <a:rPr lang="en-US" sz="1800" dirty="0" smtClean="0"/>
              <a:t> </a:t>
            </a:r>
            <a:r>
              <a:rPr lang="en-US" sz="1800" dirty="0" err="1" smtClean="0"/>
              <a:t>azalması</a:t>
            </a:r>
            <a:r>
              <a:rPr lang="en-US" sz="1800" dirty="0" smtClean="0"/>
              <a:t> </a:t>
            </a:r>
            <a:r>
              <a:rPr lang="en-US" sz="1800" dirty="0" err="1" smtClean="0"/>
              <a:t>ve</a:t>
            </a:r>
            <a:r>
              <a:rPr lang="en-US" sz="1800" dirty="0" smtClean="0"/>
              <a:t> </a:t>
            </a:r>
            <a:r>
              <a:rPr lang="en-US" sz="1800" dirty="0" err="1" smtClean="0"/>
              <a:t>sakatlıktaki</a:t>
            </a:r>
            <a:r>
              <a:rPr lang="en-US" sz="1800" dirty="0" smtClean="0"/>
              <a:t> </a:t>
            </a:r>
            <a:r>
              <a:rPr lang="en-US" sz="1800" dirty="0" err="1" smtClean="0"/>
              <a:t>değişimi</a:t>
            </a:r>
            <a:r>
              <a:rPr lang="en-US" sz="1800" dirty="0" smtClean="0"/>
              <a:t> </a:t>
            </a:r>
            <a:r>
              <a:rPr lang="en-US" sz="1800" dirty="0" err="1" smtClean="0"/>
              <a:t>klinik</a:t>
            </a:r>
            <a:r>
              <a:rPr lang="en-US" sz="1800" dirty="0" smtClean="0"/>
              <a:t> </a:t>
            </a:r>
            <a:r>
              <a:rPr lang="en-US" sz="1800" dirty="0" err="1" smtClean="0"/>
              <a:t>sonuçlar</a:t>
            </a:r>
            <a:r>
              <a:rPr lang="en-US" sz="1800" dirty="0" smtClean="0"/>
              <a:t> </a:t>
            </a:r>
            <a:r>
              <a:rPr lang="en-US" sz="1800" dirty="0" err="1" smtClean="0"/>
              <a:t>olarak</a:t>
            </a:r>
            <a:r>
              <a:rPr lang="en-US" sz="1800" dirty="0" smtClean="0"/>
              <a:t> </a:t>
            </a:r>
            <a:r>
              <a:rPr lang="en-US" sz="1800" dirty="0" err="1" smtClean="0"/>
              <a:t>kullanarak</a:t>
            </a:r>
            <a:r>
              <a:rPr lang="en-US" sz="1800" dirty="0" smtClean="0"/>
              <a:t> </a:t>
            </a:r>
            <a:r>
              <a:rPr lang="en-US" sz="1800" dirty="0" err="1" smtClean="0"/>
              <a:t>tedaviye</a:t>
            </a:r>
            <a:r>
              <a:rPr lang="en-US" sz="1800" dirty="0" smtClean="0"/>
              <a:t> </a:t>
            </a:r>
            <a:r>
              <a:rPr lang="en-US" sz="1800" dirty="0" err="1" smtClean="0"/>
              <a:t>yanıtla</a:t>
            </a:r>
            <a:r>
              <a:rPr lang="en-US" sz="1800" dirty="0" smtClean="0"/>
              <a:t> </a:t>
            </a:r>
            <a:r>
              <a:rPr lang="en-US" sz="1800" dirty="0" err="1" smtClean="0"/>
              <a:t>ilişkisini</a:t>
            </a:r>
            <a:r>
              <a:rPr lang="en-US" sz="1800" dirty="0" smtClean="0"/>
              <a:t>  </a:t>
            </a:r>
            <a:r>
              <a:rPr lang="en-US" sz="1800" dirty="0" err="1" smtClean="0"/>
              <a:t>tanımlamak</a:t>
            </a:r>
            <a:r>
              <a:rPr lang="en-US" sz="1800" dirty="0" smtClean="0"/>
              <a:t> </a:t>
            </a:r>
            <a:r>
              <a:rPr lang="en-US" sz="1800" dirty="0" err="1" smtClean="0"/>
              <a:t>amacındadır</a:t>
            </a:r>
            <a:r>
              <a:rPr lang="en-US" sz="1800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359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kran Resmi 2022-11-14 19.29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3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80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Metodlar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Çalışma</a:t>
            </a:r>
            <a:r>
              <a:rPr lang="en-US" dirty="0" smtClean="0"/>
              <a:t> </a:t>
            </a:r>
            <a:r>
              <a:rPr lang="en-US" dirty="0" err="1" smtClean="0"/>
              <a:t>Tasarımı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Katılımcılar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 smtClean="0"/>
              <a:t>Çalişma</a:t>
            </a:r>
            <a:r>
              <a:rPr lang="en-US" sz="1800" dirty="0" smtClean="0"/>
              <a:t> , Stanford </a:t>
            </a:r>
            <a:r>
              <a:rPr lang="en-US" sz="1800" dirty="0" err="1" smtClean="0"/>
              <a:t>Üniversitesi</a:t>
            </a:r>
            <a:r>
              <a:rPr lang="en-US" sz="1800" dirty="0" smtClean="0"/>
              <a:t> </a:t>
            </a:r>
            <a:r>
              <a:rPr lang="en-US" sz="1800" dirty="0" err="1" smtClean="0"/>
              <a:t>bilimsel</a:t>
            </a:r>
            <a:r>
              <a:rPr lang="en-US" sz="1800" dirty="0" smtClean="0"/>
              <a:t> </a:t>
            </a:r>
            <a:r>
              <a:rPr lang="en-US" sz="1800" dirty="0" err="1" smtClean="0"/>
              <a:t>inceleme</a:t>
            </a:r>
            <a:r>
              <a:rPr lang="en-US" sz="1800" dirty="0" smtClean="0"/>
              <a:t> </a:t>
            </a:r>
            <a:r>
              <a:rPr lang="en-US" sz="1800" dirty="0" err="1" smtClean="0"/>
              <a:t>kurulu</a:t>
            </a:r>
            <a:r>
              <a:rPr lang="en-US" sz="1800" dirty="0" smtClean="0"/>
              <a:t> </a:t>
            </a:r>
            <a:r>
              <a:rPr lang="en-US" sz="1800" dirty="0" err="1" smtClean="0"/>
              <a:t>tarafından</a:t>
            </a:r>
            <a:r>
              <a:rPr lang="en-US" sz="1800" dirty="0" smtClean="0"/>
              <a:t> </a:t>
            </a:r>
            <a:r>
              <a:rPr lang="en-US" sz="1800" dirty="0" err="1" smtClean="0"/>
              <a:t>gözden</a:t>
            </a:r>
            <a:r>
              <a:rPr lang="en-US" sz="1800" dirty="0" smtClean="0"/>
              <a:t> </a:t>
            </a:r>
            <a:r>
              <a:rPr lang="en-US" sz="1800" dirty="0" err="1" smtClean="0"/>
              <a:t>geçirildi</a:t>
            </a:r>
            <a:r>
              <a:rPr lang="en-US" sz="1800" dirty="0" smtClean="0"/>
              <a:t> </a:t>
            </a:r>
            <a:r>
              <a:rPr lang="en-US" sz="1800" dirty="0" err="1" smtClean="0"/>
              <a:t>ve</a:t>
            </a:r>
            <a:r>
              <a:rPr lang="en-US" sz="1800" dirty="0" smtClean="0"/>
              <a:t> </a:t>
            </a:r>
            <a:r>
              <a:rPr lang="en-US" sz="1800" dirty="0" err="1" smtClean="0"/>
              <a:t>onaylandı</a:t>
            </a:r>
            <a:r>
              <a:rPr lang="en-US" sz="1800" dirty="0" smtClean="0"/>
              <a:t> </a:t>
            </a:r>
            <a:r>
              <a:rPr lang="en-US" sz="1800" dirty="0" err="1" smtClean="0"/>
              <a:t>ve</a:t>
            </a:r>
            <a:r>
              <a:rPr lang="en-US" sz="1800" dirty="0" smtClean="0"/>
              <a:t> </a:t>
            </a:r>
            <a:r>
              <a:rPr lang="en-US" sz="1800" dirty="0" err="1" smtClean="0"/>
              <a:t>herhangi</a:t>
            </a:r>
            <a:r>
              <a:rPr lang="en-US" sz="1800" dirty="0" smtClean="0"/>
              <a:t> </a:t>
            </a:r>
            <a:r>
              <a:rPr lang="en-US" sz="1800" dirty="0" err="1" smtClean="0"/>
              <a:t>bir</a:t>
            </a:r>
            <a:r>
              <a:rPr lang="en-US" sz="1800" dirty="0" smtClean="0"/>
              <a:t> </a:t>
            </a:r>
            <a:r>
              <a:rPr lang="en-US" sz="1800" dirty="0" err="1" smtClean="0"/>
              <a:t>deneysel</a:t>
            </a:r>
            <a:r>
              <a:rPr lang="en-US" sz="1800" dirty="0" smtClean="0"/>
              <a:t> </a:t>
            </a:r>
            <a:r>
              <a:rPr lang="en-US" sz="1800" dirty="0" err="1" smtClean="0"/>
              <a:t>prosedürden</a:t>
            </a:r>
            <a:r>
              <a:rPr lang="en-US" sz="1800" dirty="0" smtClean="0"/>
              <a:t> </a:t>
            </a:r>
            <a:r>
              <a:rPr lang="en-US" sz="1800" dirty="0" err="1" smtClean="0"/>
              <a:t>önce</a:t>
            </a:r>
            <a:r>
              <a:rPr lang="en-US" sz="1800" dirty="0" smtClean="0"/>
              <a:t> </a:t>
            </a:r>
            <a:r>
              <a:rPr lang="en-US" sz="1800" dirty="0" err="1" smtClean="0"/>
              <a:t>tüm</a:t>
            </a:r>
            <a:r>
              <a:rPr lang="en-US" sz="1800" dirty="0" smtClean="0"/>
              <a:t> </a:t>
            </a:r>
            <a:r>
              <a:rPr lang="en-US" sz="1800" dirty="0" err="1" smtClean="0"/>
              <a:t>katılımcılardan</a:t>
            </a:r>
            <a:r>
              <a:rPr lang="en-US" sz="1800" dirty="0" smtClean="0"/>
              <a:t> </a:t>
            </a:r>
            <a:r>
              <a:rPr lang="en-US" sz="1800" dirty="0" err="1" smtClean="0"/>
              <a:t>yazılı</a:t>
            </a:r>
            <a:r>
              <a:rPr lang="en-US" sz="1800" dirty="0" smtClean="0"/>
              <a:t> </a:t>
            </a:r>
            <a:r>
              <a:rPr lang="en-US" sz="1800" dirty="0" err="1" smtClean="0"/>
              <a:t>bilgilendirilmiş</a:t>
            </a:r>
            <a:r>
              <a:rPr lang="en-US" sz="1800" dirty="0" smtClean="0"/>
              <a:t> </a:t>
            </a:r>
            <a:r>
              <a:rPr lang="en-US" sz="1800" dirty="0" err="1" smtClean="0"/>
              <a:t>onam</a:t>
            </a:r>
            <a:r>
              <a:rPr lang="en-US" sz="1800" dirty="0" smtClean="0"/>
              <a:t> </a:t>
            </a:r>
            <a:r>
              <a:rPr lang="en-US" sz="1800" dirty="0" err="1" smtClean="0"/>
              <a:t>alındı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r>
              <a:rPr lang="en-US" sz="1800" dirty="0" err="1" smtClean="0"/>
              <a:t>Çalışmanın</a:t>
            </a:r>
            <a:r>
              <a:rPr lang="en-US" sz="1800" dirty="0" smtClean="0"/>
              <a:t> </a:t>
            </a:r>
            <a:r>
              <a:rPr lang="en-US" sz="1800" dirty="0" err="1" smtClean="0"/>
              <a:t>raporlanması</a:t>
            </a:r>
            <a:r>
              <a:rPr lang="en-US" sz="1800" dirty="0" smtClean="0"/>
              <a:t>, </a:t>
            </a:r>
            <a:r>
              <a:rPr lang="en-US" sz="1800" dirty="0" err="1" smtClean="0"/>
              <a:t>Çalışmaların</a:t>
            </a:r>
            <a:r>
              <a:rPr lang="en-US" sz="1800" dirty="0" smtClean="0"/>
              <a:t> </a:t>
            </a:r>
            <a:r>
              <a:rPr lang="en-US" sz="1800" dirty="0" err="1" smtClean="0"/>
              <a:t>Raporlanmasında</a:t>
            </a:r>
            <a:r>
              <a:rPr lang="en-US" sz="1800" dirty="0" smtClean="0"/>
              <a:t> </a:t>
            </a:r>
            <a:r>
              <a:rPr lang="en-US" sz="1800" dirty="0" err="1" smtClean="0"/>
              <a:t>Birleştirilmiş</a:t>
            </a:r>
            <a:r>
              <a:rPr lang="en-US" sz="1800" dirty="0" smtClean="0"/>
              <a:t> </a:t>
            </a:r>
            <a:r>
              <a:rPr lang="en-US" sz="1800" dirty="0" err="1" smtClean="0"/>
              <a:t>Standartlar‘Consolidated</a:t>
            </a:r>
            <a:r>
              <a:rPr lang="en-US" sz="1800" dirty="0" smtClean="0"/>
              <a:t> Standards of Reporting Trials’ CONSORT  </a:t>
            </a:r>
            <a:r>
              <a:rPr lang="en-US" sz="1800" dirty="0" err="1" smtClean="0"/>
              <a:t>raporlama</a:t>
            </a:r>
            <a:r>
              <a:rPr lang="en-US" sz="1800" dirty="0" smtClean="0"/>
              <a:t> </a:t>
            </a:r>
            <a:r>
              <a:rPr lang="en-US" sz="1800" dirty="0" err="1" smtClean="0"/>
              <a:t>klavuzuna</a:t>
            </a:r>
            <a:r>
              <a:rPr lang="en-US" sz="1800" dirty="0" smtClean="0"/>
              <a:t> </a:t>
            </a:r>
            <a:r>
              <a:rPr lang="en-US" sz="1800" dirty="0" err="1" smtClean="0"/>
              <a:t>uygun</a:t>
            </a:r>
            <a:r>
              <a:rPr lang="en-US" sz="1800" dirty="0" err="1" smtClean="0"/>
              <a:t>dur</a:t>
            </a:r>
            <a:r>
              <a:rPr lang="en-US" sz="1800" dirty="0" smtClean="0"/>
              <a:t>.</a:t>
            </a:r>
            <a:endParaRPr lang="en-US" sz="1800" dirty="0"/>
          </a:p>
          <a:p>
            <a:endParaRPr lang="en-US" dirty="0" smtClean="0"/>
          </a:p>
          <a:p>
            <a:r>
              <a:rPr lang="en-US" sz="1900" dirty="0" err="1" smtClean="0"/>
              <a:t>Kronik</a:t>
            </a:r>
            <a:r>
              <a:rPr lang="en-US" sz="1900" dirty="0" smtClean="0"/>
              <a:t> </a:t>
            </a:r>
            <a:r>
              <a:rPr lang="en-US" sz="1900" dirty="0" err="1" smtClean="0"/>
              <a:t>bel</a:t>
            </a:r>
            <a:r>
              <a:rPr lang="en-US" sz="1900" dirty="0" smtClean="0"/>
              <a:t> </a:t>
            </a:r>
            <a:r>
              <a:rPr lang="en-US" sz="1900" dirty="0" err="1" smtClean="0"/>
              <a:t>ağrısı</a:t>
            </a:r>
            <a:r>
              <a:rPr lang="en-US" sz="1900" dirty="0" smtClean="0"/>
              <a:t> </a:t>
            </a:r>
            <a:r>
              <a:rPr lang="en-US" sz="1900" dirty="0" err="1" smtClean="0"/>
              <a:t>olan</a:t>
            </a:r>
            <a:r>
              <a:rPr lang="en-US" sz="1900" dirty="0" smtClean="0"/>
              <a:t> </a:t>
            </a:r>
            <a:r>
              <a:rPr lang="en-US" sz="1900" dirty="0" err="1" smtClean="0"/>
              <a:t>hastaların</a:t>
            </a:r>
            <a:r>
              <a:rPr lang="en-US" sz="1900" dirty="0" smtClean="0"/>
              <a:t> </a:t>
            </a:r>
            <a:r>
              <a:rPr lang="en-US" sz="1900" dirty="0" err="1" smtClean="0"/>
              <a:t>tedavisinde</a:t>
            </a:r>
            <a:r>
              <a:rPr lang="en-US" sz="1900" dirty="0" smtClean="0"/>
              <a:t> </a:t>
            </a:r>
            <a:r>
              <a:rPr lang="en-US" sz="1900" dirty="0" err="1" smtClean="0"/>
              <a:t>gerçek</a:t>
            </a:r>
            <a:r>
              <a:rPr lang="en-US" sz="1900" dirty="0" smtClean="0"/>
              <a:t> </a:t>
            </a:r>
            <a:r>
              <a:rPr lang="en-US" sz="1900" dirty="0" err="1" smtClean="0"/>
              <a:t>ve</a:t>
            </a:r>
            <a:r>
              <a:rPr lang="en-US" sz="1900" dirty="0" smtClean="0"/>
              <a:t> </a:t>
            </a:r>
            <a:r>
              <a:rPr lang="en-US" sz="1900" dirty="0" err="1" smtClean="0"/>
              <a:t>sahte</a:t>
            </a:r>
            <a:r>
              <a:rPr lang="en-US" sz="1900" dirty="0" smtClean="0"/>
              <a:t> </a:t>
            </a:r>
            <a:r>
              <a:rPr lang="en-US" sz="1900" dirty="0" err="1" smtClean="0"/>
              <a:t>elektroakupunkturu</a:t>
            </a:r>
            <a:r>
              <a:rPr lang="en-US" sz="1900" dirty="0" smtClean="0"/>
              <a:t> </a:t>
            </a:r>
            <a:r>
              <a:rPr lang="en-US" sz="1900" dirty="0" err="1" smtClean="0"/>
              <a:t>karşılaştıran</a:t>
            </a:r>
            <a:r>
              <a:rPr lang="en-US" sz="1900" dirty="0" smtClean="0"/>
              <a:t> </a:t>
            </a:r>
            <a:r>
              <a:rPr lang="en-US" sz="1900" dirty="0" err="1" smtClean="0"/>
              <a:t>tek</a:t>
            </a:r>
            <a:r>
              <a:rPr lang="en-US" sz="1900" dirty="0" smtClean="0"/>
              <a:t> </a:t>
            </a:r>
            <a:r>
              <a:rPr lang="en-US" sz="1900" dirty="0" err="1" smtClean="0"/>
              <a:t>merkezli</a:t>
            </a:r>
            <a:r>
              <a:rPr lang="en-US" sz="1900" dirty="0" smtClean="0"/>
              <a:t>, </a:t>
            </a:r>
            <a:r>
              <a:rPr lang="en-US" sz="1900" dirty="0" err="1" smtClean="0"/>
              <a:t>paralel</a:t>
            </a:r>
            <a:r>
              <a:rPr lang="en-US" sz="1900" dirty="0" smtClean="0"/>
              <a:t> </a:t>
            </a:r>
            <a:r>
              <a:rPr lang="en-US" sz="1900" dirty="0" err="1" smtClean="0"/>
              <a:t>kollu</a:t>
            </a:r>
            <a:r>
              <a:rPr lang="en-US" sz="1900" dirty="0" smtClean="0"/>
              <a:t>, randomize </a:t>
            </a:r>
            <a:r>
              <a:rPr lang="en-US" sz="1900" dirty="0" err="1" smtClean="0"/>
              <a:t>bir</a:t>
            </a:r>
            <a:r>
              <a:rPr lang="en-US" sz="1900" dirty="0" smtClean="0"/>
              <a:t> </a:t>
            </a:r>
            <a:r>
              <a:rPr lang="en-US" sz="1900" dirty="0" err="1" smtClean="0"/>
              <a:t>klinik</a:t>
            </a:r>
            <a:r>
              <a:rPr lang="en-US" sz="1900" dirty="0" smtClean="0"/>
              <a:t> </a:t>
            </a:r>
            <a:r>
              <a:rPr lang="en-US" sz="1900" dirty="0" err="1" smtClean="0"/>
              <a:t>çalışma</a:t>
            </a:r>
            <a:r>
              <a:rPr lang="en-US" sz="1900" dirty="0" smtClean="0"/>
              <a:t> </a:t>
            </a:r>
            <a:r>
              <a:rPr lang="en-US" sz="1900" dirty="0" err="1" smtClean="0"/>
              <a:t>yürütüldü</a:t>
            </a:r>
            <a:r>
              <a:rPr lang="en-US" sz="1900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498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Metodlar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Çalışma</a:t>
            </a:r>
            <a:r>
              <a:rPr lang="en-US" dirty="0" smtClean="0"/>
              <a:t> </a:t>
            </a:r>
            <a:r>
              <a:rPr lang="en-US" dirty="0" err="1" smtClean="0"/>
              <a:t>Tasarımı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Katılımcılar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Bu </a:t>
            </a:r>
            <a:r>
              <a:rPr lang="en-US" sz="1800" dirty="0" err="1" smtClean="0"/>
              <a:t>çift</a:t>
            </a:r>
            <a:r>
              <a:rPr lang="en-US" sz="1800" dirty="0" smtClean="0"/>
              <a:t> </a:t>
            </a:r>
            <a:r>
              <a:rPr lang="en-US" sz="1800" dirty="0" err="1" smtClean="0"/>
              <a:t>kör</a:t>
            </a:r>
            <a:r>
              <a:rPr lang="en-US" sz="1800" dirty="0" smtClean="0"/>
              <a:t> randomize </a:t>
            </a:r>
            <a:r>
              <a:rPr lang="en-US" sz="1800" dirty="0" err="1" smtClean="0"/>
              <a:t>klinik</a:t>
            </a:r>
            <a:r>
              <a:rPr lang="en-US" sz="1800" dirty="0" smtClean="0"/>
              <a:t> </a:t>
            </a:r>
            <a:r>
              <a:rPr lang="en-US" sz="1800" dirty="0" err="1" smtClean="0"/>
              <a:t>çalışma</a:t>
            </a:r>
            <a:r>
              <a:rPr lang="en-US" sz="1800" dirty="0" smtClean="0"/>
              <a:t>, 2 </a:t>
            </a:r>
            <a:r>
              <a:rPr lang="en-US" sz="1800" dirty="0" err="1" smtClean="0"/>
              <a:t>Ağustos</a:t>
            </a:r>
            <a:r>
              <a:rPr lang="en-US" sz="1800" dirty="0" smtClean="0"/>
              <a:t> 2016 </a:t>
            </a:r>
            <a:r>
              <a:rPr lang="en-US" sz="1800" dirty="0" err="1" smtClean="0"/>
              <a:t>ile</a:t>
            </a:r>
            <a:r>
              <a:rPr lang="en-US" sz="1800" dirty="0" smtClean="0"/>
              <a:t> 18 </a:t>
            </a:r>
            <a:r>
              <a:rPr lang="en-US" sz="1800" dirty="0" err="1" smtClean="0"/>
              <a:t>Aralık</a:t>
            </a:r>
            <a:r>
              <a:rPr lang="en-US" sz="1800" dirty="0" smtClean="0"/>
              <a:t> 2018 </a:t>
            </a:r>
            <a:r>
              <a:rPr lang="en-US" sz="1800" dirty="0" err="1" smtClean="0"/>
              <a:t>tarihleri</a:t>
            </a:r>
            <a:r>
              <a:rPr lang="en-US" sz="1800" dirty="0" smtClean="0"/>
              <a:t> ​​</a:t>
            </a:r>
            <a:r>
              <a:rPr lang="en-US" sz="1800" dirty="0" err="1" smtClean="0"/>
              <a:t>arasında</a:t>
            </a:r>
            <a:r>
              <a:rPr lang="en-US" sz="1800" dirty="0" smtClean="0"/>
              <a:t> </a:t>
            </a:r>
            <a:r>
              <a:rPr lang="en-US" sz="1800" dirty="0" err="1" smtClean="0"/>
              <a:t>Kaliforniya</a:t>
            </a:r>
            <a:r>
              <a:rPr lang="en-US" sz="1800" dirty="0" smtClean="0"/>
              <a:t>, </a:t>
            </a:r>
            <a:r>
              <a:rPr lang="en-US" sz="1800" dirty="0" err="1" smtClean="0"/>
              <a:t>Stanford'daki</a:t>
            </a:r>
            <a:r>
              <a:rPr lang="en-US" sz="1800" dirty="0" smtClean="0"/>
              <a:t> </a:t>
            </a:r>
            <a:r>
              <a:rPr lang="en-US" sz="1800" dirty="0" err="1" smtClean="0"/>
              <a:t>tek</a:t>
            </a:r>
            <a:r>
              <a:rPr lang="en-US" sz="1800" dirty="0" smtClean="0"/>
              <a:t> </a:t>
            </a:r>
            <a:r>
              <a:rPr lang="en-US" sz="1800" dirty="0" err="1" smtClean="0"/>
              <a:t>bir</a:t>
            </a:r>
            <a:r>
              <a:rPr lang="en-US" sz="1800" dirty="0" smtClean="0"/>
              <a:t> </a:t>
            </a:r>
            <a:r>
              <a:rPr lang="en-US" sz="1800" dirty="0" err="1" smtClean="0"/>
              <a:t>merkezde</a:t>
            </a:r>
            <a:r>
              <a:rPr lang="en-US" sz="1800" dirty="0" smtClean="0"/>
              <a:t> </a:t>
            </a:r>
            <a:r>
              <a:rPr lang="en-US" sz="1800" dirty="0" err="1" smtClean="0"/>
              <a:t>gerçekleştirildi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r>
              <a:rPr lang="en-US" sz="1800" dirty="0" smtClean="0"/>
              <a:t> </a:t>
            </a:r>
            <a:r>
              <a:rPr lang="en-US" sz="1800" dirty="0" err="1" smtClean="0"/>
              <a:t>Birincil</a:t>
            </a:r>
            <a:r>
              <a:rPr lang="en-US" sz="1800" dirty="0" smtClean="0"/>
              <a:t> </a:t>
            </a:r>
            <a:r>
              <a:rPr lang="en-US" sz="1800" dirty="0" err="1" smtClean="0"/>
              <a:t>sonuçlar</a:t>
            </a:r>
            <a:r>
              <a:rPr lang="en-US" sz="1800" dirty="0" smtClean="0"/>
              <a:t> </a:t>
            </a:r>
            <a:r>
              <a:rPr lang="en-US" sz="1800" dirty="0" err="1" smtClean="0"/>
              <a:t>müdahaleden</a:t>
            </a:r>
            <a:r>
              <a:rPr lang="en-US" sz="1800" dirty="0" smtClean="0"/>
              <a:t> </a:t>
            </a:r>
            <a:r>
              <a:rPr lang="en-US" sz="1800" dirty="0" err="1" smtClean="0"/>
              <a:t>yaklaşık</a:t>
            </a:r>
            <a:r>
              <a:rPr lang="en-US" sz="1800" dirty="0" smtClean="0"/>
              <a:t> 2 </a:t>
            </a:r>
            <a:r>
              <a:rPr lang="en-US" sz="1800" dirty="0" err="1" smtClean="0"/>
              <a:t>hafta</a:t>
            </a:r>
            <a:r>
              <a:rPr lang="en-US" sz="1800" dirty="0" smtClean="0"/>
              <a:t> </a:t>
            </a:r>
            <a:r>
              <a:rPr lang="en-US" sz="1800" dirty="0" err="1" smtClean="0"/>
              <a:t>önce</a:t>
            </a:r>
            <a:r>
              <a:rPr lang="en-US" sz="1800" dirty="0" smtClean="0"/>
              <a:t> </a:t>
            </a:r>
            <a:r>
              <a:rPr lang="en-US" sz="1800" dirty="0" err="1" smtClean="0"/>
              <a:t>ve</a:t>
            </a:r>
            <a:r>
              <a:rPr lang="en-US" sz="1800" dirty="0" smtClean="0"/>
              <a:t> </a:t>
            </a:r>
            <a:r>
              <a:rPr lang="en-US" sz="1800" dirty="0" err="1" smtClean="0"/>
              <a:t>sonra</a:t>
            </a:r>
            <a:r>
              <a:rPr lang="en-US" sz="1800" dirty="0" smtClean="0"/>
              <a:t> </a:t>
            </a:r>
            <a:r>
              <a:rPr lang="en-US" sz="1800" dirty="0" err="1" smtClean="0"/>
              <a:t>toplanmıştır</a:t>
            </a:r>
            <a:r>
              <a:rPr lang="en-US" sz="1800" dirty="0" smtClean="0"/>
              <a:t>. </a:t>
            </a:r>
            <a:r>
              <a:rPr lang="en-US" sz="1800" dirty="0" err="1" smtClean="0"/>
              <a:t>Katılımcılar</a:t>
            </a:r>
            <a:r>
              <a:rPr lang="en-US" sz="1800" dirty="0" smtClean="0"/>
              <a:t>,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en </a:t>
            </a:r>
            <a:r>
              <a:rPr lang="en-US" sz="1800" dirty="0" err="1" smtClean="0"/>
              <a:t>az</a:t>
            </a:r>
            <a:r>
              <a:rPr lang="en-US" sz="1800" dirty="0" smtClean="0"/>
              <a:t> 6 </a:t>
            </a:r>
            <a:r>
              <a:rPr lang="en-US" sz="1800" dirty="0" err="1" smtClean="0"/>
              <a:t>aylık</a:t>
            </a:r>
            <a:r>
              <a:rPr lang="en-US" sz="1800" dirty="0" smtClean="0"/>
              <a:t> </a:t>
            </a:r>
            <a:r>
              <a:rPr lang="en-US" sz="1800" dirty="0" err="1" smtClean="0"/>
              <a:t>kronik</a:t>
            </a:r>
            <a:r>
              <a:rPr lang="en-US" sz="1800" dirty="0" smtClean="0"/>
              <a:t> </a:t>
            </a:r>
            <a:r>
              <a:rPr lang="en-US" sz="1800" dirty="0" err="1" smtClean="0"/>
              <a:t>bel</a:t>
            </a:r>
            <a:r>
              <a:rPr lang="en-US" sz="1800" dirty="0" smtClean="0"/>
              <a:t> </a:t>
            </a:r>
            <a:r>
              <a:rPr lang="en-US" sz="1800" dirty="0" err="1" smtClean="0"/>
              <a:t>ağrısı</a:t>
            </a:r>
            <a:r>
              <a:rPr lang="en-US" sz="1800" dirty="0" smtClean="0"/>
              <a:t> </a:t>
            </a:r>
            <a:r>
              <a:rPr lang="en-US" sz="1800" dirty="0" err="1" smtClean="0"/>
              <a:t>olan</a:t>
            </a:r>
            <a:r>
              <a:rPr lang="en-US" sz="1800" dirty="0" smtClean="0"/>
              <a:t>,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0 </a:t>
            </a:r>
            <a:r>
              <a:rPr lang="en-US" sz="1800" dirty="0" err="1" smtClean="0"/>
              <a:t>ila</a:t>
            </a:r>
            <a:r>
              <a:rPr lang="en-US" sz="1800" dirty="0" smtClean="0"/>
              <a:t> 10 </a:t>
            </a:r>
            <a:r>
              <a:rPr lang="en-US" sz="1800" dirty="0" err="1" smtClean="0"/>
              <a:t>arasında</a:t>
            </a:r>
            <a:r>
              <a:rPr lang="en-US" sz="1800" dirty="0" smtClean="0"/>
              <a:t> </a:t>
            </a:r>
            <a:r>
              <a:rPr lang="en-US" sz="1800" dirty="0" err="1" smtClean="0"/>
              <a:t>bir</a:t>
            </a:r>
            <a:r>
              <a:rPr lang="en-US" sz="1800" dirty="0" smtClean="0"/>
              <a:t> </a:t>
            </a:r>
            <a:r>
              <a:rPr lang="en-US" sz="1800" dirty="0" err="1" smtClean="0"/>
              <a:t>ölçekte</a:t>
            </a:r>
            <a:r>
              <a:rPr lang="en-US" sz="1800" dirty="0" smtClean="0"/>
              <a:t> </a:t>
            </a:r>
            <a:r>
              <a:rPr lang="en-US" sz="1800" dirty="0" err="1" smtClean="0"/>
              <a:t>ağrı</a:t>
            </a:r>
            <a:r>
              <a:rPr lang="en-US" sz="1800" dirty="0" smtClean="0"/>
              <a:t> </a:t>
            </a:r>
            <a:r>
              <a:rPr lang="en-US" sz="1800" dirty="0" err="1" smtClean="0"/>
              <a:t>şiddeti</a:t>
            </a:r>
            <a:r>
              <a:rPr lang="en-US" sz="1800" dirty="0" smtClean="0"/>
              <a:t> en </a:t>
            </a:r>
            <a:r>
              <a:rPr lang="en-US" sz="1800" dirty="0" err="1" smtClean="0"/>
              <a:t>az</a:t>
            </a:r>
            <a:r>
              <a:rPr lang="en-US" sz="1800" dirty="0" smtClean="0"/>
              <a:t> 4 </a:t>
            </a:r>
            <a:r>
              <a:rPr lang="en-US" sz="1800" dirty="0" err="1" smtClean="0"/>
              <a:t>olan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</a:t>
            </a:r>
            <a:r>
              <a:rPr lang="en-US" sz="1800" dirty="0" err="1" smtClean="0"/>
              <a:t>radikülopatisi</a:t>
            </a:r>
            <a:r>
              <a:rPr lang="en-US" sz="1800" dirty="0" smtClean="0"/>
              <a:t> </a:t>
            </a:r>
            <a:r>
              <a:rPr lang="en-US" sz="1800" dirty="0" err="1" smtClean="0"/>
              <a:t>olmayan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</a:t>
            </a:r>
            <a:r>
              <a:rPr lang="en-US" sz="1800" dirty="0" err="1" smtClean="0"/>
              <a:t>İngilizce</a:t>
            </a:r>
            <a:r>
              <a:rPr lang="en-US" sz="1800" dirty="0" smtClean="0"/>
              <a:t> </a:t>
            </a:r>
            <a:r>
              <a:rPr lang="en-US" sz="1800" dirty="0" err="1" smtClean="0"/>
              <a:t>konuşan</a:t>
            </a:r>
            <a:r>
              <a:rPr lang="en-US" sz="1800" dirty="0" smtClean="0"/>
              <a:t> </a:t>
            </a:r>
            <a:r>
              <a:rPr lang="en-US" sz="1800" dirty="0" err="1" smtClean="0"/>
              <a:t>yetişkinleri</a:t>
            </a:r>
            <a:r>
              <a:rPr lang="en-US" sz="1800" dirty="0" smtClean="0"/>
              <a:t> </a:t>
            </a:r>
            <a:r>
              <a:rPr lang="en-US" sz="1800" dirty="0" err="1" smtClean="0"/>
              <a:t>içermiştir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Bu </a:t>
            </a:r>
            <a:r>
              <a:rPr lang="en-US" sz="1800" dirty="0" err="1" smtClean="0"/>
              <a:t>tedavi</a:t>
            </a:r>
            <a:r>
              <a:rPr lang="en-US" sz="1800" dirty="0" smtClean="0"/>
              <a:t> </a:t>
            </a:r>
            <a:r>
              <a:rPr lang="en-US" sz="1800" dirty="0" err="1" smtClean="0"/>
              <a:t>amaçlı</a:t>
            </a:r>
            <a:r>
              <a:rPr lang="en-US" sz="1800" dirty="0" smtClean="0"/>
              <a:t> </a:t>
            </a:r>
            <a:r>
              <a:rPr lang="en-US" sz="1800" dirty="0" err="1" smtClean="0"/>
              <a:t>çalışma</a:t>
            </a:r>
            <a:r>
              <a:rPr lang="en-US" sz="1800" dirty="0" smtClean="0"/>
              <a:t> </a:t>
            </a:r>
            <a:r>
              <a:rPr lang="en-US" sz="1800" dirty="0" err="1" smtClean="0"/>
              <a:t>için</a:t>
            </a:r>
            <a:r>
              <a:rPr lang="en-US" sz="1800" dirty="0" smtClean="0"/>
              <a:t> </a:t>
            </a:r>
            <a:r>
              <a:rPr lang="en-US" sz="1800" dirty="0" err="1" smtClean="0"/>
              <a:t>veri</a:t>
            </a:r>
            <a:r>
              <a:rPr lang="en-US" sz="1800" dirty="0" smtClean="0"/>
              <a:t> </a:t>
            </a:r>
            <a:r>
              <a:rPr lang="en-US" sz="1800" dirty="0" err="1" smtClean="0"/>
              <a:t>analizleri</a:t>
            </a:r>
            <a:r>
              <a:rPr lang="en-US" sz="1800" dirty="0" smtClean="0"/>
              <a:t>, </a:t>
            </a:r>
            <a:r>
              <a:rPr lang="en-US" sz="1800" dirty="0" err="1" smtClean="0"/>
              <a:t>Haziran</a:t>
            </a:r>
            <a:r>
              <a:rPr lang="en-US" sz="1800" dirty="0" smtClean="0"/>
              <a:t> 2019'dan </a:t>
            </a:r>
            <a:r>
              <a:rPr lang="en-US" sz="1800" dirty="0" err="1" smtClean="0"/>
              <a:t>Haziran</a:t>
            </a:r>
            <a:r>
              <a:rPr lang="en-US" sz="1800" dirty="0" smtClean="0"/>
              <a:t> 2020'ye </a:t>
            </a:r>
            <a:r>
              <a:rPr lang="en-US" sz="1800" dirty="0" err="1" smtClean="0"/>
              <a:t>kadar</a:t>
            </a:r>
            <a:r>
              <a:rPr lang="en-US" sz="1800" dirty="0" smtClean="0"/>
              <a:t> </a:t>
            </a:r>
            <a:r>
              <a:rPr lang="en-US" sz="1800" dirty="0" err="1" smtClean="0"/>
              <a:t>gerçekleştirildi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68595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Metodlar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Çalışma</a:t>
            </a:r>
            <a:r>
              <a:rPr lang="en-US" dirty="0" smtClean="0"/>
              <a:t> </a:t>
            </a:r>
            <a:r>
              <a:rPr lang="en-US" dirty="0" err="1" smtClean="0"/>
              <a:t>Tasarımı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Katılımcılar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8579"/>
            <a:ext cx="4305300" cy="5279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Ana </a:t>
            </a:r>
            <a:r>
              <a:rPr lang="en-US" sz="1800" dirty="0" err="1" smtClean="0"/>
              <a:t>dahil</a:t>
            </a:r>
            <a:r>
              <a:rPr lang="en-US" sz="1800" dirty="0" smtClean="0"/>
              <a:t> </a:t>
            </a:r>
            <a:r>
              <a:rPr lang="en-US" sz="1800" dirty="0" err="1" smtClean="0"/>
              <a:t>edilme</a:t>
            </a:r>
            <a:r>
              <a:rPr lang="en-US" sz="1800" dirty="0" smtClean="0"/>
              <a:t> </a:t>
            </a:r>
            <a:r>
              <a:rPr lang="en-US" sz="1800" dirty="0" err="1" smtClean="0"/>
              <a:t>kriterleri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err="1" smtClean="0"/>
              <a:t>akıcı</a:t>
            </a:r>
            <a:r>
              <a:rPr lang="en-US" sz="1800" dirty="0" smtClean="0"/>
              <a:t> </a:t>
            </a:r>
            <a:r>
              <a:rPr lang="en-US" sz="1800" dirty="0" err="1" smtClean="0"/>
              <a:t>İngilizce</a:t>
            </a:r>
            <a:r>
              <a:rPr lang="en-US" sz="1800" dirty="0" smtClean="0"/>
              <a:t> </a:t>
            </a:r>
            <a:r>
              <a:rPr lang="en-US" sz="1800" dirty="0" err="1" smtClean="0"/>
              <a:t>bilen</a:t>
            </a:r>
            <a:endParaRPr lang="en-US" sz="1800" dirty="0" smtClean="0"/>
          </a:p>
          <a:p>
            <a:r>
              <a:rPr lang="en-US" sz="1800" dirty="0" smtClean="0"/>
              <a:t>en </a:t>
            </a:r>
            <a:r>
              <a:rPr lang="en-US" sz="1800" dirty="0" err="1" smtClean="0"/>
              <a:t>az</a:t>
            </a:r>
            <a:r>
              <a:rPr lang="en-US" sz="1800" dirty="0" smtClean="0"/>
              <a:t> 6 </a:t>
            </a:r>
            <a:r>
              <a:rPr lang="en-US" sz="1800" dirty="0" err="1" smtClean="0"/>
              <a:t>aydır</a:t>
            </a:r>
            <a:r>
              <a:rPr lang="en-US" sz="1800" dirty="0" smtClean="0"/>
              <a:t> </a:t>
            </a:r>
            <a:r>
              <a:rPr lang="en-US" sz="1800" dirty="0" err="1" smtClean="0"/>
              <a:t>kronik</a:t>
            </a:r>
            <a:r>
              <a:rPr lang="en-US" sz="1800" dirty="0" smtClean="0"/>
              <a:t> </a:t>
            </a:r>
            <a:r>
              <a:rPr lang="en-US" sz="1800" dirty="0" err="1" smtClean="0"/>
              <a:t>bel</a:t>
            </a:r>
            <a:r>
              <a:rPr lang="en-US" sz="1800" dirty="0" smtClean="0"/>
              <a:t> </a:t>
            </a:r>
            <a:r>
              <a:rPr lang="en-US" sz="1800" dirty="0" err="1" smtClean="0"/>
              <a:t>ağrısı</a:t>
            </a:r>
            <a:r>
              <a:rPr lang="en-US" sz="1800" dirty="0" smtClean="0"/>
              <a:t> </a:t>
            </a:r>
            <a:r>
              <a:rPr lang="en-US" sz="1800" dirty="0" err="1" smtClean="0"/>
              <a:t>olan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21 </a:t>
            </a:r>
            <a:r>
              <a:rPr lang="en-US" sz="1800" dirty="0" err="1" smtClean="0"/>
              <a:t>ila</a:t>
            </a:r>
            <a:r>
              <a:rPr lang="en-US" sz="1800" dirty="0" smtClean="0"/>
              <a:t> 65  </a:t>
            </a:r>
            <a:r>
              <a:rPr lang="en-US" sz="1800" dirty="0" err="1" smtClean="0"/>
              <a:t>yaş</a:t>
            </a:r>
            <a:endParaRPr lang="en-US" sz="1800" dirty="0" smtClean="0"/>
          </a:p>
          <a:p>
            <a:r>
              <a:rPr lang="en-US" sz="1800" dirty="0" smtClean="0"/>
              <a:t>0-10 </a:t>
            </a:r>
            <a:r>
              <a:rPr lang="en-US" sz="1800" dirty="0" err="1" smtClean="0"/>
              <a:t>ağrı</a:t>
            </a:r>
            <a:r>
              <a:rPr lang="en-US" sz="1800" dirty="0" smtClean="0"/>
              <a:t> </a:t>
            </a:r>
            <a:r>
              <a:rPr lang="en-US" sz="1800" dirty="0" err="1" smtClean="0"/>
              <a:t>ölçeğinden</a:t>
            </a:r>
            <a:r>
              <a:rPr lang="en-US" sz="1800" dirty="0" smtClean="0"/>
              <a:t> en </a:t>
            </a:r>
            <a:r>
              <a:rPr lang="en-US" sz="1800" dirty="0" err="1" smtClean="0"/>
              <a:t>az</a:t>
            </a:r>
            <a:r>
              <a:rPr lang="en-US" sz="1800" dirty="0" smtClean="0"/>
              <a:t> 4 </a:t>
            </a:r>
            <a:r>
              <a:rPr lang="en-US" sz="1800" dirty="0" err="1" smtClean="0"/>
              <a:t>olması</a:t>
            </a:r>
            <a:r>
              <a:rPr lang="en-US" sz="1800" dirty="0" smtClean="0"/>
              <a:t>*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457200" y="580299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 *(</a:t>
            </a:r>
            <a:r>
              <a:rPr lang="en-US" dirty="0" err="1" smtClean="0"/>
              <a:t>Kronik</a:t>
            </a:r>
            <a:r>
              <a:rPr lang="en-US" dirty="0" smtClean="0"/>
              <a:t> </a:t>
            </a:r>
            <a:r>
              <a:rPr lang="en-US" dirty="0" err="1" smtClean="0"/>
              <a:t>Bel</a:t>
            </a:r>
            <a:r>
              <a:rPr lang="en-US" dirty="0" smtClean="0"/>
              <a:t> </a:t>
            </a:r>
            <a:r>
              <a:rPr lang="en-US" dirty="0" err="1" smtClean="0"/>
              <a:t>Ağrısı</a:t>
            </a:r>
            <a:r>
              <a:rPr lang="en-US" dirty="0" smtClean="0"/>
              <a:t> </a:t>
            </a:r>
            <a:r>
              <a:rPr lang="en-US" dirty="0" err="1" smtClean="0"/>
              <a:t>Araştırma</a:t>
            </a:r>
            <a:r>
              <a:rPr lang="en-US" dirty="0" smtClean="0"/>
              <a:t> </a:t>
            </a:r>
            <a:r>
              <a:rPr lang="en-US" dirty="0" err="1" smtClean="0"/>
              <a:t>Standartları</a:t>
            </a:r>
            <a:r>
              <a:rPr lang="en-US" dirty="0" smtClean="0"/>
              <a:t> </a:t>
            </a:r>
            <a:r>
              <a:rPr lang="en-US" dirty="0" err="1" smtClean="0"/>
              <a:t>Ulusal</a:t>
            </a:r>
            <a:r>
              <a:rPr lang="en-US" dirty="0" smtClean="0"/>
              <a:t> </a:t>
            </a:r>
            <a:r>
              <a:rPr lang="en-US" dirty="0" err="1" smtClean="0"/>
              <a:t>Sağlık</a:t>
            </a:r>
            <a:r>
              <a:rPr lang="en-US" dirty="0" smtClean="0"/>
              <a:t> </a:t>
            </a:r>
            <a:r>
              <a:rPr lang="en-US" dirty="0" err="1" smtClean="0"/>
              <a:t>Enstitüleri</a:t>
            </a:r>
            <a:r>
              <a:rPr lang="en-US" dirty="0"/>
              <a:t>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07467" y="1447038"/>
            <a:ext cx="397933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Ana </a:t>
            </a:r>
            <a:r>
              <a:rPr lang="en-US" dirty="0" err="1" smtClean="0"/>
              <a:t>dışlama</a:t>
            </a:r>
            <a:r>
              <a:rPr lang="en-US" dirty="0" smtClean="0"/>
              <a:t> </a:t>
            </a:r>
            <a:r>
              <a:rPr lang="en-US" dirty="0" err="1" smtClean="0"/>
              <a:t>kriterleri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muayene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manyetik</a:t>
            </a:r>
            <a:r>
              <a:rPr lang="en-US" dirty="0" smtClean="0"/>
              <a:t> </a:t>
            </a:r>
            <a:r>
              <a:rPr lang="en-US" dirty="0" err="1" smtClean="0"/>
              <a:t>rezonans</a:t>
            </a:r>
            <a:r>
              <a:rPr lang="en-US" dirty="0" smtClean="0"/>
              <a:t> </a:t>
            </a:r>
            <a:r>
              <a:rPr lang="en-US" dirty="0" err="1" smtClean="0"/>
              <a:t>görüntüleme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kanıtlanan</a:t>
            </a:r>
            <a:r>
              <a:rPr lang="en-US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disk </a:t>
            </a:r>
            <a:r>
              <a:rPr lang="en-US" dirty="0" err="1" smtClean="0"/>
              <a:t>basısı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spinal </a:t>
            </a:r>
            <a:r>
              <a:rPr lang="en-US" dirty="0" err="1" smtClean="0"/>
              <a:t>stenoz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radiküler</a:t>
            </a:r>
            <a:r>
              <a:rPr lang="en-US" dirty="0" smtClean="0"/>
              <a:t> </a:t>
            </a:r>
            <a:r>
              <a:rPr lang="en-US" dirty="0" err="1" smtClean="0"/>
              <a:t>ağrı</a:t>
            </a:r>
            <a:r>
              <a:rPr lang="en-US" dirty="0" smtClean="0"/>
              <a:t>,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şiddetli</a:t>
            </a:r>
            <a:r>
              <a:rPr lang="en-US" dirty="0" smtClean="0"/>
              <a:t> </a:t>
            </a:r>
            <a:r>
              <a:rPr lang="en-US" dirty="0" err="1" smtClean="0"/>
              <a:t>bel</a:t>
            </a:r>
            <a:r>
              <a:rPr lang="en-US" dirty="0" smtClean="0"/>
              <a:t> </a:t>
            </a:r>
            <a:r>
              <a:rPr lang="en-US" dirty="0" err="1" smtClean="0"/>
              <a:t>ağrısından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fazla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diğer</a:t>
            </a:r>
            <a:r>
              <a:rPr lang="en-US" dirty="0" smtClean="0"/>
              <a:t> </a:t>
            </a:r>
            <a:r>
              <a:rPr lang="en-US" dirty="0" err="1" smtClean="0"/>
              <a:t>ağrı</a:t>
            </a:r>
            <a:r>
              <a:rPr lang="en-US" dirty="0" smtClean="0"/>
              <a:t> </a:t>
            </a:r>
            <a:r>
              <a:rPr lang="en-US" dirty="0" err="1" smtClean="0"/>
              <a:t>durumları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son 3 </a:t>
            </a:r>
            <a:r>
              <a:rPr lang="en-US" dirty="0" err="1" smtClean="0"/>
              <a:t>yıl</a:t>
            </a:r>
            <a:r>
              <a:rPr lang="en-US" dirty="0" smtClean="0"/>
              <a:t> </a:t>
            </a:r>
            <a:r>
              <a:rPr lang="en-US" dirty="0" err="1" smtClean="0"/>
              <a:t>içinde</a:t>
            </a:r>
            <a:r>
              <a:rPr lang="en-US" dirty="0" smtClean="0"/>
              <a:t> </a:t>
            </a:r>
            <a:r>
              <a:rPr lang="en-US" dirty="0" err="1" smtClean="0"/>
              <a:t>yakın</a:t>
            </a:r>
            <a:r>
              <a:rPr lang="en-US" dirty="0" smtClean="0"/>
              <a:t> </a:t>
            </a:r>
            <a:r>
              <a:rPr lang="en-US" dirty="0" err="1" smtClean="0"/>
              <a:t>zamanda</a:t>
            </a:r>
            <a:r>
              <a:rPr lang="en-US" dirty="0" smtClean="0"/>
              <a:t> </a:t>
            </a:r>
            <a:r>
              <a:rPr lang="en-US" dirty="0" err="1" smtClean="0"/>
              <a:t>akupunktur</a:t>
            </a:r>
            <a:r>
              <a:rPr lang="en-US" dirty="0" smtClean="0"/>
              <a:t> </a:t>
            </a:r>
            <a:r>
              <a:rPr lang="en-US" dirty="0" err="1" smtClean="0"/>
              <a:t>deneyimi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409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586535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Inclusion Criteria</a:t>
            </a:r>
          </a:p>
          <a:p>
            <a:r>
              <a:rPr lang="en-US" dirty="0" smtClean="0"/>
              <a:t>Participants must meet all of the following inclusion criteria in order to be enrolled in the project.</a:t>
            </a:r>
          </a:p>
          <a:p>
            <a:r>
              <a:rPr lang="en-US" dirty="0" smtClean="0"/>
              <a:t>• Males and females, ages 21-65</a:t>
            </a:r>
          </a:p>
          <a:p>
            <a:r>
              <a:rPr lang="en-US" dirty="0" smtClean="0"/>
              <a:t>• English fluency</a:t>
            </a:r>
          </a:p>
          <a:p>
            <a:r>
              <a:rPr lang="en-US" dirty="0" smtClean="0"/>
              <a:t>For back pain patients:</a:t>
            </a:r>
          </a:p>
          <a:p>
            <a:r>
              <a:rPr lang="en-US" dirty="0" smtClean="0"/>
              <a:t>• Chronic Low Back Pain (</a:t>
            </a:r>
            <a:r>
              <a:rPr lang="en-US" dirty="0" err="1" smtClean="0"/>
              <a:t>cLBP</a:t>
            </a:r>
            <a:r>
              <a:rPr lang="en-US" dirty="0" smtClean="0"/>
              <a:t>)—criteria from the NIH Task Force for </a:t>
            </a:r>
            <a:r>
              <a:rPr lang="en-US" dirty="0" err="1" smtClean="0"/>
              <a:t>cLBP</a:t>
            </a:r>
            <a:endParaRPr lang="en-US" dirty="0" smtClean="0"/>
          </a:p>
          <a:p>
            <a:r>
              <a:rPr lang="en-US" dirty="0" smtClean="0"/>
              <a:t>o Chronicity: </a:t>
            </a:r>
            <a:r>
              <a:rPr lang="en-US" dirty="0" err="1" smtClean="0"/>
              <a:t>cLBP</a:t>
            </a:r>
            <a:r>
              <a:rPr lang="en-US" dirty="0" smtClean="0"/>
              <a:t> “defined as a back pain problem that has persisted at least 3</a:t>
            </a:r>
          </a:p>
          <a:p>
            <a:r>
              <a:rPr lang="en-US" dirty="0" smtClean="0"/>
              <a:t>months and has resulted in pain on at least half the days in the past 6 months.”</a:t>
            </a:r>
          </a:p>
          <a:p>
            <a:r>
              <a:rPr lang="en-US" dirty="0" smtClean="0"/>
              <a:t>o Location: "between the lower posterior margin of the rib cage and the horizontal</a:t>
            </a:r>
          </a:p>
          <a:p>
            <a:r>
              <a:rPr lang="en-US" dirty="0" smtClean="0"/>
              <a:t>gluteal fold.”</a:t>
            </a:r>
          </a:p>
          <a:p>
            <a:r>
              <a:rPr lang="en-US" dirty="0" smtClean="0"/>
              <a:t>• Average pain over the last month ≥ 4/10 for initial eligibility</a:t>
            </a:r>
          </a:p>
          <a:p>
            <a:r>
              <a:rPr lang="en-US" dirty="0" smtClean="0"/>
              <a:t>• Average pain after pre-baseline daily tracking ≥ 3.0/10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582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74638"/>
            <a:ext cx="9144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Exclusion Criteria</a:t>
            </a:r>
          </a:p>
          <a:p>
            <a:r>
              <a:rPr lang="en-US" sz="1000" dirty="0" smtClean="0"/>
              <a:t>All candidates meeting any of the exclusion criteria at screening will be excluded from the</a:t>
            </a:r>
          </a:p>
          <a:p>
            <a:r>
              <a:rPr lang="en-US" sz="1000" dirty="0" smtClean="0"/>
              <a:t>project.</a:t>
            </a:r>
          </a:p>
          <a:p>
            <a:r>
              <a:rPr lang="en-US" sz="1000" dirty="0" smtClean="0"/>
              <a:t>• MRI contraindications (e.g. metal implants, metallic fragments, claustrophobia)</a:t>
            </a:r>
          </a:p>
          <a:p>
            <a:r>
              <a:rPr lang="en-US" sz="1000" dirty="0" smtClean="0"/>
              <a:t>• Ongoing legal or disability claim, Worker's Comp (permanent and stationary disability not</a:t>
            </a:r>
          </a:p>
          <a:p>
            <a:r>
              <a:rPr lang="en-US" sz="1000" dirty="0" smtClean="0"/>
              <a:t>exclusionary)</a:t>
            </a:r>
          </a:p>
          <a:p>
            <a:r>
              <a:rPr lang="en-US" sz="1000" dirty="0" smtClean="0"/>
              <a:t>• Currently pregnant or planning to become pregnant</a:t>
            </a:r>
          </a:p>
          <a:p>
            <a:r>
              <a:rPr lang="en-US" sz="1000" dirty="0" smtClean="0"/>
              <a:t>• Medical conditions that would interfere with study procedures, at the discretion of the</a:t>
            </a:r>
          </a:p>
          <a:p>
            <a:r>
              <a:rPr lang="en-US" sz="1000" dirty="0" smtClean="0"/>
              <a:t>study team (e.g. Heart Disease or pacemaker, active infection, current cancer</a:t>
            </a:r>
          </a:p>
          <a:p>
            <a:r>
              <a:rPr lang="en-US" sz="1000" dirty="0" smtClean="0"/>
              <a:t>diagnosis).</a:t>
            </a:r>
          </a:p>
          <a:p>
            <a:r>
              <a:rPr lang="en-US" sz="1000" dirty="0" smtClean="0"/>
              <a:t>• Neurologic disorder, history of seizures, stroke, or brain abnormalities, which would</a:t>
            </a:r>
          </a:p>
          <a:p>
            <a:r>
              <a:rPr lang="en-US" sz="1000" dirty="0" smtClean="0"/>
              <a:t>interfere with brain integrity, at the discretion of the study team.</a:t>
            </a:r>
          </a:p>
          <a:p>
            <a:r>
              <a:rPr lang="en-US" sz="1000" dirty="0" smtClean="0"/>
              <a:t>• Mental health conditions or treatment for mental health problems that would interfere</a:t>
            </a:r>
          </a:p>
          <a:p>
            <a:r>
              <a:rPr lang="en-US" sz="1000" dirty="0" smtClean="0"/>
              <a:t>with study procedures, at the discretion of the study team.</a:t>
            </a:r>
          </a:p>
          <a:p>
            <a:r>
              <a:rPr lang="en-US" sz="1000" dirty="0" smtClean="0"/>
              <a:t>• Any radicular symptoms. Any identified spinal nerve root or spinal cord disease</a:t>
            </a:r>
          </a:p>
          <a:p>
            <a:r>
              <a:rPr lang="en-US" sz="1000" dirty="0" smtClean="0"/>
              <a:t>contributing to back </a:t>
            </a:r>
            <a:r>
              <a:rPr lang="en-US" sz="1000" dirty="0" err="1" smtClean="0"/>
              <a:t>pain.Co</a:t>
            </a:r>
            <a:r>
              <a:rPr lang="en-US" sz="1000" dirty="0" smtClean="0"/>
              <a:t>-morbid pain syndrome (secondary pain complaint not</a:t>
            </a:r>
          </a:p>
          <a:p>
            <a:r>
              <a:rPr lang="en-US" sz="1000" dirty="0" smtClean="0"/>
              <a:t>exclusionary if less severe)</a:t>
            </a:r>
          </a:p>
          <a:p>
            <a:r>
              <a:rPr lang="en-US" sz="1000" dirty="0" smtClean="0"/>
              <a:t>• Opioids ≥60mg morphine equivalent units/day, benzodiazepines, beta-blockers, some</a:t>
            </a:r>
          </a:p>
          <a:p>
            <a:r>
              <a:rPr lang="en-US" sz="1000" dirty="0" smtClean="0"/>
              <a:t>antipsychotics, diabetic medications, or other medications that may interfere with study</a:t>
            </a:r>
          </a:p>
          <a:p>
            <a:r>
              <a:rPr lang="en-US" sz="1000" dirty="0" smtClean="0"/>
              <a:t>procedures at the discretion of the study team (SSRIs, anticonvulsants &amp; thyroid</a:t>
            </a:r>
          </a:p>
          <a:p>
            <a:r>
              <a:rPr lang="en-US" sz="1000" dirty="0" smtClean="0"/>
              <a:t>medications NOT exclusionary, but TCA’s and SNRI’s will be excluded).</a:t>
            </a:r>
          </a:p>
          <a:p>
            <a:r>
              <a:rPr lang="en-US" sz="1000" dirty="0" smtClean="0"/>
              <a:t>• Blood thinners (e.g. Coumadin, Plavix) at the discretion of the study team.</a:t>
            </a:r>
          </a:p>
          <a:p>
            <a:r>
              <a:rPr lang="en-US" sz="1000" dirty="0" smtClean="0"/>
              <a:t>• Disorders indicated by the MINI 7.0 assessment including:</a:t>
            </a:r>
          </a:p>
          <a:p>
            <a:r>
              <a:rPr lang="en-US" sz="1000" dirty="0" smtClean="0"/>
              <a:t>o Major Depressive Episode- Current (2 weeks)</a:t>
            </a:r>
          </a:p>
          <a:p>
            <a:r>
              <a:rPr lang="en-US" sz="1000" dirty="0" smtClean="0"/>
              <a:t>o Major Depressive Disorder- Current (2 weeks)</a:t>
            </a:r>
          </a:p>
          <a:p>
            <a:r>
              <a:rPr lang="en-US" sz="1000" dirty="0" smtClean="0"/>
              <a:t>© 2020 Kong JT et al. JAMA Network Open.</a:t>
            </a:r>
          </a:p>
          <a:p>
            <a:r>
              <a:rPr lang="en-US" sz="1000" dirty="0" smtClean="0"/>
              <a:t>o </a:t>
            </a:r>
            <a:r>
              <a:rPr lang="en-US" sz="1000" dirty="0" err="1" smtClean="0"/>
              <a:t>Suicidality</a:t>
            </a:r>
            <a:r>
              <a:rPr lang="en-US" sz="1000" dirty="0" smtClean="0"/>
              <a:t>- Current (Past Month)</a:t>
            </a:r>
          </a:p>
          <a:p>
            <a:r>
              <a:rPr lang="en-US" sz="1000" dirty="0" smtClean="0"/>
              <a:t>o Manic Episode- Current</a:t>
            </a:r>
          </a:p>
          <a:p>
            <a:r>
              <a:rPr lang="en-US" sz="1000" dirty="0" smtClean="0"/>
              <a:t>o Hypomanic Episode- Current</a:t>
            </a:r>
          </a:p>
          <a:p>
            <a:r>
              <a:rPr lang="en-US" sz="1000" dirty="0" smtClean="0"/>
              <a:t>o PTSD- Current (Past Month)</a:t>
            </a:r>
          </a:p>
          <a:p>
            <a:r>
              <a:rPr lang="en-US" sz="1000" dirty="0" smtClean="0"/>
              <a:t>o Alcohol Use Disorder-Past 12 Months</a:t>
            </a:r>
          </a:p>
          <a:p>
            <a:r>
              <a:rPr lang="en-US" sz="1000" dirty="0" smtClean="0"/>
              <a:t>o Substance Use Disorder-Past 12 Months</a:t>
            </a:r>
          </a:p>
          <a:p>
            <a:r>
              <a:rPr lang="en-US" sz="1000" dirty="0" smtClean="0"/>
              <a:t>o Psychotic Disorders- Lifetime</a:t>
            </a:r>
          </a:p>
          <a:p>
            <a:r>
              <a:rPr lang="en-US" sz="1000" dirty="0" smtClean="0"/>
              <a:t>o Mood Disorder with Psychotic Features- Current</a:t>
            </a:r>
          </a:p>
          <a:p>
            <a:r>
              <a:rPr lang="en-US" sz="1000" dirty="0" smtClean="0"/>
              <a:t>o Anorexia Nervosa- Current (Past 3 months)</a:t>
            </a:r>
          </a:p>
          <a:p>
            <a:r>
              <a:rPr lang="en-US" sz="1000" dirty="0" smtClean="0"/>
              <a:t>o Bulimia Nervosa- Current (Past 3 months)</a:t>
            </a:r>
          </a:p>
          <a:p>
            <a:r>
              <a:rPr lang="en-US" sz="1000" dirty="0" smtClean="0"/>
              <a:t>o Antisocial Personality Disorder- Lifetime</a:t>
            </a:r>
          </a:p>
          <a:p>
            <a:r>
              <a:rPr lang="en-US" sz="1000" dirty="0" smtClean="0"/>
              <a:t>• Bleeding disorders at the discretion of the study team.</a:t>
            </a:r>
          </a:p>
          <a:p>
            <a:r>
              <a:rPr lang="en-US" sz="1000" dirty="0" smtClean="0"/>
              <a:t>• Previous acupuncture treatment in the past 5 years.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30845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Ekran Resmi 2022-11-15 02.36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37" y="-16042"/>
            <a:ext cx="5513909" cy="4173026"/>
          </a:xfrm>
          <a:prstGeom prst="rect">
            <a:avLst/>
          </a:prstGeom>
        </p:spPr>
      </p:pic>
      <p:pic>
        <p:nvPicPr>
          <p:cNvPr id="6" name="Picture 5" descr="Ekran Resmi 2022-11-15 02.37.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0" y="4073006"/>
            <a:ext cx="5588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00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 smtClean="0"/>
              <a:t>Gerçek</a:t>
            </a:r>
            <a:r>
              <a:rPr lang="en-US" sz="1800" dirty="0" smtClean="0"/>
              <a:t> </a:t>
            </a:r>
            <a:r>
              <a:rPr lang="en-US" sz="1800" dirty="0" err="1" smtClean="0"/>
              <a:t>ve</a:t>
            </a:r>
            <a:r>
              <a:rPr lang="en-US" sz="1800" dirty="0" smtClean="0"/>
              <a:t> </a:t>
            </a:r>
            <a:r>
              <a:rPr lang="en-US" sz="1800" dirty="0" err="1" smtClean="0"/>
              <a:t>sahte</a:t>
            </a:r>
            <a:r>
              <a:rPr lang="en-US" sz="1800" dirty="0" smtClean="0"/>
              <a:t> </a:t>
            </a:r>
            <a:r>
              <a:rPr lang="en-US" sz="1800" dirty="0" err="1" smtClean="0"/>
              <a:t>tedaviler</a:t>
            </a:r>
            <a:r>
              <a:rPr lang="en-US" sz="1800" dirty="0" smtClean="0"/>
              <a:t>, 6 </a:t>
            </a:r>
            <a:r>
              <a:rPr lang="en-US" sz="1800" dirty="0" err="1" smtClean="0"/>
              <a:t>hafta</a:t>
            </a:r>
            <a:r>
              <a:rPr lang="en-US" sz="1800" dirty="0" smtClean="0"/>
              <a:t> </a:t>
            </a:r>
            <a:r>
              <a:rPr lang="en-US" sz="1800" dirty="0" err="1" smtClean="0"/>
              <a:t>boyunca</a:t>
            </a:r>
            <a:r>
              <a:rPr lang="en-US" sz="1800" dirty="0" smtClean="0"/>
              <a:t> 45 </a:t>
            </a:r>
            <a:r>
              <a:rPr lang="en-US" sz="1800" dirty="0" err="1" smtClean="0"/>
              <a:t>dakikalık</a:t>
            </a:r>
            <a:r>
              <a:rPr lang="en-US" sz="1800" dirty="0" smtClean="0"/>
              <a:t> on </a:t>
            </a:r>
            <a:r>
              <a:rPr lang="en-US" sz="1800" dirty="0" err="1" smtClean="0"/>
              <a:t>iki</a:t>
            </a:r>
            <a:r>
              <a:rPr lang="en-US" sz="1800" dirty="0" smtClean="0"/>
              <a:t> </a:t>
            </a:r>
            <a:r>
              <a:rPr lang="en-US" sz="1800" dirty="0" err="1" smtClean="0"/>
              <a:t>seansı</a:t>
            </a:r>
            <a:r>
              <a:rPr lang="en-US" sz="1800" dirty="0" smtClean="0"/>
              <a:t> </a:t>
            </a:r>
            <a:r>
              <a:rPr lang="en-US" sz="1800" dirty="0" err="1" smtClean="0"/>
              <a:t>içeriyordu</a:t>
            </a:r>
            <a:r>
              <a:rPr lang="en-US" sz="1800" dirty="0" smtClean="0"/>
              <a:t>. Her </a:t>
            </a:r>
            <a:r>
              <a:rPr lang="en-US" sz="1800" dirty="0" err="1" smtClean="0"/>
              <a:t>iki</a:t>
            </a:r>
            <a:r>
              <a:rPr lang="en-US" sz="1800" dirty="0" smtClean="0"/>
              <a:t> </a:t>
            </a:r>
            <a:r>
              <a:rPr lang="en-US" sz="1800" dirty="0" err="1" smtClean="0"/>
              <a:t>müdahalede</a:t>
            </a:r>
            <a:r>
              <a:rPr lang="en-US" sz="1800" dirty="0" smtClean="0"/>
              <a:t> de </a:t>
            </a:r>
            <a:r>
              <a:rPr lang="en-US" sz="1800" dirty="0" err="1" smtClean="0"/>
              <a:t>katılımcı</a:t>
            </a:r>
            <a:r>
              <a:rPr lang="en-US" sz="1800" dirty="0" smtClean="0"/>
              <a:t> </a:t>
            </a:r>
            <a:r>
              <a:rPr lang="en-US" sz="1800" dirty="0" err="1" smtClean="0"/>
              <a:t>yüzüstü</a:t>
            </a:r>
            <a:r>
              <a:rPr lang="en-US" sz="1800" dirty="0" smtClean="0"/>
              <a:t> </a:t>
            </a:r>
            <a:r>
              <a:rPr lang="en-US" sz="1800" dirty="0" err="1" smtClean="0"/>
              <a:t>pozisyonda</a:t>
            </a:r>
            <a:r>
              <a:rPr lang="en-US" sz="1800" dirty="0" smtClean="0"/>
              <a:t> </a:t>
            </a:r>
            <a:r>
              <a:rPr lang="en-US" sz="1800" dirty="0" err="1" smtClean="0"/>
              <a:t>rahat</a:t>
            </a:r>
            <a:r>
              <a:rPr lang="en-US" sz="1800" dirty="0" smtClean="0"/>
              <a:t> </a:t>
            </a:r>
            <a:r>
              <a:rPr lang="en-US" sz="1800" dirty="0" err="1" smtClean="0"/>
              <a:t>bir</a:t>
            </a:r>
            <a:r>
              <a:rPr lang="en-US" sz="1800" dirty="0" smtClean="0"/>
              <a:t> </a:t>
            </a:r>
            <a:r>
              <a:rPr lang="en-US" sz="1800" dirty="0" err="1" smtClean="0"/>
              <a:t>şekilde</a:t>
            </a:r>
            <a:r>
              <a:rPr lang="en-US" sz="1800" dirty="0" smtClean="0"/>
              <a:t> </a:t>
            </a:r>
            <a:r>
              <a:rPr lang="en-US" sz="1800" dirty="0" err="1" smtClean="0"/>
              <a:t>yerleştirildi</a:t>
            </a:r>
            <a:r>
              <a:rPr lang="en-US" sz="1800" dirty="0" smtClean="0"/>
              <a:t> </a:t>
            </a:r>
            <a:r>
              <a:rPr lang="en-US" sz="1800" dirty="0" err="1" smtClean="0"/>
              <a:t>ve</a:t>
            </a:r>
            <a:r>
              <a:rPr lang="en-US" sz="1800" dirty="0" smtClean="0"/>
              <a:t> </a:t>
            </a:r>
            <a:r>
              <a:rPr lang="en-US" sz="1800" dirty="0" err="1" smtClean="0"/>
              <a:t>tüm</a:t>
            </a:r>
            <a:r>
              <a:rPr lang="en-US" sz="1800" dirty="0" smtClean="0"/>
              <a:t> </a:t>
            </a:r>
            <a:r>
              <a:rPr lang="en-US" sz="1800" dirty="0" err="1" smtClean="0"/>
              <a:t>iğneler</a:t>
            </a:r>
            <a:r>
              <a:rPr lang="en-US" sz="1800" dirty="0" smtClean="0"/>
              <a:t> </a:t>
            </a:r>
            <a:r>
              <a:rPr lang="en-US" sz="1800" dirty="0" err="1" smtClean="0"/>
              <a:t>yerleştirildikten</a:t>
            </a:r>
            <a:r>
              <a:rPr lang="en-US" sz="1800" dirty="0" smtClean="0"/>
              <a:t> </a:t>
            </a:r>
            <a:r>
              <a:rPr lang="en-US" sz="1800" dirty="0" err="1" smtClean="0"/>
              <a:t>sonra</a:t>
            </a:r>
            <a:r>
              <a:rPr lang="en-US" sz="1800" dirty="0" smtClean="0"/>
              <a:t> </a:t>
            </a:r>
            <a:r>
              <a:rPr lang="en-US" sz="1800" dirty="0" err="1" smtClean="0"/>
              <a:t>yaklaşık</a:t>
            </a:r>
            <a:r>
              <a:rPr lang="en-US" sz="1800" dirty="0" smtClean="0"/>
              <a:t> 30 </a:t>
            </a:r>
            <a:r>
              <a:rPr lang="en-US" sz="1800" dirty="0" err="1" smtClean="0"/>
              <a:t>dakika</a:t>
            </a:r>
            <a:r>
              <a:rPr lang="en-US" sz="1800" dirty="0" smtClean="0"/>
              <a:t> </a:t>
            </a:r>
            <a:r>
              <a:rPr lang="en-US" sz="1800" dirty="0" err="1" smtClean="0"/>
              <a:t>aktif</a:t>
            </a:r>
            <a:r>
              <a:rPr lang="en-US" sz="1800" dirty="0" smtClean="0"/>
              <a:t> </a:t>
            </a:r>
            <a:r>
              <a:rPr lang="en-US" sz="1800" dirty="0" err="1" smtClean="0"/>
              <a:t>veya</a:t>
            </a:r>
            <a:r>
              <a:rPr lang="en-US" sz="1800" dirty="0" smtClean="0"/>
              <a:t> </a:t>
            </a:r>
            <a:r>
              <a:rPr lang="en-US" sz="1800" dirty="0" err="1" smtClean="0"/>
              <a:t>sahte</a:t>
            </a:r>
            <a:r>
              <a:rPr lang="en-US" sz="1800" dirty="0" smtClean="0"/>
              <a:t> </a:t>
            </a:r>
            <a:r>
              <a:rPr lang="en-US" sz="1800" dirty="0" err="1" smtClean="0"/>
              <a:t>elektrik</a:t>
            </a:r>
            <a:r>
              <a:rPr lang="en-US" sz="1800" dirty="0" smtClean="0"/>
              <a:t> </a:t>
            </a:r>
            <a:r>
              <a:rPr lang="en-US" sz="1800" dirty="0" err="1" smtClean="0"/>
              <a:t>stimülasyonu</a:t>
            </a:r>
            <a:r>
              <a:rPr lang="en-US" sz="1800" dirty="0" smtClean="0"/>
              <a:t> </a:t>
            </a:r>
            <a:r>
              <a:rPr lang="en-US" sz="1800" dirty="0" err="1" smtClean="0"/>
              <a:t>aldı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r>
              <a:rPr lang="en-US" sz="1800" dirty="0" err="1" smtClean="0"/>
              <a:t>Katılımcılar</a:t>
            </a:r>
            <a:r>
              <a:rPr lang="en-US" sz="1800" dirty="0" smtClean="0"/>
              <a:t>, </a:t>
            </a:r>
            <a:r>
              <a:rPr lang="en-US" sz="1800" dirty="0" err="1" smtClean="0"/>
              <a:t>gerçek</a:t>
            </a:r>
            <a:r>
              <a:rPr lang="en-US" sz="1800" dirty="0" smtClean="0"/>
              <a:t> </a:t>
            </a:r>
            <a:r>
              <a:rPr lang="en-US" sz="1800" dirty="0" err="1" smtClean="0"/>
              <a:t>veya</a:t>
            </a:r>
            <a:r>
              <a:rPr lang="en-US" sz="1800" dirty="0" smtClean="0"/>
              <a:t> </a:t>
            </a:r>
            <a:r>
              <a:rPr lang="en-US" sz="1800" dirty="0" err="1" smtClean="0"/>
              <a:t>sahte</a:t>
            </a:r>
            <a:r>
              <a:rPr lang="en-US" sz="1800" dirty="0" smtClean="0"/>
              <a:t> </a:t>
            </a:r>
            <a:r>
              <a:rPr lang="en-US" sz="1800" dirty="0" err="1" smtClean="0"/>
              <a:t>tedaviler</a:t>
            </a:r>
            <a:r>
              <a:rPr lang="en-US" sz="1800" dirty="0" smtClean="0"/>
              <a:t> </a:t>
            </a:r>
            <a:r>
              <a:rPr lang="en-US" sz="1800" dirty="0" err="1" smtClean="0"/>
              <a:t>almak</a:t>
            </a:r>
            <a:r>
              <a:rPr lang="en-US" sz="1800" dirty="0" smtClean="0"/>
              <a:t> </a:t>
            </a:r>
            <a:r>
              <a:rPr lang="en-US" sz="1800" dirty="0" err="1" smtClean="0"/>
              <a:t>için</a:t>
            </a:r>
            <a:r>
              <a:rPr lang="en-US" sz="1800" dirty="0" smtClean="0"/>
              <a:t> </a:t>
            </a:r>
            <a:r>
              <a:rPr lang="en-US" sz="1800" dirty="0" err="1" smtClean="0"/>
              <a:t>eşit</a:t>
            </a:r>
            <a:r>
              <a:rPr lang="en-US" sz="1800" dirty="0" smtClean="0"/>
              <a:t> </a:t>
            </a:r>
            <a:r>
              <a:rPr lang="en-US" sz="1800" dirty="0" err="1" smtClean="0"/>
              <a:t>şansa</a:t>
            </a:r>
            <a:r>
              <a:rPr lang="en-US" sz="1800" dirty="0" smtClean="0"/>
              <a:t> </a:t>
            </a:r>
            <a:r>
              <a:rPr lang="en-US" sz="1800" dirty="0" err="1" smtClean="0"/>
              <a:t>sahip</a:t>
            </a:r>
            <a:r>
              <a:rPr lang="en-US" sz="1800" dirty="0" smtClean="0"/>
              <a:t> </a:t>
            </a:r>
            <a:r>
              <a:rPr lang="en-US" sz="1800" dirty="0" err="1" smtClean="0"/>
              <a:t>olacak</a:t>
            </a:r>
            <a:r>
              <a:rPr lang="en-US" sz="1800" dirty="0" smtClean="0"/>
              <a:t> </a:t>
            </a:r>
            <a:r>
              <a:rPr lang="en-US" sz="1800" dirty="0" err="1" smtClean="0"/>
              <a:t>şekilde</a:t>
            </a:r>
            <a:r>
              <a:rPr lang="en-US" sz="1800" dirty="0" smtClean="0"/>
              <a:t> randomize </a:t>
            </a:r>
            <a:r>
              <a:rPr lang="en-US" sz="1800" dirty="0" err="1" smtClean="0"/>
              <a:t>edildi</a:t>
            </a:r>
            <a:r>
              <a:rPr lang="en-US" sz="1800" dirty="0" smtClean="0"/>
              <a:t> </a:t>
            </a:r>
            <a:r>
              <a:rPr lang="en-US" sz="1800" dirty="0" err="1" smtClean="0"/>
              <a:t>ve</a:t>
            </a:r>
            <a:r>
              <a:rPr lang="en-US" sz="1800" dirty="0" smtClean="0"/>
              <a:t> 10 </a:t>
            </a:r>
            <a:r>
              <a:rPr lang="en-US" sz="1800" dirty="0" err="1" smtClean="0"/>
              <a:t>akupunktur</a:t>
            </a:r>
            <a:r>
              <a:rPr lang="en-US" sz="1800" dirty="0" smtClean="0"/>
              <a:t> </a:t>
            </a:r>
            <a:r>
              <a:rPr lang="en-US" sz="1800" dirty="0" err="1" smtClean="0"/>
              <a:t>uzmanına</a:t>
            </a:r>
            <a:r>
              <a:rPr lang="en-US" sz="1800" dirty="0" smtClean="0"/>
              <a:t> </a:t>
            </a:r>
            <a:r>
              <a:rPr lang="en-US" sz="1800" dirty="0" err="1" smtClean="0"/>
              <a:t>ayrıldı</a:t>
            </a:r>
            <a:r>
              <a:rPr lang="en-US" sz="1800" dirty="0" smtClean="0"/>
              <a:t>.</a:t>
            </a:r>
          </a:p>
          <a:p>
            <a:endParaRPr lang="en-US" dirty="0" smtClean="0"/>
          </a:p>
          <a:p>
            <a:r>
              <a:rPr lang="en-US" sz="1800" dirty="0" err="1" smtClean="0"/>
              <a:t>Daha</a:t>
            </a:r>
            <a:r>
              <a:rPr lang="en-US" sz="1800" dirty="0" smtClean="0"/>
              <a:t> </a:t>
            </a:r>
            <a:r>
              <a:rPr lang="en-US" sz="1800" dirty="0" err="1" smtClean="0"/>
              <a:t>sonra</a:t>
            </a:r>
            <a:r>
              <a:rPr lang="en-US" sz="1800" dirty="0" smtClean="0"/>
              <a:t> </a:t>
            </a:r>
            <a:r>
              <a:rPr lang="en-US" sz="1800" dirty="0" err="1" smtClean="0"/>
              <a:t>hastanın</a:t>
            </a:r>
            <a:r>
              <a:rPr lang="en-US" sz="1800" dirty="0" smtClean="0"/>
              <a:t> </a:t>
            </a:r>
            <a:r>
              <a:rPr lang="en-US" sz="1800" dirty="0" err="1" smtClean="0"/>
              <a:t>seçilen</a:t>
            </a:r>
            <a:r>
              <a:rPr lang="en-US" sz="1800" dirty="0" smtClean="0"/>
              <a:t> </a:t>
            </a:r>
            <a:r>
              <a:rPr lang="en-US" sz="1800" dirty="0" err="1" smtClean="0"/>
              <a:t>akupunktur</a:t>
            </a:r>
            <a:r>
              <a:rPr lang="en-US" sz="1800" dirty="0" smtClean="0"/>
              <a:t> </a:t>
            </a:r>
            <a:r>
              <a:rPr lang="en-US" sz="1800" dirty="0" err="1" smtClean="0"/>
              <a:t>uzmanına</a:t>
            </a:r>
            <a:r>
              <a:rPr lang="en-US" sz="1800" dirty="0" smtClean="0"/>
              <a:t> </a:t>
            </a:r>
            <a:r>
              <a:rPr lang="en-US" sz="1800" dirty="0" err="1" smtClean="0"/>
              <a:t>karşılık</a:t>
            </a:r>
            <a:r>
              <a:rPr lang="en-US" sz="1800" dirty="0" smtClean="0"/>
              <a:t> </a:t>
            </a:r>
            <a:r>
              <a:rPr lang="en-US" sz="1800" dirty="0" err="1" smtClean="0"/>
              <a:t>gelen</a:t>
            </a:r>
            <a:r>
              <a:rPr lang="en-US" sz="1800" dirty="0" smtClean="0"/>
              <a:t> </a:t>
            </a:r>
            <a:r>
              <a:rPr lang="en-US" sz="1800" dirty="0" err="1" smtClean="0"/>
              <a:t>randomizasyon</a:t>
            </a:r>
            <a:r>
              <a:rPr lang="en-US" sz="1800" dirty="0" smtClean="0"/>
              <a:t> </a:t>
            </a:r>
            <a:r>
              <a:rPr lang="en-US" sz="1800" dirty="0" err="1" smtClean="0"/>
              <a:t>tablosunu</a:t>
            </a:r>
            <a:r>
              <a:rPr lang="en-US" sz="1800" dirty="0" smtClean="0"/>
              <a:t> </a:t>
            </a:r>
            <a:r>
              <a:rPr lang="en-US" sz="1800" dirty="0" err="1" smtClean="0"/>
              <a:t>kullanarak</a:t>
            </a:r>
            <a:r>
              <a:rPr lang="en-US" sz="1800" dirty="0" smtClean="0"/>
              <a:t> </a:t>
            </a:r>
            <a:r>
              <a:rPr lang="en-US" sz="1800" dirty="0" err="1" smtClean="0"/>
              <a:t>çalışmayla</a:t>
            </a:r>
            <a:r>
              <a:rPr lang="en-US" sz="1800" dirty="0" smtClean="0"/>
              <a:t> </a:t>
            </a:r>
            <a:r>
              <a:rPr lang="en-US" sz="1800" dirty="0" err="1" smtClean="0"/>
              <a:t>ilgisi</a:t>
            </a:r>
            <a:r>
              <a:rPr lang="en-US" sz="1800" dirty="0" smtClean="0"/>
              <a:t> </a:t>
            </a:r>
            <a:r>
              <a:rPr lang="en-US" sz="1800" dirty="0" err="1" smtClean="0"/>
              <a:t>olmayan</a:t>
            </a:r>
            <a:r>
              <a:rPr lang="en-US" sz="1800" dirty="0" smtClean="0"/>
              <a:t> </a:t>
            </a:r>
            <a:r>
              <a:rPr lang="en-US" sz="1800" dirty="0" err="1" smtClean="0"/>
              <a:t>bir</a:t>
            </a:r>
            <a:r>
              <a:rPr lang="en-US" sz="1800" dirty="0" smtClean="0"/>
              <a:t> </a:t>
            </a:r>
            <a:r>
              <a:rPr lang="en-US" sz="1800" dirty="0" err="1" smtClean="0"/>
              <a:t>kişi</a:t>
            </a:r>
            <a:r>
              <a:rPr lang="en-US" sz="1800" dirty="0" smtClean="0"/>
              <a:t> </a:t>
            </a:r>
            <a:r>
              <a:rPr lang="en-US" sz="1800" dirty="0" err="1" smtClean="0"/>
              <a:t>tarafından</a:t>
            </a:r>
            <a:r>
              <a:rPr lang="en-US" sz="1800" dirty="0" smtClean="0"/>
              <a:t> </a:t>
            </a:r>
            <a:r>
              <a:rPr lang="en-US" sz="1800" dirty="0" err="1" smtClean="0"/>
              <a:t>gerçek</a:t>
            </a:r>
            <a:r>
              <a:rPr lang="en-US" sz="1800" dirty="0" smtClean="0"/>
              <a:t> </a:t>
            </a:r>
            <a:r>
              <a:rPr lang="en-US" sz="1800" dirty="0" err="1" smtClean="0"/>
              <a:t>veya</a:t>
            </a:r>
            <a:r>
              <a:rPr lang="en-US" sz="1800" dirty="0" smtClean="0"/>
              <a:t> </a:t>
            </a:r>
            <a:r>
              <a:rPr lang="en-US" sz="1800" dirty="0" err="1" smtClean="0"/>
              <a:t>yalancı</a:t>
            </a:r>
            <a:r>
              <a:rPr lang="en-US" sz="1800" dirty="0" smtClean="0"/>
              <a:t> </a:t>
            </a:r>
            <a:r>
              <a:rPr lang="en-US" sz="1800" dirty="0" err="1" smtClean="0"/>
              <a:t>aqupunktur</a:t>
            </a:r>
            <a:r>
              <a:rPr lang="en-US" sz="1800" dirty="0" smtClean="0"/>
              <a:t> </a:t>
            </a:r>
            <a:r>
              <a:rPr lang="en-US" sz="1800" dirty="0" err="1" smtClean="0"/>
              <a:t>tedavisi</a:t>
            </a:r>
            <a:r>
              <a:rPr lang="en-US" sz="1800" dirty="0" smtClean="0"/>
              <a:t> </a:t>
            </a:r>
            <a:r>
              <a:rPr lang="en-US" sz="1800" dirty="0" err="1" smtClean="0"/>
              <a:t>alacağına</a:t>
            </a:r>
            <a:r>
              <a:rPr lang="en-US" sz="1800" dirty="0" smtClean="0"/>
              <a:t> </a:t>
            </a:r>
            <a:r>
              <a:rPr lang="en-US" sz="1800" dirty="0" err="1" smtClean="0"/>
              <a:t>karar</a:t>
            </a:r>
            <a:r>
              <a:rPr lang="en-US" sz="1800" dirty="0" smtClean="0"/>
              <a:t> </a:t>
            </a:r>
            <a:r>
              <a:rPr lang="en-US" sz="1800" dirty="0" err="1" smtClean="0"/>
              <a:t>verildi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r>
              <a:rPr lang="en-US" sz="1800" dirty="0" smtClean="0"/>
              <a:t>Hem </a:t>
            </a:r>
            <a:r>
              <a:rPr lang="en-US" sz="1800" dirty="0" err="1" smtClean="0"/>
              <a:t>katılımcı</a:t>
            </a:r>
            <a:r>
              <a:rPr lang="en-US" sz="1800" dirty="0" smtClean="0"/>
              <a:t> hem de </a:t>
            </a:r>
            <a:r>
              <a:rPr lang="en-US" sz="1800" dirty="0" err="1" smtClean="0"/>
              <a:t>sonuç</a:t>
            </a:r>
            <a:r>
              <a:rPr lang="en-US" sz="1800" dirty="0" smtClean="0"/>
              <a:t> </a:t>
            </a:r>
            <a:r>
              <a:rPr lang="en-US" sz="1800" dirty="0" err="1" smtClean="0"/>
              <a:t>değerlendiricisi</a:t>
            </a:r>
            <a:r>
              <a:rPr lang="en-US" sz="1800" dirty="0" smtClean="0"/>
              <a:t>, </a:t>
            </a:r>
            <a:r>
              <a:rPr lang="en-US" sz="1800" dirty="0" err="1" smtClean="0"/>
              <a:t>kördü</a:t>
            </a:r>
            <a:r>
              <a:rPr lang="en-US" sz="1800" dirty="0" smtClean="0"/>
              <a:t> </a:t>
            </a:r>
            <a:r>
              <a:rPr lang="en-US" sz="1800" dirty="0" err="1" smtClean="0"/>
              <a:t>fakat</a:t>
            </a:r>
            <a:r>
              <a:rPr lang="en-US" sz="1800" dirty="0" smtClean="0"/>
              <a:t> </a:t>
            </a:r>
            <a:r>
              <a:rPr lang="en-US" sz="1800" dirty="0" err="1" smtClean="0"/>
              <a:t>akupuktur</a:t>
            </a:r>
            <a:r>
              <a:rPr lang="en-US" sz="1800" dirty="0" smtClean="0"/>
              <a:t> </a:t>
            </a:r>
            <a:r>
              <a:rPr lang="en-US" sz="1800" dirty="0" err="1" smtClean="0"/>
              <a:t>uygulayıcılar</a:t>
            </a:r>
            <a:r>
              <a:rPr lang="en-US" sz="1800" dirty="0" smtClean="0"/>
              <a:t> </a:t>
            </a:r>
            <a:r>
              <a:rPr lang="en-US" sz="1800" dirty="0" err="1" smtClean="0"/>
              <a:t>kim</a:t>
            </a:r>
            <a:r>
              <a:rPr lang="en-US" sz="1800" dirty="0" smtClean="0"/>
              <a:t> </a:t>
            </a:r>
            <a:r>
              <a:rPr lang="en-US" sz="1800" dirty="0" err="1" smtClean="0"/>
              <a:t>gerçek</a:t>
            </a:r>
            <a:r>
              <a:rPr lang="en-US" sz="1800" dirty="0" smtClean="0"/>
              <a:t> </a:t>
            </a:r>
            <a:r>
              <a:rPr lang="en-US" sz="1800" dirty="0" err="1" smtClean="0"/>
              <a:t>tedavi</a:t>
            </a:r>
            <a:r>
              <a:rPr lang="en-US" sz="1800" dirty="0" smtClean="0"/>
              <a:t> </a:t>
            </a:r>
            <a:r>
              <a:rPr lang="en-US" sz="1800" dirty="0" err="1" smtClean="0"/>
              <a:t>uygulanacak</a:t>
            </a:r>
            <a:r>
              <a:rPr lang="en-US" sz="1800" dirty="0" smtClean="0"/>
              <a:t> </a:t>
            </a:r>
            <a:r>
              <a:rPr lang="en-US" sz="1800" dirty="0" err="1" smtClean="0"/>
              <a:t>kime</a:t>
            </a:r>
            <a:r>
              <a:rPr lang="en-US" sz="1800" dirty="0" smtClean="0"/>
              <a:t> sham </a:t>
            </a:r>
            <a:r>
              <a:rPr lang="en-US" sz="1800" dirty="0" err="1" smtClean="0"/>
              <a:t>tedavi</a:t>
            </a:r>
            <a:r>
              <a:rPr lang="en-US" sz="1800" dirty="0" smtClean="0"/>
              <a:t> </a:t>
            </a:r>
            <a:r>
              <a:rPr lang="en-US" sz="1800" dirty="0" err="1" smtClean="0"/>
              <a:t>verilecek</a:t>
            </a:r>
            <a:r>
              <a:rPr lang="en-US" sz="1800" dirty="0" smtClean="0"/>
              <a:t> </a:t>
            </a:r>
            <a:r>
              <a:rPr lang="en-US" sz="1800" dirty="0" err="1" smtClean="0"/>
              <a:t>biliyorlardı</a:t>
            </a:r>
            <a:r>
              <a:rPr lang="en-US" sz="1800" dirty="0" smtClean="0"/>
              <a:t>. </a:t>
            </a:r>
          </a:p>
          <a:p>
            <a:endParaRPr lang="en-US" sz="1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Metodlar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/>
              <a:t>M</a:t>
            </a:r>
            <a:r>
              <a:rPr lang="en-US" dirty="0" err="1" smtClean="0"/>
              <a:t>üdahaleler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332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kran Resmi 2022-11-14 22.29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55650"/>
            <a:ext cx="74803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22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5532"/>
            <a:ext cx="8229600" cy="4525963"/>
          </a:xfrm>
        </p:spPr>
        <p:txBody>
          <a:bodyPr>
            <a:noAutofit/>
          </a:bodyPr>
          <a:lstStyle/>
          <a:p>
            <a:r>
              <a:rPr lang="en-US" sz="1800" dirty="0" err="1" smtClean="0"/>
              <a:t>Birincil</a:t>
            </a:r>
            <a:r>
              <a:rPr lang="en-US" sz="1800" dirty="0" smtClean="0"/>
              <a:t> </a:t>
            </a:r>
            <a:r>
              <a:rPr lang="en-US" sz="1800" dirty="0" err="1" smtClean="0"/>
              <a:t>Klinik</a:t>
            </a:r>
            <a:r>
              <a:rPr lang="en-US" sz="1800" dirty="0" smtClean="0"/>
              <a:t> </a:t>
            </a:r>
            <a:r>
              <a:rPr lang="en-US" sz="1800" dirty="0" err="1" smtClean="0"/>
              <a:t>Sonuç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 err="1" smtClean="0"/>
              <a:t>Sırt</a:t>
            </a:r>
            <a:r>
              <a:rPr lang="en-US" sz="1800" dirty="0" smtClean="0"/>
              <a:t> </a:t>
            </a:r>
            <a:r>
              <a:rPr lang="en-US" sz="1800" dirty="0" err="1" smtClean="0"/>
              <a:t>ağrısının</a:t>
            </a:r>
            <a:r>
              <a:rPr lang="en-US" sz="1800" dirty="0" smtClean="0"/>
              <a:t> </a:t>
            </a:r>
            <a:r>
              <a:rPr lang="en-US" sz="1800" dirty="0" err="1" smtClean="0"/>
              <a:t>yoğunluğu</a:t>
            </a:r>
            <a:r>
              <a:rPr lang="en-US" sz="1800" dirty="0" smtClean="0"/>
              <a:t>, </a:t>
            </a:r>
            <a:r>
              <a:rPr lang="en-US" sz="1800" dirty="0" err="1" smtClean="0"/>
              <a:t>Ulusal</a:t>
            </a:r>
            <a:r>
              <a:rPr lang="en-US" sz="1800" dirty="0" smtClean="0"/>
              <a:t> </a:t>
            </a:r>
            <a:r>
              <a:rPr lang="en-US" sz="1800" dirty="0" err="1" smtClean="0"/>
              <a:t>Sağlık</a:t>
            </a:r>
            <a:r>
              <a:rPr lang="en-US" sz="1800" dirty="0" smtClean="0"/>
              <a:t> </a:t>
            </a:r>
            <a:r>
              <a:rPr lang="en-US" sz="1800" dirty="0" err="1" smtClean="0"/>
              <a:t>Enstitüleri</a:t>
            </a:r>
            <a:r>
              <a:rPr lang="en-US" sz="1800" dirty="0" smtClean="0"/>
              <a:t> PROMIS </a:t>
            </a:r>
            <a:r>
              <a:rPr lang="en-US" sz="1800" dirty="0" err="1" smtClean="0"/>
              <a:t>ağrı</a:t>
            </a:r>
            <a:r>
              <a:rPr lang="en-US" sz="1800" dirty="0" smtClean="0"/>
              <a:t> </a:t>
            </a:r>
            <a:r>
              <a:rPr lang="en-US" sz="1800" dirty="0" err="1" smtClean="0"/>
              <a:t>yoğunluğu</a:t>
            </a:r>
            <a:r>
              <a:rPr lang="en-US" sz="1800" dirty="0" smtClean="0"/>
              <a:t> </a:t>
            </a:r>
            <a:r>
              <a:rPr lang="en-US" sz="1800" dirty="0" err="1" smtClean="0"/>
              <a:t>enstrümanı</a:t>
            </a:r>
            <a:r>
              <a:rPr lang="en-US" sz="1800" dirty="0" smtClean="0"/>
              <a:t> </a:t>
            </a:r>
            <a:r>
              <a:rPr lang="en-US" sz="1800" dirty="0" err="1" smtClean="0"/>
              <a:t>tarafından</a:t>
            </a:r>
            <a:r>
              <a:rPr lang="en-US" sz="1800" dirty="0" smtClean="0"/>
              <a:t>, </a:t>
            </a:r>
            <a:r>
              <a:rPr lang="en-US" sz="1800" dirty="0" err="1" smtClean="0"/>
              <a:t>genel</a:t>
            </a:r>
            <a:r>
              <a:rPr lang="en-US" sz="1800" dirty="0" smtClean="0"/>
              <a:t> ABD </a:t>
            </a:r>
            <a:r>
              <a:rPr lang="en-US" sz="1800" dirty="0" err="1" smtClean="0"/>
              <a:t>popülasyonuna</a:t>
            </a:r>
            <a:r>
              <a:rPr lang="en-US" sz="1800" dirty="0" smtClean="0"/>
              <a:t> </a:t>
            </a:r>
            <a:r>
              <a:rPr lang="en-US" sz="1800" dirty="0" err="1" smtClean="0"/>
              <a:t>göre</a:t>
            </a:r>
            <a:r>
              <a:rPr lang="en-US" sz="1800" dirty="0" smtClean="0"/>
              <a:t> </a:t>
            </a:r>
            <a:r>
              <a:rPr lang="en-US" sz="1800" dirty="0" err="1" smtClean="0"/>
              <a:t>kalibre</a:t>
            </a:r>
            <a:r>
              <a:rPr lang="en-US" sz="1800" dirty="0" smtClean="0"/>
              <a:t> </a:t>
            </a:r>
            <a:r>
              <a:rPr lang="en-US" sz="1800" dirty="0" err="1" smtClean="0"/>
              <a:t>edilmiş</a:t>
            </a:r>
            <a:r>
              <a:rPr lang="en-US" sz="1800" dirty="0" smtClean="0"/>
              <a:t> T-</a:t>
            </a:r>
            <a:r>
              <a:rPr lang="en-US" sz="1800" dirty="0" err="1" smtClean="0"/>
              <a:t>skorları</a:t>
            </a:r>
            <a:r>
              <a:rPr lang="en-US" sz="1800" dirty="0" smtClean="0"/>
              <a:t> </a:t>
            </a:r>
            <a:r>
              <a:rPr lang="en-US" sz="1800" dirty="0" err="1" smtClean="0"/>
              <a:t>kullanılarak</a:t>
            </a:r>
            <a:r>
              <a:rPr lang="en-US" sz="1800" dirty="0" smtClean="0"/>
              <a:t> </a:t>
            </a:r>
            <a:r>
              <a:rPr lang="en-US" sz="1800" dirty="0" err="1" smtClean="0"/>
              <a:t>ölçüldü</a:t>
            </a:r>
            <a:r>
              <a:rPr lang="en-US" sz="1800" dirty="0" smtClean="0"/>
              <a:t>. </a:t>
            </a:r>
            <a:r>
              <a:rPr lang="en-US" sz="1800" dirty="0" err="1" smtClean="0"/>
              <a:t>Birincil</a:t>
            </a:r>
            <a:r>
              <a:rPr lang="en-US" sz="1800" dirty="0" smtClean="0"/>
              <a:t> </a:t>
            </a:r>
            <a:r>
              <a:rPr lang="en-US" sz="1800" dirty="0" err="1" smtClean="0"/>
              <a:t>sonuç</a:t>
            </a:r>
            <a:r>
              <a:rPr lang="en-US" sz="1800" dirty="0" smtClean="0"/>
              <a:t>, T-</a:t>
            </a:r>
            <a:r>
              <a:rPr lang="en-US" sz="1800" dirty="0" err="1" smtClean="0"/>
              <a:t>skorundaki</a:t>
            </a:r>
            <a:r>
              <a:rPr lang="en-US" sz="1800" dirty="0" smtClean="0"/>
              <a:t> </a:t>
            </a:r>
            <a:r>
              <a:rPr lang="en-US" sz="1800" dirty="0" err="1" smtClean="0"/>
              <a:t>değişiklikti</a:t>
            </a:r>
            <a:r>
              <a:rPr lang="en-US" sz="1800" dirty="0" smtClean="0"/>
              <a:t> (</a:t>
            </a:r>
            <a:r>
              <a:rPr lang="en-US" sz="1800" dirty="0" err="1" smtClean="0"/>
              <a:t>tedavi</a:t>
            </a:r>
            <a:r>
              <a:rPr lang="en-US" sz="1800" dirty="0" smtClean="0"/>
              <a:t> </a:t>
            </a:r>
            <a:r>
              <a:rPr lang="en-US" sz="1800" dirty="0" err="1" smtClean="0"/>
              <a:t>sonrası</a:t>
            </a:r>
            <a:r>
              <a:rPr lang="en-US" sz="1800" dirty="0" smtClean="0"/>
              <a:t> </a:t>
            </a:r>
            <a:r>
              <a:rPr lang="en-US" sz="1800" dirty="0" err="1" smtClean="0"/>
              <a:t>skor</a:t>
            </a:r>
            <a:r>
              <a:rPr lang="en-US" sz="1800" dirty="0" smtClean="0"/>
              <a:t> – </a:t>
            </a:r>
            <a:r>
              <a:rPr lang="en-US" sz="1800" dirty="0" err="1" smtClean="0"/>
              <a:t>tedavi</a:t>
            </a:r>
            <a:r>
              <a:rPr lang="en-US" sz="1800" dirty="0" smtClean="0"/>
              <a:t> </a:t>
            </a:r>
            <a:r>
              <a:rPr lang="en-US" sz="1800" dirty="0" err="1" smtClean="0"/>
              <a:t>öncesi</a:t>
            </a:r>
            <a:r>
              <a:rPr lang="en-US" sz="1800" dirty="0" smtClean="0"/>
              <a:t> </a:t>
            </a:r>
            <a:r>
              <a:rPr lang="en-US" sz="1800" dirty="0" err="1" smtClean="0"/>
              <a:t>skor</a:t>
            </a:r>
            <a:r>
              <a:rPr lang="en-US" sz="1800" dirty="0" smtClean="0"/>
              <a:t>).</a:t>
            </a:r>
          </a:p>
          <a:p>
            <a:endParaRPr lang="en-US" sz="1800" dirty="0" smtClean="0"/>
          </a:p>
          <a:p>
            <a:r>
              <a:rPr lang="en-US" sz="1800" dirty="0" err="1" smtClean="0"/>
              <a:t>İkincil</a:t>
            </a:r>
            <a:r>
              <a:rPr lang="en-US" sz="1800" dirty="0" smtClean="0"/>
              <a:t> </a:t>
            </a:r>
            <a:r>
              <a:rPr lang="en-US" sz="1800" dirty="0" err="1" smtClean="0"/>
              <a:t>Klinik</a:t>
            </a:r>
            <a:r>
              <a:rPr lang="en-US" sz="1800" dirty="0" smtClean="0"/>
              <a:t> </a:t>
            </a:r>
            <a:r>
              <a:rPr lang="en-US" sz="1800" dirty="0" err="1" smtClean="0"/>
              <a:t>Sonuç</a:t>
            </a:r>
            <a:endParaRPr lang="en-US" sz="1800" dirty="0" smtClean="0"/>
          </a:p>
          <a:p>
            <a:r>
              <a:rPr lang="en-US" sz="1800" dirty="0" err="1" smtClean="0"/>
              <a:t>Sırt</a:t>
            </a:r>
            <a:r>
              <a:rPr lang="en-US" sz="1800" dirty="0" smtClean="0"/>
              <a:t> </a:t>
            </a:r>
            <a:r>
              <a:rPr lang="en-US" sz="1800" dirty="0" err="1" smtClean="0"/>
              <a:t>ağrısına</a:t>
            </a:r>
            <a:r>
              <a:rPr lang="en-US" sz="1800" dirty="0" smtClean="0"/>
              <a:t> </a:t>
            </a:r>
            <a:r>
              <a:rPr lang="en-US" sz="1800" dirty="0" err="1" smtClean="0"/>
              <a:t>özgü</a:t>
            </a:r>
            <a:r>
              <a:rPr lang="en-US" sz="1800" dirty="0" smtClean="0"/>
              <a:t> </a:t>
            </a:r>
            <a:r>
              <a:rPr lang="en-US" sz="1800" dirty="0" err="1" smtClean="0"/>
              <a:t>engellilik</a:t>
            </a:r>
            <a:r>
              <a:rPr lang="en-US" sz="1800" dirty="0" smtClean="0"/>
              <a:t>, Roland Morris </a:t>
            </a:r>
            <a:r>
              <a:rPr lang="en-US" sz="1800" dirty="0" err="1" smtClean="0"/>
              <a:t>Engellilik</a:t>
            </a:r>
            <a:r>
              <a:rPr lang="en-US" sz="1800" dirty="0" smtClean="0"/>
              <a:t> </a:t>
            </a:r>
            <a:r>
              <a:rPr lang="en-US" sz="1800" dirty="0" err="1" smtClean="0"/>
              <a:t>Anketi</a:t>
            </a:r>
            <a:r>
              <a:rPr lang="en-US" sz="1800" dirty="0" smtClean="0"/>
              <a:t> (RMDQ) </a:t>
            </a:r>
            <a:r>
              <a:rPr lang="en-US" sz="1800" dirty="0" err="1" smtClean="0"/>
              <a:t>ile</a:t>
            </a:r>
            <a:r>
              <a:rPr lang="en-US" sz="1800" dirty="0" smtClean="0"/>
              <a:t> </a:t>
            </a:r>
            <a:r>
              <a:rPr lang="en-US" sz="1800" dirty="0" err="1" smtClean="0"/>
              <a:t>ölçülmüştür</a:t>
            </a:r>
            <a:r>
              <a:rPr lang="en-US" sz="1800" dirty="0" smtClean="0"/>
              <a:t>. 30 </a:t>
            </a:r>
            <a:r>
              <a:rPr lang="en-US" sz="1800" dirty="0" err="1" smtClean="0"/>
              <a:t>İkincil</a:t>
            </a:r>
            <a:r>
              <a:rPr lang="en-US" sz="1800" dirty="0" smtClean="0"/>
              <a:t> </a:t>
            </a:r>
            <a:r>
              <a:rPr lang="en-US" sz="1800" dirty="0" err="1" smtClean="0"/>
              <a:t>sonuç</a:t>
            </a:r>
            <a:r>
              <a:rPr lang="en-US" sz="1800" dirty="0" smtClean="0"/>
              <a:t>, </a:t>
            </a:r>
            <a:r>
              <a:rPr lang="en-US" sz="1800" dirty="0" err="1" smtClean="0"/>
              <a:t>toplam</a:t>
            </a:r>
            <a:r>
              <a:rPr lang="en-US" sz="1800" dirty="0" smtClean="0"/>
              <a:t> RMDQ </a:t>
            </a:r>
            <a:r>
              <a:rPr lang="en-US" sz="1800" dirty="0" err="1" smtClean="0"/>
              <a:t>skorundaki</a:t>
            </a:r>
            <a:r>
              <a:rPr lang="en-US" sz="1800" dirty="0" smtClean="0"/>
              <a:t> </a:t>
            </a:r>
            <a:r>
              <a:rPr lang="en-US" sz="1800" dirty="0" err="1" smtClean="0"/>
              <a:t>değişiklikti</a:t>
            </a:r>
            <a:r>
              <a:rPr lang="en-US" sz="1800" dirty="0" smtClean="0"/>
              <a:t> (</a:t>
            </a:r>
            <a:r>
              <a:rPr lang="en-US" sz="1800" dirty="0" err="1" smtClean="0"/>
              <a:t>tedavi</a:t>
            </a:r>
            <a:r>
              <a:rPr lang="en-US" sz="1800" dirty="0" smtClean="0"/>
              <a:t> </a:t>
            </a:r>
            <a:r>
              <a:rPr lang="en-US" sz="1800" dirty="0" err="1" smtClean="0"/>
              <a:t>sonrası</a:t>
            </a:r>
            <a:r>
              <a:rPr lang="en-US" sz="1800" dirty="0" smtClean="0"/>
              <a:t> </a:t>
            </a:r>
            <a:r>
              <a:rPr lang="en-US" sz="1800" dirty="0" err="1" smtClean="0"/>
              <a:t>skor</a:t>
            </a:r>
            <a:r>
              <a:rPr lang="en-US" sz="1800" dirty="0" smtClean="0"/>
              <a:t> – </a:t>
            </a:r>
            <a:r>
              <a:rPr lang="en-US" sz="1800" dirty="0" err="1" smtClean="0"/>
              <a:t>tedavi</a:t>
            </a:r>
            <a:r>
              <a:rPr lang="en-US" sz="1800" dirty="0" smtClean="0"/>
              <a:t> </a:t>
            </a:r>
            <a:r>
              <a:rPr lang="en-US" sz="1800" dirty="0" err="1" smtClean="0"/>
              <a:t>öncesi</a:t>
            </a:r>
            <a:r>
              <a:rPr lang="en-US" sz="1800" dirty="0" smtClean="0"/>
              <a:t> </a:t>
            </a:r>
            <a:r>
              <a:rPr lang="en-US" sz="1800" dirty="0" err="1" smtClean="0"/>
              <a:t>skor</a:t>
            </a:r>
            <a:r>
              <a:rPr lang="en-US" sz="1800" dirty="0" smtClean="0"/>
              <a:t>). </a:t>
            </a:r>
            <a:r>
              <a:rPr lang="en-US" sz="1800" dirty="0" err="1" smtClean="0"/>
              <a:t>RMDQ'nun</a:t>
            </a:r>
            <a:r>
              <a:rPr lang="en-US" sz="1800" dirty="0" smtClean="0"/>
              <a:t> </a:t>
            </a:r>
            <a:r>
              <a:rPr lang="en-US" sz="1800" dirty="0" err="1" smtClean="0"/>
              <a:t>puanlaması</a:t>
            </a:r>
            <a:r>
              <a:rPr lang="en-US" sz="1800" dirty="0" smtClean="0"/>
              <a:t> 0'dan 24'e </a:t>
            </a:r>
            <a:r>
              <a:rPr lang="en-US" sz="1800" dirty="0" err="1" smtClean="0"/>
              <a:t>kadardır</a:t>
            </a:r>
            <a:r>
              <a:rPr lang="en-US" sz="1800" dirty="0" smtClean="0"/>
              <a:t>; </a:t>
            </a:r>
            <a:r>
              <a:rPr lang="en-US" sz="1800" dirty="0" err="1" smtClean="0"/>
              <a:t>burada</a:t>
            </a:r>
            <a:r>
              <a:rPr lang="en-US" sz="1800" dirty="0" smtClean="0"/>
              <a:t> 0, </a:t>
            </a:r>
            <a:r>
              <a:rPr lang="en-US" sz="1800" dirty="0" err="1" smtClean="0"/>
              <a:t>engellilik</a:t>
            </a:r>
            <a:r>
              <a:rPr lang="en-US" sz="1800" dirty="0" smtClean="0"/>
              <a:t> </a:t>
            </a:r>
            <a:r>
              <a:rPr lang="en-US" sz="1800" dirty="0" err="1" smtClean="0"/>
              <a:t>olmadığını</a:t>
            </a:r>
            <a:r>
              <a:rPr lang="en-US" sz="1800" dirty="0" smtClean="0"/>
              <a:t> </a:t>
            </a:r>
            <a:r>
              <a:rPr lang="en-US" sz="1800" dirty="0" err="1" smtClean="0"/>
              <a:t>ve</a:t>
            </a:r>
            <a:r>
              <a:rPr lang="en-US" sz="1800" dirty="0" smtClean="0"/>
              <a:t> 24, en </a:t>
            </a:r>
            <a:r>
              <a:rPr lang="en-US" sz="1800" dirty="0" err="1" smtClean="0"/>
              <a:t>yüksek</a:t>
            </a:r>
            <a:r>
              <a:rPr lang="en-US" sz="1800" dirty="0" smtClean="0"/>
              <a:t> </a:t>
            </a:r>
            <a:r>
              <a:rPr lang="en-US" sz="1800" dirty="0" err="1" smtClean="0"/>
              <a:t>düzeyde</a:t>
            </a:r>
            <a:r>
              <a:rPr lang="en-US" sz="1800" dirty="0" smtClean="0"/>
              <a:t> </a:t>
            </a:r>
            <a:r>
              <a:rPr lang="en-US" sz="1800" dirty="0" err="1" smtClean="0"/>
              <a:t>sırtla</a:t>
            </a:r>
            <a:r>
              <a:rPr lang="en-US" sz="1800" dirty="0" smtClean="0"/>
              <a:t> </a:t>
            </a:r>
            <a:r>
              <a:rPr lang="en-US" sz="1800" dirty="0" err="1" smtClean="0"/>
              <a:t>ilgili</a:t>
            </a:r>
            <a:r>
              <a:rPr lang="en-US" sz="1800" dirty="0" smtClean="0"/>
              <a:t> </a:t>
            </a:r>
            <a:r>
              <a:rPr lang="en-US" sz="1800" dirty="0" err="1" smtClean="0"/>
              <a:t>engelliliği</a:t>
            </a:r>
            <a:r>
              <a:rPr lang="en-US" sz="1800" dirty="0" smtClean="0"/>
              <a:t> </a:t>
            </a:r>
            <a:r>
              <a:rPr lang="en-US" sz="1800" dirty="0" err="1" smtClean="0"/>
              <a:t>gösterir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r>
              <a:rPr lang="en-US" sz="1800" dirty="0" smtClean="0"/>
              <a:t>Hem PROMIS </a:t>
            </a:r>
            <a:r>
              <a:rPr lang="en-US" sz="1800" dirty="0" err="1" smtClean="0"/>
              <a:t>ağrı</a:t>
            </a:r>
            <a:r>
              <a:rPr lang="en-US" sz="1800" dirty="0" smtClean="0"/>
              <a:t> hem de RMDQ </a:t>
            </a:r>
            <a:r>
              <a:rPr lang="en-US" sz="1800" dirty="0" err="1" smtClean="0"/>
              <a:t>skorları</a:t>
            </a:r>
            <a:r>
              <a:rPr lang="en-US" sz="1800" dirty="0" smtClean="0"/>
              <a:t>, </a:t>
            </a:r>
            <a:r>
              <a:rPr lang="en-US" sz="1800" dirty="0" err="1" smtClean="0"/>
              <a:t>tedavi</a:t>
            </a:r>
            <a:r>
              <a:rPr lang="en-US" sz="1800" dirty="0" smtClean="0"/>
              <a:t> </a:t>
            </a:r>
            <a:r>
              <a:rPr lang="en-US" sz="1800" dirty="0" err="1" smtClean="0"/>
              <a:t>öncesi</a:t>
            </a:r>
            <a:r>
              <a:rPr lang="en-US" sz="1800" dirty="0" smtClean="0"/>
              <a:t> </a:t>
            </a:r>
            <a:r>
              <a:rPr lang="en-US" sz="1800" dirty="0" err="1" smtClean="0"/>
              <a:t>ve</a:t>
            </a:r>
            <a:r>
              <a:rPr lang="en-US" sz="1800" dirty="0" smtClean="0"/>
              <a:t> </a:t>
            </a:r>
            <a:r>
              <a:rPr lang="en-US" sz="1800" dirty="0" err="1" smtClean="0"/>
              <a:t>tedavi</a:t>
            </a:r>
            <a:r>
              <a:rPr lang="en-US" sz="1800" dirty="0" smtClean="0"/>
              <a:t> </a:t>
            </a:r>
            <a:r>
              <a:rPr lang="en-US" sz="1800" dirty="0" err="1" smtClean="0"/>
              <a:t>sonrası</a:t>
            </a:r>
            <a:r>
              <a:rPr lang="en-US" sz="1800" dirty="0" smtClean="0"/>
              <a:t> </a:t>
            </a:r>
            <a:r>
              <a:rPr lang="en-US" sz="1800" dirty="0" err="1" smtClean="0"/>
              <a:t>ziyaretlerde</a:t>
            </a:r>
            <a:r>
              <a:rPr lang="en-US" sz="1800" dirty="0" smtClean="0"/>
              <a:t>, ilk </a:t>
            </a:r>
            <a:r>
              <a:rPr lang="en-US" sz="1800" dirty="0" err="1" smtClean="0"/>
              <a:t>tedavi</a:t>
            </a:r>
            <a:r>
              <a:rPr lang="en-US" sz="1800" dirty="0" smtClean="0"/>
              <a:t> </a:t>
            </a:r>
            <a:r>
              <a:rPr lang="en-US" sz="1800" dirty="0" err="1" smtClean="0"/>
              <a:t>seansından</a:t>
            </a:r>
            <a:r>
              <a:rPr lang="en-US" sz="1800" dirty="0" smtClean="0"/>
              <a:t> </a:t>
            </a:r>
            <a:r>
              <a:rPr lang="en-US" sz="1800" dirty="0" err="1" smtClean="0"/>
              <a:t>yaklaşık</a:t>
            </a:r>
            <a:r>
              <a:rPr lang="en-US" sz="1800" dirty="0" smtClean="0"/>
              <a:t> 2 </a:t>
            </a:r>
            <a:r>
              <a:rPr lang="en-US" sz="1800" dirty="0" err="1" smtClean="0"/>
              <a:t>hafta</a:t>
            </a:r>
            <a:r>
              <a:rPr lang="en-US" sz="1800" dirty="0" smtClean="0"/>
              <a:t> </a:t>
            </a:r>
            <a:r>
              <a:rPr lang="en-US" sz="1800" dirty="0" err="1" smtClean="0"/>
              <a:t>önce</a:t>
            </a:r>
            <a:r>
              <a:rPr lang="en-US" sz="1800" dirty="0" smtClean="0"/>
              <a:t> </a:t>
            </a:r>
            <a:r>
              <a:rPr lang="en-US" sz="1800" dirty="0" err="1" smtClean="0"/>
              <a:t>ve</a:t>
            </a:r>
            <a:r>
              <a:rPr lang="en-US" sz="1800" dirty="0" smtClean="0"/>
              <a:t> son </a:t>
            </a:r>
            <a:r>
              <a:rPr lang="en-US" sz="1800" dirty="0" err="1" smtClean="0"/>
              <a:t>tedavi</a:t>
            </a:r>
            <a:r>
              <a:rPr lang="en-US" sz="1800" dirty="0" smtClean="0"/>
              <a:t> </a:t>
            </a:r>
            <a:r>
              <a:rPr lang="en-US" sz="1800" dirty="0" err="1" smtClean="0"/>
              <a:t>seansından</a:t>
            </a:r>
            <a:r>
              <a:rPr lang="en-US" sz="1800" dirty="0" smtClean="0"/>
              <a:t> 2 </a:t>
            </a:r>
            <a:r>
              <a:rPr lang="en-US" sz="1800" dirty="0" err="1" smtClean="0"/>
              <a:t>hafta</a:t>
            </a:r>
            <a:r>
              <a:rPr lang="en-US" sz="1800" dirty="0" smtClean="0"/>
              <a:t> </a:t>
            </a:r>
            <a:r>
              <a:rPr lang="en-US" sz="1800" dirty="0" err="1" smtClean="0"/>
              <a:t>sonra</a:t>
            </a:r>
            <a:r>
              <a:rPr lang="en-US" sz="1800" dirty="0" smtClean="0"/>
              <a:t> </a:t>
            </a:r>
            <a:r>
              <a:rPr lang="en-US" sz="1800" dirty="0" err="1" smtClean="0"/>
              <a:t>toplanmıştır</a:t>
            </a:r>
            <a:r>
              <a:rPr lang="en-US" sz="1800" dirty="0" smtClean="0"/>
              <a:t>. </a:t>
            </a:r>
            <a:r>
              <a:rPr lang="en-US" sz="1800" dirty="0" err="1" smtClean="0"/>
              <a:t>Tüm</a:t>
            </a:r>
            <a:r>
              <a:rPr lang="en-US" sz="1800" dirty="0" smtClean="0"/>
              <a:t> </a:t>
            </a:r>
            <a:r>
              <a:rPr lang="en-US" sz="1800" dirty="0" err="1" smtClean="0"/>
              <a:t>değişkenler</a:t>
            </a:r>
            <a:r>
              <a:rPr lang="en-US" sz="1800" dirty="0" smtClean="0"/>
              <a:t> </a:t>
            </a:r>
            <a:r>
              <a:rPr lang="en-US" sz="1800" dirty="0" err="1" smtClean="0"/>
              <a:t>tedavi</a:t>
            </a:r>
            <a:r>
              <a:rPr lang="en-US" sz="1800" dirty="0" smtClean="0"/>
              <a:t> </a:t>
            </a:r>
            <a:r>
              <a:rPr lang="en-US" sz="1800" dirty="0" err="1" smtClean="0"/>
              <a:t>öncesi</a:t>
            </a:r>
            <a:r>
              <a:rPr lang="en-US" sz="1800" dirty="0" smtClean="0"/>
              <a:t> </a:t>
            </a:r>
            <a:r>
              <a:rPr lang="en-US" sz="1800" dirty="0" err="1" smtClean="0"/>
              <a:t>ziyarette</a:t>
            </a:r>
            <a:r>
              <a:rPr lang="en-US" sz="1800" dirty="0" smtClean="0"/>
              <a:t> </a:t>
            </a:r>
            <a:r>
              <a:rPr lang="en-US" sz="1800" dirty="0" err="1" smtClean="0"/>
              <a:t>toplandı</a:t>
            </a:r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725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78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kran Resmi 2022-11-14 19.07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99" y="0"/>
            <a:ext cx="7154333" cy="644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85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kran Resmi 2022-11-14 19.10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4971"/>
            <a:ext cx="4833286" cy="5546195"/>
          </a:xfrm>
          <a:prstGeom prst="rect">
            <a:avLst/>
          </a:prstGeom>
        </p:spPr>
      </p:pic>
      <p:pic>
        <p:nvPicPr>
          <p:cNvPr id="5" name="Picture 4" descr="Ekran Resmi 2022-11-14 19.11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86" y="1417638"/>
            <a:ext cx="4082600" cy="464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04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İstatistiksel</a:t>
            </a:r>
            <a:r>
              <a:rPr lang="en-US" dirty="0" smtClean="0"/>
              <a:t> </a:t>
            </a:r>
            <a:r>
              <a:rPr lang="en-US" dirty="0" err="1" smtClean="0"/>
              <a:t>analiz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 smtClean="0"/>
              <a:t>Çalışmanın</a:t>
            </a:r>
            <a:r>
              <a:rPr lang="en-US" sz="1800" dirty="0" smtClean="0"/>
              <a:t> </a:t>
            </a:r>
            <a:r>
              <a:rPr lang="en-US" sz="1800" dirty="0" err="1" smtClean="0"/>
              <a:t>örneklem</a:t>
            </a:r>
            <a:r>
              <a:rPr lang="en-US" sz="1800" dirty="0" smtClean="0"/>
              <a:t> </a:t>
            </a:r>
            <a:r>
              <a:rPr lang="en-US" sz="1800" dirty="0" err="1" smtClean="0"/>
              <a:t>büyüklüğü</a:t>
            </a:r>
            <a:r>
              <a:rPr lang="en-US" sz="1800" dirty="0" smtClean="0"/>
              <a:t> her </a:t>
            </a:r>
            <a:r>
              <a:rPr lang="en-US" sz="1800" dirty="0" err="1" smtClean="0"/>
              <a:t>iki</a:t>
            </a:r>
            <a:r>
              <a:rPr lang="en-US" sz="1800" dirty="0" smtClean="0"/>
              <a:t> </a:t>
            </a:r>
            <a:r>
              <a:rPr lang="en-US" sz="1800" dirty="0" err="1" smtClean="0"/>
              <a:t>grup</a:t>
            </a:r>
            <a:r>
              <a:rPr lang="en-US" sz="1800" dirty="0" smtClean="0"/>
              <a:t> </a:t>
            </a:r>
            <a:r>
              <a:rPr lang="en-US" sz="1800" dirty="0" err="1" smtClean="0"/>
              <a:t>için</a:t>
            </a:r>
            <a:r>
              <a:rPr lang="en-US" sz="1800" dirty="0" smtClean="0"/>
              <a:t> </a:t>
            </a:r>
            <a:r>
              <a:rPr lang="en-US" sz="1800" dirty="0" err="1" smtClean="0"/>
              <a:t>ayrı</a:t>
            </a:r>
            <a:r>
              <a:rPr lang="en-US" sz="1800" dirty="0" smtClean="0"/>
              <a:t> </a:t>
            </a:r>
            <a:r>
              <a:rPr lang="en-US" sz="1800" dirty="0" err="1" smtClean="0"/>
              <a:t>ayrı</a:t>
            </a:r>
            <a:r>
              <a:rPr lang="en-US" sz="1800" dirty="0" smtClean="0"/>
              <a:t> 60 hasta </a:t>
            </a:r>
            <a:r>
              <a:rPr lang="en-US" sz="1800" dirty="0" err="1" smtClean="0"/>
              <a:t>olarak</a:t>
            </a:r>
            <a:r>
              <a:rPr lang="en-US" sz="1800" dirty="0" smtClean="0"/>
              <a:t> </a:t>
            </a:r>
            <a:r>
              <a:rPr lang="en-US" sz="1800" dirty="0" err="1" smtClean="0"/>
              <a:t>tespit</a:t>
            </a:r>
            <a:r>
              <a:rPr lang="en-US" sz="1800" dirty="0" smtClean="0"/>
              <a:t> </a:t>
            </a:r>
            <a:r>
              <a:rPr lang="en-US" sz="1800" dirty="0" err="1" smtClean="0"/>
              <a:t>edilmiş</a:t>
            </a:r>
            <a:r>
              <a:rPr lang="en-US" sz="1800" dirty="0" smtClean="0"/>
              <a:t>.</a:t>
            </a:r>
            <a:r>
              <a:rPr lang="en-US" sz="1800" dirty="0" smtClean="0"/>
              <a:t> </a:t>
            </a:r>
          </a:p>
          <a:p>
            <a:r>
              <a:rPr lang="en-US" sz="1800" dirty="0" err="1" smtClean="0"/>
              <a:t>Tedavi</a:t>
            </a:r>
            <a:r>
              <a:rPr lang="en-US" sz="1800" dirty="0" smtClean="0"/>
              <a:t> </a:t>
            </a:r>
            <a:r>
              <a:rPr lang="en-US" sz="1800" dirty="0" err="1" smtClean="0"/>
              <a:t>müdahalelerinin</a:t>
            </a:r>
            <a:r>
              <a:rPr lang="en-US" sz="1800" dirty="0" smtClean="0"/>
              <a:t> </a:t>
            </a:r>
            <a:r>
              <a:rPr lang="en-US" sz="1800" dirty="0" err="1" smtClean="0"/>
              <a:t>ağrı</a:t>
            </a:r>
            <a:r>
              <a:rPr lang="en-US" sz="1800" dirty="0" smtClean="0"/>
              <a:t> </a:t>
            </a:r>
            <a:r>
              <a:rPr lang="en-US" sz="1800" dirty="0" err="1" smtClean="0"/>
              <a:t>ve</a:t>
            </a:r>
            <a:r>
              <a:rPr lang="en-US" sz="1800" dirty="0" smtClean="0"/>
              <a:t> RMDQ </a:t>
            </a:r>
            <a:r>
              <a:rPr lang="en-US" sz="1800" dirty="0" err="1" smtClean="0"/>
              <a:t>üzerindeki</a:t>
            </a:r>
            <a:r>
              <a:rPr lang="en-US" sz="1800" dirty="0" smtClean="0"/>
              <a:t> </a:t>
            </a:r>
            <a:r>
              <a:rPr lang="en-US" sz="1800" dirty="0" err="1" smtClean="0"/>
              <a:t>etkisini</a:t>
            </a:r>
            <a:r>
              <a:rPr lang="en-US" sz="1800" dirty="0" smtClean="0"/>
              <a:t> </a:t>
            </a:r>
            <a:r>
              <a:rPr lang="en-US" sz="1800" dirty="0" err="1" smtClean="0"/>
              <a:t>tahmin</a:t>
            </a:r>
            <a:r>
              <a:rPr lang="en-US" sz="1800" dirty="0" smtClean="0"/>
              <a:t> </a:t>
            </a:r>
            <a:r>
              <a:rPr lang="en-US" sz="1800" dirty="0" err="1" smtClean="0"/>
              <a:t>etmek</a:t>
            </a:r>
            <a:r>
              <a:rPr lang="en-US" sz="1800" dirty="0" smtClean="0"/>
              <a:t> </a:t>
            </a:r>
            <a:r>
              <a:rPr lang="en-US" sz="1800" dirty="0" err="1" smtClean="0"/>
              <a:t>için</a:t>
            </a:r>
            <a:r>
              <a:rPr lang="en-US" sz="1800" dirty="0" smtClean="0"/>
              <a:t>, </a:t>
            </a:r>
            <a:r>
              <a:rPr lang="en-US" sz="1800" dirty="0" err="1" smtClean="0"/>
              <a:t>başlangıç</a:t>
            </a:r>
            <a:r>
              <a:rPr lang="en-US" sz="1800" dirty="0" smtClean="0"/>
              <a:t> ​​</a:t>
            </a:r>
            <a:r>
              <a:rPr lang="en-US" sz="1800" dirty="0" err="1" smtClean="0"/>
              <a:t>ağrısına</a:t>
            </a:r>
            <a:r>
              <a:rPr lang="en-US" sz="1800" dirty="0" smtClean="0"/>
              <a:t> </a:t>
            </a:r>
            <a:r>
              <a:rPr lang="en-US" sz="1800" dirty="0" err="1" smtClean="0"/>
              <a:t>veya</a:t>
            </a:r>
            <a:r>
              <a:rPr lang="en-US" sz="1800" dirty="0" smtClean="0"/>
              <a:t> </a:t>
            </a:r>
            <a:r>
              <a:rPr lang="en-US" sz="1800" dirty="0" err="1" smtClean="0"/>
              <a:t>RMDQ'ya</a:t>
            </a:r>
            <a:r>
              <a:rPr lang="en-US" sz="1800" dirty="0" smtClean="0"/>
              <a:t> </a:t>
            </a:r>
            <a:r>
              <a:rPr lang="en-US" sz="1800" dirty="0" err="1" smtClean="0"/>
              <a:t>göre</a:t>
            </a:r>
            <a:r>
              <a:rPr lang="en-US" sz="1800" dirty="0" smtClean="0"/>
              <a:t> </a:t>
            </a:r>
            <a:r>
              <a:rPr lang="en-US" sz="1800" dirty="0" err="1" smtClean="0"/>
              <a:t>ayarlanmış</a:t>
            </a:r>
            <a:r>
              <a:rPr lang="en-US" sz="1800" dirty="0" smtClean="0"/>
              <a:t> </a:t>
            </a:r>
            <a:r>
              <a:rPr lang="en-US" sz="1800" dirty="0" err="1" smtClean="0"/>
              <a:t>kovaryans</a:t>
            </a:r>
            <a:r>
              <a:rPr lang="en-US" sz="1800" dirty="0" smtClean="0"/>
              <a:t> </a:t>
            </a:r>
            <a:r>
              <a:rPr lang="en-US" sz="1800" dirty="0" err="1" smtClean="0"/>
              <a:t>analizini</a:t>
            </a:r>
            <a:r>
              <a:rPr lang="en-US" sz="1800" dirty="0" smtClean="0"/>
              <a:t> </a:t>
            </a:r>
            <a:r>
              <a:rPr lang="en-US" sz="1800" dirty="0" err="1" smtClean="0"/>
              <a:t>kullandık</a:t>
            </a:r>
            <a:r>
              <a:rPr lang="en-US" sz="1800" dirty="0" smtClean="0"/>
              <a:t>.</a:t>
            </a:r>
          </a:p>
          <a:p>
            <a:endParaRPr lang="en-US" sz="1800" dirty="0"/>
          </a:p>
          <a:p>
            <a:r>
              <a:rPr lang="en-US" sz="1800" dirty="0" smtClean="0"/>
              <a:t> 12. </a:t>
            </a:r>
            <a:r>
              <a:rPr lang="en-US" sz="1800" dirty="0" err="1" smtClean="0"/>
              <a:t>tedavinin</a:t>
            </a:r>
            <a:r>
              <a:rPr lang="en-US" sz="1800" dirty="0" smtClean="0"/>
              <a:t> </a:t>
            </a:r>
            <a:r>
              <a:rPr lang="en-US" sz="1800" dirty="0" err="1" smtClean="0"/>
              <a:t>sonunda</a:t>
            </a:r>
            <a:r>
              <a:rPr lang="en-US" sz="1800" dirty="0" smtClean="0"/>
              <a:t> </a:t>
            </a:r>
            <a:r>
              <a:rPr lang="en-US" sz="1800" dirty="0" err="1" smtClean="0"/>
              <a:t>körlemenin</a:t>
            </a:r>
            <a:r>
              <a:rPr lang="en-US" sz="1800" dirty="0" smtClean="0"/>
              <a:t> </a:t>
            </a:r>
            <a:r>
              <a:rPr lang="en-US" sz="1800" dirty="0" err="1" smtClean="0"/>
              <a:t>başarısını</a:t>
            </a:r>
            <a:r>
              <a:rPr lang="en-US" sz="1800" dirty="0" smtClean="0"/>
              <a:t> </a:t>
            </a:r>
            <a:r>
              <a:rPr lang="en-US" sz="1800" dirty="0" err="1" smtClean="0"/>
              <a:t>ve</a:t>
            </a:r>
            <a:r>
              <a:rPr lang="en-US" sz="1800" dirty="0" smtClean="0"/>
              <a:t> </a:t>
            </a:r>
            <a:r>
              <a:rPr lang="en-US" sz="1800" dirty="0" err="1" smtClean="0"/>
              <a:t>bunun</a:t>
            </a:r>
            <a:r>
              <a:rPr lang="en-US" sz="1800" dirty="0" smtClean="0"/>
              <a:t> </a:t>
            </a:r>
            <a:r>
              <a:rPr lang="en-US" sz="1800" dirty="0" err="1" smtClean="0"/>
              <a:t>tedavi</a:t>
            </a:r>
            <a:r>
              <a:rPr lang="en-US" sz="1800" dirty="0" smtClean="0"/>
              <a:t> </a:t>
            </a:r>
            <a:r>
              <a:rPr lang="en-US" sz="1800" dirty="0" err="1" smtClean="0"/>
              <a:t>etkisi</a:t>
            </a:r>
            <a:r>
              <a:rPr lang="en-US" sz="1800" dirty="0" smtClean="0"/>
              <a:t> </a:t>
            </a:r>
            <a:r>
              <a:rPr lang="en-US" sz="1800" dirty="0" err="1" smtClean="0"/>
              <a:t>üzerindeki</a:t>
            </a:r>
            <a:r>
              <a:rPr lang="en-US" sz="1800" dirty="0" smtClean="0"/>
              <a:t> </a:t>
            </a:r>
            <a:r>
              <a:rPr lang="en-US" sz="1800" dirty="0" err="1" smtClean="0"/>
              <a:t>etkisini</a:t>
            </a:r>
            <a:r>
              <a:rPr lang="en-US" sz="1800" dirty="0" smtClean="0"/>
              <a:t> </a:t>
            </a:r>
            <a:r>
              <a:rPr lang="en-US" sz="1800" dirty="0" err="1" smtClean="0"/>
              <a:t>değerlendirdik</a:t>
            </a:r>
            <a:r>
              <a:rPr lang="en-US" sz="1800" dirty="0" smtClean="0"/>
              <a:t>. </a:t>
            </a:r>
            <a:r>
              <a:rPr lang="en-US" sz="1800" dirty="0" err="1" smtClean="0"/>
              <a:t>Körlemenin</a:t>
            </a:r>
            <a:r>
              <a:rPr lang="en-US" sz="1800" dirty="0" smtClean="0"/>
              <a:t> </a:t>
            </a:r>
            <a:r>
              <a:rPr lang="en-US" sz="1800" dirty="0" err="1" smtClean="0"/>
              <a:t>başarısı</a:t>
            </a:r>
            <a:r>
              <a:rPr lang="en-US" sz="1800" dirty="0" smtClean="0"/>
              <a:t>, her </a:t>
            </a:r>
            <a:r>
              <a:rPr lang="en-US" sz="1800" dirty="0" err="1" smtClean="0"/>
              <a:t>koldaki</a:t>
            </a:r>
            <a:r>
              <a:rPr lang="en-US" sz="1800" dirty="0" smtClean="0"/>
              <a:t> Bang </a:t>
            </a:r>
            <a:r>
              <a:rPr lang="en-US" sz="1800" dirty="0" err="1" smtClean="0"/>
              <a:t>körleme</a:t>
            </a:r>
            <a:r>
              <a:rPr lang="en-US" sz="1800" dirty="0" smtClean="0"/>
              <a:t> </a:t>
            </a:r>
            <a:r>
              <a:rPr lang="en-US" sz="1800" dirty="0" err="1" smtClean="0"/>
              <a:t>indeksi</a:t>
            </a:r>
            <a:r>
              <a:rPr lang="en-US" sz="1800" dirty="0" smtClean="0"/>
              <a:t> </a:t>
            </a:r>
            <a:r>
              <a:rPr lang="en-US" sz="1800" dirty="0" err="1" smtClean="0"/>
              <a:t>ile</a:t>
            </a:r>
            <a:r>
              <a:rPr lang="en-US" sz="1800" dirty="0" smtClean="0"/>
              <a:t> </a:t>
            </a:r>
            <a:r>
              <a:rPr lang="en-US" sz="1800" dirty="0" err="1" smtClean="0"/>
              <a:t>ölçülmüştür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err="1" smtClean="0"/>
              <a:t>Daha</a:t>
            </a:r>
            <a:r>
              <a:rPr lang="en-US" sz="1800" dirty="0" smtClean="0"/>
              <a:t> </a:t>
            </a:r>
            <a:r>
              <a:rPr lang="en-US" sz="1800" dirty="0" err="1" smtClean="0"/>
              <a:t>sonra</a:t>
            </a:r>
            <a:r>
              <a:rPr lang="en-US" sz="1800" dirty="0" smtClean="0"/>
              <a:t>, </a:t>
            </a:r>
            <a:r>
              <a:rPr lang="en-US" sz="1800" dirty="0" err="1" smtClean="0"/>
              <a:t>kovaryans</a:t>
            </a:r>
            <a:r>
              <a:rPr lang="en-US" sz="1800" dirty="0" smtClean="0"/>
              <a:t> </a:t>
            </a:r>
            <a:r>
              <a:rPr lang="en-US" sz="1800" dirty="0" err="1" smtClean="0"/>
              <a:t>analizine</a:t>
            </a:r>
            <a:r>
              <a:rPr lang="en-US" sz="1800" dirty="0" smtClean="0"/>
              <a:t> </a:t>
            </a:r>
            <a:r>
              <a:rPr lang="en-US" sz="1800" dirty="0" err="1" smtClean="0"/>
              <a:t>kör</a:t>
            </a:r>
            <a:r>
              <a:rPr lang="en-US" sz="1800" dirty="0" smtClean="0"/>
              <a:t> </a:t>
            </a:r>
            <a:r>
              <a:rPr lang="en-US" sz="1800" dirty="0" err="1" smtClean="0"/>
              <a:t>bir</a:t>
            </a:r>
            <a:r>
              <a:rPr lang="en-US" sz="1800" dirty="0" smtClean="0"/>
              <a:t> </a:t>
            </a:r>
            <a:r>
              <a:rPr lang="en-US" sz="1800" dirty="0" err="1" smtClean="0"/>
              <a:t>değişken</a:t>
            </a:r>
            <a:r>
              <a:rPr lang="en-US" sz="1800" dirty="0" smtClean="0"/>
              <a:t> (</a:t>
            </a:r>
            <a:r>
              <a:rPr lang="en-US" sz="1800" dirty="0" err="1" smtClean="0"/>
              <a:t>katılımcı</a:t>
            </a:r>
            <a:r>
              <a:rPr lang="en-US" sz="1800" dirty="0" smtClean="0"/>
              <a:t> </a:t>
            </a:r>
            <a:r>
              <a:rPr lang="en-US" sz="1800" dirty="0" err="1" smtClean="0"/>
              <a:t>tedavi</a:t>
            </a:r>
            <a:r>
              <a:rPr lang="en-US" sz="1800" dirty="0" smtClean="0"/>
              <a:t> </a:t>
            </a:r>
            <a:r>
              <a:rPr lang="en-US" sz="1800" dirty="0" err="1" smtClean="0"/>
              <a:t>grubunu</a:t>
            </a:r>
            <a:r>
              <a:rPr lang="en-US" sz="1800" dirty="0" smtClean="0"/>
              <a:t> </a:t>
            </a:r>
            <a:r>
              <a:rPr lang="en-US" sz="1800" dirty="0" err="1" smtClean="0"/>
              <a:t>doğru</a:t>
            </a:r>
            <a:r>
              <a:rPr lang="en-US" sz="1800" dirty="0" smtClean="0"/>
              <a:t> </a:t>
            </a:r>
            <a:r>
              <a:rPr lang="en-US" sz="1800" dirty="0" err="1" smtClean="0"/>
              <a:t>tahmin</a:t>
            </a:r>
            <a:r>
              <a:rPr lang="en-US" sz="1800" dirty="0" smtClean="0"/>
              <a:t> </a:t>
            </a:r>
            <a:r>
              <a:rPr lang="en-US" sz="1800" dirty="0" err="1" smtClean="0"/>
              <a:t>ettiyse</a:t>
            </a:r>
            <a:r>
              <a:rPr lang="en-US" sz="1800" dirty="0" smtClean="0"/>
              <a:t> 0 </a:t>
            </a:r>
            <a:r>
              <a:rPr lang="en-US" sz="1800" dirty="0" err="1" smtClean="0"/>
              <a:t>ve</a:t>
            </a:r>
            <a:r>
              <a:rPr lang="en-US" sz="1800" dirty="0" smtClean="0"/>
              <a:t> </a:t>
            </a:r>
            <a:r>
              <a:rPr lang="en-US" sz="1800" dirty="0" err="1" smtClean="0"/>
              <a:t>aksi</a:t>
            </a:r>
            <a:r>
              <a:rPr lang="en-US" sz="1800" dirty="0" smtClean="0"/>
              <a:t> </a:t>
            </a:r>
            <a:r>
              <a:rPr lang="en-US" sz="1800" dirty="0" err="1" smtClean="0"/>
              <a:t>takdirde</a:t>
            </a:r>
            <a:r>
              <a:rPr lang="en-US" sz="1800" dirty="0" smtClean="0"/>
              <a:t> 1) </a:t>
            </a:r>
            <a:r>
              <a:rPr lang="en-US" sz="1800" dirty="0" err="1" smtClean="0"/>
              <a:t>dahil</a:t>
            </a:r>
            <a:r>
              <a:rPr lang="en-US" sz="1800" dirty="0" smtClean="0"/>
              <a:t> </a:t>
            </a:r>
            <a:r>
              <a:rPr lang="en-US" sz="1800" dirty="0" err="1" smtClean="0"/>
              <a:t>ederek</a:t>
            </a:r>
            <a:r>
              <a:rPr lang="en-US" sz="1800" dirty="0" smtClean="0"/>
              <a:t> </a:t>
            </a:r>
            <a:r>
              <a:rPr lang="en-US" sz="1800" dirty="0" err="1" smtClean="0"/>
              <a:t>körlemenin</a:t>
            </a:r>
            <a:r>
              <a:rPr lang="en-US" sz="1800" dirty="0" smtClean="0"/>
              <a:t> </a:t>
            </a:r>
            <a:r>
              <a:rPr lang="en-US" sz="1800" dirty="0" err="1" smtClean="0"/>
              <a:t>tedavi</a:t>
            </a:r>
            <a:r>
              <a:rPr lang="en-US" sz="1800" dirty="0" smtClean="0"/>
              <a:t> </a:t>
            </a:r>
            <a:r>
              <a:rPr lang="en-US" sz="1800" dirty="0" err="1" smtClean="0"/>
              <a:t>etkisi</a:t>
            </a:r>
            <a:r>
              <a:rPr lang="en-US" sz="1800" dirty="0" smtClean="0"/>
              <a:t> </a:t>
            </a:r>
            <a:r>
              <a:rPr lang="en-US" sz="1800" dirty="0" err="1" smtClean="0"/>
              <a:t>üzerindeki</a:t>
            </a:r>
            <a:r>
              <a:rPr lang="en-US" sz="1800" dirty="0" smtClean="0"/>
              <a:t> </a:t>
            </a:r>
            <a:r>
              <a:rPr lang="en-US" sz="1800" dirty="0" err="1" smtClean="0"/>
              <a:t>etkisini</a:t>
            </a:r>
            <a:r>
              <a:rPr lang="en-US" sz="1800" dirty="0" smtClean="0"/>
              <a:t> </a:t>
            </a:r>
            <a:r>
              <a:rPr lang="en-US" sz="1800" dirty="0" err="1" smtClean="0"/>
              <a:t>değerlendirdik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87371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sz="1800" dirty="0" err="1" smtClean="0"/>
              <a:t>körleme</a:t>
            </a:r>
            <a:r>
              <a:rPr lang="en-US" sz="1800" dirty="0" smtClean="0"/>
              <a:t> </a:t>
            </a:r>
            <a:r>
              <a:rPr lang="en-US" sz="1800" dirty="0" err="1" smtClean="0"/>
              <a:t>hakkında</a:t>
            </a:r>
            <a:r>
              <a:rPr lang="en-US" sz="1800" dirty="0" smtClean="0"/>
              <a:t> </a:t>
            </a:r>
            <a:r>
              <a:rPr lang="en-US" sz="1800" dirty="0" err="1" smtClean="0"/>
              <a:t>veri</a:t>
            </a:r>
            <a:r>
              <a:rPr lang="en-US" sz="1800" dirty="0" smtClean="0"/>
              <a:t> </a:t>
            </a:r>
            <a:r>
              <a:rPr lang="en-US" sz="1800" dirty="0" err="1" smtClean="0"/>
              <a:t>sağlayan</a:t>
            </a:r>
            <a:r>
              <a:rPr lang="en-US" sz="1800" dirty="0" smtClean="0"/>
              <a:t> </a:t>
            </a:r>
            <a:r>
              <a:rPr lang="en-US" sz="1800" dirty="0" err="1" smtClean="0"/>
              <a:t>gerçek</a:t>
            </a:r>
            <a:r>
              <a:rPr lang="en-US" sz="1800" dirty="0" smtClean="0"/>
              <a:t> </a:t>
            </a:r>
            <a:r>
              <a:rPr lang="en-US" sz="1800" dirty="0" err="1" smtClean="0"/>
              <a:t>elektroakupunktur</a:t>
            </a:r>
            <a:r>
              <a:rPr lang="en-US" sz="1800" dirty="0" smtClean="0"/>
              <a:t> </a:t>
            </a:r>
            <a:r>
              <a:rPr lang="en-US" sz="1800" dirty="0" err="1" smtClean="0"/>
              <a:t>durumuna</a:t>
            </a:r>
            <a:r>
              <a:rPr lang="en-US" sz="1800" dirty="0" smtClean="0"/>
              <a:t> </a:t>
            </a:r>
            <a:r>
              <a:rPr lang="en-US" sz="1800" dirty="0" err="1" smtClean="0"/>
              <a:t>atanan</a:t>
            </a:r>
            <a:r>
              <a:rPr lang="en-US" sz="1800" dirty="0" smtClean="0"/>
              <a:t> 48 </a:t>
            </a:r>
            <a:r>
              <a:rPr lang="en-US" sz="1800" dirty="0" err="1" smtClean="0"/>
              <a:t>kişiden</a:t>
            </a:r>
            <a:r>
              <a:rPr lang="en-US" sz="1800" dirty="0" smtClean="0"/>
              <a:t> 28'i (%58,3) </a:t>
            </a:r>
            <a:r>
              <a:rPr lang="en-US" sz="1800" dirty="0" err="1" smtClean="0"/>
              <a:t>tedavilerini</a:t>
            </a:r>
            <a:r>
              <a:rPr lang="en-US" sz="1800" dirty="0" smtClean="0"/>
              <a:t> </a:t>
            </a:r>
            <a:r>
              <a:rPr lang="en-US" sz="1800" dirty="0" err="1" smtClean="0"/>
              <a:t>doğru</a:t>
            </a:r>
            <a:r>
              <a:rPr lang="en-US" sz="1800" dirty="0" smtClean="0"/>
              <a:t> </a:t>
            </a:r>
            <a:r>
              <a:rPr lang="en-US" sz="1800" dirty="0" err="1" smtClean="0"/>
              <a:t>tahmin</a:t>
            </a:r>
            <a:r>
              <a:rPr lang="en-US" sz="1800" dirty="0" smtClean="0"/>
              <a:t> </a:t>
            </a:r>
            <a:r>
              <a:rPr lang="en-US" sz="1800" dirty="0" err="1" smtClean="0"/>
              <a:t>etti</a:t>
            </a:r>
            <a:r>
              <a:rPr lang="en-US" sz="1800" dirty="0" smtClean="0"/>
              <a:t>. </a:t>
            </a:r>
            <a:r>
              <a:rPr lang="en-US" sz="1800" dirty="0" err="1" smtClean="0"/>
              <a:t>Sahte</a:t>
            </a:r>
            <a:r>
              <a:rPr lang="en-US" sz="1800" dirty="0" smtClean="0"/>
              <a:t> </a:t>
            </a:r>
            <a:r>
              <a:rPr lang="en-US" sz="1800" dirty="0" err="1" smtClean="0"/>
              <a:t>koşula</a:t>
            </a:r>
            <a:r>
              <a:rPr lang="en-US" sz="1800" dirty="0" smtClean="0"/>
              <a:t> </a:t>
            </a:r>
            <a:r>
              <a:rPr lang="en-US" sz="1800" dirty="0" err="1" smtClean="0"/>
              <a:t>atanan</a:t>
            </a:r>
            <a:r>
              <a:rPr lang="en-US" sz="1800" dirty="0" smtClean="0"/>
              <a:t> </a:t>
            </a:r>
            <a:r>
              <a:rPr lang="en-US" sz="1800" dirty="0" err="1" smtClean="0"/>
              <a:t>ve</a:t>
            </a:r>
            <a:r>
              <a:rPr lang="en-US" sz="1800" dirty="0" smtClean="0"/>
              <a:t> </a:t>
            </a:r>
            <a:r>
              <a:rPr lang="en-US" sz="1800" dirty="0" err="1" smtClean="0"/>
              <a:t>körleme</a:t>
            </a:r>
            <a:r>
              <a:rPr lang="en-US" sz="1800" dirty="0" smtClean="0"/>
              <a:t> </a:t>
            </a:r>
            <a:r>
              <a:rPr lang="en-US" sz="1800" dirty="0" err="1" smtClean="0"/>
              <a:t>hakkında</a:t>
            </a:r>
            <a:r>
              <a:rPr lang="en-US" sz="1800" dirty="0" smtClean="0"/>
              <a:t> </a:t>
            </a:r>
            <a:r>
              <a:rPr lang="en-US" sz="1800" dirty="0" err="1" smtClean="0"/>
              <a:t>veri</a:t>
            </a:r>
            <a:r>
              <a:rPr lang="en-US" sz="1800" dirty="0" smtClean="0"/>
              <a:t> </a:t>
            </a:r>
            <a:r>
              <a:rPr lang="en-US" sz="1800" dirty="0" err="1" smtClean="0"/>
              <a:t>sağlayan</a:t>
            </a:r>
            <a:r>
              <a:rPr lang="en-US" sz="1800" dirty="0" smtClean="0"/>
              <a:t> 46 </a:t>
            </a:r>
            <a:r>
              <a:rPr lang="en-US" sz="1800" dirty="0" err="1" smtClean="0"/>
              <a:t>kişiden</a:t>
            </a:r>
            <a:r>
              <a:rPr lang="en-US" sz="1800" dirty="0" smtClean="0"/>
              <a:t> 20'si (%42,5) </a:t>
            </a:r>
            <a:r>
              <a:rPr lang="en-US" sz="1800" dirty="0" err="1" smtClean="0"/>
              <a:t>atamalarını</a:t>
            </a:r>
            <a:r>
              <a:rPr lang="en-US" sz="1800" dirty="0" smtClean="0"/>
              <a:t> </a:t>
            </a:r>
            <a:r>
              <a:rPr lang="en-US" sz="1800" dirty="0" err="1" smtClean="0"/>
              <a:t>doğru</a:t>
            </a:r>
            <a:r>
              <a:rPr lang="en-US" sz="1800" dirty="0" smtClean="0"/>
              <a:t> </a:t>
            </a:r>
            <a:r>
              <a:rPr lang="en-US" sz="1800" dirty="0" err="1" smtClean="0"/>
              <a:t>tahmin</a:t>
            </a:r>
            <a:r>
              <a:rPr lang="en-US" sz="1800" dirty="0" smtClean="0"/>
              <a:t> </a:t>
            </a:r>
            <a:r>
              <a:rPr lang="en-US" sz="1800" dirty="0" err="1" smtClean="0"/>
              <a:t>etti</a:t>
            </a:r>
            <a:r>
              <a:rPr lang="en-US" sz="1800" dirty="0" smtClean="0"/>
              <a:t>. </a:t>
            </a:r>
          </a:p>
          <a:p>
            <a:endParaRPr lang="en-US" sz="1800" dirty="0" smtClean="0"/>
          </a:p>
          <a:p>
            <a:r>
              <a:rPr lang="en-US" sz="1800" dirty="0" smtClean="0"/>
              <a:t>Bang </a:t>
            </a:r>
            <a:r>
              <a:rPr lang="en-US" sz="1800" dirty="0" err="1" smtClean="0"/>
              <a:t>körleme</a:t>
            </a:r>
            <a:r>
              <a:rPr lang="en-US" sz="1800" dirty="0" smtClean="0"/>
              <a:t> </a:t>
            </a:r>
            <a:r>
              <a:rPr lang="en-US" sz="1800" dirty="0" err="1" smtClean="0"/>
              <a:t>indeksi</a:t>
            </a:r>
            <a:r>
              <a:rPr lang="en-US" sz="1800" dirty="0" smtClean="0"/>
              <a:t> </a:t>
            </a:r>
            <a:r>
              <a:rPr lang="en-US" sz="1800" dirty="0" err="1" smtClean="0"/>
              <a:t>gerçek</a:t>
            </a:r>
            <a:r>
              <a:rPr lang="en-US" sz="1800" dirty="0" smtClean="0"/>
              <a:t> </a:t>
            </a:r>
            <a:r>
              <a:rPr lang="en-US" sz="1800" dirty="0" err="1" smtClean="0"/>
              <a:t>elektroakupunktur</a:t>
            </a:r>
            <a:r>
              <a:rPr lang="en-US" sz="1800" dirty="0" smtClean="0"/>
              <a:t> </a:t>
            </a:r>
            <a:r>
              <a:rPr lang="en-US" sz="1800" dirty="0" err="1" smtClean="0"/>
              <a:t>grubu</a:t>
            </a:r>
            <a:r>
              <a:rPr lang="en-US" sz="1800" dirty="0" smtClean="0"/>
              <a:t> </a:t>
            </a:r>
            <a:r>
              <a:rPr lang="en-US" sz="1800" dirty="0" err="1" smtClean="0"/>
              <a:t>için</a:t>
            </a:r>
            <a:r>
              <a:rPr lang="en-US" sz="1800" dirty="0" smtClean="0"/>
              <a:t> 0,50 (%95 GA, 0,32 </a:t>
            </a:r>
            <a:r>
              <a:rPr lang="en-US" sz="1800" dirty="0" err="1" smtClean="0"/>
              <a:t>ila</a:t>
            </a:r>
            <a:r>
              <a:rPr lang="en-US" sz="1800" dirty="0" smtClean="0"/>
              <a:t> 0,68) </a:t>
            </a:r>
            <a:r>
              <a:rPr lang="en-US" sz="1800" dirty="0" err="1" smtClean="0"/>
              <a:t>ve</a:t>
            </a:r>
            <a:r>
              <a:rPr lang="en-US" sz="1800" dirty="0" smtClean="0"/>
              <a:t> sham </a:t>
            </a:r>
            <a:r>
              <a:rPr lang="en-US" sz="1800" dirty="0" err="1" smtClean="0"/>
              <a:t>grubu</a:t>
            </a:r>
            <a:r>
              <a:rPr lang="en-US" sz="1800" dirty="0" smtClean="0"/>
              <a:t> </a:t>
            </a:r>
            <a:r>
              <a:rPr lang="en-US" sz="1800" dirty="0" err="1" smtClean="0"/>
              <a:t>için</a:t>
            </a:r>
            <a:r>
              <a:rPr lang="en-US" sz="1800" dirty="0" smtClean="0"/>
              <a:t> 0,20 (%95 GA, -0,07 </a:t>
            </a:r>
            <a:r>
              <a:rPr lang="en-US" sz="1800" dirty="0" err="1" smtClean="0"/>
              <a:t>ila</a:t>
            </a:r>
            <a:r>
              <a:rPr lang="en-US" sz="1800" dirty="0" smtClean="0"/>
              <a:t> 0,46) </a:t>
            </a:r>
            <a:r>
              <a:rPr lang="en-US" sz="1800" dirty="0" err="1" smtClean="0"/>
              <a:t>idi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 Bu </a:t>
            </a:r>
            <a:r>
              <a:rPr lang="en-US" sz="1800" dirty="0" err="1" smtClean="0"/>
              <a:t>indeksler</a:t>
            </a:r>
            <a:r>
              <a:rPr lang="en-US" sz="1800" dirty="0" smtClean="0"/>
              <a:t>, </a:t>
            </a:r>
            <a:r>
              <a:rPr lang="en-US" sz="1800" dirty="0" err="1" smtClean="0"/>
              <a:t>körlemenin</a:t>
            </a:r>
            <a:r>
              <a:rPr lang="en-US" sz="1800" dirty="0" smtClean="0"/>
              <a:t> sham </a:t>
            </a:r>
            <a:r>
              <a:rPr lang="en-US" sz="1800" dirty="0" err="1" smtClean="0"/>
              <a:t>durumu</a:t>
            </a:r>
            <a:r>
              <a:rPr lang="en-US" sz="1800" dirty="0" smtClean="0"/>
              <a:t> </a:t>
            </a:r>
            <a:r>
              <a:rPr lang="en-US" sz="1800" dirty="0" err="1" smtClean="0"/>
              <a:t>için</a:t>
            </a:r>
            <a:r>
              <a:rPr lang="en-US" sz="1800" dirty="0" smtClean="0"/>
              <a:t> </a:t>
            </a:r>
            <a:r>
              <a:rPr lang="en-US" sz="1800" dirty="0" err="1" smtClean="0"/>
              <a:t>yeterli</a:t>
            </a:r>
            <a:r>
              <a:rPr lang="en-US" sz="1800" dirty="0" smtClean="0"/>
              <a:t> </a:t>
            </a:r>
            <a:r>
              <a:rPr lang="en-US" sz="1800" dirty="0" err="1" smtClean="0"/>
              <a:t>olduğunu</a:t>
            </a:r>
            <a:r>
              <a:rPr lang="en-US" sz="1800" dirty="0" smtClean="0"/>
              <a:t>, </a:t>
            </a:r>
            <a:r>
              <a:rPr lang="en-US" sz="1800" dirty="0" err="1" smtClean="0"/>
              <a:t>ancak</a:t>
            </a:r>
            <a:r>
              <a:rPr lang="en-US" sz="1800" dirty="0" smtClean="0"/>
              <a:t> </a:t>
            </a:r>
            <a:r>
              <a:rPr lang="en-US" sz="1800" dirty="0" err="1" smtClean="0"/>
              <a:t>gerçek</a:t>
            </a:r>
            <a:r>
              <a:rPr lang="en-US" sz="1800" dirty="0" smtClean="0"/>
              <a:t> </a:t>
            </a:r>
            <a:r>
              <a:rPr lang="en-US" sz="1800" dirty="0" err="1" smtClean="0"/>
              <a:t>elektroakupunktur</a:t>
            </a:r>
            <a:r>
              <a:rPr lang="en-US" sz="1800" dirty="0" smtClean="0"/>
              <a:t>  </a:t>
            </a:r>
            <a:r>
              <a:rPr lang="en-US" sz="1800" dirty="0" err="1" smtClean="0"/>
              <a:t>için</a:t>
            </a:r>
            <a:r>
              <a:rPr lang="en-US" sz="1800" dirty="0" smtClean="0"/>
              <a:t> </a:t>
            </a:r>
            <a:r>
              <a:rPr lang="en-US" sz="1800" dirty="0" err="1" smtClean="0"/>
              <a:t>körlemenin</a:t>
            </a:r>
            <a:r>
              <a:rPr lang="en-US" sz="1800" dirty="0" smtClean="0"/>
              <a:t> </a:t>
            </a:r>
            <a:r>
              <a:rPr lang="en-US" sz="1800" dirty="0" err="1" smtClean="0"/>
              <a:t>yeterli</a:t>
            </a:r>
            <a:r>
              <a:rPr lang="en-US" sz="1800" dirty="0" smtClean="0"/>
              <a:t> </a:t>
            </a:r>
            <a:r>
              <a:rPr lang="en-US" sz="1800" dirty="0" err="1" smtClean="0"/>
              <a:t>olmadığını</a:t>
            </a:r>
            <a:r>
              <a:rPr lang="en-US" sz="1800" dirty="0" smtClean="0"/>
              <a:t> </a:t>
            </a:r>
            <a:r>
              <a:rPr lang="en-US" sz="1800" dirty="0" err="1" smtClean="0"/>
              <a:t>göstermektedir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6" name="Picture 5" descr="Ekran Resmi 2022-11-14 20.16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34" y="3925671"/>
            <a:ext cx="4817533" cy="277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06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kran Resmi 2022-11-15 09.55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0264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2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İ</a:t>
            </a:r>
            <a:r>
              <a:rPr lang="en-US" dirty="0" err="1" smtClean="0"/>
              <a:t>statistik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err="1" smtClean="0"/>
              <a:t>BaylorEdPsych</a:t>
            </a:r>
            <a:r>
              <a:rPr lang="en-US" sz="1800" dirty="0" smtClean="0"/>
              <a:t> </a:t>
            </a:r>
            <a:r>
              <a:rPr lang="en-US" sz="1800" dirty="0" err="1" smtClean="0"/>
              <a:t>paketinden</a:t>
            </a:r>
            <a:r>
              <a:rPr lang="en-US" sz="1800" dirty="0" smtClean="0"/>
              <a:t> R </a:t>
            </a:r>
            <a:r>
              <a:rPr lang="en-US" sz="1800" dirty="0" err="1" smtClean="0"/>
              <a:t>istatistik</a:t>
            </a:r>
            <a:r>
              <a:rPr lang="en-US" sz="1800" dirty="0" smtClean="0"/>
              <a:t> </a:t>
            </a:r>
            <a:r>
              <a:rPr lang="en-US" sz="1800" dirty="0" err="1" smtClean="0"/>
              <a:t>yazılımı</a:t>
            </a:r>
            <a:r>
              <a:rPr lang="en-US" sz="1800" dirty="0" smtClean="0"/>
              <a:t> </a:t>
            </a:r>
            <a:r>
              <a:rPr lang="en-US" sz="1800" dirty="0" err="1" smtClean="0"/>
              <a:t>sürüm</a:t>
            </a:r>
            <a:r>
              <a:rPr lang="en-US" sz="1800" dirty="0" smtClean="0"/>
              <a:t> 3.5.2'deki (R Project for Statistical Computing)</a:t>
            </a:r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dirty="0" err="1" smtClean="0"/>
              <a:t>Duyarlılık</a:t>
            </a:r>
            <a:r>
              <a:rPr lang="en-US" dirty="0" smtClean="0"/>
              <a:t> </a:t>
            </a:r>
            <a:r>
              <a:rPr lang="en-US" dirty="0" err="1" smtClean="0"/>
              <a:t>analizi</a:t>
            </a:r>
            <a:endParaRPr lang="en-US" dirty="0" smtClean="0"/>
          </a:p>
          <a:p>
            <a:endParaRPr lang="en-US" dirty="0" smtClean="0"/>
          </a:p>
          <a:p>
            <a:r>
              <a:rPr lang="en-US" sz="1800" dirty="0" err="1" smtClean="0"/>
              <a:t>Duyarlılık</a:t>
            </a:r>
            <a:r>
              <a:rPr lang="en-US" sz="1800" dirty="0" smtClean="0"/>
              <a:t> </a:t>
            </a:r>
            <a:r>
              <a:rPr lang="en-US" sz="1800" dirty="0" err="1" smtClean="0"/>
              <a:t>analizi</a:t>
            </a:r>
            <a:r>
              <a:rPr lang="en-US" sz="1800" dirty="0" smtClean="0"/>
              <a:t> (</a:t>
            </a:r>
            <a:r>
              <a:rPr lang="en-US" sz="1800" dirty="0" err="1" smtClean="0"/>
              <a:t>Ek</a:t>
            </a:r>
            <a:r>
              <a:rPr lang="en-US" sz="1800" dirty="0" smtClean="0"/>
              <a:t> 2'deki </a:t>
            </a:r>
            <a:r>
              <a:rPr lang="en-US" sz="1800" dirty="0" err="1" smtClean="0"/>
              <a:t>eEk</a:t>
            </a:r>
            <a:r>
              <a:rPr lang="en-US" sz="1800" dirty="0" smtClean="0"/>
              <a:t> 2 ) , </a:t>
            </a:r>
            <a:r>
              <a:rPr lang="en-US" sz="1800" dirty="0" err="1" smtClean="0"/>
              <a:t>ağrı</a:t>
            </a:r>
            <a:r>
              <a:rPr lang="en-US" sz="1800" dirty="0" smtClean="0"/>
              <a:t> </a:t>
            </a:r>
            <a:r>
              <a:rPr lang="en-US" sz="1800" dirty="0" err="1" smtClean="0"/>
              <a:t>skorundaki</a:t>
            </a:r>
            <a:r>
              <a:rPr lang="en-US" sz="1800" dirty="0" smtClean="0"/>
              <a:t>  </a:t>
            </a:r>
            <a:r>
              <a:rPr lang="en-US" sz="1800" dirty="0" err="1" smtClean="0"/>
              <a:t>tek</a:t>
            </a:r>
            <a:r>
              <a:rPr lang="en-US" sz="1800" dirty="0" smtClean="0"/>
              <a:t>   </a:t>
            </a:r>
            <a:r>
              <a:rPr lang="en-US" sz="1800" dirty="0" err="1" smtClean="0"/>
              <a:t>değişiklik</a:t>
            </a:r>
            <a:r>
              <a:rPr lang="en-US" sz="1800" dirty="0" smtClean="0"/>
              <a:t> </a:t>
            </a:r>
            <a:r>
              <a:rPr lang="en-US" sz="1800" dirty="0" err="1" smtClean="0"/>
              <a:t>gerçek</a:t>
            </a:r>
            <a:r>
              <a:rPr lang="en-US" sz="1800" dirty="0" smtClean="0"/>
              <a:t> </a:t>
            </a:r>
            <a:r>
              <a:rPr lang="en-US" sz="1800" dirty="0" err="1" smtClean="0"/>
              <a:t>elektroakupunktur</a:t>
            </a:r>
            <a:r>
              <a:rPr lang="en-US" sz="1800" dirty="0" smtClean="0"/>
              <a:t> </a:t>
            </a:r>
            <a:r>
              <a:rPr lang="en-US" sz="1800" dirty="0" err="1" smtClean="0"/>
              <a:t>durumundan</a:t>
            </a:r>
            <a:r>
              <a:rPr lang="en-US" sz="1800" dirty="0" smtClean="0"/>
              <a:t> </a:t>
            </a:r>
            <a:r>
              <a:rPr lang="en-US" sz="1800" dirty="0" err="1" smtClean="0"/>
              <a:t>tek</a:t>
            </a:r>
            <a:r>
              <a:rPr lang="en-US" sz="1800" dirty="0" smtClean="0"/>
              <a:t>  </a:t>
            </a:r>
            <a:r>
              <a:rPr lang="en-US" sz="1800" dirty="0" err="1" smtClean="0"/>
              <a:t>aykırı</a:t>
            </a:r>
            <a:r>
              <a:rPr lang="en-US" sz="1800" dirty="0" smtClean="0"/>
              <a:t> </a:t>
            </a:r>
            <a:r>
              <a:rPr lang="en-US" sz="1800" dirty="0" err="1" smtClean="0"/>
              <a:t>değer</a:t>
            </a:r>
            <a:r>
              <a:rPr lang="en-US" sz="1800" dirty="0" smtClean="0"/>
              <a:t> </a:t>
            </a:r>
            <a:r>
              <a:rPr lang="en-US" sz="1800" dirty="0" err="1" smtClean="0"/>
              <a:t>tanımladı</a:t>
            </a:r>
            <a:r>
              <a:rPr lang="en-US" sz="1800" dirty="0" smtClean="0"/>
              <a:t>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440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kran Resmi 2022-11-15 09.36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7670"/>
            <a:ext cx="5376333" cy="3680329"/>
          </a:xfrm>
          <a:prstGeom prst="rect">
            <a:avLst/>
          </a:prstGeom>
        </p:spPr>
      </p:pic>
      <p:pic>
        <p:nvPicPr>
          <p:cNvPr id="5" name="Picture 4" descr="Ekran Resmi 2022-11-15 09.37.4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0" y="116000"/>
            <a:ext cx="4318000" cy="3076999"/>
          </a:xfrm>
          <a:prstGeom prst="rect">
            <a:avLst/>
          </a:prstGeom>
        </p:spPr>
      </p:pic>
      <p:pic>
        <p:nvPicPr>
          <p:cNvPr id="8" name="Picture 7" descr="Ekran Resmi 2022-11-15 09.39.2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73"/>
            <a:ext cx="4635500" cy="317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53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</a:t>
            </a:r>
            <a:r>
              <a:rPr lang="en-US" dirty="0" err="1" smtClean="0"/>
              <a:t>ulgular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 smtClean="0"/>
              <a:t>Toplam</a:t>
            </a:r>
            <a:r>
              <a:rPr lang="en-US" sz="1800" dirty="0" smtClean="0"/>
              <a:t> 121 </a:t>
            </a:r>
            <a:r>
              <a:rPr lang="en-US" sz="1800" dirty="0" err="1" smtClean="0"/>
              <a:t>kişi</a:t>
            </a:r>
            <a:r>
              <a:rPr lang="en-US" sz="1800" dirty="0" smtClean="0"/>
              <a:t> </a:t>
            </a:r>
            <a:r>
              <a:rPr lang="en-US" sz="1800" dirty="0" err="1" smtClean="0"/>
              <a:t>işe</a:t>
            </a:r>
            <a:r>
              <a:rPr lang="en-US" sz="1800" dirty="0" smtClean="0"/>
              <a:t> </a:t>
            </a:r>
            <a:r>
              <a:rPr lang="en-US" sz="1800" dirty="0" err="1" smtClean="0"/>
              <a:t>alındı</a:t>
            </a:r>
            <a:r>
              <a:rPr lang="en-US" sz="1800" dirty="0" smtClean="0"/>
              <a:t>. </a:t>
            </a:r>
            <a:r>
              <a:rPr lang="en-US" sz="1800" dirty="0" err="1" smtClean="0"/>
              <a:t>Gerçek</a:t>
            </a:r>
            <a:r>
              <a:rPr lang="en-US" sz="1800" dirty="0" smtClean="0"/>
              <a:t> </a:t>
            </a:r>
            <a:r>
              <a:rPr lang="en-US" sz="1800" dirty="0" err="1" smtClean="0"/>
              <a:t>elektroakupunktur</a:t>
            </a:r>
            <a:r>
              <a:rPr lang="en-US" sz="1800" dirty="0" smtClean="0"/>
              <a:t> </a:t>
            </a:r>
            <a:r>
              <a:rPr lang="en-US" sz="1800" dirty="0" err="1" smtClean="0"/>
              <a:t>durumuna</a:t>
            </a:r>
            <a:r>
              <a:rPr lang="en-US" sz="1800" dirty="0" smtClean="0"/>
              <a:t> randomize </a:t>
            </a:r>
            <a:r>
              <a:rPr lang="en-US" sz="1800" dirty="0" err="1" smtClean="0"/>
              <a:t>edilen</a:t>
            </a:r>
            <a:r>
              <a:rPr lang="en-US" sz="1800" dirty="0" smtClean="0"/>
              <a:t> 59 </a:t>
            </a:r>
            <a:r>
              <a:rPr lang="en-US" sz="1800" dirty="0" err="1" smtClean="0"/>
              <a:t>kişiden</a:t>
            </a:r>
            <a:r>
              <a:rPr lang="en-US" sz="1800" dirty="0" smtClean="0"/>
              <a:t> (</a:t>
            </a:r>
            <a:r>
              <a:rPr lang="en-US" sz="1800" dirty="0" err="1" smtClean="0"/>
              <a:t>ortalama</a:t>
            </a:r>
            <a:r>
              <a:rPr lang="en-US" sz="1800" dirty="0" smtClean="0"/>
              <a:t> [SD] </a:t>
            </a:r>
            <a:r>
              <a:rPr lang="en-US" sz="1800" dirty="0" err="1" smtClean="0"/>
              <a:t>yaş</a:t>
            </a:r>
            <a:r>
              <a:rPr lang="en-US" sz="1800" dirty="0" smtClean="0"/>
              <a:t>, 46.8 [11.9] </a:t>
            </a:r>
            <a:r>
              <a:rPr lang="en-US" sz="1800" dirty="0" err="1" smtClean="0"/>
              <a:t>yıl</a:t>
            </a:r>
            <a:r>
              <a:rPr lang="en-US" sz="1800" dirty="0" smtClean="0"/>
              <a:t>; 36 [61.0%] </a:t>
            </a:r>
            <a:r>
              <a:rPr lang="en-US" sz="1800" dirty="0" err="1" smtClean="0"/>
              <a:t>kadın</a:t>
            </a:r>
            <a:r>
              <a:rPr lang="en-US" sz="1800" dirty="0" smtClean="0"/>
              <a:t>), 52'si </a:t>
            </a:r>
            <a:r>
              <a:rPr lang="en-US" sz="1800" dirty="0" err="1" smtClean="0"/>
              <a:t>değerlendirme</a:t>
            </a:r>
            <a:r>
              <a:rPr lang="en-US" sz="1800" dirty="0" smtClean="0"/>
              <a:t> </a:t>
            </a:r>
            <a:r>
              <a:rPr lang="en-US" sz="1800" dirty="0" err="1" smtClean="0"/>
              <a:t>ziyaretlerine</a:t>
            </a:r>
            <a:r>
              <a:rPr lang="en-US" sz="1800" dirty="0" smtClean="0"/>
              <a:t> </a:t>
            </a:r>
            <a:r>
              <a:rPr lang="en-US" sz="1800" dirty="0" err="1" smtClean="0"/>
              <a:t>katıldı</a:t>
            </a:r>
            <a:r>
              <a:rPr lang="en-US" sz="1800" dirty="0" smtClean="0"/>
              <a:t> </a:t>
            </a:r>
          </a:p>
          <a:p>
            <a:endParaRPr lang="en-US" dirty="0" smtClean="0"/>
          </a:p>
          <a:p>
            <a:r>
              <a:rPr lang="en-US" sz="1800" dirty="0" err="1" smtClean="0"/>
              <a:t>Sahte</a:t>
            </a:r>
            <a:r>
              <a:rPr lang="en-US" sz="1800" dirty="0" smtClean="0"/>
              <a:t> </a:t>
            </a:r>
            <a:r>
              <a:rPr lang="en-US" sz="1800" dirty="0" err="1" smtClean="0"/>
              <a:t>duruma</a:t>
            </a:r>
            <a:r>
              <a:rPr lang="en-US" sz="1800" dirty="0" smtClean="0"/>
              <a:t> randomize </a:t>
            </a:r>
            <a:r>
              <a:rPr lang="en-US" sz="1800" dirty="0" err="1" smtClean="0"/>
              <a:t>edilen</a:t>
            </a:r>
            <a:r>
              <a:rPr lang="en-US" sz="1800" dirty="0" smtClean="0"/>
              <a:t> 62 </a:t>
            </a:r>
            <a:r>
              <a:rPr lang="en-US" sz="1800" dirty="0" err="1" smtClean="0"/>
              <a:t>kişiden</a:t>
            </a:r>
            <a:r>
              <a:rPr lang="en-US" sz="1800" dirty="0" smtClean="0"/>
              <a:t> (</a:t>
            </a:r>
            <a:r>
              <a:rPr lang="en-US" sz="1800" dirty="0" err="1" smtClean="0"/>
              <a:t>ortalama</a:t>
            </a:r>
            <a:r>
              <a:rPr lang="en-US" sz="1800" dirty="0" smtClean="0"/>
              <a:t> [SD] </a:t>
            </a:r>
            <a:r>
              <a:rPr lang="en-US" sz="1800" dirty="0" err="1" smtClean="0"/>
              <a:t>yaş</a:t>
            </a:r>
            <a:r>
              <a:rPr lang="en-US" sz="1800" dirty="0" smtClean="0"/>
              <a:t>, 45.6 [12.8] </a:t>
            </a:r>
            <a:r>
              <a:rPr lang="en-US" sz="1800" dirty="0" err="1" smtClean="0"/>
              <a:t>yıl</a:t>
            </a:r>
            <a:r>
              <a:rPr lang="en-US" sz="1800" dirty="0" smtClean="0"/>
              <a:t>; 33 [53.2%] </a:t>
            </a:r>
            <a:r>
              <a:rPr lang="en-US" sz="1800" dirty="0" err="1" smtClean="0"/>
              <a:t>kadın</a:t>
            </a:r>
            <a:r>
              <a:rPr lang="en-US" sz="1800" dirty="0" smtClean="0"/>
              <a:t>), 54'ü </a:t>
            </a:r>
            <a:r>
              <a:rPr lang="en-US" sz="1800" dirty="0" err="1" smtClean="0"/>
              <a:t>değerlendirme</a:t>
            </a:r>
            <a:r>
              <a:rPr lang="en-US" sz="1800" dirty="0" smtClean="0"/>
              <a:t> </a:t>
            </a:r>
            <a:r>
              <a:rPr lang="en-US" sz="1800" dirty="0" err="1" smtClean="0"/>
              <a:t>ziyaretlerine</a:t>
            </a:r>
            <a:r>
              <a:rPr lang="en-US" sz="1800" dirty="0" smtClean="0"/>
              <a:t> </a:t>
            </a:r>
            <a:r>
              <a:rPr lang="en-US" sz="1800" dirty="0" err="1" smtClean="0"/>
              <a:t>katıldı</a:t>
            </a:r>
            <a:r>
              <a:rPr lang="en-US" sz="1800" dirty="0" smtClean="0"/>
              <a:t> </a:t>
            </a:r>
            <a:r>
              <a:rPr lang="en-US" sz="1800" dirty="0" err="1" smtClean="0"/>
              <a:t>ve</a:t>
            </a:r>
            <a:r>
              <a:rPr lang="en-US" sz="1800" dirty="0" smtClean="0"/>
              <a:t>  </a:t>
            </a:r>
            <a:r>
              <a:rPr lang="en-US" sz="1800" dirty="0" err="1" smtClean="0"/>
              <a:t>analizine</a:t>
            </a:r>
            <a:r>
              <a:rPr lang="en-US" sz="1800" dirty="0" smtClean="0"/>
              <a:t> </a:t>
            </a:r>
            <a:r>
              <a:rPr lang="en-US" sz="1800" dirty="0" err="1" smtClean="0"/>
              <a:t>dahil</a:t>
            </a:r>
            <a:r>
              <a:rPr lang="en-US" sz="1800" dirty="0" smtClean="0"/>
              <a:t> </a:t>
            </a:r>
            <a:r>
              <a:rPr lang="en-US" sz="1800" dirty="0" err="1" smtClean="0"/>
              <a:t>edildi</a:t>
            </a:r>
            <a:r>
              <a:rPr lang="en-US" sz="1800" dirty="0" smtClean="0"/>
              <a:t> (53 </a:t>
            </a:r>
            <a:r>
              <a:rPr lang="en-US" sz="1800" dirty="0" err="1" smtClean="0"/>
              <a:t>katılımcı</a:t>
            </a:r>
            <a:r>
              <a:rPr lang="en-US" sz="1800" dirty="0" smtClean="0"/>
              <a:t> ≥9 </a:t>
            </a:r>
            <a:r>
              <a:rPr lang="en-US" sz="1800" dirty="0" err="1" smtClean="0"/>
              <a:t>tedavi</a:t>
            </a:r>
            <a:r>
              <a:rPr lang="en-US" sz="1800" dirty="0" smtClean="0"/>
              <a:t> </a:t>
            </a:r>
            <a:r>
              <a:rPr lang="en-US" sz="1800" dirty="0" err="1" smtClean="0"/>
              <a:t>seansına</a:t>
            </a:r>
            <a:r>
              <a:rPr lang="en-US" sz="1800" dirty="0" smtClean="0"/>
              <a:t> </a:t>
            </a:r>
            <a:r>
              <a:rPr lang="en-US" sz="1800" dirty="0" err="1" smtClean="0"/>
              <a:t>sahipti</a:t>
            </a:r>
            <a:r>
              <a:rPr lang="en-US" sz="1800" dirty="0" smtClean="0"/>
              <a:t>) . </a:t>
            </a:r>
          </a:p>
          <a:p>
            <a:endParaRPr lang="en-US" sz="1800" dirty="0" smtClean="0"/>
          </a:p>
          <a:p>
            <a:r>
              <a:rPr lang="en-US" sz="1900" dirty="0" err="1" smtClean="0"/>
              <a:t>Başlangıçta</a:t>
            </a:r>
            <a:r>
              <a:rPr lang="en-US" sz="1900" dirty="0" smtClean="0"/>
              <a:t>, </a:t>
            </a:r>
            <a:r>
              <a:rPr lang="en-US" sz="1900" dirty="0" err="1" smtClean="0"/>
              <a:t>ortalama</a:t>
            </a:r>
            <a:r>
              <a:rPr lang="en-US" sz="1900" dirty="0" smtClean="0"/>
              <a:t> (SD) T-</a:t>
            </a:r>
            <a:r>
              <a:rPr lang="en-US" sz="1900" dirty="0" err="1" smtClean="0"/>
              <a:t>skoru</a:t>
            </a:r>
            <a:r>
              <a:rPr lang="en-US" sz="1900" dirty="0" smtClean="0"/>
              <a:t> </a:t>
            </a:r>
            <a:r>
              <a:rPr lang="en-US" sz="1900" dirty="0" err="1" smtClean="0"/>
              <a:t>gerçek</a:t>
            </a:r>
            <a:r>
              <a:rPr lang="en-US" sz="1900" dirty="0" smtClean="0"/>
              <a:t> </a:t>
            </a:r>
            <a:r>
              <a:rPr lang="en-US" sz="1900" dirty="0" err="1" smtClean="0"/>
              <a:t>elektroakupunktur</a:t>
            </a:r>
            <a:r>
              <a:rPr lang="en-US" sz="1900" dirty="0" smtClean="0"/>
              <a:t> </a:t>
            </a:r>
            <a:r>
              <a:rPr lang="en-US" sz="1900" dirty="0" err="1" smtClean="0"/>
              <a:t>koşulunda</a:t>
            </a:r>
            <a:r>
              <a:rPr lang="en-US" sz="1900" dirty="0" smtClean="0"/>
              <a:t> 50.49 (3.36) </a:t>
            </a:r>
            <a:r>
              <a:rPr lang="en-US" sz="1900" dirty="0" err="1" smtClean="0"/>
              <a:t>ve</a:t>
            </a:r>
            <a:r>
              <a:rPr lang="en-US" sz="1900" dirty="0" smtClean="0"/>
              <a:t> </a:t>
            </a:r>
            <a:r>
              <a:rPr lang="en-US" sz="1900" dirty="0" err="1" smtClean="0"/>
              <a:t>sahte</a:t>
            </a:r>
            <a:r>
              <a:rPr lang="en-US" sz="1900" dirty="0" smtClean="0"/>
              <a:t> </a:t>
            </a:r>
            <a:r>
              <a:rPr lang="en-US" sz="1900" dirty="0" err="1" smtClean="0"/>
              <a:t>akupunktur</a:t>
            </a:r>
            <a:r>
              <a:rPr lang="en-US" sz="1900" dirty="0" smtClean="0"/>
              <a:t> </a:t>
            </a:r>
            <a:r>
              <a:rPr lang="en-US" sz="1900" dirty="0" err="1" smtClean="0"/>
              <a:t>koşulunda</a:t>
            </a:r>
            <a:r>
              <a:rPr lang="en-US" sz="1900" dirty="0" smtClean="0"/>
              <a:t> 51.71 (4.79) </a:t>
            </a:r>
            <a:r>
              <a:rPr lang="en-US" sz="1900" dirty="0" err="1" smtClean="0"/>
              <a:t>idi</a:t>
            </a:r>
            <a:r>
              <a:rPr lang="en-US" sz="1900" dirty="0" smtClean="0"/>
              <a:t>.</a:t>
            </a:r>
          </a:p>
          <a:p>
            <a:r>
              <a:rPr lang="en-US" sz="1900" dirty="0" smtClean="0"/>
              <a:t> </a:t>
            </a:r>
            <a:r>
              <a:rPr lang="en-US" sz="1900" dirty="0" err="1" smtClean="0"/>
              <a:t>Ortalama</a:t>
            </a:r>
            <a:r>
              <a:rPr lang="en-US" sz="1900" dirty="0" smtClean="0"/>
              <a:t> (SD) RMDQ </a:t>
            </a:r>
            <a:r>
              <a:rPr lang="en-US" sz="1900" dirty="0" err="1" smtClean="0"/>
              <a:t>skoru</a:t>
            </a:r>
            <a:r>
              <a:rPr lang="en-US" sz="1900" dirty="0" smtClean="0"/>
              <a:t> </a:t>
            </a:r>
            <a:r>
              <a:rPr lang="en-US" sz="1900" dirty="0" err="1" smtClean="0"/>
              <a:t>gerçek</a:t>
            </a:r>
            <a:r>
              <a:rPr lang="en-US" sz="1900" dirty="0" smtClean="0"/>
              <a:t> </a:t>
            </a:r>
            <a:r>
              <a:rPr lang="en-US" sz="1900" dirty="0" err="1" smtClean="0"/>
              <a:t>elektroakupunktur</a:t>
            </a:r>
            <a:r>
              <a:rPr lang="en-US" sz="1900" dirty="0" smtClean="0"/>
              <a:t> </a:t>
            </a:r>
            <a:r>
              <a:rPr lang="en-US" sz="1900" dirty="0" err="1" smtClean="0"/>
              <a:t>grubunda</a:t>
            </a:r>
            <a:r>
              <a:rPr lang="en-US" sz="1900" dirty="0" smtClean="0"/>
              <a:t> 10.16 (4,76), </a:t>
            </a:r>
            <a:r>
              <a:rPr lang="en-US" sz="1900" dirty="0" err="1" smtClean="0"/>
              <a:t>sahte</a:t>
            </a:r>
            <a:r>
              <a:rPr lang="en-US" sz="1900" dirty="0" smtClean="0"/>
              <a:t> </a:t>
            </a:r>
            <a:r>
              <a:rPr lang="en-US" sz="1900" dirty="0" err="1" smtClean="0"/>
              <a:t>elektroakupunktur</a:t>
            </a:r>
            <a:r>
              <a:rPr lang="en-US" sz="1900" dirty="0" smtClean="0"/>
              <a:t> </a:t>
            </a:r>
            <a:r>
              <a:rPr lang="en-US" sz="1900" dirty="0" err="1" smtClean="0"/>
              <a:t>grubunda</a:t>
            </a:r>
            <a:r>
              <a:rPr lang="en-US" sz="1900" dirty="0" smtClean="0"/>
              <a:t> 10.03 (5,45) </a:t>
            </a:r>
            <a:r>
              <a:rPr lang="en-US" sz="1900" dirty="0" err="1" smtClean="0"/>
              <a:t>idi</a:t>
            </a:r>
            <a:r>
              <a:rPr lang="en-US" sz="1900" dirty="0" smtClean="0"/>
              <a:t>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741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Tedavi</a:t>
            </a:r>
            <a:r>
              <a:rPr lang="en-US" dirty="0" smtClean="0"/>
              <a:t> </a:t>
            </a:r>
            <a:r>
              <a:rPr lang="en-US" dirty="0" err="1" smtClean="0"/>
              <a:t>Etkisi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 err="1" smtClean="0"/>
              <a:t>Tedavinin</a:t>
            </a:r>
            <a:r>
              <a:rPr lang="en-US" sz="1800" dirty="0" smtClean="0"/>
              <a:t> </a:t>
            </a:r>
            <a:r>
              <a:rPr lang="en-US" sz="1800" dirty="0" err="1" smtClean="0"/>
              <a:t>tamamlanmasından</a:t>
            </a:r>
            <a:r>
              <a:rPr lang="en-US" sz="1800" dirty="0" smtClean="0"/>
              <a:t> 2 </a:t>
            </a:r>
            <a:r>
              <a:rPr lang="en-US" sz="1800" dirty="0" err="1" smtClean="0"/>
              <a:t>hafta</a:t>
            </a:r>
            <a:r>
              <a:rPr lang="en-US" sz="1800" dirty="0" smtClean="0"/>
              <a:t> </a:t>
            </a:r>
            <a:r>
              <a:rPr lang="en-US" sz="1800" dirty="0" err="1" smtClean="0"/>
              <a:t>sonra</a:t>
            </a:r>
            <a:r>
              <a:rPr lang="en-US" sz="1800" dirty="0" smtClean="0"/>
              <a:t> </a:t>
            </a:r>
            <a:r>
              <a:rPr lang="en-US" sz="1800" dirty="0" err="1" smtClean="0"/>
              <a:t>yapılan</a:t>
            </a:r>
            <a:r>
              <a:rPr lang="en-US" sz="1800" dirty="0" smtClean="0"/>
              <a:t> son </a:t>
            </a:r>
            <a:r>
              <a:rPr lang="en-US" sz="1800" dirty="0" err="1" smtClean="0"/>
              <a:t>değerlendirmede</a:t>
            </a:r>
            <a:r>
              <a:rPr lang="en-US" sz="1800" dirty="0" smtClean="0">
                <a:solidFill>
                  <a:srgbClr val="FF0000"/>
                </a:solidFill>
              </a:rPr>
              <a:t>, </a:t>
            </a:r>
            <a:r>
              <a:rPr lang="en-US" sz="1800" dirty="0" err="1" smtClean="0">
                <a:solidFill>
                  <a:srgbClr val="FF0000"/>
                </a:solidFill>
              </a:rPr>
              <a:t>ağrı</a:t>
            </a:r>
            <a:r>
              <a:rPr lang="en-US" sz="1800" dirty="0" smtClean="0">
                <a:solidFill>
                  <a:srgbClr val="FF0000"/>
                </a:solidFill>
              </a:rPr>
              <a:t> T-</a:t>
            </a:r>
            <a:r>
              <a:rPr lang="en-US" sz="1800" dirty="0" err="1" smtClean="0">
                <a:solidFill>
                  <a:srgbClr val="FF0000"/>
                </a:solidFill>
              </a:rPr>
              <a:t>skorlarındaki</a:t>
            </a:r>
            <a:r>
              <a:rPr lang="en-US" sz="1800" dirty="0" smtClean="0"/>
              <a:t> </a:t>
            </a:r>
            <a:r>
              <a:rPr lang="en-US" sz="1800" dirty="0" err="1" smtClean="0"/>
              <a:t>değişimde</a:t>
            </a:r>
            <a:r>
              <a:rPr lang="en-US" sz="1800" dirty="0" smtClean="0"/>
              <a:t> </a:t>
            </a:r>
            <a:r>
              <a:rPr lang="en-US" sz="1800" dirty="0" err="1" smtClean="0"/>
              <a:t>gruplar</a:t>
            </a:r>
            <a:r>
              <a:rPr lang="en-US" sz="1800" dirty="0" smtClean="0"/>
              <a:t> </a:t>
            </a:r>
            <a:r>
              <a:rPr lang="en-US" sz="1800" dirty="0" err="1" smtClean="0"/>
              <a:t>arasında</a:t>
            </a:r>
            <a:r>
              <a:rPr lang="en-US" sz="1800" dirty="0" smtClean="0"/>
              <a:t> </a:t>
            </a:r>
            <a:r>
              <a:rPr lang="en-US" sz="1800" dirty="0" err="1" smtClean="0"/>
              <a:t>istatistiksel</a:t>
            </a:r>
            <a:r>
              <a:rPr lang="en-US" sz="1800" dirty="0" smtClean="0"/>
              <a:t> </a:t>
            </a:r>
            <a:r>
              <a:rPr lang="en-US" sz="1800" dirty="0" err="1" smtClean="0"/>
              <a:t>olarak</a:t>
            </a:r>
            <a:r>
              <a:rPr lang="en-US" sz="1800" dirty="0" smtClean="0"/>
              <a:t> </a:t>
            </a:r>
            <a:r>
              <a:rPr lang="en-US" sz="1800" dirty="0" err="1" smtClean="0"/>
              <a:t>anlamlı</a:t>
            </a:r>
            <a:r>
              <a:rPr lang="en-US" sz="1800" dirty="0" smtClean="0"/>
              <a:t> </a:t>
            </a:r>
            <a:r>
              <a:rPr lang="en-US" sz="1800" dirty="0" err="1" smtClean="0"/>
              <a:t>bir</a:t>
            </a:r>
            <a:r>
              <a:rPr lang="en-US" sz="1800" dirty="0" smtClean="0"/>
              <a:t> </a:t>
            </a:r>
            <a:r>
              <a:rPr lang="en-US" sz="1800" dirty="0" err="1" smtClean="0"/>
              <a:t>fark</a:t>
            </a:r>
            <a:r>
              <a:rPr lang="en-US" sz="1800" dirty="0" smtClean="0"/>
              <a:t> </a:t>
            </a:r>
            <a:r>
              <a:rPr lang="en-US" sz="1800" dirty="0" err="1" smtClean="0"/>
              <a:t>yoktu</a:t>
            </a:r>
            <a:r>
              <a:rPr lang="en-US" sz="1800" dirty="0" smtClean="0"/>
              <a:t> </a:t>
            </a:r>
          </a:p>
          <a:p>
            <a:r>
              <a:rPr lang="en-US" sz="1800" dirty="0" err="1" smtClean="0"/>
              <a:t>gerçek</a:t>
            </a:r>
            <a:r>
              <a:rPr lang="en-US" sz="1800" dirty="0" smtClean="0"/>
              <a:t> </a:t>
            </a:r>
            <a:r>
              <a:rPr lang="en-US" sz="1800" dirty="0" err="1" smtClean="0"/>
              <a:t>elektroakupunktur</a:t>
            </a:r>
            <a:r>
              <a:rPr lang="en-US" sz="1800" dirty="0" smtClean="0"/>
              <a:t>: -4,33; %95 GA, -6,36 </a:t>
            </a:r>
            <a:r>
              <a:rPr lang="en-US" sz="1800" dirty="0" err="1" smtClean="0"/>
              <a:t>ila</a:t>
            </a:r>
            <a:r>
              <a:rPr lang="en-US" sz="1800" dirty="0" smtClean="0"/>
              <a:t> -2,30;</a:t>
            </a:r>
          </a:p>
          <a:p>
            <a:r>
              <a:rPr lang="en-US" sz="1800" dirty="0" smtClean="0"/>
              <a:t> </a:t>
            </a:r>
            <a:r>
              <a:rPr lang="en-US" sz="1800" dirty="0" err="1" smtClean="0"/>
              <a:t>sahte</a:t>
            </a:r>
            <a:r>
              <a:rPr lang="en-US" sz="1800" dirty="0" smtClean="0"/>
              <a:t> </a:t>
            </a:r>
            <a:r>
              <a:rPr lang="en-US" sz="1800" dirty="0" err="1" smtClean="0"/>
              <a:t>akupunktur</a:t>
            </a:r>
            <a:r>
              <a:rPr lang="en-US" sz="1800" dirty="0" smtClean="0"/>
              <a:t>: -2,90; 95 % GA, -4,85 </a:t>
            </a:r>
            <a:r>
              <a:rPr lang="en-US" sz="1800" dirty="0" err="1" smtClean="0"/>
              <a:t>ila</a:t>
            </a:r>
            <a:r>
              <a:rPr lang="en-US" sz="1800" dirty="0" smtClean="0"/>
              <a:t> -0,95;</a:t>
            </a:r>
          </a:p>
          <a:p>
            <a:r>
              <a:rPr lang="en-US" sz="1800" dirty="0" smtClean="0"/>
              <a:t> </a:t>
            </a:r>
            <a:r>
              <a:rPr lang="en-US" sz="1800" dirty="0" err="1" smtClean="0"/>
              <a:t>düzeltilmemiş</a:t>
            </a:r>
            <a:r>
              <a:rPr lang="en-US" sz="1800" dirty="0" smtClean="0"/>
              <a:t> </a:t>
            </a:r>
            <a:r>
              <a:rPr lang="en-US" sz="1800" dirty="0" err="1" smtClean="0"/>
              <a:t>fark</a:t>
            </a:r>
            <a:r>
              <a:rPr lang="en-US" sz="1800" dirty="0" smtClean="0"/>
              <a:t>: -1,50; %95 GA, -3,72 </a:t>
            </a:r>
            <a:r>
              <a:rPr lang="en-US" sz="1800" dirty="0" err="1" smtClean="0"/>
              <a:t>ila</a:t>
            </a:r>
            <a:r>
              <a:rPr lang="en-US" sz="1800" dirty="0" smtClean="0"/>
              <a:t> 0,72; P  = 0,18;</a:t>
            </a:r>
          </a:p>
          <a:p>
            <a:r>
              <a:rPr lang="en-US" sz="1800" dirty="0" smtClean="0"/>
              <a:t> </a:t>
            </a:r>
            <a:r>
              <a:rPr lang="en-US" sz="1800" dirty="0" err="1" smtClean="0"/>
              <a:t>düzeltilmiş</a:t>
            </a:r>
            <a:r>
              <a:rPr lang="en-US" sz="1800" dirty="0" smtClean="0"/>
              <a:t> </a:t>
            </a:r>
            <a:r>
              <a:rPr lang="en-US" sz="1800" dirty="0" err="1" smtClean="0"/>
              <a:t>fark</a:t>
            </a:r>
            <a:r>
              <a:rPr lang="en-US" sz="1800" dirty="0" smtClean="0"/>
              <a:t>: -2,09; %95 GA, -4,27 </a:t>
            </a:r>
            <a:r>
              <a:rPr lang="en-US" sz="1800" dirty="0" err="1" smtClean="0"/>
              <a:t>ila</a:t>
            </a:r>
            <a:r>
              <a:rPr lang="en-US" sz="1800" dirty="0" smtClean="0"/>
              <a:t> 0,09; </a:t>
            </a:r>
            <a:r>
              <a:rPr lang="en-US" sz="1800" dirty="0" smtClean="0">
                <a:solidFill>
                  <a:srgbClr val="FF0000"/>
                </a:solidFill>
              </a:rPr>
              <a:t>P  = ,06</a:t>
            </a:r>
          </a:p>
          <a:p>
            <a:endParaRPr lang="en-US" sz="1800" dirty="0" smtClean="0">
              <a:solidFill>
                <a:srgbClr val="FF0000"/>
              </a:solidFill>
            </a:endParaRPr>
          </a:p>
          <a:p>
            <a:r>
              <a:rPr lang="en-US" sz="1800" dirty="0" err="1" smtClean="0"/>
              <a:t>Bununla</a:t>
            </a:r>
            <a:r>
              <a:rPr lang="en-US" sz="1800" dirty="0" smtClean="0"/>
              <a:t> </a:t>
            </a:r>
            <a:r>
              <a:rPr lang="en-US" sz="1800" dirty="0" err="1" smtClean="0"/>
              <a:t>birlikte</a:t>
            </a:r>
            <a:r>
              <a:rPr lang="en-US" sz="1800" dirty="0" smtClean="0"/>
              <a:t>, </a:t>
            </a:r>
            <a:r>
              <a:rPr lang="en-US" sz="1800" dirty="0" err="1" smtClean="0"/>
              <a:t>gerçek</a:t>
            </a:r>
            <a:r>
              <a:rPr lang="en-US" sz="1800" dirty="0" smtClean="0"/>
              <a:t> </a:t>
            </a:r>
            <a:r>
              <a:rPr lang="en-US" sz="1800" dirty="0" err="1" smtClean="0"/>
              <a:t>elektroakupunktur</a:t>
            </a:r>
            <a:r>
              <a:rPr lang="en-US" sz="1800" dirty="0" smtClean="0"/>
              <a:t> </a:t>
            </a:r>
            <a:r>
              <a:rPr lang="en-US" sz="1800" dirty="0" err="1" smtClean="0"/>
              <a:t>grubunda</a:t>
            </a:r>
            <a:r>
              <a:rPr lang="en-US" sz="1800" dirty="0" smtClean="0"/>
              <a:t> </a:t>
            </a:r>
            <a:r>
              <a:rPr lang="en-US" sz="1800" dirty="0" err="1" smtClean="0"/>
              <a:t>daha</a:t>
            </a:r>
            <a:r>
              <a:rPr lang="en-US" sz="1800" dirty="0" smtClean="0"/>
              <a:t> </a:t>
            </a:r>
            <a:r>
              <a:rPr lang="en-US" sz="1800" dirty="0" err="1" smtClean="0"/>
              <a:t>büyük</a:t>
            </a:r>
            <a:r>
              <a:rPr lang="en-US" sz="1800" dirty="0" smtClean="0"/>
              <a:t> </a:t>
            </a:r>
            <a:r>
              <a:rPr lang="en-US" sz="1800" dirty="0" err="1" smtClean="0"/>
              <a:t>bir</a:t>
            </a:r>
            <a:r>
              <a:rPr lang="en-US" sz="1800" dirty="0" smtClean="0"/>
              <a:t> </a:t>
            </a:r>
            <a:r>
              <a:rPr lang="en-US" sz="1800" dirty="0" err="1" smtClean="0"/>
              <a:t>azalma</a:t>
            </a:r>
            <a:r>
              <a:rPr lang="en-US" sz="1800" dirty="0"/>
              <a:t> </a:t>
            </a:r>
            <a:r>
              <a:rPr lang="en-US" sz="1800" dirty="0" err="1" smtClean="0"/>
              <a:t>mevcuttur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 </a:t>
            </a:r>
            <a:r>
              <a:rPr lang="en-US" sz="1800" dirty="0" err="1" smtClean="0"/>
              <a:t>gruplar</a:t>
            </a:r>
            <a:r>
              <a:rPr lang="en-US" sz="1800" dirty="0" smtClean="0"/>
              <a:t> </a:t>
            </a:r>
            <a:r>
              <a:rPr lang="en-US" sz="1800" dirty="0" err="1" smtClean="0"/>
              <a:t>arasında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RMDQ </a:t>
            </a:r>
            <a:r>
              <a:rPr lang="en-US" sz="1800" dirty="0" err="1" smtClean="0">
                <a:solidFill>
                  <a:srgbClr val="FF0000"/>
                </a:solidFill>
              </a:rPr>
              <a:t>puanlarının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/>
              <a:t>azalmasında</a:t>
            </a:r>
            <a:r>
              <a:rPr lang="en-US" sz="1800" dirty="0" smtClean="0"/>
              <a:t> </a:t>
            </a:r>
            <a:r>
              <a:rPr lang="en-US" sz="1800" dirty="0" err="1" smtClean="0"/>
              <a:t>önemli</a:t>
            </a:r>
            <a:r>
              <a:rPr lang="en-US" sz="1800" dirty="0" smtClean="0"/>
              <a:t> </a:t>
            </a:r>
            <a:r>
              <a:rPr lang="en-US" sz="1800" dirty="0" err="1" smtClean="0"/>
              <a:t>bir</a:t>
            </a:r>
            <a:r>
              <a:rPr lang="en-US" sz="1800" dirty="0" smtClean="0"/>
              <a:t> </a:t>
            </a:r>
            <a:r>
              <a:rPr lang="en-US" sz="1800" dirty="0" err="1" smtClean="0"/>
              <a:t>fark</a:t>
            </a:r>
            <a:r>
              <a:rPr lang="en-US" sz="1800" dirty="0" smtClean="0"/>
              <a:t> </a:t>
            </a:r>
            <a:r>
              <a:rPr lang="en-US" sz="1800" dirty="0" err="1" smtClean="0"/>
              <a:t>vardır</a:t>
            </a:r>
            <a:endParaRPr lang="en-US" sz="1800" dirty="0" smtClean="0"/>
          </a:p>
          <a:p>
            <a:r>
              <a:rPr lang="en-US" sz="1800" dirty="0" smtClean="0"/>
              <a:t> </a:t>
            </a:r>
            <a:r>
              <a:rPr lang="en-US" sz="1800" dirty="0" err="1" smtClean="0"/>
              <a:t>gerçek</a:t>
            </a:r>
            <a:r>
              <a:rPr lang="en-US" sz="1800" dirty="0" smtClean="0"/>
              <a:t> </a:t>
            </a:r>
            <a:r>
              <a:rPr lang="en-US" sz="1800" dirty="0" err="1" smtClean="0"/>
              <a:t>elektroakupunktur</a:t>
            </a:r>
            <a:r>
              <a:rPr lang="en-US" sz="1800" dirty="0" smtClean="0"/>
              <a:t>: -2.77; %95 GA, -4.11 </a:t>
            </a:r>
            <a:r>
              <a:rPr lang="en-US" sz="1800" dirty="0" err="1" smtClean="0"/>
              <a:t>ila</a:t>
            </a:r>
            <a:r>
              <a:rPr lang="en-US" sz="1800" dirty="0" smtClean="0"/>
              <a:t> -1.43;</a:t>
            </a:r>
          </a:p>
          <a:p>
            <a:r>
              <a:rPr lang="en-US" sz="1800" dirty="0" smtClean="0"/>
              <a:t> </a:t>
            </a:r>
            <a:r>
              <a:rPr lang="en-US" sz="1800" dirty="0" err="1" smtClean="0"/>
              <a:t>sahte</a:t>
            </a:r>
            <a:r>
              <a:rPr lang="en-US" sz="1800" dirty="0" smtClean="0"/>
              <a:t> </a:t>
            </a:r>
            <a:r>
              <a:rPr lang="en-US" sz="1800" dirty="0" err="1" smtClean="0"/>
              <a:t>elektroakupunktur</a:t>
            </a:r>
            <a:r>
              <a:rPr lang="en-US" sz="1800" dirty="0" smtClean="0"/>
              <a:t>: -0.67; %95 GA, -1,88 </a:t>
            </a:r>
            <a:r>
              <a:rPr lang="en-US" sz="1800" dirty="0" err="1" smtClean="0"/>
              <a:t>ila</a:t>
            </a:r>
            <a:r>
              <a:rPr lang="en-US" sz="1800" dirty="0" smtClean="0"/>
              <a:t> 0,55;</a:t>
            </a:r>
          </a:p>
          <a:p>
            <a:r>
              <a:rPr lang="en-US" sz="1800" dirty="0" smtClean="0"/>
              <a:t> </a:t>
            </a:r>
            <a:r>
              <a:rPr lang="en-US" sz="1800" dirty="0" err="1" smtClean="0"/>
              <a:t>düzeltilmemiş</a:t>
            </a:r>
            <a:r>
              <a:rPr lang="en-US" sz="1800" dirty="0" smtClean="0"/>
              <a:t> </a:t>
            </a:r>
            <a:r>
              <a:rPr lang="en-US" sz="1800" dirty="0" err="1" smtClean="0"/>
              <a:t>fark</a:t>
            </a:r>
            <a:r>
              <a:rPr lang="en-US" sz="1800" dirty="0" smtClean="0"/>
              <a:t>: -2,10; %95 GA, -3,89 </a:t>
            </a:r>
            <a:r>
              <a:rPr lang="en-US" sz="1800" dirty="0" err="1" smtClean="0"/>
              <a:t>ila</a:t>
            </a:r>
            <a:r>
              <a:rPr lang="en-US" sz="1800" dirty="0" smtClean="0"/>
              <a:t> -0,31; P = .02 </a:t>
            </a:r>
          </a:p>
          <a:p>
            <a:r>
              <a:rPr lang="tr-TR" sz="1800" dirty="0"/>
              <a:t> </a:t>
            </a:r>
            <a:r>
              <a:rPr lang="tr-TR" sz="1800" dirty="0" smtClean="0"/>
              <a:t>düzeltilmiş fark: -2.11; %95 GA, -3.75 ila -0.47; </a:t>
            </a:r>
            <a:r>
              <a:rPr lang="tr-TR" sz="1800" dirty="0" smtClean="0">
                <a:solidFill>
                  <a:srgbClr val="FF0000"/>
                </a:solidFill>
              </a:rPr>
              <a:t>P  = .01</a:t>
            </a:r>
            <a:endParaRPr lang="en-US" sz="1800" dirty="0" smtClean="0">
              <a:solidFill>
                <a:srgbClr val="FF0000"/>
              </a:solidFill>
            </a:endParaRPr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647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Akupunktur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Clr>
                <a:schemeClr val="accent3"/>
              </a:buClr>
              <a:buNone/>
              <a:defRPr/>
            </a:pPr>
            <a:r>
              <a:rPr lang="en-US" dirty="0" smtClean="0"/>
              <a:t> </a:t>
            </a:r>
            <a:r>
              <a:rPr lang="en-US" sz="1800" dirty="0" err="1" smtClean="0"/>
              <a:t>Akupunktur</a:t>
            </a:r>
            <a:r>
              <a:rPr lang="en-US" sz="1800" dirty="0"/>
              <a:t>; </a:t>
            </a:r>
            <a:r>
              <a:rPr lang="en-US" sz="1800" dirty="0" err="1"/>
              <a:t>acus</a:t>
            </a:r>
            <a:r>
              <a:rPr lang="en-US" sz="1800" dirty="0"/>
              <a:t> (</a:t>
            </a:r>
            <a:r>
              <a:rPr lang="en-US" sz="1800" dirty="0" err="1"/>
              <a:t>iğne</a:t>
            </a:r>
            <a:r>
              <a:rPr lang="en-US" sz="1800" dirty="0"/>
              <a:t>) </a:t>
            </a:r>
            <a:r>
              <a:rPr lang="en-US" sz="1800" dirty="0" err="1"/>
              <a:t>ve</a:t>
            </a:r>
            <a:r>
              <a:rPr lang="en-US" sz="1800" dirty="0"/>
              <a:t> </a:t>
            </a:r>
            <a:r>
              <a:rPr lang="en-US" sz="1800" dirty="0" err="1"/>
              <a:t>punctura</a:t>
            </a:r>
            <a:r>
              <a:rPr lang="en-US" sz="1800" dirty="0"/>
              <a:t> (</a:t>
            </a:r>
            <a:r>
              <a:rPr lang="en-US" sz="1800" dirty="0" err="1"/>
              <a:t>batırma</a:t>
            </a:r>
            <a:r>
              <a:rPr lang="en-US" sz="1800" dirty="0"/>
              <a:t>)</a:t>
            </a:r>
            <a:endParaRPr lang="tr-TR" sz="1800" dirty="0"/>
          </a:p>
          <a:p>
            <a:pPr marL="640080" lvl="1" indent="-246888">
              <a:lnSpc>
                <a:spcPct val="150000"/>
              </a:lnSpc>
              <a:buFont typeface="Wingdings 2"/>
              <a:buChar char=""/>
              <a:defRPr/>
            </a:pPr>
            <a:r>
              <a:rPr lang="en-US" sz="1800" dirty="0"/>
              <a:t>«</a:t>
            </a:r>
            <a:r>
              <a:rPr lang="tr-TR" sz="1800" dirty="0"/>
              <a:t>İ</a:t>
            </a:r>
            <a:r>
              <a:rPr lang="en-US" sz="1800" dirty="0" err="1"/>
              <a:t>ğne</a:t>
            </a:r>
            <a:r>
              <a:rPr lang="en-US" sz="1800" dirty="0"/>
              <a:t> </a:t>
            </a:r>
            <a:r>
              <a:rPr lang="en-US" sz="1800" dirty="0" err="1"/>
              <a:t>batırma</a:t>
            </a:r>
            <a:r>
              <a:rPr lang="en-US" sz="1800" dirty="0"/>
              <a:t> </a:t>
            </a:r>
            <a:r>
              <a:rPr lang="en-US" sz="1800" dirty="0" err="1"/>
              <a:t>ile</a:t>
            </a:r>
            <a:r>
              <a:rPr lang="en-US" sz="1800" dirty="0"/>
              <a:t> </a:t>
            </a:r>
            <a:r>
              <a:rPr lang="en-US" sz="1800" dirty="0" err="1"/>
              <a:t>yapılan</a:t>
            </a:r>
            <a:r>
              <a:rPr lang="en-US" sz="1800" dirty="0"/>
              <a:t> </a:t>
            </a:r>
            <a:r>
              <a:rPr lang="en-US" sz="1800" dirty="0" err="1"/>
              <a:t>tedavi</a:t>
            </a:r>
            <a:r>
              <a:rPr lang="en-US" sz="1800" dirty="0"/>
              <a:t>" </a:t>
            </a:r>
            <a:endParaRPr lang="tr-TR" sz="1800" dirty="0"/>
          </a:p>
          <a:p>
            <a:pPr marL="0" indent="0">
              <a:lnSpc>
                <a:spcPct val="150000"/>
              </a:lnSpc>
              <a:buClr>
                <a:schemeClr val="accent3"/>
              </a:buClr>
              <a:buNone/>
              <a:defRPr/>
            </a:pPr>
            <a:r>
              <a:rPr lang="en-US" sz="1800" dirty="0" err="1"/>
              <a:t>Yaklaşık</a:t>
            </a:r>
            <a:r>
              <a:rPr lang="en-US" sz="1800" dirty="0"/>
              <a:t> 5000 </a:t>
            </a:r>
            <a:r>
              <a:rPr lang="en-US" sz="1800" dirty="0" err="1"/>
              <a:t>yıllık</a:t>
            </a:r>
            <a:r>
              <a:rPr lang="en-US" sz="1800" dirty="0"/>
              <a:t> </a:t>
            </a:r>
            <a:r>
              <a:rPr lang="en-US" sz="1800" dirty="0" err="1"/>
              <a:t>bir</a:t>
            </a:r>
            <a:r>
              <a:rPr lang="en-US" sz="1800" dirty="0"/>
              <a:t> geçmişi</a:t>
            </a:r>
            <a:r>
              <a:rPr lang="tr-TR" sz="1800" dirty="0"/>
              <a:t> vardır</a:t>
            </a:r>
            <a:endParaRPr lang="en-US" sz="1800" dirty="0"/>
          </a:p>
          <a:p>
            <a:pPr marL="0" indent="0">
              <a:lnSpc>
                <a:spcPct val="150000"/>
              </a:lnSpc>
              <a:buClr>
                <a:schemeClr val="accent3"/>
              </a:buClr>
              <a:buNone/>
              <a:defRPr/>
            </a:pPr>
            <a:r>
              <a:rPr lang="tr-TR" sz="1800" dirty="0"/>
              <a:t>«</a:t>
            </a:r>
            <a:r>
              <a:rPr lang="en-US" sz="1800" dirty="0"/>
              <a:t>Sarı </a:t>
            </a:r>
            <a:r>
              <a:rPr lang="en-US" sz="1800" dirty="0" err="1"/>
              <a:t>İmparator'un</a:t>
            </a:r>
            <a:r>
              <a:rPr lang="en-US" sz="1800" dirty="0"/>
              <a:t> </a:t>
            </a:r>
            <a:r>
              <a:rPr lang="en-US" sz="1800" dirty="0" err="1"/>
              <a:t>İç</a:t>
            </a:r>
            <a:r>
              <a:rPr lang="en-US" sz="1800" dirty="0"/>
              <a:t> </a:t>
            </a:r>
            <a:r>
              <a:rPr lang="en-US" sz="1800" dirty="0" err="1"/>
              <a:t>Hastalıkları</a:t>
            </a:r>
            <a:r>
              <a:rPr lang="en-US" sz="1800" dirty="0"/>
              <a:t> </a:t>
            </a:r>
            <a:r>
              <a:rPr lang="en-US" sz="1800" dirty="0" err="1"/>
              <a:t>Kitabı</a:t>
            </a:r>
            <a:r>
              <a:rPr lang="tr-TR" sz="1800" dirty="0"/>
              <a:t>»</a:t>
            </a:r>
            <a:endParaRPr lang="en-US" sz="1800" dirty="0"/>
          </a:p>
        </p:txBody>
      </p:sp>
      <p:pic>
        <p:nvPicPr>
          <p:cNvPr id="7" name="Picture 6" descr="Ekran Resmi 2022-11-14 22.51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650" y="2548467"/>
            <a:ext cx="38227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53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Tedavi</a:t>
            </a:r>
            <a:r>
              <a:rPr lang="en-US" dirty="0" smtClean="0"/>
              <a:t> </a:t>
            </a:r>
            <a:r>
              <a:rPr lang="en-US" dirty="0" err="1" smtClean="0"/>
              <a:t>Etkisi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Her </a:t>
            </a:r>
            <a:r>
              <a:rPr lang="en-US" sz="1800" dirty="0" err="1" smtClean="0"/>
              <a:t>katılımcının</a:t>
            </a:r>
            <a:r>
              <a:rPr lang="en-US" sz="1800" dirty="0" smtClean="0"/>
              <a:t> </a:t>
            </a:r>
            <a:r>
              <a:rPr lang="en-US" sz="1800" dirty="0" err="1" smtClean="0"/>
              <a:t>körleme</a:t>
            </a:r>
            <a:r>
              <a:rPr lang="en-US" sz="1800" dirty="0" smtClean="0"/>
              <a:t> </a:t>
            </a:r>
            <a:r>
              <a:rPr lang="en-US" sz="1800" dirty="0" err="1" smtClean="0"/>
              <a:t>durumunu</a:t>
            </a:r>
            <a:r>
              <a:rPr lang="en-US" sz="1800" dirty="0" smtClean="0"/>
              <a:t> </a:t>
            </a:r>
            <a:r>
              <a:rPr lang="en-US" sz="1800" dirty="0" err="1" smtClean="0"/>
              <a:t>hesaba</a:t>
            </a:r>
            <a:r>
              <a:rPr lang="en-US" sz="1800" dirty="0" smtClean="0"/>
              <a:t> </a:t>
            </a:r>
            <a:r>
              <a:rPr lang="en-US" sz="1800" dirty="0" err="1" smtClean="0"/>
              <a:t>kattıktan</a:t>
            </a:r>
            <a:r>
              <a:rPr lang="en-US" sz="1800" dirty="0" smtClean="0"/>
              <a:t> </a:t>
            </a:r>
            <a:r>
              <a:rPr lang="en-US" sz="1800" dirty="0" err="1" smtClean="0"/>
              <a:t>sonra</a:t>
            </a:r>
            <a:r>
              <a:rPr lang="en-US" sz="1800" dirty="0" smtClean="0"/>
              <a:t>,</a:t>
            </a:r>
          </a:p>
          <a:p>
            <a:endParaRPr lang="en-US" sz="1800" dirty="0" smtClean="0"/>
          </a:p>
          <a:p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RMDQ'daki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/>
              <a:t>değişiklik</a:t>
            </a:r>
            <a:r>
              <a:rPr lang="en-US" sz="1800" dirty="0" smtClean="0"/>
              <a:t> </a:t>
            </a:r>
            <a:r>
              <a:rPr lang="en-US" sz="1800" dirty="0" err="1" smtClean="0"/>
              <a:t>üzerindeki</a:t>
            </a:r>
            <a:r>
              <a:rPr lang="en-US" sz="1800" dirty="0" smtClean="0"/>
              <a:t> </a:t>
            </a:r>
            <a:r>
              <a:rPr lang="en-US" sz="1800" dirty="0" err="1" smtClean="0"/>
              <a:t>tedavinin</a:t>
            </a:r>
            <a:r>
              <a:rPr lang="en-US" sz="1800" dirty="0" smtClean="0"/>
              <a:t> </a:t>
            </a:r>
            <a:r>
              <a:rPr lang="en-US" sz="1800" dirty="0" err="1" smtClean="0"/>
              <a:t>etkisi</a:t>
            </a:r>
            <a:r>
              <a:rPr lang="en-US" sz="1800" dirty="0" smtClean="0"/>
              <a:t> </a:t>
            </a:r>
            <a:r>
              <a:rPr lang="en-US" sz="1800" dirty="0" err="1" smtClean="0"/>
              <a:t>önemli</a:t>
            </a:r>
            <a:r>
              <a:rPr lang="en-US" sz="1800" dirty="0" smtClean="0"/>
              <a:t> </a:t>
            </a:r>
            <a:r>
              <a:rPr lang="en-US" sz="1800" dirty="0" err="1" smtClean="0"/>
              <a:t>kaldı</a:t>
            </a:r>
            <a:endParaRPr lang="en-US" sz="1800" dirty="0" smtClean="0"/>
          </a:p>
          <a:p>
            <a:r>
              <a:rPr lang="en-US" sz="1800" dirty="0" smtClean="0"/>
              <a:t> β = -2,23; %95 GA, -4,03 </a:t>
            </a:r>
            <a:r>
              <a:rPr lang="en-US" sz="1800" dirty="0" err="1" smtClean="0"/>
              <a:t>ila</a:t>
            </a:r>
            <a:r>
              <a:rPr lang="en-US" sz="1800" dirty="0" smtClean="0"/>
              <a:t> -0,42; </a:t>
            </a:r>
            <a:r>
              <a:rPr lang="en-US" sz="1800" dirty="0" smtClean="0">
                <a:solidFill>
                  <a:srgbClr val="FF0000"/>
                </a:solidFill>
              </a:rPr>
              <a:t>P = .02</a:t>
            </a:r>
          </a:p>
          <a:p>
            <a:endParaRPr lang="en-US" sz="1800" dirty="0"/>
          </a:p>
          <a:p>
            <a:r>
              <a:rPr lang="en-US" sz="1800" dirty="0" smtClean="0">
                <a:solidFill>
                  <a:srgbClr val="FF0000"/>
                </a:solidFill>
              </a:rPr>
              <a:t>PROMIS </a:t>
            </a:r>
            <a:r>
              <a:rPr lang="en-US" sz="1800" dirty="0" err="1" smtClean="0">
                <a:solidFill>
                  <a:srgbClr val="FF0000"/>
                </a:solidFill>
              </a:rPr>
              <a:t>ağrı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skorundaki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/>
              <a:t>değişim</a:t>
            </a:r>
            <a:r>
              <a:rPr lang="en-US" sz="1800" dirty="0" smtClean="0"/>
              <a:t> </a:t>
            </a:r>
            <a:r>
              <a:rPr lang="en-US" sz="1800" dirty="0" err="1" smtClean="0"/>
              <a:t>üzerindeki</a:t>
            </a:r>
            <a:r>
              <a:rPr lang="en-US" sz="1800" dirty="0" smtClean="0"/>
              <a:t> </a:t>
            </a:r>
            <a:r>
              <a:rPr lang="en-US" sz="1800" dirty="0" err="1" smtClean="0"/>
              <a:t>etkisi</a:t>
            </a:r>
            <a:r>
              <a:rPr lang="en-US" sz="1800" dirty="0" smtClean="0"/>
              <a:t> </a:t>
            </a:r>
            <a:r>
              <a:rPr lang="en-US" sz="1800" dirty="0" err="1" smtClean="0"/>
              <a:t>istatistiksel</a:t>
            </a:r>
            <a:r>
              <a:rPr lang="en-US" sz="1800" dirty="0" smtClean="0"/>
              <a:t> </a:t>
            </a:r>
            <a:r>
              <a:rPr lang="en-US" sz="1800" dirty="0" err="1" smtClean="0"/>
              <a:t>olarak</a:t>
            </a:r>
            <a:r>
              <a:rPr lang="en-US" sz="1800" dirty="0" smtClean="0"/>
              <a:t> </a:t>
            </a:r>
            <a:r>
              <a:rPr lang="en-US" sz="1800" dirty="0" err="1" smtClean="0"/>
              <a:t>anlamlı</a:t>
            </a:r>
            <a:r>
              <a:rPr lang="en-US" sz="1800" dirty="0" smtClean="0"/>
              <a:t> </a:t>
            </a:r>
            <a:r>
              <a:rPr lang="en-US" sz="1800" dirty="0" err="1" smtClean="0"/>
              <a:t>değildi</a:t>
            </a:r>
            <a:r>
              <a:rPr lang="en-US" sz="1800" dirty="0" smtClean="0"/>
              <a:t> β = -2.09; %95 GA, -4.56 </a:t>
            </a:r>
            <a:r>
              <a:rPr lang="en-US" sz="1800" dirty="0" err="1" smtClean="0"/>
              <a:t>ila</a:t>
            </a:r>
            <a:r>
              <a:rPr lang="en-US" sz="1800" dirty="0" smtClean="0"/>
              <a:t> 0.37; </a:t>
            </a:r>
            <a:r>
              <a:rPr lang="en-US" sz="1800" dirty="0" smtClean="0">
                <a:solidFill>
                  <a:srgbClr val="FF0000"/>
                </a:solidFill>
              </a:rPr>
              <a:t>P  = .10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53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Tedavi</a:t>
            </a:r>
            <a:r>
              <a:rPr lang="en-US" dirty="0" smtClean="0"/>
              <a:t> </a:t>
            </a:r>
            <a:r>
              <a:rPr lang="en-US" dirty="0" err="1" smtClean="0"/>
              <a:t>Etkisi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900" dirty="0" err="1" smtClean="0"/>
              <a:t>Tek</a:t>
            </a:r>
            <a:r>
              <a:rPr lang="en-US" sz="1900" dirty="0" smtClean="0"/>
              <a:t> </a:t>
            </a:r>
            <a:r>
              <a:rPr lang="en-US" sz="1900" dirty="0" err="1" smtClean="0"/>
              <a:t>aykırı</a:t>
            </a:r>
            <a:r>
              <a:rPr lang="en-US" sz="1900" dirty="0" smtClean="0"/>
              <a:t> </a:t>
            </a:r>
            <a:r>
              <a:rPr lang="en-US" sz="1900" dirty="0" err="1" smtClean="0"/>
              <a:t>değerin</a:t>
            </a:r>
            <a:r>
              <a:rPr lang="en-US" sz="1900" dirty="0" smtClean="0"/>
              <a:t> </a:t>
            </a:r>
            <a:r>
              <a:rPr lang="en-US" sz="1900" dirty="0" err="1" smtClean="0"/>
              <a:t>çıkarılmasından</a:t>
            </a:r>
            <a:r>
              <a:rPr lang="en-US" sz="1900" dirty="0" smtClean="0"/>
              <a:t> </a:t>
            </a:r>
            <a:r>
              <a:rPr lang="en-US" sz="1900" dirty="0" err="1" smtClean="0"/>
              <a:t>sonra</a:t>
            </a:r>
            <a:endParaRPr lang="en-US" sz="1900" dirty="0" smtClean="0"/>
          </a:p>
          <a:p>
            <a:r>
              <a:rPr lang="en-US" sz="1900" dirty="0" smtClean="0"/>
              <a:t> PROMIS </a:t>
            </a:r>
            <a:r>
              <a:rPr lang="en-US" sz="1900" dirty="0" err="1" smtClean="0"/>
              <a:t>ağrı</a:t>
            </a:r>
            <a:r>
              <a:rPr lang="en-US" sz="1900" dirty="0" smtClean="0"/>
              <a:t> </a:t>
            </a:r>
            <a:r>
              <a:rPr lang="en-US" sz="1900" dirty="0" err="1" smtClean="0"/>
              <a:t>ve</a:t>
            </a:r>
            <a:r>
              <a:rPr lang="en-US" sz="1900" dirty="0" smtClean="0"/>
              <a:t> RMDQ </a:t>
            </a:r>
            <a:r>
              <a:rPr lang="en-US" sz="1900" dirty="0" err="1" smtClean="0"/>
              <a:t>puanlarındaki</a:t>
            </a:r>
            <a:r>
              <a:rPr lang="en-US" sz="1900" dirty="0" smtClean="0"/>
              <a:t> her </a:t>
            </a:r>
            <a:r>
              <a:rPr lang="en-US" sz="1900" dirty="0" err="1" smtClean="0"/>
              <a:t>iki</a:t>
            </a:r>
            <a:r>
              <a:rPr lang="en-US" sz="1900" dirty="0" smtClean="0"/>
              <a:t> </a:t>
            </a:r>
            <a:r>
              <a:rPr lang="en-US" sz="1900" dirty="0" err="1" smtClean="0"/>
              <a:t>değişiklik</a:t>
            </a:r>
            <a:r>
              <a:rPr lang="en-US" sz="1900" dirty="0" smtClean="0"/>
              <a:t> </a:t>
            </a:r>
            <a:r>
              <a:rPr lang="en-US" sz="1900" dirty="0" err="1" smtClean="0"/>
              <a:t>üzerindeki</a:t>
            </a:r>
            <a:r>
              <a:rPr lang="en-US" sz="1900" dirty="0" smtClean="0"/>
              <a:t> </a:t>
            </a:r>
            <a:r>
              <a:rPr lang="en-US" sz="1900" dirty="0" err="1" smtClean="0"/>
              <a:t>tedavi</a:t>
            </a:r>
            <a:r>
              <a:rPr lang="en-US" sz="1900" dirty="0" smtClean="0"/>
              <a:t> </a:t>
            </a:r>
            <a:r>
              <a:rPr lang="en-US" sz="1900" dirty="0" err="1" smtClean="0"/>
              <a:t>etkisi</a:t>
            </a:r>
            <a:r>
              <a:rPr lang="en-US" sz="1900" dirty="0" smtClean="0"/>
              <a:t> </a:t>
            </a:r>
            <a:r>
              <a:rPr lang="en-US" sz="1900" u="sng" dirty="0" err="1" smtClean="0"/>
              <a:t>anlamlı</a:t>
            </a:r>
            <a:r>
              <a:rPr lang="en-US" sz="1900" u="sng" dirty="0" smtClean="0"/>
              <a:t> hale </a:t>
            </a:r>
            <a:r>
              <a:rPr lang="en-US" sz="1900" u="sng" dirty="0" err="1" smtClean="0"/>
              <a:t>geldi</a:t>
            </a:r>
            <a:r>
              <a:rPr lang="en-US" sz="1900" u="sng" dirty="0" smtClean="0"/>
              <a:t> </a:t>
            </a:r>
          </a:p>
          <a:p>
            <a:pPr marL="0" indent="0">
              <a:buNone/>
            </a:pPr>
            <a:r>
              <a:rPr lang="en-US" sz="1900" dirty="0" smtClean="0"/>
              <a:t>           </a:t>
            </a:r>
            <a:r>
              <a:rPr lang="en-US" sz="1900" dirty="0" err="1" smtClean="0"/>
              <a:t>A</a:t>
            </a:r>
            <a:r>
              <a:rPr lang="en-US" sz="1900" dirty="0" err="1" smtClean="0"/>
              <a:t>ğrıdaki</a:t>
            </a:r>
            <a:r>
              <a:rPr lang="en-US" sz="1900" dirty="0" smtClean="0"/>
              <a:t> </a:t>
            </a:r>
            <a:r>
              <a:rPr lang="en-US" sz="1900" dirty="0" err="1" smtClean="0"/>
              <a:t>değişiklik</a:t>
            </a:r>
            <a:r>
              <a:rPr lang="en-US" sz="1900" dirty="0" smtClean="0"/>
              <a:t>: β = -2.48, %95 GA, -4.51, -0.46; </a:t>
            </a:r>
            <a:r>
              <a:rPr lang="en-US" sz="1900" dirty="0" smtClean="0">
                <a:solidFill>
                  <a:srgbClr val="FF0000"/>
                </a:solidFill>
              </a:rPr>
              <a:t>P  = .02 </a:t>
            </a:r>
          </a:p>
          <a:p>
            <a:pPr marL="0" indent="0">
              <a:buNone/>
            </a:pPr>
            <a:r>
              <a:rPr lang="en-US" sz="1900" dirty="0" smtClean="0"/>
              <a:t>           </a:t>
            </a:r>
            <a:r>
              <a:rPr lang="en-US" sz="1900" dirty="0" err="1" smtClean="0"/>
              <a:t>RMDQ'daki</a:t>
            </a:r>
            <a:r>
              <a:rPr lang="en-US" sz="1900" dirty="0" smtClean="0"/>
              <a:t> </a:t>
            </a:r>
            <a:r>
              <a:rPr lang="en-US" sz="1900" dirty="0" err="1" smtClean="0"/>
              <a:t>değişiklik</a:t>
            </a:r>
            <a:r>
              <a:rPr lang="en-US" sz="1900" dirty="0" smtClean="0"/>
              <a:t>: β = -2,13; %95 GA, -3,79 </a:t>
            </a:r>
            <a:r>
              <a:rPr lang="en-US" sz="1900" dirty="0" err="1" smtClean="0"/>
              <a:t>ila</a:t>
            </a:r>
            <a:r>
              <a:rPr lang="en-US" sz="1900" dirty="0" smtClean="0"/>
              <a:t> -0,48; </a:t>
            </a:r>
            <a:r>
              <a:rPr lang="en-US" sz="1900" dirty="0" smtClean="0">
                <a:solidFill>
                  <a:srgbClr val="FF0000"/>
                </a:solidFill>
              </a:rPr>
              <a:t>P  = ,01</a:t>
            </a:r>
          </a:p>
          <a:p>
            <a:endParaRPr lang="en-US" sz="1900" dirty="0" smtClean="0"/>
          </a:p>
          <a:p>
            <a:r>
              <a:rPr lang="en-US" sz="1900" dirty="0" smtClean="0"/>
              <a:t> Bu </a:t>
            </a:r>
            <a:r>
              <a:rPr lang="en-US" sz="1900" dirty="0" err="1" smtClean="0"/>
              <a:t>tedavi</a:t>
            </a:r>
            <a:r>
              <a:rPr lang="en-US" sz="1900" dirty="0" smtClean="0"/>
              <a:t> </a:t>
            </a:r>
            <a:r>
              <a:rPr lang="en-US" sz="1900" dirty="0" err="1" smtClean="0"/>
              <a:t>etkileri</a:t>
            </a:r>
            <a:r>
              <a:rPr lang="en-US" sz="1900" dirty="0" smtClean="0"/>
              <a:t>, </a:t>
            </a:r>
            <a:r>
              <a:rPr lang="en-US" sz="1900" dirty="0" err="1" smtClean="0"/>
              <a:t>körleme</a:t>
            </a:r>
            <a:r>
              <a:rPr lang="en-US" sz="1900" dirty="0" smtClean="0"/>
              <a:t> </a:t>
            </a:r>
            <a:r>
              <a:rPr lang="en-US" sz="1900" dirty="0" err="1" smtClean="0"/>
              <a:t>durumunu</a:t>
            </a:r>
            <a:r>
              <a:rPr lang="en-US" sz="1900" dirty="0" smtClean="0"/>
              <a:t> </a:t>
            </a:r>
            <a:r>
              <a:rPr lang="en-US" sz="1900" dirty="0" err="1" smtClean="0"/>
              <a:t>hesaba</a:t>
            </a:r>
            <a:r>
              <a:rPr lang="en-US" sz="1900" dirty="0" smtClean="0"/>
              <a:t> </a:t>
            </a:r>
            <a:r>
              <a:rPr lang="en-US" sz="1900" dirty="0" err="1" smtClean="0"/>
              <a:t>kattıktan</a:t>
            </a:r>
            <a:r>
              <a:rPr lang="en-US" sz="1900" dirty="0" smtClean="0"/>
              <a:t> </a:t>
            </a:r>
            <a:r>
              <a:rPr lang="en-US" sz="1900" dirty="0" err="1" smtClean="0"/>
              <a:t>sonra</a:t>
            </a:r>
            <a:r>
              <a:rPr lang="en-US" sz="1900" dirty="0" smtClean="0"/>
              <a:t> da </a:t>
            </a:r>
            <a:r>
              <a:rPr lang="en-US" sz="1900" dirty="0" err="1" smtClean="0"/>
              <a:t>önemli</a:t>
            </a:r>
            <a:r>
              <a:rPr lang="en-US" sz="1900" dirty="0" smtClean="0"/>
              <a:t> </a:t>
            </a:r>
            <a:r>
              <a:rPr lang="en-US" sz="1900" dirty="0" err="1" smtClean="0"/>
              <a:t>kaldı</a:t>
            </a:r>
            <a:endParaRPr lang="en-US" sz="1900" dirty="0" smtClean="0"/>
          </a:p>
          <a:p>
            <a:pPr marL="0" indent="0">
              <a:buNone/>
            </a:pPr>
            <a:r>
              <a:rPr lang="en-US" sz="1900" dirty="0"/>
              <a:t> </a:t>
            </a:r>
            <a:r>
              <a:rPr lang="en-US" sz="1900" dirty="0" smtClean="0"/>
              <a:t>          </a:t>
            </a:r>
            <a:r>
              <a:rPr lang="en-US" sz="1900" dirty="0" smtClean="0"/>
              <a:t> </a:t>
            </a:r>
            <a:r>
              <a:rPr lang="en-US" sz="1900" dirty="0" err="1"/>
              <a:t>A</a:t>
            </a:r>
            <a:r>
              <a:rPr lang="en-US" sz="1900" dirty="0" err="1" smtClean="0"/>
              <a:t>ğrıdaki</a:t>
            </a:r>
            <a:r>
              <a:rPr lang="en-US" sz="1900" dirty="0" smtClean="0"/>
              <a:t> </a:t>
            </a:r>
            <a:r>
              <a:rPr lang="en-US" sz="1900" dirty="0" err="1" smtClean="0"/>
              <a:t>değişiklik</a:t>
            </a:r>
            <a:r>
              <a:rPr lang="en-US" sz="1900" dirty="0" smtClean="0"/>
              <a:t>: β = -2,61; %95 GA, -4,90 </a:t>
            </a:r>
            <a:r>
              <a:rPr lang="en-US" sz="1900" dirty="0" err="1" smtClean="0"/>
              <a:t>ila</a:t>
            </a:r>
            <a:r>
              <a:rPr lang="en-US" sz="1900" dirty="0" smtClean="0"/>
              <a:t> -0,33; </a:t>
            </a:r>
            <a:r>
              <a:rPr lang="en-US" sz="1900" dirty="0" smtClean="0">
                <a:solidFill>
                  <a:srgbClr val="FF0000"/>
                </a:solidFill>
              </a:rPr>
              <a:t>P  = 0,03;</a:t>
            </a:r>
          </a:p>
          <a:p>
            <a:pPr marL="0" indent="0">
              <a:buNone/>
            </a:pPr>
            <a:r>
              <a:rPr lang="en-US" sz="1900" dirty="0" smtClean="0"/>
              <a:t>            </a:t>
            </a:r>
            <a:r>
              <a:rPr lang="en-US" sz="1900" dirty="0" err="1" smtClean="0"/>
              <a:t>RMDQ'daki</a:t>
            </a:r>
            <a:r>
              <a:rPr lang="en-US" sz="1900" dirty="0" smtClean="0"/>
              <a:t> </a:t>
            </a:r>
            <a:r>
              <a:rPr lang="en-US" sz="1900" dirty="0" err="1" smtClean="0"/>
              <a:t>değişiklik</a:t>
            </a:r>
            <a:r>
              <a:rPr lang="en-US" sz="1900" dirty="0" smtClean="0"/>
              <a:t>: β = -2,24; %95 GA, -4,07 -0.41'e; </a:t>
            </a:r>
            <a:r>
              <a:rPr lang="en-US" sz="1900" dirty="0" smtClean="0">
                <a:solidFill>
                  <a:srgbClr val="FF0000"/>
                </a:solidFill>
              </a:rPr>
              <a:t>P  = .02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738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Yan </a:t>
            </a:r>
            <a:r>
              <a:rPr lang="en-US" dirty="0" err="1" smtClean="0"/>
              <a:t>etkiler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367" y="1176867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Çalışmadaki</a:t>
            </a:r>
            <a:r>
              <a:rPr lang="en-US" sz="1800" dirty="0" smtClean="0"/>
              <a:t> </a:t>
            </a:r>
            <a:r>
              <a:rPr lang="en-US" sz="1800" dirty="0" err="1" smtClean="0"/>
              <a:t>hiçbir</a:t>
            </a:r>
            <a:r>
              <a:rPr lang="en-US" sz="1800" dirty="0" smtClean="0"/>
              <a:t> </a:t>
            </a:r>
            <a:r>
              <a:rPr lang="en-US" sz="1800" dirty="0" err="1" smtClean="0"/>
              <a:t>katılımcı</a:t>
            </a:r>
            <a:r>
              <a:rPr lang="en-US" sz="1800" dirty="0" smtClean="0"/>
              <a:t> </a:t>
            </a:r>
            <a:r>
              <a:rPr lang="en-US" sz="1800" dirty="0" err="1" smtClean="0"/>
              <a:t>tarafından</a:t>
            </a:r>
            <a:r>
              <a:rPr lang="en-US" sz="1800" dirty="0" smtClean="0"/>
              <a:t> </a:t>
            </a:r>
            <a:r>
              <a:rPr lang="en-US" sz="1800" dirty="0" err="1" smtClean="0"/>
              <a:t>ciddi</a:t>
            </a:r>
            <a:r>
              <a:rPr lang="en-US" sz="1800" dirty="0" smtClean="0"/>
              <a:t> </a:t>
            </a:r>
            <a:r>
              <a:rPr lang="en-US" sz="1800" dirty="0" err="1" smtClean="0"/>
              <a:t>bir</a:t>
            </a:r>
            <a:r>
              <a:rPr lang="en-US" sz="1800" dirty="0" smtClean="0"/>
              <a:t> </a:t>
            </a:r>
            <a:r>
              <a:rPr lang="en-US" sz="1800" dirty="0" err="1" smtClean="0"/>
              <a:t>yan</a:t>
            </a:r>
            <a:r>
              <a:rPr lang="en-US" sz="1800" dirty="0" smtClean="0"/>
              <a:t> </a:t>
            </a:r>
            <a:r>
              <a:rPr lang="en-US" sz="1800" dirty="0" err="1" smtClean="0"/>
              <a:t>etki</a:t>
            </a:r>
            <a:r>
              <a:rPr lang="en-US" sz="1800" dirty="0" smtClean="0"/>
              <a:t> </a:t>
            </a:r>
            <a:r>
              <a:rPr lang="en-US" sz="1800" dirty="0" err="1" smtClean="0"/>
              <a:t>bildirilmemiştir</a:t>
            </a:r>
            <a:r>
              <a:rPr lang="en-US" sz="1800" dirty="0" smtClean="0"/>
              <a:t>. </a:t>
            </a:r>
            <a:r>
              <a:rPr lang="en-US" sz="1800" dirty="0" err="1" smtClean="0"/>
              <a:t>Ek</a:t>
            </a:r>
            <a:r>
              <a:rPr lang="en-US" sz="1800" dirty="0" smtClean="0"/>
              <a:t> 2'deki </a:t>
            </a:r>
            <a:r>
              <a:rPr lang="en-US" sz="1800" dirty="0" err="1" smtClean="0"/>
              <a:t>eTablo</a:t>
            </a:r>
            <a:r>
              <a:rPr lang="en-US" sz="1800" dirty="0" smtClean="0"/>
              <a:t> 5 , </a:t>
            </a:r>
            <a:r>
              <a:rPr lang="en-US" sz="1800" dirty="0" err="1" smtClean="0"/>
              <a:t>küçük</a:t>
            </a:r>
            <a:r>
              <a:rPr lang="en-US" sz="1800" dirty="0" smtClean="0"/>
              <a:t> </a:t>
            </a:r>
            <a:r>
              <a:rPr lang="en-US" sz="1800" dirty="0" err="1" smtClean="0"/>
              <a:t>yan</a:t>
            </a:r>
            <a:r>
              <a:rPr lang="en-US" sz="1800" dirty="0" smtClean="0"/>
              <a:t> </a:t>
            </a:r>
            <a:r>
              <a:rPr lang="en-US" sz="1800" dirty="0" err="1" smtClean="0"/>
              <a:t>etkiler</a:t>
            </a:r>
            <a:r>
              <a:rPr lang="en-US" sz="1800" dirty="0" smtClean="0"/>
              <a:t> </a:t>
            </a:r>
            <a:r>
              <a:rPr lang="en-US" sz="1800" dirty="0" err="1" smtClean="0"/>
              <a:t>hakkında</a:t>
            </a:r>
            <a:r>
              <a:rPr lang="en-US" sz="1800" dirty="0" smtClean="0"/>
              <a:t> </a:t>
            </a:r>
            <a:r>
              <a:rPr lang="en-US" sz="1800" dirty="0" err="1" smtClean="0"/>
              <a:t>ayrıntılar</a:t>
            </a:r>
            <a:r>
              <a:rPr lang="en-US" sz="1800" dirty="0" smtClean="0"/>
              <a:t> </a:t>
            </a:r>
            <a:r>
              <a:rPr lang="en-US" sz="1800" dirty="0" err="1" smtClean="0"/>
              <a:t>sağlar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4" name="Picture 3" descr="Ekran Resmi 2022-11-14 21.08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68" y="2139400"/>
            <a:ext cx="7099300" cy="441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85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</a:t>
            </a:r>
            <a:r>
              <a:rPr lang="en-US" dirty="0" err="1" smtClean="0"/>
              <a:t>artışma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1900" dirty="0" smtClean="0"/>
              <a:t>Bu randomize </a:t>
            </a:r>
            <a:r>
              <a:rPr lang="en-US" sz="1900" dirty="0" err="1" smtClean="0"/>
              <a:t>klinik</a:t>
            </a:r>
            <a:r>
              <a:rPr lang="en-US" sz="1900" dirty="0" smtClean="0"/>
              <a:t> </a:t>
            </a:r>
            <a:r>
              <a:rPr lang="en-US" sz="1900" dirty="0" err="1" smtClean="0"/>
              <a:t>çalışma</a:t>
            </a:r>
            <a:r>
              <a:rPr lang="en-US" sz="1900" dirty="0" smtClean="0"/>
              <a:t>, </a:t>
            </a:r>
            <a:r>
              <a:rPr lang="en-US" sz="1900" dirty="0" err="1" smtClean="0"/>
              <a:t>gerçek</a:t>
            </a:r>
            <a:r>
              <a:rPr lang="en-US" sz="1900" dirty="0" smtClean="0"/>
              <a:t> </a:t>
            </a:r>
            <a:r>
              <a:rPr lang="en-US" sz="1900" dirty="0" err="1" smtClean="0"/>
              <a:t>ve</a:t>
            </a:r>
            <a:r>
              <a:rPr lang="en-US" sz="1900" dirty="0" smtClean="0"/>
              <a:t> </a:t>
            </a:r>
            <a:r>
              <a:rPr lang="en-US" sz="1900" dirty="0" err="1" smtClean="0"/>
              <a:t>sahte</a:t>
            </a:r>
            <a:r>
              <a:rPr lang="en-US" sz="1900" dirty="0" smtClean="0"/>
              <a:t> </a:t>
            </a:r>
            <a:r>
              <a:rPr lang="en-US" sz="1900" dirty="0" err="1" smtClean="0"/>
              <a:t>elektroakupunktur</a:t>
            </a:r>
            <a:r>
              <a:rPr lang="en-US" sz="1900" dirty="0" smtClean="0"/>
              <a:t> </a:t>
            </a:r>
            <a:r>
              <a:rPr lang="en-US" sz="1900" dirty="0" err="1" smtClean="0"/>
              <a:t>tedavisi</a:t>
            </a:r>
            <a:r>
              <a:rPr lang="en-US" sz="1900" dirty="0" smtClean="0"/>
              <a:t> </a:t>
            </a:r>
            <a:r>
              <a:rPr lang="en-US" sz="1900" dirty="0" err="1" smtClean="0"/>
              <a:t>arasında</a:t>
            </a:r>
            <a:r>
              <a:rPr lang="en-US" sz="1900" dirty="0" smtClean="0"/>
              <a:t> </a:t>
            </a:r>
            <a:r>
              <a:rPr lang="en-US" sz="1900" dirty="0" err="1" smtClean="0"/>
              <a:t>kronik</a:t>
            </a:r>
            <a:r>
              <a:rPr lang="en-US" sz="1900" dirty="0" smtClean="0"/>
              <a:t> </a:t>
            </a:r>
            <a:r>
              <a:rPr lang="en-US" sz="1900" dirty="0" err="1" smtClean="0"/>
              <a:t>bel</a:t>
            </a:r>
            <a:r>
              <a:rPr lang="en-US" sz="1900" dirty="0" smtClean="0"/>
              <a:t> </a:t>
            </a:r>
            <a:r>
              <a:rPr lang="en-US" sz="1900" dirty="0" err="1" smtClean="0"/>
              <a:t>ağrısı</a:t>
            </a:r>
            <a:r>
              <a:rPr lang="en-US" sz="1900" dirty="0" smtClean="0"/>
              <a:t> </a:t>
            </a:r>
            <a:r>
              <a:rPr lang="en-US" sz="1900" dirty="0" err="1" smtClean="0"/>
              <a:t>skorlarında</a:t>
            </a:r>
            <a:r>
              <a:rPr lang="en-US" sz="1900" dirty="0" smtClean="0"/>
              <a:t> </a:t>
            </a:r>
            <a:r>
              <a:rPr lang="en-US" sz="1900" dirty="0" err="1" smtClean="0"/>
              <a:t>anlamlı</a:t>
            </a:r>
            <a:r>
              <a:rPr lang="en-US" sz="1900" dirty="0" smtClean="0"/>
              <a:t> </a:t>
            </a:r>
            <a:r>
              <a:rPr lang="en-US" sz="1900" dirty="0" err="1" smtClean="0"/>
              <a:t>bir</a:t>
            </a:r>
            <a:r>
              <a:rPr lang="en-US" sz="1900" dirty="0" smtClean="0"/>
              <a:t> </a:t>
            </a:r>
            <a:r>
              <a:rPr lang="en-US" sz="1900" u="sng" dirty="0" err="1" smtClean="0"/>
              <a:t>fark</a:t>
            </a:r>
            <a:r>
              <a:rPr lang="en-US" sz="1900" u="sng" dirty="0" smtClean="0"/>
              <a:t> </a:t>
            </a:r>
            <a:r>
              <a:rPr lang="en-US" sz="1900" u="sng" dirty="0" err="1" smtClean="0"/>
              <a:t>bulunamadı</a:t>
            </a:r>
            <a:endParaRPr lang="en-US" sz="1900" u="sng" dirty="0" smtClean="0"/>
          </a:p>
          <a:p>
            <a:endParaRPr lang="en-US" sz="1900" dirty="0" smtClean="0"/>
          </a:p>
          <a:p>
            <a:r>
              <a:rPr lang="en-US" sz="1900" dirty="0" err="1"/>
              <a:t>E</a:t>
            </a:r>
            <a:r>
              <a:rPr lang="en-US" sz="1900" dirty="0" err="1" smtClean="0"/>
              <a:t>lektroakupunkturun</a:t>
            </a:r>
            <a:r>
              <a:rPr lang="en-US" sz="1900" dirty="0" smtClean="0"/>
              <a:t> </a:t>
            </a:r>
            <a:r>
              <a:rPr lang="en-US" sz="1900" dirty="0" err="1" smtClean="0"/>
              <a:t>kronik</a:t>
            </a:r>
            <a:r>
              <a:rPr lang="en-US" sz="1900" dirty="0" smtClean="0"/>
              <a:t> </a:t>
            </a:r>
            <a:r>
              <a:rPr lang="en-US" sz="1900" dirty="0" err="1" smtClean="0"/>
              <a:t>bel</a:t>
            </a:r>
            <a:r>
              <a:rPr lang="en-US" sz="1900" dirty="0" smtClean="0"/>
              <a:t> </a:t>
            </a:r>
            <a:r>
              <a:rPr lang="en-US" sz="1900" dirty="0" err="1" smtClean="0"/>
              <a:t>ağrısı</a:t>
            </a:r>
            <a:r>
              <a:rPr lang="en-US" sz="1900" dirty="0" smtClean="0"/>
              <a:t> </a:t>
            </a:r>
            <a:r>
              <a:rPr lang="en-US" sz="1900" dirty="0" err="1" smtClean="0"/>
              <a:t>ile</a:t>
            </a:r>
            <a:r>
              <a:rPr lang="en-US" sz="1900" dirty="0" smtClean="0"/>
              <a:t> </a:t>
            </a:r>
            <a:r>
              <a:rPr lang="en-US" sz="1900" dirty="0" err="1" smtClean="0"/>
              <a:t>ilişkili</a:t>
            </a:r>
            <a:r>
              <a:rPr lang="en-US" sz="1900" dirty="0" smtClean="0"/>
              <a:t> </a:t>
            </a:r>
            <a:r>
              <a:rPr lang="en-US" sz="1900" dirty="0" err="1" smtClean="0"/>
              <a:t>sakatlığı</a:t>
            </a:r>
            <a:r>
              <a:rPr lang="en-US" sz="1900" dirty="0" smtClean="0"/>
              <a:t> </a:t>
            </a:r>
            <a:r>
              <a:rPr lang="en-US" sz="1900" dirty="0" err="1" smtClean="0"/>
              <a:t>azaltmada</a:t>
            </a:r>
            <a:r>
              <a:rPr lang="en-US" sz="1900" dirty="0" smtClean="0"/>
              <a:t> </a:t>
            </a:r>
            <a:r>
              <a:rPr lang="en-US" sz="1900" dirty="0" err="1" smtClean="0"/>
              <a:t>önemli</a:t>
            </a:r>
            <a:r>
              <a:rPr lang="en-US" sz="1900" dirty="0" smtClean="0"/>
              <a:t> </a:t>
            </a:r>
            <a:r>
              <a:rPr lang="en-US" sz="1900" dirty="0" err="1" smtClean="0"/>
              <a:t>bir</a:t>
            </a:r>
            <a:r>
              <a:rPr lang="en-US" sz="1900" dirty="0" smtClean="0"/>
              <a:t> </a:t>
            </a:r>
            <a:r>
              <a:rPr lang="en-US" sz="1900" u="sng" dirty="0" err="1" smtClean="0"/>
              <a:t>tedavi</a:t>
            </a:r>
            <a:r>
              <a:rPr lang="en-US" sz="1900" u="sng" dirty="0" smtClean="0"/>
              <a:t> </a:t>
            </a:r>
            <a:r>
              <a:rPr lang="en-US" sz="1900" u="sng" dirty="0" err="1" smtClean="0"/>
              <a:t>etkisi</a:t>
            </a:r>
            <a:r>
              <a:rPr lang="en-US" sz="1900" u="sng" dirty="0" smtClean="0"/>
              <a:t> </a:t>
            </a:r>
            <a:r>
              <a:rPr lang="en-US" sz="1900" u="sng" dirty="0" err="1" smtClean="0"/>
              <a:t>bulmuştur</a:t>
            </a:r>
            <a:r>
              <a:rPr lang="en-US" sz="1900" u="sng" dirty="0" smtClean="0"/>
              <a:t>.</a:t>
            </a:r>
          </a:p>
          <a:p>
            <a:endParaRPr lang="en-US" sz="1900" dirty="0" smtClean="0"/>
          </a:p>
          <a:p>
            <a:r>
              <a:rPr lang="en-US" sz="1900" dirty="0" err="1"/>
              <a:t>G</a:t>
            </a:r>
            <a:r>
              <a:rPr lang="en-US" sz="1900" dirty="0" err="1" smtClean="0"/>
              <a:t>erçek</a:t>
            </a:r>
            <a:r>
              <a:rPr lang="en-US" sz="1900" dirty="0" smtClean="0"/>
              <a:t> </a:t>
            </a:r>
            <a:r>
              <a:rPr lang="en-US" sz="1900" dirty="0" err="1" smtClean="0"/>
              <a:t>tedavi</a:t>
            </a:r>
            <a:r>
              <a:rPr lang="en-US" sz="1900" dirty="0" smtClean="0"/>
              <a:t> </a:t>
            </a:r>
            <a:r>
              <a:rPr lang="en-US" sz="1900" dirty="0" err="1" smtClean="0"/>
              <a:t>kolundaki</a:t>
            </a:r>
            <a:r>
              <a:rPr lang="en-US" sz="1900" dirty="0" smtClean="0"/>
              <a:t> </a:t>
            </a:r>
            <a:r>
              <a:rPr lang="en-US" sz="1900" dirty="0" err="1" smtClean="0"/>
              <a:t>ağrı</a:t>
            </a:r>
            <a:r>
              <a:rPr lang="en-US" sz="1900" dirty="0" smtClean="0"/>
              <a:t> </a:t>
            </a:r>
            <a:r>
              <a:rPr lang="en-US" sz="1900" dirty="0" err="1" smtClean="0"/>
              <a:t>yoğunluğu</a:t>
            </a:r>
            <a:r>
              <a:rPr lang="en-US" sz="1900" dirty="0" smtClean="0"/>
              <a:t> </a:t>
            </a:r>
            <a:r>
              <a:rPr lang="en-US" sz="1900" dirty="0" err="1" smtClean="0"/>
              <a:t>ve</a:t>
            </a:r>
            <a:r>
              <a:rPr lang="en-US" sz="1900" dirty="0" smtClean="0"/>
              <a:t> RMDQ </a:t>
            </a:r>
            <a:r>
              <a:rPr lang="en-US" sz="1900" dirty="0" err="1" smtClean="0"/>
              <a:t>puanları</a:t>
            </a:r>
            <a:r>
              <a:rPr lang="en-US" sz="1900" dirty="0" smtClean="0"/>
              <a:t> </a:t>
            </a:r>
            <a:r>
              <a:rPr lang="en-US" sz="1900" dirty="0" err="1" smtClean="0"/>
              <a:t>daha</a:t>
            </a:r>
            <a:r>
              <a:rPr lang="en-US" sz="1900" dirty="0" smtClean="0"/>
              <a:t> </a:t>
            </a:r>
            <a:r>
              <a:rPr lang="en-US" sz="1900" dirty="0" err="1" smtClean="0"/>
              <a:t>yüksek</a:t>
            </a:r>
            <a:r>
              <a:rPr lang="en-US" sz="1900" dirty="0" smtClean="0"/>
              <a:t> </a:t>
            </a:r>
            <a:r>
              <a:rPr lang="en-US" sz="1900" dirty="0" err="1" smtClean="0"/>
              <a:t>olan</a:t>
            </a:r>
            <a:r>
              <a:rPr lang="en-US" sz="1900" dirty="0" smtClean="0"/>
              <a:t> </a:t>
            </a:r>
            <a:r>
              <a:rPr lang="en-US" sz="1900" dirty="0" err="1" smtClean="0"/>
              <a:t>katılımcılar</a:t>
            </a:r>
            <a:r>
              <a:rPr lang="en-US" sz="1900" dirty="0" smtClean="0"/>
              <a:t>, RMDQ </a:t>
            </a:r>
            <a:r>
              <a:rPr lang="en-US" sz="1900" dirty="0" err="1" smtClean="0"/>
              <a:t>puanlarında</a:t>
            </a:r>
            <a:r>
              <a:rPr lang="en-US" sz="1900" dirty="0" smtClean="0"/>
              <a:t> </a:t>
            </a:r>
            <a:r>
              <a:rPr lang="en-US" sz="1900" dirty="0" err="1" smtClean="0"/>
              <a:t>daha</a:t>
            </a:r>
            <a:r>
              <a:rPr lang="en-US" sz="1900" dirty="0" smtClean="0"/>
              <a:t> </a:t>
            </a:r>
            <a:r>
              <a:rPr lang="en-US" sz="1900" dirty="0" err="1" smtClean="0"/>
              <a:t>fazla</a:t>
            </a:r>
            <a:r>
              <a:rPr lang="en-US" sz="1900" dirty="0" smtClean="0"/>
              <a:t> </a:t>
            </a:r>
            <a:r>
              <a:rPr lang="en-US" sz="1900" dirty="0" err="1" smtClean="0"/>
              <a:t>iyileşme</a:t>
            </a:r>
            <a:r>
              <a:rPr lang="en-US" sz="1900" dirty="0" smtClean="0"/>
              <a:t> </a:t>
            </a:r>
            <a:r>
              <a:rPr lang="en-US" sz="1900" dirty="0" err="1" smtClean="0"/>
              <a:t>yaşadılar</a:t>
            </a:r>
            <a:endParaRPr lang="en-US" sz="1900" dirty="0" smtClean="0"/>
          </a:p>
          <a:p>
            <a:endParaRPr lang="en-US" sz="1900" dirty="0"/>
          </a:p>
          <a:p>
            <a:r>
              <a:rPr lang="en-US" sz="2000" dirty="0" smtClean="0"/>
              <a:t> Bu </a:t>
            </a:r>
            <a:r>
              <a:rPr lang="en-US" sz="2000" dirty="0" err="1" smtClean="0"/>
              <a:t>çalışmaya</a:t>
            </a:r>
            <a:r>
              <a:rPr lang="en-US" sz="2000" dirty="0" smtClean="0"/>
              <a:t> </a:t>
            </a:r>
            <a:r>
              <a:rPr lang="en-US" sz="2000" dirty="0" err="1" smtClean="0"/>
              <a:t>özgü</a:t>
            </a:r>
            <a:r>
              <a:rPr lang="en-US" sz="2000" dirty="0" smtClean="0"/>
              <a:t>, </a:t>
            </a:r>
            <a:r>
              <a:rPr lang="en-US" sz="2000" dirty="0" err="1" smtClean="0"/>
              <a:t>etkili</a:t>
            </a:r>
            <a:r>
              <a:rPr lang="en-US" sz="2000" dirty="0" smtClean="0"/>
              <a:t> </a:t>
            </a:r>
            <a:r>
              <a:rPr lang="en-US" sz="2000" dirty="0" err="1" smtClean="0"/>
              <a:t>başa</a:t>
            </a:r>
            <a:r>
              <a:rPr lang="en-US" sz="2000" dirty="0" smtClean="0"/>
              <a:t> </a:t>
            </a:r>
            <a:r>
              <a:rPr lang="en-US" sz="2000" dirty="0" err="1" smtClean="0"/>
              <a:t>çıkma</a:t>
            </a:r>
            <a:r>
              <a:rPr lang="en-US" sz="2000" dirty="0" smtClean="0"/>
              <a:t> </a:t>
            </a:r>
            <a:r>
              <a:rPr lang="en-US" sz="2000" dirty="0" err="1" smtClean="0"/>
              <a:t>ile</a:t>
            </a:r>
            <a:r>
              <a:rPr lang="en-US" sz="2000" dirty="0" smtClean="0"/>
              <a:t> </a:t>
            </a:r>
            <a:r>
              <a:rPr lang="en-US" sz="2000" dirty="0" err="1" smtClean="0"/>
              <a:t>daha</a:t>
            </a:r>
            <a:r>
              <a:rPr lang="en-US" sz="2000" dirty="0" smtClean="0"/>
              <a:t> </a:t>
            </a:r>
            <a:r>
              <a:rPr lang="en-US" sz="2000" dirty="0" err="1" smtClean="0"/>
              <a:t>fazla</a:t>
            </a:r>
            <a:r>
              <a:rPr lang="en-US" sz="2000" dirty="0" smtClean="0"/>
              <a:t> RMDQ </a:t>
            </a:r>
            <a:r>
              <a:rPr lang="en-US" sz="2000" dirty="0" err="1" smtClean="0"/>
              <a:t>azalması</a:t>
            </a:r>
            <a:r>
              <a:rPr lang="en-US" sz="2000" dirty="0" smtClean="0"/>
              <a:t> </a:t>
            </a:r>
            <a:r>
              <a:rPr lang="en-US" sz="2000" dirty="0" err="1" smtClean="0"/>
              <a:t>ve</a:t>
            </a:r>
            <a:r>
              <a:rPr lang="en-US" sz="2000" dirty="0" smtClean="0"/>
              <a:t> </a:t>
            </a:r>
            <a:r>
              <a:rPr lang="en-US" sz="2000" dirty="0" err="1" smtClean="0"/>
              <a:t>Beyaz</a:t>
            </a:r>
            <a:r>
              <a:rPr lang="en-US" sz="2000" dirty="0" smtClean="0"/>
              <a:t> ırk </a:t>
            </a:r>
            <a:r>
              <a:rPr lang="en-US" sz="2000" dirty="0" err="1" smtClean="0"/>
              <a:t>ile</a:t>
            </a:r>
            <a:r>
              <a:rPr lang="en-US" sz="2000" dirty="0" smtClean="0"/>
              <a:t> hem </a:t>
            </a:r>
            <a:r>
              <a:rPr lang="en-US" sz="2000" dirty="0" err="1" smtClean="0"/>
              <a:t>ağrıda</a:t>
            </a:r>
            <a:r>
              <a:rPr lang="en-US" sz="2000" dirty="0" smtClean="0"/>
              <a:t> hem de </a:t>
            </a:r>
            <a:r>
              <a:rPr lang="en-US" sz="2000" dirty="0" err="1" smtClean="0"/>
              <a:t>RMDQ'da</a:t>
            </a:r>
            <a:r>
              <a:rPr lang="en-US" sz="2000" dirty="0" smtClean="0"/>
              <a:t> </a:t>
            </a:r>
            <a:r>
              <a:rPr lang="en-US" sz="2000" dirty="0" err="1" smtClean="0"/>
              <a:t>daha</a:t>
            </a:r>
            <a:r>
              <a:rPr lang="en-US" sz="2000" dirty="0" smtClean="0"/>
              <a:t> </a:t>
            </a:r>
            <a:r>
              <a:rPr lang="en-US" sz="2000" dirty="0" err="1" smtClean="0"/>
              <a:t>az</a:t>
            </a:r>
            <a:r>
              <a:rPr lang="en-US" sz="2000" dirty="0" smtClean="0"/>
              <a:t> </a:t>
            </a:r>
            <a:r>
              <a:rPr lang="en-US" sz="2000" dirty="0" err="1" smtClean="0"/>
              <a:t>azalma</a:t>
            </a:r>
            <a:r>
              <a:rPr lang="en-US" sz="2000" dirty="0" smtClean="0"/>
              <a:t> </a:t>
            </a:r>
            <a:r>
              <a:rPr lang="en-US" sz="2000" dirty="0" err="1" smtClean="0"/>
              <a:t>arasındaki</a:t>
            </a:r>
            <a:r>
              <a:rPr lang="en-US" sz="2000" dirty="0" smtClean="0"/>
              <a:t> </a:t>
            </a:r>
            <a:r>
              <a:rPr lang="en-US" sz="2000" dirty="0" err="1" smtClean="0"/>
              <a:t>ilişkiydi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 Son </a:t>
            </a:r>
            <a:r>
              <a:rPr lang="en-US" sz="2000" dirty="0" err="1" smtClean="0"/>
              <a:t>olarak</a:t>
            </a:r>
            <a:r>
              <a:rPr lang="en-US" sz="2000" dirty="0" smtClean="0"/>
              <a:t>, </a:t>
            </a:r>
            <a:r>
              <a:rPr lang="en-US" sz="2000" dirty="0" err="1" smtClean="0"/>
              <a:t>tek</a:t>
            </a:r>
            <a:r>
              <a:rPr lang="en-US" sz="2000" dirty="0" smtClean="0"/>
              <a:t> </a:t>
            </a:r>
            <a:r>
              <a:rPr lang="en-US" sz="2000" dirty="0" err="1" smtClean="0"/>
              <a:t>bir</a:t>
            </a:r>
            <a:r>
              <a:rPr lang="en-US" sz="2000" dirty="0" smtClean="0"/>
              <a:t> </a:t>
            </a:r>
            <a:r>
              <a:rPr lang="en-US" sz="2000" dirty="0" err="1" smtClean="0"/>
              <a:t>aykırı</a:t>
            </a:r>
            <a:r>
              <a:rPr lang="en-US" sz="2000" dirty="0" smtClean="0"/>
              <a:t> </a:t>
            </a:r>
            <a:r>
              <a:rPr lang="en-US" sz="2000" dirty="0" err="1" smtClean="0"/>
              <a:t>değer</a:t>
            </a:r>
            <a:r>
              <a:rPr lang="en-US" sz="2000" dirty="0" smtClean="0"/>
              <a:t> </a:t>
            </a:r>
            <a:r>
              <a:rPr lang="en-US" sz="2000" dirty="0" err="1" smtClean="0"/>
              <a:t>ortadan</a:t>
            </a:r>
            <a:r>
              <a:rPr lang="en-US" sz="2000" dirty="0" smtClean="0"/>
              <a:t> </a:t>
            </a:r>
            <a:r>
              <a:rPr lang="en-US" sz="2000" dirty="0" err="1" smtClean="0"/>
              <a:t>kaldırıldıktan</a:t>
            </a:r>
            <a:r>
              <a:rPr lang="en-US" sz="2000" dirty="0" smtClean="0"/>
              <a:t> </a:t>
            </a:r>
            <a:r>
              <a:rPr lang="en-US" sz="2000" dirty="0" err="1" smtClean="0"/>
              <a:t>sonra</a:t>
            </a:r>
            <a:r>
              <a:rPr lang="en-US" sz="2000" dirty="0" smtClean="0"/>
              <a:t>, </a:t>
            </a:r>
            <a:r>
              <a:rPr lang="en-US" sz="2000" dirty="0" err="1" smtClean="0"/>
              <a:t>tedavi</a:t>
            </a:r>
            <a:r>
              <a:rPr lang="en-US" sz="2000" dirty="0" smtClean="0"/>
              <a:t> </a:t>
            </a:r>
            <a:r>
              <a:rPr lang="en-US" sz="2000" dirty="0" err="1" smtClean="0"/>
              <a:t>etkisi</a:t>
            </a:r>
            <a:r>
              <a:rPr lang="en-US" sz="2000" dirty="0" smtClean="0"/>
              <a:t> RMDQ </a:t>
            </a:r>
            <a:r>
              <a:rPr lang="en-US" sz="2000" dirty="0" err="1" smtClean="0"/>
              <a:t>ve</a:t>
            </a:r>
            <a:r>
              <a:rPr lang="en-US" sz="2000" dirty="0" smtClean="0"/>
              <a:t> </a:t>
            </a:r>
            <a:r>
              <a:rPr lang="en-US" sz="2000" dirty="0" err="1" smtClean="0"/>
              <a:t>ağrı</a:t>
            </a:r>
            <a:r>
              <a:rPr lang="en-US" sz="2000" dirty="0" smtClean="0"/>
              <a:t> </a:t>
            </a:r>
            <a:r>
              <a:rPr lang="en-US" sz="2000" dirty="0" err="1" smtClean="0"/>
              <a:t>skorlarında</a:t>
            </a:r>
            <a:r>
              <a:rPr lang="en-US" sz="2000" dirty="0" smtClean="0"/>
              <a:t> </a:t>
            </a:r>
            <a:r>
              <a:rPr lang="en-US" sz="2000" dirty="0" err="1" smtClean="0"/>
              <a:t>önemli</a:t>
            </a:r>
            <a:r>
              <a:rPr lang="en-US" sz="2000" dirty="0" smtClean="0"/>
              <a:t> hale </a:t>
            </a:r>
            <a:r>
              <a:rPr lang="en-US" sz="2000" dirty="0" err="1" smtClean="0"/>
              <a:t>geldi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endParaRPr lang="en-US" sz="19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938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Elektroakupunkturun</a:t>
            </a:r>
            <a:r>
              <a:rPr lang="en-US" dirty="0" smtClean="0"/>
              <a:t> </a:t>
            </a:r>
            <a:r>
              <a:rPr lang="en-US" dirty="0" err="1" smtClean="0"/>
              <a:t>Tedavi</a:t>
            </a:r>
            <a:r>
              <a:rPr lang="en-US" dirty="0" smtClean="0"/>
              <a:t> </a:t>
            </a:r>
            <a:r>
              <a:rPr lang="en-US" dirty="0" err="1" smtClean="0"/>
              <a:t>Etkisi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900" dirty="0" err="1" smtClean="0"/>
              <a:t>Kronik</a:t>
            </a:r>
            <a:r>
              <a:rPr lang="en-US" sz="1900" dirty="0" smtClean="0"/>
              <a:t> </a:t>
            </a:r>
            <a:r>
              <a:rPr lang="en-US" sz="1900" dirty="0" err="1" smtClean="0"/>
              <a:t>bel</a:t>
            </a:r>
            <a:r>
              <a:rPr lang="en-US" sz="1900" dirty="0" smtClean="0"/>
              <a:t> </a:t>
            </a:r>
            <a:r>
              <a:rPr lang="en-US" sz="1900" dirty="0" err="1" smtClean="0"/>
              <a:t>ağrısı</a:t>
            </a:r>
            <a:r>
              <a:rPr lang="en-US" sz="1900" dirty="0" smtClean="0"/>
              <a:t> </a:t>
            </a:r>
            <a:r>
              <a:rPr lang="en-US" sz="1900" dirty="0" err="1" smtClean="0"/>
              <a:t>tedavisinde</a:t>
            </a:r>
            <a:r>
              <a:rPr lang="en-US" sz="1900" dirty="0" smtClean="0"/>
              <a:t> </a:t>
            </a:r>
            <a:r>
              <a:rPr lang="en-US" sz="1900" dirty="0" err="1" smtClean="0"/>
              <a:t>elektroakupunkturu</a:t>
            </a:r>
            <a:r>
              <a:rPr lang="en-US" sz="1900" dirty="0" smtClean="0"/>
              <a:t> </a:t>
            </a:r>
            <a:r>
              <a:rPr lang="en-US" sz="1900" dirty="0" err="1" smtClean="0"/>
              <a:t>değerlendiren</a:t>
            </a:r>
            <a:r>
              <a:rPr lang="en-US" sz="1900" dirty="0" smtClean="0"/>
              <a:t> ilk randomize </a:t>
            </a:r>
            <a:r>
              <a:rPr lang="en-US" sz="1900" dirty="0" err="1" smtClean="0"/>
              <a:t>klinik</a:t>
            </a:r>
            <a:r>
              <a:rPr lang="en-US" sz="1900" dirty="0" smtClean="0"/>
              <a:t> </a:t>
            </a:r>
            <a:r>
              <a:rPr lang="en-US" sz="1900" dirty="0" err="1" smtClean="0"/>
              <a:t>çalışmalardan</a:t>
            </a:r>
            <a:r>
              <a:rPr lang="en-US" sz="1900" dirty="0" smtClean="0"/>
              <a:t> </a:t>
            </a:r>
            <a:r>
              <a:rPr lang="en-US" sz="1900" dirty="0" err="1" smtClean="0"/>
              <a:t>biri</a:t>
            </a:r>
            <a:r>
              <a:rPr lang="en-US" sz="1900" dirty="0" smtClean="0"/>
              <a:t> </a:t>
            </a:r>
            <a:r>
              <a:rPr lang="en-US" sz="1900" dirty="0" err="1" smtClean="0"/>
              <a:t>olan</a:t>
            </a:r>
            <a:r>
              <a:rPr lang="en-US" sz="1900" dirty="0" smtClean="0"/>
              <a:t> </a:t>
            </a:r>
            <a:r>
              <a:rPr lang="en-US" sz="1900" dirty="0" err="1" smtClean="0"/>
              <a:t>çalışma</a:t>
            </a:r>
            <a:endParaRPr lang="en-US" sz="1900" dirty="0" smtClean="0"/>
          </a:p>
          <a:p>
            <a:endParaRPr lang="en-US" sz="1900" dirty="0" smtClean="0"/>
          </a:p>
          <a:p>
            <a:pPr marL="0" indent="0">
              <a:buNone/>
            </a:pPr>
            <a:r>
              <a:rPr lang="en-US" sz="1900" dirty="0"/>
              <a:t> </a:t>
            </a:r>
            <a:r>
              <a:rPr lang="en-US" sz="1900" dirty="0" smtClean="0"/>
              <a:t> </a:t>
            </a:r>
            <a:r>
              <a:rPr lang="en-US" sz="1900" dirty="0" smtClean="0"/>
              <a:t> </a:t>
            </a:r>
            <a:r>
              <a:rPr lang="en-US" sz="1900" dirty="0" err="1" smtClean="0"/>
              <a:t>RMDQ'da</a:t>
            </a:r>
            <a:r>
              <a:rPr lang="en-US" sz="1900" dirty="0" smtClean="0"/>
              <a:t> </a:t>
            </a:r>
            <a:r>
              <a:rPr lang="en-US" sz="1900" dirty="0" err="1" smtClean="0"/>
              <a:t>bir</a:t>
            </a:r>
            <a:r>
              <a:rPr lang="en-US" sz="1900" dirty="0" smtClean="0"/>
              <a:t> </a:t>
            </a:r>
            <a:r>
              <a:rPr lang="en-US" sz="1900" dirty="0" err="1" smtClean="0"/>
              <a:t>tedavi</a:t>
            </a:r>
            <a:r>
              <a:rPr lang="en-US" sz="1900" dirty="0" smtClean="0"/>
              <a:t> </a:t>
            </a:r>
            <a:r>
              <a:rPr lang="en-US" sz="1900" dirty="0" err="1" smtClean="0"/>
              <a:t>etkisi</a:t>
            </a:r>
            <a:r>
              <a:rPr lang="en-US" sz="1900" dirty="0" smtClean="0"/>
              <a:t> </a:t>
            </a:r>
            <a:r>
              <a:rPr lang="en-US" sz="1900" dirty="0" err="1" smtClean="0"/>
              <a:t>buldu</a:t>
            </a:r>
            <a:r>
              <a:rPr lang="en-US" sz="1900" dirty="0" smtClean="0"/>
              <a:t>. Bu </a:t>
            </a:r>
            <a:r>
              <a:rPr lang="en-US" sz="1900" dirty="0" err="1" smtClean="0"/>
              <a:t>tedavi</a:t>
            </a:r>
            <a:r>
              <a:rPr lang="en-US" sz="1900" dirty="0" smtClean="0"/>
              <a:t> </a:t>
            </a:r>
            <a:r>
              <a:rPr lang="en-US" sz="1900" dirty="0" err="1" smtClean="0"/>
              <a:t>etkisi</a:t>
            </a:r>
            <a:r>
              <a:rPr lang="en-US" sz="1900" dirty="0" smtClean="0"/>
              <a:t> (</a:t>
            </a:r>
            <a:r>
              <a:rPr lang="en-US" sz="1900" dirty="0" err="1" smtClean="0"/>
              <a:t>yani</a:t>
            </a:r>
            <a:r>
              <a:rPr lang="en-US" sz="1900" dirty="0" smtClean="0"/>
              <a:t>, </a:t>
            </a:r>
            <a:r>
              <a:rPr lang="en-US" sz="1900" dirty="0" err="1" smtClean="0"/>
              <a:t>RMDQ'daki</a:t>
            </a:r>
            <a:r>
              <a:rPr lang="en-US" sz="1900" dirty="0" smtClean="0"/>
              <a:t> </a:t>
            </a:r>
            <a:r>
              <a:rPr lang="en-US" sz="1900" dirty="0" err="1" smtClean="0"/>
              <a:t>değişiklikteki</a:t>
            </a:r>
            <a:r>
              <a:rPr lang="en-US" sz="1900" dirty="0" smtClean="0"/>
              <a:t> </a:t>
            </a:r>
            <a:r>
              <a:rPr lang="en-US" sz="1900" dirty="0" err="1" smtClean="0"/>
              <a:t>kollar</a:t>
            </a:r>
            <a:r>
              <a:rPr lang="en-US" sz="1900" dirty="0" smtClean="0"/>
              <a:t> </a:t>
            </a:r>
            <a:r>
              <a:rPr lang="en-US" sz="1900" dirty="0" err="1" smtClean="0"/>
              <a:t>arası</a:t>
            </a:r>
            <a:r>
              <a:rPr lang="en-US" sz="1900" dirty="0" smtClean="0"/>
              <a:t> </a:t>
            </a:r>
            <a:r>
              <a:rPr lang="en-US" sz="1900" dirty="0" err="1" smtClean="0"/>
              <a:t>fark</a:t>
            </a:r>
            <a:r>
              <a:rPr lang="en-US" sz="1900" dirty="0" smtClean="0"/>
              <a:t>), </a:t>
            </a:r>
            <a:r>
              <a:rPr lang="en-US" sz="1900" dirty="0" err="1" smtClean="0"/>
              <a:t>aykırı</a:t>
            </a:r>
            <a:r>
              <a:rPr lang="en-US" sz="1900" dirty="0" smtClean="0"/>
              <a:t> </a:t>
            </a:r>
            <a:r>
              <a:rPr lang="en-US" sz="1900" dirty="0" err="1" smtClean="0"/>
              <a:t>değer</a:t>
            </a:r>
            <a:r>
              <a:rPr lang="en-US" sz="1900" dirty="0" smtClean="0"/>
              <a:t> </a:t>
            </a:r>
            <a:r>
              <a:rPr lang="en-US" sz="1900" dirty="0" err="1" smtClean="0"/>
              <a:t>olsun</a:t>
            </a:r>
            <a:r>
              <a:rPr lang="en-US" sz="1900" dirty="0" smtClean="0"/>
              <a:t> </a:t>
            </a:r>
            <a:r>
              <a:rPr lang="en-US" sz="1900" dirty="0" err="1" smtClean="0"/>
              <a:t>veya</a:t>
            </a:r>
            <a:r>
              <a:rPr lang="en-US" sz="1900" dirty="0" smtClean="0"/>
              <a:t> </a:t>
            </a:r>
            <a:r>
              <a:rPr lang="en-US" sz="1900" dirty="0" err="1" smtClean="0"/>
              <a:t>olmasın</a:t>
            </a:r>
            <a:r>
              <a:rPr lang="en-US" sz="1900" dirty="0" smtClean="0"/>
              <a:t> </a:t>
            </a:r>
            <a:r>
              <a:rPr lang="en-US" sz="1900" dirty="0" err="1" smtClean="0"/>
              <a:t>ve</a:t>
            </a:r>
            <a:r>
              <a:rPr lang="en-US" sz="1900" dirty="0" smtClean="0"/>
              <a:t> </a:t>
            </a:r>
            <a:r>
              <a:rPr lang="en-US" sz="1900" dirty="0" err="1" smtClean="0"/>
              <a:t>körleme</a:t>
            </a:r>
            <a:r>
              <a:rPr lang="en-US" sz="1900" dirty="0" smtClean="0"/>
              <a:t> </a:t>
            </a:r>
            <a:r>
              <a:rPr lang="en-US" sz="1900" dirty="0" err="1" smtClean="0"/>
              <a:t>durumu</a:t>
            </a:r>
            <a:r>
              <a:rPr lang="en-US" sz="1900" dirty="0" smtClean="0"/>
              <a:t> </a:t>
            </a:r>
            <a:r>
              <a:rPr lang="en-US" sz="1900" dirty="0" err="1" smtClean="0"/>
              <a:t>hesaba</a:t>
            </a:r>
            <a:r>
              <a:rPr lang="en-US" sz="1900" dirty="0" smtClean="0"/>
              <a:t> </a:t>
            </a:r>
            <a:r>
              <a:rPr lang="en-US" sz="1900" dirty="0" err="1" smtClean="0"/>
              <a:t>katıldıktan</a:t>
            </a:r>
            <a:r>
              <a:rPr lang="en-US" sz="1900" dirty="0" smtClean="0"/>
              <a:t> </a:t>
            </a:r>
            <a:r>
              <a:rPr lang="en-US" sz="1900" dirty="0" err="1" smtClean="0"/>
              <a:t>sonra</a:t>
            </a:r>
            <a:r>
              <a:rPr lang="en-US" sz="1900" dirty="0" smtClean="0"/>
              <a:t> </a:t>
            </a:r>
            <a:r>
              <a:rPr lang="en-US" sz="1900" dirty="0" err="1" smtClean="0"/>
              <a:t>mevcuttu</a:t>
            </a:r>
            <a:r>
              <a:rPr lang="en-US" sz="1900" dirty="0" smtClean="0"/>
              <a:t>. Bu </a:t>
            </a:r>
            <a:r>
              <a:rPr lang="en-US" sz="1900" dirty="0" err="1" smtClean="0"/>
              <a:t>bulgu</a:t>
            </a:r>
            <a:r>
              <a:rPr lang="en-US" sz="1900" dirty="0" smtClean="0"/>
              <a:t> </a:t>
            </a:r>
            <a:r>
              <a:rPr lang="en-US" sz="1900" dirty="0" err="1" smtClean="0"/>
              <a:t>klinik</a:t>
            </a:r>
            <a:r>
              <a:rPr lang="en-US" sz="1900" dirty="0" smtClean="0"/>
              <a:t> </a:t>
            </a:r>
            <a:r>
              <a:rPr lang="en-US" sz="1900" dirty="0" err="1" smtClean="0"/>
              <a:t>olarak</a:t>
            </a:r>
            <a:r>
              <a:rPr lang="en-US" sz="1900" dirty="0" smtClean="0"/>
              <a:t> </a:t>
            </a:r>
            <a:r>
              <a:rPr lang="en-US" sz="1900" dirty="0" err="1" smtClean="0"/>
              <a:t>anlamlıydı</a:t>
            </a:r>
            <a:r>
              <a:rPr lang="en-US" sz="1900" dirty="0" smtClean="0"/>
              <a:t> </a:t>
            </a:r>
            <a:r>
              <a:rPr lang="en-US" sz="1900" dirty="0" err="1" smtClean="0"/>
              <a:t>ve</a:t>
            </a:r>
            <a:r>
              <a:rPr lang="en-US" sz="1900" dirty="0" smtClean="0"/>
              <a:t> </a:t>
            </a:r>
            <a:r>
              <a:rPr lang="en-US" sz="1900" dirty="0" err="1" smtClean="0">
                <a:solidFill>
                  <a:srgbClr val="FF0000"/>
                </a:solidFill>
              </a:rPr>
              <a:t>RMDQ'nun</a:t>
            </a:r>
            <a:r>
              <a:rPr lang="en-US" sz="1900" dirty="0" smtClean="0">
                <a:solidFill>
                  <a:srgbClr val="FF0000"/>
                </a:solidFill>
              </a:rPr>
              <a:t> </a:t>
            </a:r>
            <a:r>
              <a:rPr lang="en-US" sz="1900" dirty="0" err="1" smtClean="0">
                <a:solidFill>
                  <a:srgbClr val="FF0000"/>
                </a:solidFill>
              </a:rPr>
              <a:t>klinik</a:t>
            </a:r>
            <a:r>
              <a:rPr lang="en-US" sz="1900" dirty="0" smtClean="0">
                <a:solidFill>
                  <a:srgbClr val="FF0000"/>
                </a:solidFill>
              </a:rPr>
              <a:t> </a:t>
            </a:r>
            <a:r>
              <a:rPr lang="en-US" sz="1900" dirty="0" err="1" smtClean="0">
                <a:solidFill>
                  <a:srgbClr val="FF0000"/>
                </a:solidFill>
              </a:rPr>
              <a:t>açıdan</a:t>
            </a:r>
            <a:r>
              <a:rPr lang="en-US" sz="1900" dirty="0" smtClean="0">
                <a:solidFill>
                  <a:srgbClr val="FF0000"/>
                </a:solidFill>
              </a:rPr>
              <a:t> </a:t>
            </a:r>
            <a:r>
              <a:rPr lang="en-US" sz="1900" dirty="0" err="1" smtClean="0">
                <a:solidFill>
                  <a:srgbClr val="FF0000"/>
                </a:solidFill>
              </a:rPr>
              <a:t>önemli</a:t>
            </a:r>
            <a:r>
              <a:rPr lang="en-US" sz="1900" dirty="0" smtClean="0">
                <a:solidFill>
                  <a:srgbClr val="FF0000"/>
                </a:solidFill>
              </a:rPr>
              <a:t> </a:t>
            </a:r>
            <a:r>
              <a:rPr lang="en-US" sz="1900" dirty="0" err="1" smtClean="0">
                <a:solidFill>
                  <a:srgbClr val="FF0000"/>
                </a:solidFill>
              </a:rPr>
              <a:t>farkı</a:t>
            </a:r>
            <a:r>
              <a:rPr lang="en-US" sz="1900" dirty="0" smtClean="0">
                <a:solidFill>
                  <a:srgbClr val="FF0000"/>
                </a:solidFill>
              </a:rPr>
              <a:t> </a:t>
            </a:r>
            <a:r>
              <a:rPr lang="en-US" sz="1900" dirty="0" err="1" smtClean="0">
                <a:solidFill>
                  <a:srgbClr val="FF0000"/>
                </a:solidFill>
              </a:rPr>
              <a:t>vardır</a:t>
            </a:r>
            <a:r>
              <a:rPr lang="en-US" sz="1900" dirty="0" smtClean="0">
                <a:solidFill>
                  <a:srgbClr val="FF0000"/>
                </a:solidFill>
              </a:rPr>
              <a:t>.</a:t>
            </a:r>
          </a:p>
          <a:p>
            <a:endParaRPr lang="en-US" sz="1900" dirty="0" smtClean="0"/>
          </a:p>
          <a:p>
            <a:r>
              <a:rPr lang="en-US" sz="2100" dirty="0" err="1" smtClean="0"/>
              <a:t>Farklı</a:t>
            </a:r>
            <a:r>
              <a:rPr lang="en-US" sz="2100" dirty="0" smtClean="0"/>
              <a:t> model </a:t>
            </a:r>
            <a:r>
              <a:rPr lang="en-US" sz="2100" dirty="0" err="1" smtClean="0"/>
              <a:t>oluşturmayı</a:t>
            </a:r>
            <a:r>
              <a:rPr lang="en-US" sz="2100" dirty="0" smtClean="0"/>
              <a:t> </a:t>
            </a:r>
            <a:r>
              <a:rPr lang="en-US" sz="2100" dirty="0" err="1" smtClean="0"/>
              <a:t>kolaylaştırmak</a:t>
            </a:r>
            <a:r>
              <a:rPr lang="en-US" sz="2100" dirty="0" smtClean="0"/>
              <a:t> </a:t>
            </a:r>
            <a:r>
              <a:rPr lang="en-US" sz="2100" dirty="0" err="1" smtClean="0"/>
              <a:t>için</a:t>
            </a:r>
            <a:r>
              <a:rPr lang="en-US" sz="2100" dirty="0" smtClean="0"/>
              <a:t> </a:t>
            </a:r>
            <a:r>
              <a:rPr lang="en-US" sz="2100" dirty="0" err="1" smtClean="0"/>
              <a:t>gerçek</a:t>
            </a:r>
            <a:r>
              <a:rPr lang="en-US" sz="2100" dirty="0" smtClean="0"/>
              <a:t> </a:t>
            </a:r>
            <a:r>
              <a:rPr lang="en-US" sz="2100" dirty="0" err="1" smtClean="0"/>
              <a:t>ve</a:t>
            </a:r>
            <a:r>
              <a:rPr lang="en-US" sz="2100" dirty="0" smtClean="0"/>
              <a:t> </a:t>
            </a:r>
            <a:r>
              <a:rPr lang="en-US" sz="2100" dirty="0" err="1" smtClean="0"/>
              <a:t>sahte</a:t>
            </a:r>
            <a:r>
              <a:rPr lang="en-US" sz="2100" dirty="0" smtClean="0"/>
              <a:t> </a:t>
            </a:r>
            <a:r>
              <a:rPr lang="en-US" sz="2100" dirty="0" err="1" smtClean="0"/>
              <a:t>elektroakupunktur</a:t>
            </a:r>
            <a:r>
              <a:rPr lang="en-US" sz="2100" dirty="0" smtClean="0"/>
              <a:t> </a:t>
            </a:r>
            <a:r>
              <a:rPr lang="en-US" sz="2100" dirty="0" err="1" smtClean="0"/>
              <a:t>koşulları</a:t>
            </a:r>
            <a:r>
              <a:rPr lang="en-US" sz="2100" dirty="0" smtClean="0"/>
              <a:t> </a:t>
            </a:r>
            <a:r>
              <a:rPr lang="en-US" sz="2100" dirty="0" err="1" smtClean="0"/>
              <a:t>arasındaki</a:t>
            </a:r>
            <a:r>
              <a:rPr lang="en-US" sz="2100" dirty="0" smtClean="0"/>
              <a:t> </a:t>
            </a:r>
            <a:r>
              <a:rPr lang="en-US" sz="2100" dirty="0" err="1" smtClean="0"/>
              <a:t>farkı</a:t>
            </a:r>
            <a:r>
              <a:rPr lang="en-US" sz="2100" dirty="0" smtClean="0"/>
              <a:t> en </a:t>
            </a:r>
            <a:r>
              <a:rPr lang="en-US" sz="2100" dirty="0" err="1" smtClean="0"/>
              <a:t>üst</a:t>
            </a:r>
            <a:r>
              <a:rPr lang="en-US" sz="2100" dirty="0" smtClean="0"/>
              <a:t> </a:t>
            </a:r>
            <a:r>
              <a:rPr lang="en-US" sz="2100" dirty="0" err="1" smtClean="0"/>
              <a:t>düzeye</a:t>
            </a:r>
            <a:r>
              <a:rPr lang="en-US" sz="2100" dirty="0" smtClean="0"/>
              <a:t> </a:t>
            </a:r>
            <a:r>
              <a:rPr lang="en-US" sz="2100" dirty="0" err="1" smtClean="0"/>
              <a:t>çıkarmak</a:t>
            </a:r>
            <a:r>
              <a:rPr lang="en-US" sz="2100" dirty="0" smtClean="0"/>
              <a:t> </a:t>
            </a:r>
            <a:r>
              <a:rPr lang="en-US" sz="2100" dirty="0" err="1" smtClean="0"/>
              <a:t>için</a:t>
            </a:r>
            <a:r>
              <a:rPr lang="en-US" sz="2100" dirty="0" smtClean="0"/>
              <a:t> </a:t>
            </a:r>
            <a:r>
              <a:rPr lang="en-US" sz="2100" dirty="0" err="1" smtClean="0"/>
              <a:t>orijinal</a:t>
            </a:r>
            <a:r>
              <a:rPr lang="en-US" sz="2100" dirty="0" smtClean="0"/>
              <a:t> </a:t>
            </a:r>
            <a:r>
              <a:rPr lang="en-US" sz="2100" dirty="0" err="1" smtClean="0"/>
              <a:t>ile</a:t>
            </a:r>
            <a:r>
              <a:rPr lang="en-US" sz="2100" dirty="0" smtClean="0"/>
              <a:t> </a:t>
            </a:r>
            <a:r>
              <a:rPr lang="en-US" sz="2100" dirty="0" err="1" smtClean="0"/>
              <a:t>tutarlı</a:t>
            </a:r>
            <a:r>
              <a:rPr lang="en-US" sz="2100" dirty="0" smtClean="0"/>
              <a:t> </a:t>
            </a:r>
            <a:r>
              <a:rPr lang="en-US" sz="2100" dirty="0" err="1" smtClean="0"/>
              <a:t>olarak</a:t>
            </a:r>
            <a:r>
              <a:rPr lang="en-US" sz="2100" dirty="0" smtClean="0"/>
              <a:t>, </a:t>
            </a:r>
            <a:r>
              <a:rPr lang="en-US" sz="2100" dirty="0" err="1" smtClean="0"/>
              <a:t>güçlü</a:t>
            </a:r>
            <a:r>
              <a:rPr lang="en-US" sz="2100" dirty="0" smtClean="0"/>
              <a:t> </a:t>
            </a:r>
            <a:r>
              <a:rPr lang="en-US" sz="2100" dirty="0" err="1" smtClean="0"/>
              <a:t>bir</a:t>
            </a:r>
            <a:r>
              <a:rPr lang="en-US" sz="2100" dirty="0" smtClean="0"/>
              <a:t> </a:t>
            </a:r>
            <a:r>
              <a:rPr lang="en-US" sz="2100" dirty="0" err="1" smtClean="0"/>
              <a:t>gerçek</a:t>
            </a:r>
            <a:r>
              <a:rPr lang="en-US" sz="2100" dirty="0" smtClean="0"/>
              <a:t> </a:t>
            </a:r>
            <a:r>
              <a:rPr lang="en-US" sz="2100" dirty="0" err="1" smtClean="0"/>
              <a:t>elektroakupunktur</a:t>
            </a:r>
            <a:r>
              <a:rPr lang="en-US" sz="2100" dirty="0" smtClean="0"/>
              <a:t> </a:t>
            </a:r>
            <a:r>
              <a:rPr lang="en-US" sz="2100" dirty="0" err="1" smtClean="0"/>
              <a:t>protokolü</a:t>
            </a:r>
            <a:r>
              <a:rPr lang="en-US" sz="2100" dirty="0" smtClean="0"/>
              <a:t> </a:t>
            </a:r>
            <a:r>
              <a:rPr lang="en-US" sz="2100" dirty="0" err="1" smtClean="0"/>
              <a:t>seçilmiş</a:t>
            </a:r>
            <a:endParaRPr lang="en-US" sz="2100" dirty="0" smtClean="0"/>
          </a:p>
          <a:p>
            <a:endParaRPr lang="en-US" sz="2100" dirty="0" smtClean="0"/>
          </a:p>
          <a:p>
            <a:r>
              <a:rPr lang="en-US" sz="2100" dirty="0" smtClean="0"/>
              <a:t> </a:t>
            </a:r>
            <a:r>
              <a:rPr lang="en-US" sz="2100" dirty="0" err="1" smtClean="0"/>
              <a:t>Aktif</a:t>
            </a:r>
            <a:r>
              <a:rPr lang="en-US" sz="2100" dirty="0" smtClean="0"/>
              <a:t> </a:t>
            </a:r>
            <a:r>
              <a:rPr lang="en-US" sz="2100" dirty="0" err="1" smtClean="0"/>
              <a:t>elektrik</a:t>
            </a:r>
            <a:r>
              <a:rPr lang="en-US" sz="2100" dirty="0" smtClean="0"/>
              <a:t> </a:t>
            </a:r>
            <a:r>
              <a:rPr lang="en-US" sz="2100" dirty="0" err="1" smtClean="0"/>
              <a:t>stimülasyonu</a:t>
            </a:r>
            <a:r>
              <a:rPr lang="en-US" sz="2100" dirty="0" smtClean="0"/>
              <a:t>, </a:t>
            </a:r>
            <a:r>
              <a:rPr lang="en-US" sz="2100" dirty="0" err="1" smtClean="0"/>
              <a:t>seans</a:t>
            </a:r>
            <a:r>
              <a:rPr lang="en-US" sz="2100" dirty="0" smtClean="0"/>
              <a:t> </a:t>
            </a:r>
            <a:r>
              <a:rPr lang="en-US" sz="2100" dirty="0" err="1" smtClean="0"/>
              <a:t>başına</a:t>
            </a:r>
            <a:r>
              <a:rPr lang="en-US" sz="2100" dirty="0" smtClean="0"/>
              <a:t> 20 </a:t>
            </a:r>
            <a:r>
              <a:rPr lang="en-US" sz="2100" dirty="0" err="1" smtClean="0"/>
              <a:t>iğne</a:t>
            </a:r>
            <a:r>
              <a:rPr lang="en-US" sz="2100" dirty="0" smtClean="0"/>
              <a:t> </a:t>
            </a:r>
          </a:p>
          <a:p>
            <a:endParaRPr lang="en-US" sz="2100" dirty="0" smtClean="0"/>
          </a:p>
          <a:p>
            <a:r>
              <a:rPr lang="en-US" sz="2100" dirty="0" smtClean="0"/>
              <a:t> </a:t>
            </a:r>
            <a:r>
              <a:rPr lang="en-US" sz="2100" dirty="0" err="1" smtClean="0"/>
              <a:t>iki</a:t>
            </a:r>
            <a:r>
              <a:rPr lang="en-US" sz="2100" dirty="0" smtClean="0"/>
              <a:t> </a:t>
            </a:r>
            <a:r>
              <a:rPr lang="en-US" sz="2100" dirty="0" err="1" smtClean="0"/>
              <a:t>haftada</a:t>
            </a:r>
            <a:r>
              <a:rPr lang="en-US" sz="2100" dirty="0" smtClean="0"/>
              <a:t> </a:t>
            </a:r>
            <a:r>
              <a:rPr lang="en-US" sz="2100" dirty="0" err="1" smtClean="0"/>
              <a:t>bir</a:t>
            </a:r>
            <a:r>
              <a:rPr lang="en-US" sz="2100" dirty="0" smtClean="0"/>
              <a:t> </a:t>
            </a:r>
            <a:r>
              <a:rPr lang="en-US" sz="2100" dirty="0" err="1" smtClean="0"/>
              <a:t>tedavi</a:t>
            </a:r>
            <a:r>
              <a:rPr lang="en-US" sz="2100" dirty="0" smtClean="0"/>
              <a:t> </a:t>
            </a:r>
            <a:r>
              <a:rPr lang="en-US" sz="2100" dirty="0" err="1" smtClean="0"/>
              <a:t>sıklığından</a:t>
            </a:r>
            <a:r>
              <a:rPr lang="en-US" sz="2100" dirty="0" smtClean="0"/>
              <a:t> </a:t>
            </a:r>
            <a:r>
              <a:rPr lang="en-US" sz="2100" dirty="0" err="1" smtClean="0"/>
              <a:t>oluşuyordu</a:t>
            </a:r>
            <a:r>
              <a:rPr lang="en-US" sz="2100" dirty="0" smtClean="0"/>
              <a:t>, </a:t>
            </a:r>
            <a:r>
              <a:rPr lang="en-US" sz="2100" dirty="0" err="1" smtClean="0"/>
              <a:t>bunların</a:t>
            </a:r>
            <a:r>
              <a:rPr lang="en-US" sz="2100" dirty="0" smtClean="0"/>
              <a:t> </a:t>
            </a:r>
            <a:r>
              <a:rPr lang="en-US" sz="2100" dirty="0" err="1" smtClean="0"/>
              <a:t>tümü</a:t>
            </a:r>
            <a:r>
              <a:rPr lang="en-US" sz="2100" dirty="0" smtClean="0"/>
              <a:t> </a:t>
            </a:r>
            <a:r>
              <a:rPr lang="en-US" sz="2100" dirty="0" err="1" smtClean="0"/>
              <a:t>mevcut</a:t>
            </a:r>
            <a:r>
              <a:rPr lang="en-US" sz="2100" dirty="0" smtClean="0"/>
              <a:t> </a:t>
            </a:r>
            <a:r>
              <a:rPr lang="en-US" sz="2100" dirty="0" err="1" smtClean="0"/>
              <a:t>çalışmalar</a:t>
            </a:r>
            <a:r>
              <a:rPr lang="en-US" sz="2100" dirty="0" smtClean="0"/>
              <a:t> </a:t>
            </a:r>
            <a:r>
              <a:rPr lang="en-US" sz="2100" dirty="0" err="1" smtClean="0"/>
              <a:t>tarafından</a:t>
            </a:r>
            <a:r>
              <a:rPr lang="en-US" sz="2100" dirty="0" smtClean="0"/>
              <a:t> </a:t>
            </a:r>
            <a:r>
              <a:rPr lang="en-US" sz="2100" dirty="0" err="1" smtClean="0"/>
              <a:t>destekleniyor</a:t>
            </a:r>
            <a:r>
              <a:rPr lang="en-US" sz="2100" dirty="0" smtClean="0"/>
              <a:t> </a:t>
            </a:r>
            <a:r>
              <a:rPr lang="en-US" sz="2100" dirty="0" err="1" smtClean="0"/>
              <a:t>ve</a:t>
            </a:r>
            <a:r>
              <a:rPr lang="en-US" sz="2100" dirty="0" smtClean="0"/>
              <a:t> </a:t>
            </a:r>
            <a:r>
              <a:rPr lang="en-US" sz="2100" dirty="0" err="1" smtClean="0"/>
              <a:t>muhtemelen</a:t>
            </a:r>
            <a:r>
              <a:rPr lang="en-US" sz="2100" dirty="0" smtClean="0"/>
              <a:t> </a:t>
            </a:r>
            <a:r>
              <a:rPr lang="en-US" sz="2100" dirty="0" err="1" smtClean="0"/>
              <a:t>çalışmamızda</a:t>
            </a:r>
            <a:r>
              <a:rPr lang="en-US" sz="2100" dirty="0" smtClean="0"/>
              <a:t> </a:t>
            </a:r>
            <a:r>
              <a:rPr lang="en-US" sz="2100" dirty="0" err="1" smtClean="0"/>
              <a:t>gözlemlenen</a:t>
            </a:r>
            <a:r>
              <a:rPr lang="en-US" sz="2100" dirty="0" smtClean="0"/>
              <a:t> </a:t>
            </a:r>
            <a:r>
              <a:rPr lang="en-US" sz="2100" dirty="0" err="1" smtClean="0"/>
              <a:t>RMDQ'da</a:t>
            </a:r>
            <a:r>
              <a:rPr lang="en-US" sz="2100" dirty="0" smtClean="0"/>
              <a:t> </a:t>
            </a:r>
            <a:r>
              <a:rPr lang="en-US" sz="2100" dirty="0" err="1" smtClean="0"/>
              <a:t>güçlü</a:t>
            </a:r>
            <a:r>
              <a:rPr lang="en-US" sz="2100" dirty="0" smtClean="0"/>
              <a:t> </a:t>
            </a:r>
            <a:r>
              <a:rPr lang="en-US" sz="2100" dirty="0" err="1" smtClean="0"/>
              <a:t>tedavi</a:t>
            </a:r>
            <a:r>
              <a:rPr lang="en-US" sz="2100" dirty="0" smtClean="0"/>
              <a:t> </a:t>
            </a:r>
            <a:r>
              <a:rPr lang="en-US" sz="2100" dirty="0" err="1" smtClean="0"/>
              <a:t>etkisine</a:t>
            </a:r>
            <a:r>
              <a:rPr lang="en-US" sz="2100" dirty="0" smtClean="0"/>
              <a:t> </a:t>
            </a:r>
            <a:r>
              <a:rPr lang="en-US" sz="2100" dirty="0" err="1" smtClean="0"/>
              <a:t>katkıda</a:t>
            </a:r>
            <a:r>
              <a:rPr lang="en-US" sz="2100" dirty="0" smtClean="0"/>
              <a:t> </a:t>
            </a:r>
            <a:r>
              <a:rPr lang="en-US" sz="2100" dirty="0" err="1" smtClean="0"/>
              <a:t>bulunuyordu</a:t>
            </a:r>
            <a:r>
              <a:rPr lang="en-US" sz="2100" dirty="0" smtClean="0"/>
              <a:t> .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17208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157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</a:t>
            </a:r>
            <a:r>
              <a:rPr lang="en-US" dirty="0" err="1" smtClean="0"/>
              <a:t>artışma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err="1" smtClean="0"/>
              <a:t>Ağrı</a:t>
            </a:r>
            <a:r>
              <a:rPr lang="en-US" sz="1800" dirty="0" smtClean="0"/>
              <a:t> </a:t>
            </a:r>
            <a:r>
              <a:rPr lang="en-US" sz="1800" dirty="0" err="1" smtClean="0"/>
              <a:t>azalmasında</a:t>
            </a:r>
            <a:r>
              <a:rPr lang="en-US" sz="1800" dirty="0" smtClean="0"/>
              <a:t>  </a:t>
            </a:r>
            <a:r>
              <a:rPr lang="en-US" sz="1800" dirty="0" err="1" smtClean="0"/>
              <a:t>kollar</a:t>
            </a:r>
            <a:r>
              <a:rPr lang="en-US" sz="1800" dirty="0" smtClean="0"/>
              <a:t> </a:t>
            </a:r>
            <a:r>
              <a:rPr lang="en-US" sz="1800" dirty="0" err="1" smtClean="0"/>
              <a:t>arası</a:t>
            </a:r>
            <a:r>
              <a:rPr lang="en-US" sz="1800" dirty="0" smtClean="0"/>
              <a:t> </a:t>
            </a:r>
            <a:r>
              <a:rPr lang="en-US" sz="1800" dirty="0" err="1" smtClean="0"/>
              <a:t>fark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istatistiksel</a:t>
            </a:r>
            <a:r>
              <a:rPr lang="en-US" sz="1800" dirty="0" smtClean="0"/>
              <a:t> </a:t>
            </a:r>
            <a:r>
              <a:rPr lang="en-US" sz="1800" dirty="0" err="1" smtClean="0"/>
              <a:t>olarak</a:t>
            </a:r>
            <a:r>
              <a:rPr lang="en-US" sz="1800" dirty="0" smtClean="0"/>
              <a:t> </a:t>
            </a:r>
            <a:r>
              <a:rPr lang="en-US" sz="1800" dirty="0" err="1" smtClean="0"/>
              <a:t>anlamlı</a:t>
            </a:r>
            <a:r>
              <a:rPr lang="en-US" sz="1800" dirty="0" smtClean="0"/>
              <a:t> </a:t>
            </a:r>
            <a:r>
              <a:rPr lang="en-US" sz="1800" dirty="0" err="1" smtClean="0"/>
              <a:t>değildi</a:t>
            </a:r>
            <a:r>
              <a:rPr lang="en-US" sz="1800" dirty="0" smtClean="0"/>
              <a:t>. </a:t>
            </a:r>
            <a:r>
              <a:rPr lang="en-US" sz="1800" dirty="0" err="1" smtClean="0"/>
              <a:t>Mevcut</a:t>
            </a:r>
            <a:r>
              <a:rPr lang="en-US" sz="1800" dirty="0" smtClean="0"/>
              <a:t> </a:t>
            </a:r>
            <a:r>
              <a:rPr lang="en-US" sz="1800" dirty="0" err="1" smtClean="0"/>
              <a:t>literatür</a:t>
            </a:r>
            <a:r>
              <a:rPr lang="en-US" sz="1800" dirty="0" smtClean="0"/>
              <a:t>, PROMIS </a:t>
            </a:r>
            <a:r>
              <a:rPr lang="en-US" sz="1800" dirty="0" err="1" smtClean="0"/>
              <a:t>ağrı</a:t>
            </a:r>
            <a:r>
              <a:rPr lang="en-US" sz="1800" dirty="0" smtClean="0"/>
              <a:t> </a:t>
            </a:r>
            <a:r>
              <a:rPr lang="en-US" sz="1800" dirty="0" err="1" smtClean="0"/>
              <a:t>aletlerinin</a:t>
            </a:r>
            <a:r>
              <a:rPr lang="en-US" sz="1800" dirty="0" smtClean="0"/>
              <a:t> </a:t>
            </a:r>
            <a:r>
              <a:rPr lang="en-US" sz="1800" dirty="0" err="1" smtClean="0"/>
              <a:t>klinik</a:t>
            </a:r>
            <a:r>
              <a:rPr lang="en-US" sz="1800" dirty="0" smtClean="0"/>
              <a:t> </a:t>
            </a:r>
            <a:r>
              <a:rPr lang="en-US" sz="1800" dirty="0" err="1" smtClean="0"/>
              <a:t>olarak</a:t>
            </a:r>
            <a:r>
              <a:rPr lang="en-US" sz="1800" dirty="0" smtClean="0"/>
              <a:t> </a:t>
            </a:r>
            <a:r>
              <a:rPr lang="en-US" sz="1800" dirty="0" err="1" smtClean="0"/>
              <a:t>anlamlı</a:t>
            </a:r>
            <a:r>
              <a:rPr lang="en-US" sz="1800" dirty="0" smtClean="0"/>
              <a:t> minimal </a:t>
            </a:r>
            <a:r>
              <a:rPr lang="en-US" sz="1800" dirty="0" err="1" smtClean="0"/>
              <a:t>klinik</a:t>
            </a:r>
            <a:r>
              <a:rPr lang="en-US" sz="1800" dirty="0" smtClean="0"/>
              <a:t> </a:t>
            </a:r>
            <a:r>
              <a:rPr lang="en-US" sz="1800" dirty="0" err="1" smtClean="0"/>
              <a:t>olarak</a:t>
            </a:r>
            <a:r>
              <a:rPr lang="en-US" sz="1800" dirty="0" smtClean="0"/>
              <a:t> </a:t>
            </a:r>
            <a:r>
              <a:rPr lang="en-US" sz="1800" dirty="0" err="1" smtClean="0"/>
              <a:t>önemli</a:t>
            </a:r>
            <a:r>
              <a:rPr lang="en-US" sz="1800" dirty="0" smtClean="0"/>
              <a:t> </a:t>
            </a:r>
            <a:r>
              <a:rPr lang="en-US" sz="1800" dirty="0" err="1" smtClean="0"/>
              <a:t>farkının</a:t>
            </a:r>
            <a:r>
              <a:rPr lang="en-US" sz="1800" dirty="0" smtClean="0"/>
              <a:t> T </a:t>
            </a:r>
            <a:r>
              <a:rPr lang="en-US" sz="1800" dirty="0" err="1" smtClean="0"/>
              <a:t>skorunda</a:t>
            </a:r>
            <a:r>
              <a:rPr lang="en-US" sz="1800" dirty="0" smtClean="0"/>
              <a:t> 2 </a:t>
            </a:r>
            <a:r>
              <a:rPr lang="en-US" sz="1800" dirty="0" err="1" smtClean="0"/>
              <a:t>ila</a:t>
            </a:r>
            <a:r>
              <a:rPr lang="en-US" sz="1800" dirty="0" smtClean="0"/>
              <a:t> 3 </a:t>
            </a:r>
            <a:r>
              <a:rPr lang="en-US" sz="1800" dirty="0" err="1" smtClean="0"/>
              <a:t>puanlık</a:t>
            </a:r>
            <a:r>
              <a:rPr lang="en-US" sz="1800" dirty="0" smtClean="0"/>
              <a:t> </a:t>
            </a:r>
            <a:r>
              <a:rPr lang="en-US" sz="1800" dirty="0" err="1" smtClean="0"/>
              <a:t>değişiklik</a:t>
            </a:r>
            <a:r>
              <a:rPr lang="en-US" sz="1800" dirty="0" smtClean="0"/>
              <a:t> </a:t>
            </a:r>
            <a:r>
              <a:rPr lang="en-US" sz="1800" dirty="0" err="1" smtClean="0"/>
              <a:t>olduğunu</a:t>
            </a:r>
            <a:r>
              <a:rPr lang="en-US" sz="1800" dirty="0" smtClean="0"/>
              <a:t> </a:t>
            </a:r>
            <a:r>
              <a:rPr lang="en-US" sz="1800" dirty="0" err="1" smtClean="0"/>
              <a:t>ileri</a:t>
            </a:r>
            <a:r>
              <a:rPr lang="en-US" sz="1800" dirty="0" smtClean="0"/>
              <a:t> </a:t>
            </a:r>
            <a:r>
              <a:rPr lang="en-US" sz="1800" dirty="0" err="1" smtClean="0"/>
              <a:t>sürmektedi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err="1" smtClean="0"/>
              <a:t>Ağrı</a:t>
            </a:r>
            <a:r>
              <a:rPr lang="en-US" sz="1800" dirty="0" smtClean="0"/>
              <a:t> </a:t>
            </a:r>
            <a:r>
              <a:rPr lang="en-US" sz="1800" dirty="0" err="1" smtClean="0"/>
              <a:t>azalmasındaki</a:t>
            </a:r>
            <a:r>
              <a:rPr lang="en-US" sz="1800" dirty="0" smtClean="0"/>
              <a:t> </a:t>
            </a:r>
            <a:r>
              <a:rPr lang="en-US" sz="1800" dirty="0" err="1" smtClean="0"/>
              <a:t>kollar</a:t>
            </a:r>
            <a:r>
              <a:rPr lang="en-US" sz="1800" dirty="0" smtClean="0"/>
              <a:t> </a:t>
            </a:r>
            <a:r>
              <a:rPr lang="en-US" sz="1800" dirty="0" err="1" smtClean="0"/>
              <a:t>arası</a:t>
            </a:r>
            <a:r>
              <a:rPr lang="en-US" sz="1800" dirty="0" smtClean="0"/>
              <a:t> </a:t>
            </a:r>
            <a:r>
              <a:rPr lang="en-US" sz="1800" dirty="0" err="1" smtClean="0"/>
              <a:t>farkın</a:t>
            </a:r>
            <a:r>
              <a:rPr lang="en-US" sz="1800" dirty="0" smtClean="0"/>
              <a:t>, </a:t>
            </a:r>
            <a:r>
              <a:rPr lang="en-US" sz="1800" dirty="0" err="1" smtClean="0"/>
              <a:t>tek</a:t>
            </a:r>
            <a:r>
              <a:rPr lang="en-US" sz="1800" dirty="0" smtClean="0"/>
              <a:t> </a:t>
            </a:r>
            <a:r>
              <a:rPr lang="en-US" sz="1800" dirty="0" err="1" smtClean="0"/>
              <a:t>aykırı</a:t>
            </a:r>
            <a:r>
              <a:rPr lang="en-US" sz="1800" dirty="0" smtClean="0"/>
              <a:t> </a:t>
            </a:r>
            <a:r>
              <a:rPr lang="en-US" sz="1800" dirty="0" err="1" smtClean="0"/>
              <a:t>değerin</a:t>
            </a:r>
            <a:r>
              <a:rPr lang="en-US" sz="1800" dirty="0" smtClean="0"/>
              <a:t> </a:t>
            </a:r>
            <a:r>
              <a:rPr lang="en-US" sz="1800" dirty="0" err="1" smtClean="0"/>
              <a:t>kaldırılmasıyla</a:t>
            </a:r>
            <a:r>
              <a:rPr lang="en-US" sz="1800" dirty="0" smtClean="0"/>
              <a:t> </a:t>
            </a:r>
            <a:r>
              <a:rPr lang="en-US" sz="1800" dirty="0" err="1" smtClean="0"/>
              <a:t>klinik</a:t>
            </a:r>
            <a:r>
              <a:rPr lang="en-US" sz="1800" dirty="0" smtClean="0"/>
              <a:t> </a:t>
            </a:r>
            <a:r>
              <a:rPr lang="en-US" sz="1800" dirty="0" err="1" smtClean="0"/>
              <a:t>ve</a:t>
            </a:r>
            <a:r>
              <a:rPr lang="en-US" sz="1800" dirty="0" smtClean="0"/>
              <a:t> </a:t>
            </a:r>
            <a:r>
              <a:rPr lang="en-US" sz="1800" dirty="0" err="1" smtClean="0"/>
              <a:t>istatistiksel</a:t>
            </a:r>
            <a:r>
              <a:rPr lang="en-US" sz="1800" dirty="0" smtClean="0"/>
              <a:t> </a:t>
            </a:r>
            <a:r>
              <a:rPr lang="en-US" sz="1800" dirty="0" err="1" smtClean="0"/>
              <a:t>olarak</a:t>
            </a:r>
            <a:r>
              <a:rPr lang="en-US" sz="1800" dirty="0" smtClean="0"/>
              <a:t> </a:t>
            </a:r>
            <a:r>
              <a:rPr lang="en-US" sz="1800" dirty="0" err="1" smtClean="0"/>
              <a:t>anlamlı</a:t>
            </a:r>
            <a:r>
              <a:rPr lang="en-US" sz="1800" dirty="0" smtClean="0"/>
              <a:t> hale </a:t>
            </a:r>
            <a:r>
              <a:rPr lang="en-US" sz="1800" dirty="0" err="1" smtClean="0"/>
              <a:t>geldiğini</a:t>
            </a:r>
            <a:r>
              <a:rPr lang="en-US" sz="1800" dirty="0" smtClean="0"/>
              <a:t>  </a:t>
            </a:r>
            <a:r>
              <a:rPr lang="en-US" sz="1800" dirty="0" err="1" smtClean="0"/>
              <a:t>ortaya</a:t>
            </a:r>
            <a:r>
              <a:rPr lang="en-US" sz="1800" dirty="0" smtClean="0"/>
              <a:t> </a:t>
            </a:r>
            <a:r>
              <a:rPr lang="en-US" sz="1800" dirty="0" err="1" smtClean="0"/>
              <a:t>çıkmıştır</a:t>
            </a:r>
            <a:r>
              <a:rPr lang="en-US" sz="1800" dirty="0" smtClean="0"/>
              <a:t>.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575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Tartışma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son </a:t>
            </a:r>
            <a:r>
              <a:rPr lang="en-US" sz="1800" dirty="0" err="1" smtClean="0"/>
              <a:t>olarak</a:t>
            </a:r>
            <a:r>
              <a:rPr lang="en-US" sz="1800" dirty="0" smtClean="0"/>
              <a:t>, </a:t>
            </a:r>
            <a:r>
              <a:rPr lang="en-US" sz="1800" dirty="0" err="1" smtClean="0"/>
              <a:t>gerçek</a:t>
            </a:r>
            <a:r>
              <a:rPr lang="en-US" sz="1800" dirty="0" smtClean="0"/>
              <a:t> </a:t>
            </a:r>
            <a:r>
              <a:rPr lang="en-US" sz="1800" dirty="0" err="1" smtClean="0"/>
              <a:t>elektroakupunktur</a:t>
            </a:r>
            <a:r>
              <a:rPr lang="en-US" sz="1800" dirty="0" smtClean="0"/>
              <a:t> </a:t>
            </a:r>
            <a:r>
              <a:rPr lang="en-US" sz="1800" dirty="0" err="1" smtClean="0"/>
              <a:t>durumunda</a:t>
            </a:r>
            <a:r>
              <a:rPr lang="en-US" sz="1800" dirty="0" smtClean="0"/>
              <a:t> </a:t>
            </a:r>
            <a:r>
              <a:rPr lang="en-US" sz="1800" dirty="0" err="1" smtClean="0"/>
              <a:t>Beyaz</a:t>
            </a:r>
            <a:r>
              <a:rPr lang="en-US" sz="1800" dirty="0" smtClean="0"/>
              <a:t> </a:t>
            </a:r>
            <a:r>
              <a:rPr lang="en-US" sz="1800" dirty="0" err="1" smtClean="0"/>
              <a:t>ırkın</a:t>
            </a:r>
            <a:r>
              <a:rPr lang="en-US" sz="1800" dirty="0" smtClean="0"/>
              <a:t> </a:t>
            </a:r>
            <a:r>
              <a:rPr lang="en-US" sz="1800" dirty="0" err="1" smtClean="0"/>
              <a:t>ağrı</a:t>
            </a:r>
            <a:r>
              <a:rPr lang="en-US" sz="1800" dirty="0" smtClean="0"/>
              <a:t> </a:t>
            </a:r>
            <a:r>
              <a:rPr lang="en-US" sz="1800" dirty="0" err="1" smtClean="0"/>
              <a:t>ve</a:t>
            </a:r>
            <a:r>
              <a:rPr lang="en-US" sz="1800" dirty="0" smtClean="0"/>
              <a:t> </a:t>
            </a:r>
            <a:r>
              <a:rPr lang="en-US" sz="1800" dirty="0" err="1" smtClean="0"/>
              <a:t>RMDQ'da</a:t>
            </a:r>
            <a:r>
              <a:rPr lang="en-US" sz="1800" dirty="0" smtClean="0"/>
              <a:t> </a:t>
            </a:r>
            <a:r>
              <a:rPr lang="en-US" sz="1800" dirty="0" err="1" smtClean="0"/>
              <a:t>daha</a:t>
            </a:r>
            <a:r>
              <a:rPr lang="en-US" sz="1800" dirty="0" smtClean="0"/>
              <a:t> </a:t>
            </a:r>
            <a:r>
              <a:rPr lang="en-US" sz="1800" dirty="0" err="1" smtClean="0"/>
              <a:t>kötü</a:t>
            </a:r>
            <a:r>
              <a:rPr lang="en-US" sz="1800" dirty="0" smtClean="0"/>
              <a:t> </a:t>
            </a:r>
            <a:r>
              <a:rPr lang="en-US" sz="1800" dirty="0" err="1" smtClean="0"/>
              <a:t>sonuçlarla</a:t>
            </a:r>
            <a:r>
              <a:rPr lang="en-US" sz="1800" dirty="0" smtClean="0"/>
              <a:t> </a:t>
            </a:r>
            <a:r>
              <a:rPr lang="en-US" sz="1800" dirty="0" err="1" smtClean="0"/>
              <a:t>ilişkili</a:t>
            </a:r>
            <a:r>
              <a:rPr lang="en-US" sz="1800" dirty="0" smtClean="0"/>
              <a:t> </a:t>
            </a:r>
            <a:r>
              <a:rPr lang="en-US" sz="1800" dirty="0" err="1" smtClean="0"/>
              <a:t>olduğunu</a:t>
            </a:r>
            <a:r>
              <a:rPr lang="en-US" sz="1800" dirty="0" smtClean="0"/>
              <a:t> </a:t>
            </a:r>
            <a:r>
              <a:rPr lang="en-US" sz="1800" dirty="0" err="1" smtClean="0"/>
              <a:t>bulduk</a:t>
            </a:r>
            <a:r>
              <a:rPr lang="en-US" sz="1800" dirty="0" smtClean="0"/>
              <a:t>. Bu </a:t>
            </a:r>
            <a:r>
              <a:rPr lang="en-US" sz="1800" dirty="0" err="1" smtClean="0"/>
              <a:t>ırksal</a:t>
            </a:r>
            <a:r>
              <a:rPr lang="en-US" sz="1800" dirty="0" smtClean="0"/>
              <a:t> </a:t>
            </a:r>
            <a:r>
              <a:rPr lang="en-US" sz="1800" dirty="0" err="1" smtClean="0"/>
              <a:t>etki</a:t>
            </a:r>
            <a:r>
              <a:rPr lang="en-US" sz="1800" dirty="0" smtClean="0"/>
              <a:t>, </a:t>
            </a:r>
            <a:r>
              <a:rPr lang="en-US" sz="1800" dirty="0" err="1" smtClean="0"/>
              <a:t>kültürel</a:t>
            </a:r>
            <a:r>
              <a:rPr lang="en-US" sz="1800" dirty="0" smtClean="0"/>
              <a:t> </a:t>
            </a:r>
            <a:r>
              <a:rPr lang="en-US" sz="1800" dirty="0" err="1" smtClean="0"/>
              <a:t>geçmişlerdeki</a:t>
            </a:r>
            <a:r>
              <a:rPr lang="en-US" sz="1800" dirty="0" smtClean="0"/>
              <a:t> </a:t>
            </a:r>
            <a:r>
              <a:rPr lang="en-US" sz="1800" dirty="0" err="1" smtClean="0"/>
              <a:t>farklılıklardan</a:t>
            </a:r>
            <a:r>
              <a:rPr lang="en-US" sz="1800" dirty="0" smtClean="0"/>
              <a:t> </a:t>
            </a:r>
            <a:r>
              <a:rPr lang="en-US" sz="1800" dirty="0" err="1" smtClean="0"/>
              <a:t>kaynaklanıyor</a:t>
            </a:r>
            <a:r>
              <a:rPr lang="en-US" sz="1800" dirty="0" smtClean="0"/>
              <a:t> </a:t>
            </a:r>
            <a:r>
              <a:rPr lang="en-US" sz="1800" dirty="0" err="1" smtClean="0"/>
              <a:t>olabilir</a:t>
            </a:r>
            <a:r>
              <a:rPr lang="en-US" sz="1800" dirty="0" smtClean="0"/>
              <a:t>, </a:t>
            </a:r>
            <a:r>
              <a:rPr lang="en-US" sz="1800" dirty="0" err="1" smtClean="0"/>
              <a:t>çünkü</a:t>
            </a:r>
            <a:r>
              <a:rPr lang="en-US" sz="1800" dirty="0" smtClean="0"/>
              <a:t> </a:t>
            </a:r>
            <a:r>
              <a:rPr lang="en-US" sz="1800" dirty="0" err="1" smtClean="0"/>
              <a:t>geleneksel</a:t>
            </a:r>
            <a:r>
              <a:rPr lang="en-US" sz="1800" dirty="0" smtClean="0"/>
              <a:t> </a:t>
            </a:r>
            <a:r>
              <a:rPr lang="en-US" sz="1800" dirty="0" err="1" smtClean="0"/>
              <a:t>Çin</a:t>
            </a:r>
            <a:r>
              <a:rPr lang="en-US" sz="1800" dirty="0" smtClean="0"/>
              <a:t> </a:t>
            </a:r>
            <a:r>
              <a:rPr lang="en-US" sz="1800" dirty="0" err="1" smtClean="0"/>
              <a:t>tıbbını</a:t>
            </a:r>
            <a:r>
              <a:rPr lang="en-US" sz="1800" dirty="0" smtClean="0"/>
              <a:t> </a:t>
            </a:r>
            <a:r>
              <a:rPr lang="en-US" sz="1800" dirty="0" err="1" smtClean="0"/>
              <a:t>içeren</a:t>
            </a:r>
            <a:r>
              <a:rPr lang="en-US" sz="1800" dirty="0" smtClean="0"/>
              <a:t> </a:t>
            </a:r>
            <a:r>
              <a:rPr lang="en-US" sz="1800" dirty="0" err="1" smtClean="0"/>
              <a:t>geçmişe</a:t>
            </a:r>
            <a:r>
              <a:rPr lang="en-US" sz="1800" dirty="0" smtClean="0"/>
              <a:t> </a:t>
            </a:r>
            <a:r>
              <a:rPr lang="en-US" sz="1800" dirty="0" err="1" smtClean="0"/>
              <a:t>sahip</a:t>
            </a:r>
            <a:r>
              <a:rPr lang="en-US" sz="1800" dirty="0" smtClean="0"/>
              <a:t> </a:t>
            </a:r>
            <a:r>
              <a:rPr lang="en-US" sz="1800" dirty="0" err="1" smtClean="0"/>
              <a:t>katılımcıların</a:t>
            </a:r>
            <a:r>
              <a:rPr lang="en-US" sz="1800" dirty="0" smtClean="0"/>
              <a:t> </a:t>
            </a:r>
            <a:r>
              <a:rPr lang="en-US" sz="1800" dirty="0" err="1" smtClean="0"/>
              <a:t>akupunktura</a:t>
            </a:r>
            <a:r>
              <a:rPr lang="en-US" sz="1800" dirty="0" smtClean="0"/>
              <a:t> </a:t>
            </a:r>
            <a:r>
              <a:rPr lang="en-US" sz="1800" dirty="0" err="1" smtClean="0"/>
              <a:t>yanıt</a:t>
            </a:r>
            <a:r>
              <a:rPr lang="en-US" sz="1800" dirty="0" smtClean="0"/>
              <a:t> </a:t>
            </a:r>
            <a:r>
              <a:rPr lang="en-US" sz="1800" dirty="0" err="1" smtClean="0"/>
              <a:t>verme</a:t>
            </a:r>
            <a:r>
              <a:rPr lang="en-US" sz="1800" dirty="0" smtClean="0"/>
              <a:t> </a:t>
            </a:r>
            <a:r>
              <a:rPr lang="en-US" sz="1800" dirty="0" err="1" smtClean="0"/>
              <a:t>olasılığı</a:t>
            </a:r>
            <a:r>
              <a:rPr lang="en-US" sz="1800" dirty="0" smtClean="0"/>
              <a:t> </a:t>
            </a:r>
            <a:r>
              <a:rPr lang="en-US" sz="1800" dirty="0" err="1" smtClean="0"/>
              <a:t>daha</a:t>
            </a:r>
            <a:r>
              <a:rPr lang="en-US" sz="1800" dirty="0" smtClean="0"/>
              <a:t> </a:t>
            </a:r>
            <a:r>
              <a:rPr lang="en-US" sz="1800" dirty="0" err="1" smtClean="0"/>
              <a:t>yüksektir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r>
              <a:rPr lang="en-US" sz="1800" dirty="0" smtClean="0"/>
              <a:t> </a:t>
            </a:r>
            <a:r>
              <a:rPr lang="en-US" sz="1800" dirty="0" err="1" smtClean="0"/>
              <a:t>Çalışmamız</a:t>
            </a:r>
            <a:r>
              <a:rPr lang="en-US" sz="1800" dirty="0" smtClean="0"/>
              <a:t>, </a:t>
            </a:r>
            <a:r>
              <a:rPr lang="en-US" sz="1800" dirty="0" err="1" smtClean="0"/>
              <a:t>ırksal</a:t>
            </a:r>
            <a:r>
              <a:rPr lang="en-US" sz="1800" dirty="0" smtClean="0"/>
              <a:t>/</a:t>
            </a:r>
            <a:r>
              <a:rPr lang="en-US" sz="1800" dirty="0" err="1" smtClean="0"/>
              <a:t>etnik</a:t>
            </a:r>
            <a:r>
              <a:rPr lang="en-US" sz="1800" dirty="0" smtClean="0"/>
              <a:t> </a:t>
            </a:r>
            <a:r>
              <a:rPr lang="en-US" sz="1800" dirty="0" err="1" smtClean="0"/>
              <a:t>azınlık</a:t>
            </a:r>
            <a:r>
              <a:rPr lang="en-US" sz="1800" dirty="0" smtClean="0"/>
              <a:t> </a:t>
            </a:r>
            <a:r>
              <a:rPr lang="en-US" sz="1800" dirty="0" err="1" smtClean="0"/>
              <a:t>nüfusunun</a:t>
            </a:r>
            <a:r>
              <a:rPr lang="en-US" sz="1800" dirty="0" smtClean="0"/>
              <a:t> </a:t>
            </a:r>
            <a:r>
              <a:rPr lang="en-US" sz="1800" dirty="0" err="1" smtClean="0"/>
              <a:t>çoğunun</a:t>
            </a:r>
            <a:r>
              <a:rPr lang="en-US" sz="1800" dirty="0" smtClean="0"/>
              <a:t> </a:t>
            </a:r>
            <a:r>
              <a:rPr lang="en-US" sz="1800" dirty="0" err="1" smtClean="0"/>
              <a:t>Doğu</a:t>
            </a:r>
            <a:r>
              <a:rPr lang="en-US" sz="1800" dirty="0" smtClean="0"/>
              <a:t> </a:t>
            </a:r>
            <a:r>
              <a:rPr lang="en-US" sz="1800" dirty="0" err="1" smtClean="0"/>
              <a:t>Asya</a:t>
            </a:r>
            <a:r>
              <a:rPr lang="en-US" sz="1800" dirty="0" smtClean="0"/>
              <a:t> </a:t>
            </a:r>
            <a:r>
              <a:rPr lang="en-US" sz="1800" dirty="0" err="1" smtClean="0"/>
              <a:t>kökenli</a:t>
            </a:r>
            <a:r>
              <a:rPr lang="en-US" sz="1800" dirty="0" smtClean="0"/>
              <a:t> </a:t>
            </a:r>
            <a:r>
              <a:rPr lang="en-US" sz="1800" dirty="0" err="1" smtClean="0"/>
              <a:t>olduğu</a:t>
            </a:r>
            <a:r>
              <a:rPr lang="en-US" sz="1800" dirty="0" smtClean="0"/>
              <a:t> </a:t>
            </a:r>
            <a:r>
              <a:rPr lang="en-US" sz="1800" dirty="0" err="1" smtClean="0"/>
              <a:t>ve</a:t>
            </a:r>
            <a:r>
              <a:rPr lang="en-US" sz="1800" dirty="0" smtClean="0"/>
              <a:t> </a:t>
            </a:r>
            <a:r>
              <a:rPr lang="en-US" sz="1800" dirty="0" err="1" smtClean="0"/>
              <a:t>akupunktur</a:t>
            </a:r>
            <a:r>
              <a:rPr lang="en-US" sz="1800" dirty="0" smtClean="0"/>
              <a:t> </a:t>
            </a:r>
            <a:r>
              <a:rPr lang="en-US" sz="1800" dirty="0" err="1" smtClean="0"/>
              <a:t>almaya</a:t>
            </a:r>
            <a:r>
              <a:rPr lang="en-US" sz="1800" dirty="0" smtClean="0"/>
              <a:t> </a:t>
            </a:r>
            <a:r>
              <a:rPr lang="en-US" sz="1800" dirty="0" err="1" smtClean="0"/>
              <a:t>ve</a:t>
            </a:r>
            <a:r>
              <a:rPr lang="en-US" sz="1800" dirty="0" smtClean="0"/>
              <a:t> </a:t>
            </a:r>
            <a:r>
              <a:rPr lang="en-US" sz="1800" dirty="0" err="1" smtClean="0"/>
              <a:t>kronik</a:t>
            </a:r>
            <a:r>
              <a:rPr lang="en-US" sz="1800" dirty="0" smtClean="0"/>
              <a:t> </a:t>
            </a:r>
            <a:r>
              <a:rPr lang="en-US" sz="1800" dirty="0" err="1" smtClean="0"/>
              <a:t>ağrı</a:t>
            </a:r>
            <a:r>
              <a:rPr lang="en-US" sz="1800" dirty="0" smtClean="0"/>
              <a:t> da </a:t>
            </a:r>
            <a:r>
              <a:rPr lang="en-US" sz="1800" dirty="0" err="1" smtClean="0"/>
              <a:t>dahil</a:t>
            </a:r>
            <a:r>
              <a:rPr lang="en-US" sz="1800" dirty="0" smtClean="0"/>
              <a:t> </a:t>
            </a:r>
            <a:r>
              <a:rPr lang="en-US" sz="1800" dirty="0" err="1" smtClean="0"/>
              <a:t>olmak</a:t>
            </a:r>
            <a:r>
              <a:rPr lang="en-US" sz="1800" dirty="0" smtClean="0"/>
              <a:t> </a:t>
            </a:r>
            <a:r>
              <a:rPr lang="en-US" sz="1800" dirty="0" err="1" smtClean="0"/>
              <a:t>üzere</a:t>
            </a:r>
            <a:r>
              <a:rPr lang="en-US" sz="1800" dirty="0" smtClean="0"/>
              <a:t> </a:t>
            </a:r>
            <a:r>
              <a:rPr lang="en-US" sz="1800" dirty="0" err="1" smtClean="0"/>
              <a:t>çeşitli</a:t>
            </a:r>
            <a:r>
              <a:rPr lang="en-US" sz="1800" dirty="0" smtClean="0"/>
              <a:t> </a:t>
            </a:r>
            <a:r>
              <a:rPr lang="en-US" sz="1800" dirty="0" err="1" smtClean="0"/>
              <a:t>durumların</a:t>
            </a:r>
            <a:r>
              <a:rPr lang="en-US" sz="1800" dirty="0" smtClean="0"/>
              <a:t> </a:t>
            </a:r>
            <a:r>
              <a:rPr lang="en-US" sz="1800" dirty="0" err="1" smtClean="0"/>
              <a:t>tedavisine</a:t>
            </a:r>
            <a:r>
              <a:rPr lang="en-US" sz="1800" dirty="0" smtClean="0"/>
              <a:t> </a:t>
            </a:r>
            <a:r>
              <a:rPr lang="en-US" sz="1800" dirty="0" err="1" smtClean="0"/>
              <a:t>açık</a:t>
            </a:r>
            <a:r>
              <a:rPr lang="en-US" sz="1800" dirty="0" smtClean="0"/>
              <a:t> </a:t>
            </a:r>
            <a:r>
              <a:rPr lang="en-US" sz="1800" dirty="0" err="1" smtClean="0"/>
              <a:t>olan</a:t>
            </a:r>
            <a:r>
              <a:rPr lang="en-US" sz="1800" dirty="0" smtClean="0"/>
              <a:t> Stanford, </a:t>
            </a:r>
            <a:r>
              <a:rPr lang="en-US" sz="1800" dirty="0" err="1" smtClean="0"/>
              <a:t>California'da</a:t>
            </a:r>
            <a:r>
              <a:rPr lang="en-US" sz="1800" dirty="0" smtClean="0"/>
              <a:t> </a:t>
            </a:r>
            <a:r>
              <a:rPr lang="en-US" sz="1800" dirty="0" err="1" smtClean="0"/>
              <a:t>gerçekleştirildi</a:t>
            </a:r>
            <a:r>
              <a:rPr lang="en-US" sz="1800" dirty="0" smtClean="0"/>
              <a:t>. </a:t>
            </a:r>
            <a:r>
              <a:rPr lang="en-US" sz="1800" dirty="0" err="1" smtClean="0"/>
              <a:t>Gelecekteki</a:t>
            </a:r>
            <a:r>
              <a:rPr lang="en-US" sz="1800" dirty="0" smtClean="0"/>
              <a:t> </a:t>
            </a:r>
            <a:r>
              <a:rPr lang="en-US" sz="1800" dirty="0" err="1" smtClean="0"/>
              <a:t>çalışmalar</a:t>
            </a:r>
            <a:r>
              <a:rPr lang="en-US" sz="1800" dirty="0" smtClean="0"/>
              <a:t>, </a:t>
            </a:r>
            <a:r>
              <a:rPr lang="en-US" sz="1800" dirty="0" err="1" smtClean="0"/>
              <a:t>sonuçlarımızı</a:t>
            </a:r>
            <a:r>
              <a:rPr lang="en-US" sz="1800" dirty="0" smtClean="0"/>
              <a:t> </a:t>
            </a:r>
            <a:r>
              <a:rPr lang="en-US" sz="1800" dirty="0" err="1" smtClean="0"/>
              <a:t>daha</a:t>
            </a:r>
            <a:r>
              <a:rPr lang="en-US" sz="1800" dirty="0" smtClean="0"/>
              <a:t> </a:t>
            </a:r>
            <a:r>
              <a:rPr lang="en-US" sz="1800" dirty="0" err="1" smtClean="0"/>
              <a:t>büyük</a:t>
            </a:r>
            <a:r>
              <a:rPr lang="en-US" sz="1800" dirty="0" smtClean="0"/>
              <a:t> </a:t>
            </a:r>
            <a:r>
              <a:rPr lang="en-US" sz="1800" dirty="0" err="1" smtClean="0"/>
              <a:t>çok</a:t>
            </a:r>
            <a:r>
              <a:rPr lang="en-US" sz="1800" dirty="0" smtClean="0"/>
              <a:t> </a:t>
            </a:r>
            <a:r>
              <a:rPr lang="en-US" sz="1800" dirty="0" err="1" smtClean="0"/>
              <a:t>kültürlü</a:t>
            </a:r>
            <a:r>
              <a:rPr lang="en-US" sz="1800" dirty="0" smtClean="0"/>
              <a:t> </a:t>
            </a:r>
            <a:r>
              <a:rPr lang="en-US" sz="1800" dirty="0" err="1" smtClean="0"/>
              <a:t>örneklerde</a:t>
            </a:r>
            <a:r>
              <a:rPr lang="en-US" sz="1800" dirty="0" smtClean="0"/>
              <a:t> </a:t>
            </a:r>
            <a:r>
              <a:rPr lang="en-US" sz="1800" dirty="0" err="1" smtClean="0"/>
              <a:t>doğrulamalı</a:t>
            </a:r>
            <a:r>
              <a:rPr lang="en-US" sz="1800" dirty="0" smtClean="0"/>
              <a:t> </a:t>
            </a:r>
            <a:r>
              <a:rPr lang="en-US" sz="1800" dirty="0" err="1" smtClean="0"/>
              <a:t>ve</a:t>
            </a:r>
            <a:r>
              <a:rPr lang="en-US" sz="1800" dirty="0" smtClean="0"/>
              <a:t> </a:t>
            </a:r>
            <a:r>
              <a:rPr lang="en-US" sz="1800" dirty="0" err="1" smtClean="0"/>
              <a:t>kültürel</a:t>
            </a:r>
            <a:r>
              <a:rPr lang="en-US" sz="1800" dirty="0" smtClean="0"/>
              <a:t> </a:t>
            </a:r>
            <a:r>
              <a:rPr lang="en-US" sz="1800" dirty="0" err="1" smtClean="0"/>
              <a:t>geçmiş</a:t>
            </a:r>
            <a:r>
              <a:rPr lang="en-US" sz="1800" dirty="0" smtClean="0"/>
              <a:t> </a:t>
            </a:r>
            <a:r>
              <a:rPr lang="en-US" sz="1800" dirty="0" err="1" smtClean="0"/>
              <a:t>ile</a:t>
            </a:r>
            <a:r>
              <a:rPr lang="en-US" sz="1800" dirty="0" smtClean="0"/>
              <a:t> </a:t>
            </a:r>
            <a:r>
              <a:rPr lang="en-US" sz="1800" dirty="0" err="1" smtClean="0"/>
              <a:t>tedavi</a:t>
            </a:r>
            <a:r>
              <a:rPr lang="en-US" sz="1800" dirty="0" smtClean="0"/>
              <a:t> </a:t>
            </a:r>
            <a:r>
              <a:rPr lang="en-US" sz="1800" dirty="0" err="1" smtClean="0"/>
              <a:t>tahsisi</a:t>
            </a:r>
            <a:r>
              <a:rPr lang="en-US" sz="1800" dirty="0" smtClean="0"/>
              <a:t> </a:t>
            </a:r>
            <a:r>
              <a:rPr lang="en-US" sz="1800" dirty="0" err="1" smtClean="0"/>
              <a:t>arasındaki</a:t>
            </a:r>
            <a:r>
              <a:rPr lang="en-US" sz="1800" dirty="0" smtClean="0"/>
              <a:t> </a:t>
            </a:r>
            <a:r>
              <a:rPr lang="en-US" sz="1800" dirty="0" err="1" smtClean="0"/>
              <a:t>etkileşimi</a:t>
            </a:r>
            <a:r>
              <a:rPr lang="en-US" sz="1800" dirty="0" smtClean="0"/>
              <a:t> test </a:t>
            </a:r>
            <a:r>
              <a:rPr lang="en-US" sz="1800" dirty="0" err="1" smtClean="0"/>
              <a:t>etmelidir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49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</a:t>
            </a:r>
            <a:r>
              <a:rPr lang="en-US" dirty="0" err="1" smtClean="0"/>
              <a:t>ınırlamalar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 err="1" smtClean="0"/>
              <a:t>Çalışmamızın</a:t>
            </a:r>
            <a:r>
              <a:rPr lang="en-US" sz="1800" dirty="0" smtClean="0"/>
              <a:t> </a:t>
            </a:r>
            <a:r>
              <a:rPr lang="en-US" sz="1800" dirty="0" err="1" smtClean="0"/>
              <a:t>bazı</a:t>
            </a:r>
            <a:r>
              <a:rPr lang="en-US" sz="1800" dirty="0" smtClean="0"/>
              <a:t> </a:t>
            </a:r>
            <a:r>
              <a:rPr lang="en-US" sz="1800" dirty="0" err="1" smtClean="0"/>
              <a:t>sınırlamaları</a:t>
            </a:r>
            <a:r>
              <a:rPr lang="en-US" sz="1800" dirty="0" smtClean="0"/>
              <a:t> </a:t>
            </a:r>
            <a:r>
              <a:rPr lang="en-US" sz="1800" dirty="0" err="1" smtClean="0"/>
              <a:t>vardır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 İlk </a:t>
            </a:r>
            <a:r>
              <a:rPr lang="en-US" sz="1800" dirty="0" err="1" smtClean="0"/>
              <a:t>olarak</a:t>
            </a:r>
            <a:r>
              <a:rPr lang="en-US" sz="1800" dirty="0" smtClean="0"/>
              <a:t>, </a:t>
            </a:r>
            <a:r>
              <a:rPr lang="en-US" sz="1800" dirty="0" err="1" smtClean="0"/>
              <a:t>çalışmamız</a:t>
            </a:r>
            <a:r>
              <a:rPr lang="en-US" sz="1800" dirty="0" smtClean="0"/>
              <a:t>, </a:t>
            </a:r>
            <a:r>
              <a:rPr lang="en-US" sz="1800" dirty="0" err="1" smtClean="0"/>
              <a:t>plasebo</a:t>
            </a:r>
            <a:r>
              <a:rPr lang="en-US" sz="1800" dirty="0" smtClean="0"/>
              <a:t> </a:t>
            </a:r>
            <a:r>
              <a:rPr lang="en-US" sz="1800" dirty="0" err="1" smtClean="0"/>
              <a:t>kontrolü</a:t>
            </a:r>
            <a:r>
              <a:rPr lang="en-US" sz="1800" dirty="0" smtClean="0"/>
              <a:t>, </a:t>
            </a:r>
            <a:r>
              <a:rPr lang="en-US" sz="1800" dirty="0" err="1" smtClean="0"/>
              <a:t>manuel</a:t>
            </a:r>
            <a:r>
              <a:rPr lang="en-US" sz="1800" dirty="0" smtClean="0"/>
              <a:t> </a:t>
            </a:r>
            <a:r>
              <a:rPr lang="en-US" sz="1800" dirty="0" err="1" smtClean="0"/>
              <a:t>akupunktur</a:t>
            </a:r>
            <a:r>
              <a:rPr lang="en-US" sz="1800" dirty="0" smtClean="0"/>
              <a:t> </a:t>
            </a:r>
            <a:r>
              <a:rPr lang="en-US" sz="1800" dirty="0" err="1" smtClean="0"/>
              <a:t>ve</a:t>
            </a:r>
            <a:r>
              <a:rPr lang="en-US" sz="1800" dirty="0" smtClean="0"/>
              <a:t> </a:t>
            </a:r>
            <a:r>
              <a:rPr lang="en-US" sz="1800" dirty="0" err="1" smtClean="0"/>
              <a:t>elektroakupunkturu</a:t>
            </a:r>
            <a:r>
              <a:rPr lang="en-US" sz="1800" dirty="0" smtClean="0"/>
              <a:t> </a:t>
            </a:r>
            <a:r>
              <a:rPr lang="en-US" sz="1800" dirty="0" err="1" smtClean="0"/>
              <a:t>içeren</a:t>
            </a:r>
            <a:r>
              <a:rPr lang="en-US" sz="1800" dirty="0" smtClean="0"/>
              <a:t> 3 </a:t>
            </a:r>
            <a:r>
              <a:rPr lang="en-US" sz="1800" dirty="0" err="1" smtClean="0"/>
              <a:t>kollu</a:t>
            </a:r>
            <a:r>
              <a:rPr lang="en-US" sz="1800" dirty="0" smtClean="0"/>
              <a:t> </a:t>
            </a:r>
            <a:r>
              <a:rPr lang="en-US" sz="1800" dirty="0" err="1" smtClean="0"/>
              <a:t>bir</a:t>
            </a:r>
            <a:r>
              <a:rPr lang="en-US" sz="1800" dirty="0" smtClean="0"/>
              <a:t> </a:t>
            </a:r>
            <a:r>
              <a:rPr lang="en-US" sz="1800" dirty="0" err="1" smtClean="0"/>
              <a:t>çalışmada</a:t>
            </a:r>
            <a:r>
              <a:rPr lang="en-US" sz="1800" dirty="0" smtClean="0"/>
              <a:t> </a:t>
            </a:r>
            <a:r>
              <a:rPr lang="en-US" sz="1800" dirty="0" err="1" smtClean="0"/>
              <a:t>değerlendirilebilecek</a:t>
            </a:r>
            <a:r>
              <a:rPr lang="en-US" sz="1800" dirty="0" smtClean="0"/>
              <a:t> </a:t>
            </a:r>
            <a:r>
              <a:rPr lang="en-US" sz="1800" dirty="0" err="1" smtClean="0"/>
              <a:t>olan</a:t>
            </a:r>
            <a:r>
              <a:rPr lang="en-US" sz="1800" dirty="0" smtClean="0"/>
              <a:t> </a:t>
            </a:r>
            <a:r>
              <a:rPr lang="en-US" sz="1800" dirty="0" err="1" smtClean="0"/>
              <a:t>manuel</a:t>
            </a:r>
            <a:r>
              <a:rPr lang="en-US" sz="1800" dirty="0" smtClean="0"/>
              <a:t> </a:t>
            </a:r>
            <a:r>
              <a:rPr lang="en-US" sz="1800" dirty="0" err="1" smtClean="0"/>
              <a:t>akupunktur</a:t>
            </a:r>
            <a:r>
              <a:rPr lang="en-US" sz="1800" dirty="0" smtClean="0"/>
              <a:t> </a:t>
            </a:r>
            <a:r>
              <a:rPr lang="en-US" sz="1800" dirty="0" err="1" smtClean="0"/>
              <a:t>ile</a:t>
            </a:r>
            <a:r>
              <a:rPr lang="en-US" sz="1800" dirty="0" smtClean="0"/>
              <a:t> </a:t>
            </a:r>
            <a:r>
              <a:rPr lang="en-US" sz="1800" dirty="0" err="1" smtClean="0"/>
              <a:t>elektroakupunkturun</a:t>
            </a:r>
            <a:r>
              <a:rPr lang="en-US" sz="1800" dirty="0" smtClean="0"/>
              <a:t> </a:t>
            </a:r>
            <a:r>
              <a:rPr lang="en-US" sz="1800" dirty="0" err="1" smtClean="0"/>
              <a:t>spesifik</a:t>
            </a:r>
            <a:r>
              <a:rPr lang="en-US" sz="1800" dirty="0" smtClean="0"/>
              <a:t> </a:t>
            </a:r>
            <a:r>
              <a:rPr lang="en-US" sz="1800" dirty="0" err="1" smtClean="0"/>
              <a:t>etkisini</a:t>
            </a:r>
            <a:r>
              <a:rPr lang="en-US" sz="1800" dirty="0" smtClean="0"/>
              <a:t> </a:t>
            </a:r>
            <a:r>
              <a:rPr lang="en-US" sz="1800" dirty="0" err="1" smtClean="0"/>
              <a:t>ölçmemektedir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r>
              <a:rPr lang="en-US" sz="1800" dirty="0" smtClean="0"/>
              <a:t> </a:t>
            </a:r>
            <a:r>
              <a:rPr lang="en-US" sz="1800" dirty="0" err="1" smtClean="0"/>
              <a:t>İkincisi</a:t>
            </a:r>
            <a:r>
              <a:rPr lang="en-US" sz="1800" dirty="0" smtClean="0"/>
              <a:t>, </a:t>
            </a:r>
            <a:r>
              <a:rPr lang="en-US" sz="1800" dirty="0" err="1" smtClean="0"/>
              <a:t>bildiğimiz</a:t>
            </a:r>
            <a:r>
              <a:rPr lang="en-US" sz="1800" dirty="0" smtClean="0"/>
              <a:t> </a:t>
            </a:r>
            <a:r>
              <a:rPr lang="en-US" sz="1800" dirty="0" err="1" smtClean="0"/>
              <a:t>kadarıyla</a:t>
            </a:r>
            <a:r>
              <a:rPr lang="en-US" sz="1800" dirty="0" smtClean="0"/>
              <a:t>, </a:t>
            </a:r>
            <a:r>
              <a:rPr lang="en-US" sz="1800" dirty="0" err="1" smtClean="0"/>
              <a:t>bizimki</a:t>
            </a:r>
            <a:r>
              <a:rPr lang="en-US" sz="1800" dirty="0" smtClean="0"/>
              <a:t> </a:t>
            </a:r>
            <a:r>
              <a:rPr lang="en-US" sz="1800" dirty="0" err="1" smtClean="0"/>
              <a:t>kronik</a:t>
            </a:r>
            <a:r>
              <a:rPr lang="en-US" sz="1800" dirty="0" smtClean="0"/>
              <a:t> </a:t>
            </a:r>
            <a:r>
              <a:rPr lang="en-US" sz="1800" dirty="0" err="1" smtClean="0"/>
              <a:t>bel</a:t>
            </a:r>
            <a:r>
              <a:rPr lang="en-US" sz="1800" dirty="0" smtClean="0"/>
              <a:t> </a:t>
            </a:r>
            <a:r>
              <a:rPr lang="en-US" sz="1800" dirty="0" err="1" smtClean="0"/>
              <a:t>ağrısı</a:t>
            </a:r>
            <a:r>
              <a:rPr lang="en-US" sz="1800" dirty="0" smtClean="0"/>
              <a:t> </a:t>
            </a:r>
            <a:r>
              <a:rPr lang="en-US" sz="1800" dirty="0" err="1" smtClean="0"/>
              <a:t>için</a:t>
            </a:r>
            <a:r>
              <a:rPr lang="en-US" sz="1800" dirty="0" smtClean="0"/>
              <a:t> </a:t>
            </a:r>
            <a:r>
              <a:rPr lang="en-US" sz="1800" dirty="0" err="1" smtClean="0"/>
              <a:t>akupunktur</a:t>
            </a:r>
            <a:r>
              <a:rPr lang="en-US" sz="1800" dirty="0" smtClean="0"/>
              <a:t> </a:t>
            </a:r>
            <a:r>
              <a:rPr lang="en-US" sz="1800" dirty="0" err="1" smtClean="0"/>
              <a:t>üzerine</a:t>
            </a:r>
            <a:r>
              <a:rPr lang="en-US" sz="1800" dirty="0" smtClean="0"/>
              <a:t> </a:t>
            </a:r>
            <a:r>
              <a:rPr lang="en-US" sz="1800" dirty="0" err="1" smtClean="0"/>
              <a:t>yapılan</a:t>
            </a:r>
            <a:r>
              <a:rPr lang="en-US" sz="1800" dirty="0" smtClean="0"/>
              <a:t> </a:t>
            </a:r>
            <a:r>
              <a:rPr lang="en-US" sz="1800" dirty="0" err="1" smtClean="0"/>
              <a:t>ve</a:t>
            </a:r>
            <a:r>
              <a:rPr lang="en-US" sz="1800" dirty="0" smtClean="0"/>
              <a:t> </a:t>
            </a:r>
            <a:r>
              <a:rPr lang="en-US" sz="1800" dirty="0" err="1" smtClean="0"/>
              <a:t>analizlerde</a:t>
            </a:r>
            <a:r>
              <a:rPr lang="en-US" sz="1800" dirty="0" smtClean="0"/>
              <a:t> </a:t>
            </a:r>
            <a:r>
              <a:rPr lang="en-US" sz="1800" dirty="0" err="1" smtClean="0"/>
              <a:t>körleme</a:t>
            </a:r>
            <a:r>
              <a:rPr lang="en-US" sz="1800" dirty="0" smtClean="0"/>
              <a:t> </a:t>
            </a:r>
            <a:r>
              <a:rPr lang="en-US" sz="1800" dirty="0" err="1" smtClean="0"/>
              <a:t>durumunu</a:t>
            </a:r>
            <a:r>
              <a:rPr lang="en-US" sz="1800" dirty="0" smtClean="0"/>
              <a:t> </a:t>
            </a:r>
            <a:r>
              <a:rPr lang="en-US" sz="1800" dirty="0" err="1" smtClean="0"/>
              <a:t>değerlendiren</a:t>
            </a:r>
            <a:r>
              <a:rPr lang="en-US" sz="1800" dirty="0" smtClean="0"/>
              <a:t> </a:t>
            </a:r>
            <a:r>
              <a:rPr lang="en-US" sz="1800" dirty="0" err="1" smtClean="0"/>
              <a:t>ve</a:t>
            </a:r>
            <a:r>
              <a:rPr lang="en-US" sz="1800" dirty="0" smtClean="0"/>
              <a:t> </a:t>
            </a:r>
            <a:r>
              <a:rPr lang="en-US" sz="1800" dirty="0" err="1" smtClean="0"/>
              <a:t>açıklayan</a:t>
            </a:r>
            <a:r>
              <a:rPr lang="en-US" sz="1800" dirty="0" smtClean="0"/>
              <a:t> ilk </a:t>
            </a:r>
            <a:r>
              <a:rPr lang="en-US" sz="1800" dirty="0" err="1" smtClean="0"/>
              <a:t>çalışmadır</a:t>
            </a:r>
            <a:endParaRPr lang="en-US" sz="1800" dirty="0" smtClean="0"/>
          </a:p>
          <a:p>
            <a:r>
              <a:rPr lang="en-US" sz="1800" dirty="0" err="1" smtClean="0"/>
              <a:t>Yine</a:t>
            </a:r>
            <a:r>
              <a:rPr lang="en-US" sz="1800" dirty="0" smtClean="0"/>
              <a:t> de, </a:t>
            </a:r>
            <a:r>
              <a:rPr lang="en-US" sz="1800" dirty="0" err="1" smtClean="0"/>
              <a:t>analizimiz</a:t>
            </a:r>
            <a:r>
              <a:rPr lang="en-US" sz="1800" dirty="0" smtClean="0"/>
              <a:t>, her </a:t>
            </a:r>
            <a:r>
              <a:rPr lang="en-US" sz="1800" dirty="0" err="1" smtClean="0"/>
              <a:t>bireyde</a:t>
            </a:r>
            <a:r>
              <a:rPr lang="en-US" sz="1800" dirty="0" smtClean="0"/>
              <a:t> </a:t>
            </a:r>
            <a:r>
              <a:rPr lang="en-US" sz="1800" dirty="0" err="1" smtClean="0"/>
              <a:t>mevcut</a:t>
            </a:r>
            <a:r>
              <a:rPr lang="en-US" sz="1800" dirty="0" smtClean="0"/>
              <a:t> </a:t>
            </a:r>
            <a:r>
              <a:rPr lang="en-US" sz="1800" dirty="0" err="1" smtClean="0"/>
              <a:t>körleme</a:t>
            </a:r>
            <a:r>
              <a:rPr lang="en-US" sz="1800" dirty="0" smtClean="0"/>
              <a:t> </a:t>
            </a:r>
            <a:r>
              <a:rPr lang="en-US" sz="1800" dirty="0" err="1" smtClean="0"/>
              <a:t>durumunu</a:t>
            </a:r>
            <a:r>
              <a:rPr lang="en-US" sz="1800" dirty="0" smtClean="0"/>
              <a:t> </a:t>
            </a:r>
            <a:r>
              <a:rPr lang="en-US" sz="1800" dirty="0" err="1" smtClean="0"/>
              <a:t>hesaba</a:t>
            </a:r>
            <a:r>
              <a:rPr lang="en-US" sz="1800" dirty="0" smtClean="0"/>
              <a:t> </a:t>
            </a:r>
            <a:r>
              <a:rPr lang="en-US" sz="1800" dirty="0" err="1" smtClean="0"/>
              <a:t>kattıktan</a:t>
            </a:r>
            <a:r>
              <a:rPr lang="en-US" sz="1800" dirty="0" smtClean="0"/>
              <a:t> </a:t>
            </a:r>
            <a:r>
              <a:rPr lang="en-US" sz="1800" dirty="0" err="1" smtClean="0"/>
              <a:t>sonra</a:t>
            </a:r>
            <a:r>
              <a:rPr lang="en-US" sz="1800" dirty="0" smtClean="0"/>
              <a:t> RMDQ </a:t>
            </a:r>
            <a:r>
              <a:rPr lang="en-US" sz="1800" dirty="0" err="1" smtClean="0"/>
              <a:t>üzerinde</a:t>
            </a:r>
            <a:r>
              <a:rPr lang="en-US" sz="1800" dirty="0" smtClean="0"/>
              <a:t> </a:t>
            </a:r>
            <a:r>
              <a:rPr lang="en-US" sz="1800" dirty="0" err="1" smtClean="0"/>
              <a:t>istatistiksel</a:t>
            </a:r>
            <a:r>
              <a:rPr lang="en-US" sz="1800" dirty="0" smtClean="0"/>
              <a:t> </a:t>
            </a:r>
            <a:r>
              <a:rPr lang="en-US" sz="1800" dirty="0" err="1" smtClean="0"/>
              <a:t>olarak</a:t>
            </a:r>
            <a:r>
              <a:rPr lang="en-US" sz="1800" dirty="0" smtClean="0"/>
              <a:t> </a:t>
            </a:r>
            <a:r>
              <a:rPr lang="en-US" sz="1800" dirty="0" err="1" smtClean="0"/>
              <a:t>anlamlı</a:t>
            </a:r>
            <a:r>
              <a:rPr lang="en-US" sz="1800" dirty="0" smtClean="0"/>
              <a:t> </a:t>
            </a:r>
            <a:r>
              <a:rPr lang="en-US" sz="1800" dirty="0" err="1" smtClean="0"/>
              <a:t>bir</a:t>
            </a:r>
            <a:r>
              <a:rPr lang="en-US" sz="1800" dirty="0" smtClean="0"/>
              <a:t> </a:t>
            </a:r>
            <a:r>
              <a:rPr lang="en-US" sz="1800" dirty="0" err="1" smtClean="0"/>
              <a:t>tedavi</a:t>
            </a:r>
            <a:r>
              <a:rPr lang="en-US" sz="1800" dirty="0" smtClean="0"/>
              <a:t> </a:t>
            </a:r>
            <a:r>
              <a:rPr lang="en-US" sz="1800" dirty="0" err="1" smtClean="0"/>
              <a:t>etkisi</a:t>
            </a:r>
            <a:r>
              <a:rPr lang="en-US" sz="1800" dirty="0" smtClean="0"/>
              <a:t> </a:t>
            </a:r>
            <a:r>
              <a:rPr lang="en-US" sz="1800" dirty="0" err="1" smtClean="0"/>
              <a:t>gösterdi</a:t>
            </a:r>
            <a:r>
              <a:rPr lang="en-US" sz="1800" dirty="0" smtClean="0"/>
              <a:t>. </a:t>
            </a:r>
          </a:p>
          <a:p>
            <a:endParaRPr lang="en-US" sz="1800" dirty="0"/>
          </a:p>
          <a:p>
            <a:r>
              <a:rPr lang="en-US" sz="1800" dirty="0" err="1" smtClean="0"/>
              <a:t>Üçüncüsü</a:t>
            </a:r>
            <a:r>
              <a:rPr lang="en-US" sz="1800" dirty="0" smtClean="0"/>
              <a:t>, </a:t>
            </a:r>
            <a:r>
              <a:rPr lang="en-US" sz="1800" dirty="0" err="1" smtClean="0"/>
              <a:t>sonuç</a:t>
            </a:r>
            <a:r>
              <a:rPr lang="en-US" sz="1800" dirty="0"/>
              <a:t> </a:t>
            </a:r>
            <a:r>
              <a:rPr lang="en-US" sz="1800" dirty="0" smtClean="0"/>
              <a:t> </a:t>
            </a:r>
            <a:r>
              <a:rPr lang="en-US" sz="1800" dirty="0" err="1" smtClean="0"/>
              <a:t>yaklaşık</a:t>
            </a:r>
            <a:r>
              <a:rPr lang="en-US" sz="1800" dirty="0" smtClean="0"/>
              <a:t> 10 </a:t>
            </a:r>
            <a:r>
              <a:rPr lang="en-US" sz="1800" dirty="0" err="1" smtClean="0"/>
              <a:t>haftayı</a:t>
            </a:r>
            <a:r>
              <a:rPr lang="en-US" sz="1800" dirty="0" smtClean="0"/>
              <a:t> </a:t>
            </a:r>
            <a:r>
              <a:rPr lang="en-US" sz="1800" dirty="0" err="1" smtClean="0"/>
              <a:t>kapsıyordu</a:t>
            </a:r>
            <a:r>
              <a:rPr lang="en-US" sz="1800" dirty="0" smtClean="0"/>
              <a:t> (6 </a:t>
            </a:r>
            <a:r>
              <a:rPr lang="en-US" sz="1800" dirty="0" err="1" smtClean="0"/>
              <a:t>haftalık</a:t>
            </a:r>
            <a:r>
              <a:rPr lang="en-US" sz="1800" dirty="0" smtClean="0"/>
              <a:t> </a:t>
            </a:r>
            <a:r>
              <a:rPr lang="en-US" sz="1800" dirty="0" err="1" smtClean="0"/>
              <a:t>müdahalelerden</a:t>
            </a:r>
            <a:r>
              <a:rPr lang="en-US" sz="1800" dirty="0" smtClean="0"/>
              <a:t> 2 </a:t>
            </a:r>
            <a:r>
              <a:rPr lang="en-US" sz="1800" dirty="0" err="1" smtClean="0"/>
              <a:t>hafta</a:t>
            </a:r>
            <a:r>
              <a:rPr lang="en-US" sz="1800" dirty="0" smtClean="0"/>
              <a:t> </a:t>
            </a:r>
            <a:r>
              <a:rPr lang="en-US" sz="1800" dirty="0" err="1" smtClean="0"/>
              <a:t>önce</a:t>
            </a:r>
            <a:r>
              <a:rPr lang="en-US" sz="1800" dirty="0" smtClean="0"/>
              <a:t> </a:t>
            </a:r>
            <a:r>
              <a:rPr lang="en-US" sz="1800" dirty="0" err="1" smtClean="0"/>
              <a:t>ve</a:t>
            </a:r>
            <a:r>
              <a:rPr lang="en-US" sz="1800" dirty="0" smtClean="0"/>
              <a:t> 2 </a:t>
            </a:r>
            <a:r>
              <a:rPr lang="en-US" sz="1800" dirty="0" err="1" smtClean="0"/>
              <a:t>hafta</a:t>
            </a:r>
            <a:r>
              <a:rPr lang="en-US" sz="1800" dirty="0" smtClean="0"/>
              <a:t> </a:t>
            </a:r>
            <a:r>
              <a:rPr lang="en-US" sz="1800" dirty="0" err="1" smtClean="0"/>
              <a:t>sonra</a:t>
            </a:r>
            <a:r>
              <a:rPr lang="en-US" sz="1800" dirty="0" smtClean="0"/>
              <a:t>). </a:t>
            </a:r>
            <a:r>
              <a:rPr lang="en-US" sz="1800" dirty="0" err="1" smtClean="0"/>
              <a:t>Çalışmamızı</a:t>
            </a:r>
            <a:r>
              <a:rPr lang="en-US" sz="1800" dirty="0" smtClean="0"/>
              <a:t>, </a:t>
            </a:r>
            <a:r>
              <a:rPr lang="en-US" sz="1800" dirty="0" err="1" smtClean="0"/>
              <a:t>çoğu</a:t>
            </a:r>
            <a:r>
              <a:rPr lang="en-US" sz="1800" dirty="0" smtClean="0"/>
              <a:t> </a:t>
            </a:r>
            <a:r>
              <a:rPr lang="en-US" sz="1800" dirty="0" err="1" smtClean="0"/>
              <a:t>faydanın</a:t>
            </a:r>
            <a:r>
              <a:rPr lang="en-US" sz="1800" dirty="0" smtClean="0"/>
              <a:t> </a:t>
            </a:r>
            <a:r>
              <a:rPr lang="en-US" sz="1800" dirty="0" err="1" smtClean="0"/>
              <a:t>müdahalelerimizden</a:t>
            </a:r>
            <a:r>
              <a:rPr lang="en-US" sz="1800" dirty="0" smtClean="0"/>
              <a:t> </a:t>
            </a:r>
            <a:r>
              <a:rPr lang="en-US" sz="1800" dirty="0" err="1" smtClean="0"/>
              <a:t>hemen</a:t>
            </a:r>
            <a:r>
              <a:rPr lang="en-US" sz="1800" dirty="0" smtClean="0"/>
              <a:t> </a:t>
            </a:r>
            <a:r>
              <a:rPr lang="en-US" sz="1800" dirty="0" err="1" smtClean="0"/>
              <a:t>sonra</a:t>
            </a:r>
            <a:r>
              <a:rPr lang="en-US" sz="1800" dirty="0" smtClean="0"/>
              <a:t> </a:t>
            </a:r>
            <a:r>
              <a:rPr lang="en-US" sz="1800" dirty="0" err="1" smtClean="0"/>
              <a:t>ortaya</a:t>
            </a:r>
            <a:r>
              <a:rPr lang="en-US" sz="1800" dirty="0" smtClean="0"/>
              <a:t> </a:t>
            </a:r>
            <a:r>
              <a:rPr lang="en-US" sz="1800" dirty="0" err="1" smtClean="0"/>
              <a:t>çıktığını</a:t>
            </a:r>
            <a:r>
              <a:rPr lang="en-US" sz="1800" dirty="0" smtClean="0"/>
              <a:t> </a:t>
            </a:r>
            <a:r>
              <a:rPr lang="en-US" sz="1800" dirty="0" err="1" smtClean="0"/>
              <a:t>varsayarak</a:t>
            </a:r>
            <a:r>
              <a:rPr lang="en-US" sz="1800" dirty="0" smtClean="0"/>
              <a:t> </a:t>
            </a:r>
            <a:r>
              <a:rPr lang="en-US" sz="1800" dirty="0" err="1" smtClean="0"/>
              <a:t>mümkün</a:t>
            </a:r>
            <a:r>
              <a:rPr lang="en-US" sz="1800" dirty="0" smtClean="0"/>
              <a:t> </a:t>
            </a:r>
            <a:r>
              <a:rPr lang="en-US" sz="1800" dirty="0" err="1" smtClean="0"/>
              <a:t>olan</a:t>
            </a:r>
            <a:r>
              <a:rPr lang="en-US" sz="1800" dirty="0" smtClean="0"/>
              <a:t> en </a:t>
            </a:r>
            <a:r>
              <a:rPr lang="en-US" sz="1800" dirty="0" err="1" smtClean="0"/>
              <a:t>büyük</a:t>
            </a:r>
            <a:r>
              <a:rPr lang="en-US" sz="1800" dirty="0" smtClean="0"/>
              <a:t> </a:t>
            </a:r>
            <a:r>
              <a:rPr lang="en-US" sz="1800" dirty="0" err="1" smtClean="0"/>
              <a:t>tedavi</a:t>
            </a:r>
            <a:r>
              <a:rPr lang="en-US" sz="1800" dirty="0" smtClean="0"/>
              <a:t> </a:t>
            </a:r>
            <a:r>
              <a:rPr lang="en-US" sz="1800" dirty="0" err="1" smtClean="0"/>
              <a:t>etkisini</a:t>
            </a:r>
            <a:r>
              <a:rPr lang="en-US" sz="1800" dirty="0" smtClean="0"/>
              <a:t> </a:t>
            </a:r>
            <a:r>
              <a:rPr lang="en-US" sz="1800" dirty="0" err="1" smtClean="0"/>
              <a:t>elde</a:t>
            </a:r>
            <a:r>
              <a:rPr lang="en-US" sz="1800" dirty="0" smtClean="0"/>
              <a:t> </a:t>
            </a:r>
            <a:r>
              <a:rPr lang="en-US" sz="1800" dirty="0" err="1" smtClean="0"/>
              <a:t>edecek</a:t>
            </a:r>
            <a:r>
              <a:rPr lang="en-US" sz="1800" dirty="0" smtClean="0"/>
              <a:t> </a:t>
            </a:r>
            <a:r>
              <a:rPr lang="en-US" sz="1800" dirty="0" err="1" smtClean="0"/>
              <a:t>şekilde</a:t>
            </a:r>
            <a:r>
              <a:rPr lang="en-US" sz="1800" dirty="0" smtClean="0"/>
              <a:t> </a:t>
            </a:r>
            <a:r>
              <a:rPr lang="en-US" sz="1800" dirty="0" err="1" smtClean="0"/>
              <a:t>tasarladık</a:t>
            </a:r>
            <a:r>
              <a:rPr lang="en-US" sz="1800" dirty="0" smtClean="0"/>
              <a:t>. </a:t>
            </a:r>
            <a:r>
              <a:rPr lang="en-US" sz="1800" dirty="0" err="1" smtClean="0"/>
              <a:t>Daha</a:t>
            </a:r>
            <a:r>
              <a:rPr lang="en-US" sz="1800" dirty="0" smtClean="0"/>
              <a:t> </a:t>
            </a:r>
            <a:r>
              <a:rPr lang="en-US" sz="1800" dirty="0" err="1" smtClean="0"/>
              <a:t>uzun</a:t>
            </a:r>
            <a:r>
              <a:rPr lang="en-US" sz="1800" dirty="0" smtClean="0"/>
              <a:t> </a:t>
            </a:r>
            <a:r>
              <a:rPr lang="en-US" sz="1800" dirty="0" err="1" smtClean="0"/>
              <a:t>sonuçlar</a:t>
            </a:r>
            <a:r>
              <a:rPr lang="en-US" sz="1800" dirty="0" smtClean="0"/>
              <a:t> </a:t>
            </a:r>
            <a:r>
              <a:rPr lang="en-US" sz="1800" dirty="0" err="1" smtClean="0"/>
              <a:t>klinik</a:t>
            </a:r>
            <a:r>
              <a:rPr lang="en-US" sz="1800" dirty="0" smtClean="0"/>
              <a:t> </a:t>
            </a:r>
            <a:r>
              <a:rPr lang="en-US" sz="1800" dirty="0" err="1" smtClean="0"/>
              <a:t>olarak</a:t>
            </a:r>
            <a:r>
              <a:rPr lang="en-US" sz="1800" dirty="0" smtClean="0"/>
              <a:t> </a:t>
            </a:r>
            <a:r>
              <a:rPr lang="en-US" sz="1800" dirty="0" err="1" smtClean="0"/>
              <a:t>daha</a:t>
            </a:r>
            <a:r>
              <a:rPr lang="en-US" sz="1800" dirty="0" smtClean="0"/>
              <a:t> </a:t>
            </a:r>
            <a:r>
              <a:rPr lang="en-US" sz="1800" dirty="0" err="1" smtClean="0"/>
              <a:t>anlamlıdır</a:t>
            </a:r>
            <a:r>
              <a:rPr lang="en-US" sz="1800" dirty="0" smtClean="0"/>
              <a:t> </a:t>
            </a:r>
            <a:r>
              <a:rPr lang="en-US" sz="1800" dirty="0" err="1" smtClean="0"/>
              <a:t>ve</a:t>
            </a:r>
            <a:r>
              <a:rPr lang="en-US" sz="1800" dirty="0" smtClean="0"/>
              <a:t> </a:t>
            </a:r>
            <a:r>
              <a:rPr lang="en-US" sz="1800" dirty="0" err="1" smtClean="0"/>
              <a:t>gelecekteki</a:t>
            </a:r>
            <a:r>
              <a:rPr lang="en-US" sz="1800" dirty="0" smtClean="0"/>
              <a:t> </a:t>
            </a:r>
            <a:r>
              <a:rPr lang="en-US" sz="1800" dirty="0" err="1" smtClean="0"/>
              <a:t>çalışmalarda</a:t>
            </a:r>
            <a:r>
              <a:rPr lang="en-US" sz="1800" dirty="0" smtClean="0"/>
              <a:t> </a:t>
            </a:r>
            <a:r>
              <a:rPr lang="en-US" sz="1800" dirty="0" err="1" smtClean="0"/>
              <a:t>toplanmalı</a:t>
            </a:r>
            <a:r>
              <a:rPr lang="en-US" sz="1800" dirty="0" smtClean="0"/>
              <a:t> </a:t>
            </a:r>
            <a:r>
              <a:rPr lang="en-US" sz="1800" dirty="0" err="1" smtClean="0"/>
              <a:t>ve</a:t>
            </a:r>
            <a:r>
              <a:rPr lang="en-US" sz="1800" dirty="0" smtClean="0"/>
              <a:t> </a:t>
            </a:r>
            <a:r>
              <a:rPr lang="en-US" sz="1800" dirty="0" err="1" smtClean="0"/>
              <a:t>analiz</a:t>
            </a:r>
            <a:r>
              <a:rPr lang="en-US" sz="1800" dirty="0" smtClean="0"/>
              <a:t> </a:t>
            </a:r>
            <a:r>
              <a:rPr lang="en-US" sz="1800" dirty="0" err="1" smtClean="0"/>
              <a:t>edilmelidi</a:t>
            </a:r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2286000" y="102834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1022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</a:t>
            </a:r>
            <a:r>
              <a:rPr lang="en-US" dirty="0" err="1" smtClean="0"/>
              <a:t>onuç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Bu randomize </a:t>
            </a:r>
            <a:r>
              <a:rPr lang="en-US" sz="1800" dirty="0" err="1" smtClean="0"/>
              <a:t>klinik</a:t>
            </a:r>
            <a:r>
              <a:rPr lang="en-US" sz="1800" dirty="0" smtClean="0"/>
              <a:t> </a:t>
            </a:r>
            <a:r>
              <a:rPr lang="en-US" sz="1800" dirty="0" err="1" smtClean="0"/>
              <a:t>çalışma</a:t>
            </a:r>
            <a:r>
              <a:rPr lang="en-US" sz="1800" dirty="0" smtClean="0"/>
              <a:t>, </a:t>
            </a:r>
            <a:r>
              <a:rPr lang="en-US" sz="1800" dirty="0" err="1" smtClean="0"/>
              <a:t>gerçek</a:t>
            </a:r>
            <a:r>
              <a:rPr lang="en-US" sz="1800" dirty="0" smtClean="0"/>
              <a:t> </a:t>
            </a:r>
            <a:r>
              <a:rPr lang="en-US" sz="1800" dirty="0" err="1" smtClean="0"/>
              <a:t>ve</a:t>
            </a:r>
            <a:r>
              <a:rPr lang="en-US" sz="1800" dirty="0" smtClean="0"/>
              <a:t> </a:t>
            </a:r>
            <a:r>
              <a:rPr lang="en-US" sz="1800" dirty="0" err="1" smtClean="0"/>
              <a:t>sahte</a:t>
            </a:r>
            <a:r>
              <a:rPr lang="en-US" sz="1800" dirty="0" smtClean="0"/>
              <a:t> </a:t>
            </a:r>
            <a:r>
              <a:rPr lang="en-US" sz="1800" dirty="0" err="1" smtClean="0"/>
              <a:t>elektroakupunktur</a:t>
            </a:r>
            <a:r>
              <a:rPr lang="en-US" sz="1800" dirty="0" smtClean="0"/>
              <a:t> </a:t>
            </a:r>
            <a:r>
              <a:rPr lang="en-US" sz="1800" dirty="0" err="1" smtClean="0"/>
              <a:t>arasında</a:t>
            </a:r>
            <a:r>
              <a:rPr lang="en-US" sz="1800" dirty="0" smtClean="0"/>
              <a:t> </a:t>
            </a:r>
            <a:r>
              <a:rPr lang="en-US" sz="1800" dirty="0" err="1" smtClean="0"/>
              <a:t>ağrı</a:t>
            </a:r>
            <a:r>
              <a:rPr lang="en-US" sz="1800" dirty="0" smtClean="0"/>
              <a:t> </a:t>
            </a:r>
            <a:r>
              <a:rPr lang="en-US" sz="1800" dirty="0" err="1" smtClean="0"/>
              <a:t>skorlarındaki</a:t>
            </a:r>
            <a:r>
              <a:rPr lang="en-US" sz="1800" dirty="0" smtClean="0"/>
              <a:t> </a:t>
            </a:r>
            <a:r>
              <a:rPr lang="en-US" sz="1800" dirty="0" err="1" smtClean="0"/>
              <a:t>değişiklikte</a:t>
            </a:r>
            <a:r>
              <a:rPr lang="en-US" sz="1800" dirty="0" smtClean="0"/>
              <a:t> </a:t>
            </a:r>
            <a:r>
              <a:rPr lang="en-US" sz="1800" dirty="0" err="1" smtClean="0"/>
              <a:t>anlamlı</a:t>
            </a:r>
            <a:r>
              <a:rPr lang="en-US" sz="1800" dirty="0" smtClean="0"/>
              <a:t> </a:t>
            </a:r>
            <a:r>
              <a:rPr lang="en-US" sz="1800" dirty="0" err="1" smtClean="0"/>
              <a:t>bir</a:t>
            </a:r>
            <a:r>
              <a:rPr lang="en-US" sz="1800" dirty="0" smtClean="0"/>
              <a:t> </a:t>
            </a:r>
            <a:r>
              <a:rPr lang="en-US" sz="1800" dirty="0" err="1" smtClean="0"/>
              <a:t>fark</a:t>
            </a:r>
            <a:r>
              <a:rPr lang="en-US" sz="1800" dirty="0" smtClean="0"/>
              <a:t> </a:t>
            </a:r>
            <a:r>
              <a:rPr lang="en-US" sz="1800" dirty="0" err="1" smtClean="0"/>
              <a:t>bulmadı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 </a:t>
            </a:r>
            <a:r>
              <a:rPr lang="en-US" sz="1800" dirty="0" err="1" smtClean="0"/>
              <a:t>Bununla</a:t>
            </a:r>
            <a:r>
              <a:rPr lang="en-US" sz="1800" dirty="0" smtClean="0"/>
              <a:t> </a:t>
            </a:r>
            <a:r>
              <a:rPr lang="en-US" sz="1800" dirty="0" err="1" smtClean="0"/>
              <a:t>birlikte</a:t>
            </a:r>
            <a:r>
              <a:rPr lang="en-US" sz="1800" dirty="0" smtClean="0"/>
              <a:t>, </a:t>
            </a:r>
            <a:r>
              <a:rPr lang="en-US" sz="1800" dirty="0" err="1" smtClean="0"/>
              <a:t>bilgimize</a:t>
            </a:r>
            <a:r>
              <a:rPr lang="en-US" sz="1800" dirty="0" smtClean="0"/>
              <a:t> </a:t>
            </a:r>
            <a:r>
              <a:rPr lang="en-US" sz="1800" dirty="0" err="1" smtClean="0"/>
              <a:t>göre</a:t>
            </a:r>
            <a:r>
              <a:rPr lang="en-US" sz="1800" dirty="0" smtClean="0"/>
              <a:t> </a:t>
            </a:r>
            <a:r>
              <a:rPr lang="en-US" sz="1800" dirty="0" err="1" smtClean="0"/>
              <a:t>bu</a:t>
            </a:r>
            <a:r>
              <a:rPr lang="en-US" sz="1800" dirty="0" smtClean="0"/>
              <a:t>, </a:t>
            </a:r>
            <a:r>
              <a:rPr lang="en-US" sz="1800" dirty="0" err="1" smtClean="0"/>
              <a:t>elektroakupunkturun</a:t>
            </a:r>
            <a:r>
              <a:rPr lang="en-US" sz="1800" dirty="0" smtClean="0"/>
              <a:t> </a:t>
            </a:r>
            <a:r>
              <a:rPr lang="en-US" sz="1800" dirty="0" err="1" smtClean="0"/>
              <a:t>kronik</a:t>
            </a:r>
            <a:r>
              <a:rPr lang="en-US" sz="1800" dirty="0" smtClean="0"/>
              <a:t> </a:t>
            </a:r>
            <a:r>
              <a:rPr lang="en-US" sz="1800" dirty="0" err="1" smtClean="0"/>
              <a:t>bel</a:t>
            </a:r>
            <a:r>
              <a:rPr lang="en-US" sz="1800" dirty="0" smtClean="0"/>
              <a:t> </a:t>
            </a:r>
            <a:r>
              <a:rPr lang="en-US" sz="1800" dirty="0" err="1" smtClean="0"/>
              <a:t>ağrısı</a:t>
            </a:r>
            <a:r>
              <a:rPr lang="en-US" sz="1800" dirty="0" smtClean="0"/>
              <a:t> </a:t>
            </a:r>
            <a:r>
              <a:rPr lang="en-US" sz="1800" dirty="0" err="1" smtClean="0"/>
              <a:t>ile</a:t>
            </a:r>
            <a:r>
              <a:rPr lang="en-US" sz="1800" dirty="0" smtClean="0"/>
              <a:t> </a:t>
            </a:r>
            <a:r>
              <a:rPr lang="en-US" sz="1800" dirty="0" err="1" smtClean="0"/>
              <a:t>ilişkili</a:t>
            </a:r>
            <a:r>
              <a:rPr lang="en-US" sz="1800" dirty="0" smtClean="0"/>
              <a:t> </a:t>
            </a:r>
            <a:r>
              <a:rPr lang="en-US" sz="1800" dirty="0" err="1" smtClean="0"/>
              <a:t>sakatlık</a:t>
            </a:r>
            <a:r>
              <a:rPr lang="en-US" sz="1800" dirty="0" smtClean="0"/>
              <a:t> </a:t>
            </a:r>
            <a:r>
              <a:rPr lang="en-US" sz="1800" dirty="0" err="1" smtClean="0"/>
              <a:t>üzerinde</a:t>
            </a:r>
            <a:r>
              <a:rPr lang="en-US" sz="1800" dirty="0" smtClean="0"/>
              <a:t> </a:t>
            </a:r>
            <a:r>
              <a:rPr lang="en-US" sz="1800" dirty="0" err="1" smtClean="0"/>
              <a:t>istatistiksel</a:t>
            </a:r>
            <a:r>
              <a:rPr lang="en-US" sz="1800" dirty="0" smtClean="0"/>
              <a:t> </a:t>
            </a:r>
            <a:r>
              <a:rPr lang="en-US" sz="1800" dirty="0" err="1" smtClean="0"/>
              <a:t>ve</a:t>
            </a:r>
            <a:r>
              <a:rPr lang="en-US" sz="1800" dirty="0" smtClean="0"/>
              <a:t> </a:t>
            </a:r>
            <a:r>
              <a:rPr lang="en-US" sz="1800" dirty="0" err="1" smtClean="0"/>
              <a:t>klinik</a:t>
            </a:r>
            <a:r>
              <a:rPr lang="en-US" sz="1800" dirty="0" smtClean="0"/>
              <a:t> </a:t>
            </a:r>
            <a:r>
              <a:rPr lang="en-US" sz="1800" dirty="0" err="1" smtClean="0"/>
              <a:t>olarak</a:t>
            </a:r>
            <a:r>
              <a:rPr lang="en-US" sz="1800" dirty="0" smtClean="0"/>
              <a:t> </a:t>
            </a:r>
            <a:r>
              <a:rPr lang="en-US" sz="1800" dirty="0" err="1" smtClean="0"/>
              <a:t>anlamlı</a:t>
            </a:r>
            <a:r>
              <a:rPr lang="en-US" sz="1800" dirty="0" smtClean="0"/>
              <a:t> </a:t>
            </a:r>
            <a:r>
              <a:rPr lang="en-US" sz="1800" dirty="0" err="1" smtClean="0"/>
              <a:t>bir</a:t>
            </a:r>
            <a:r>
              <a:rPr lang="en-US" sz="1800" dirty="0" smtClean="0"/>
              <a:t> </a:t>
            </a:r>
            <a:r>
              <a:rPr lang="en-US" sz="1800" dirty="0" err="1" smtClean="0"/>
              <a:t>tedavi</a:t>
            </a:r>
            <a:r>
              <a:rPr lang="en-US" sz="1800" dirty="0" smtClean="0"/>
              <a:t> </a:t>
            </a:r>
            <a:r>
              <a:rPr lang="en-US" sz="1800" dirty="0" err="1" smtClean="0"/>
              <a:t>etkisini</a:t>
            </a:r>
            <a:r>
              <a:rPr lang="en-US" sz="1800" dirty="0" smtClean="0"/>
              <a:t> randomize </a:t>
            </a:r>
            <a:r>
              <a:rPr lang="en-US" sz="1800" dirty="0" err="1" smtClean="0"/>
              <a:t>bir</a:t>
            </a:r>
            <a:r>
              <a:rPr lang="en-US" sz="1800" dirty="0" smtClean="0"/>
              <a:t> </a:t>
            </a:r>
            <a:r>
              <a:rPr lang="en-US" sz="1800" dirty="0" err="1" smtClean="0"/>
              <a:t>klinik</a:t>
            </a:r>
            <a:r>
              <a:rPr lang="en-US" sz="1800" dirty="0" smtClean="0"/>
              <a:t> </a:t>
            </a:r>
            <a:r>
              <a:rPr lang="en-US" sz="1800" dirty="0" err="1" smtClean="0"/>
              <a:t>çalışmada</a:t>
            </a:r>
            <a:r>
              <a:rPr lang="en-US" sz="1800" dirty="0" smtClean="0"/>
              <a:t> </a:t>
            </a:r>
            <a:r>
              <a:rPr lang="en-US" sz="1800" dirty="0" err="1" smtClean="0"/>
              <a:t>gösteren</a:t>
            </a:r>
            <a:r>
              <a:rPr lang="en-US" sz="1800" dirty="0" smtClean="0"/>
              <a:t> ilk </a:t>
            </a:r>
            <a:r>
              <a:rPr lang="en-US" sz="1800" dirty="0" err="1" smtClean="0"/>
              <a:t>çalışmadır</a:t>
            </a:r>
            <a:r>
              <a:rPr lang="en-US" sz="1800" dirty="0" smtClean="0"/>
              <a:t>. </a:t>
            </a:r>
          </a:p>
          <a:p>
            <a:r>
              <a:rPr lang="en-US" sz="1800" dirty="0" err="1" smtClean="0"/>
              <a:t>Çalışma</a:t>
            </a:r>
            <a:r>
              <a:rPr lang="en-US" sz="1800" dirty="0" smtClean="0"/>
              <a:t> </a:t>
            </a:r>
            <a:r>
              <a:rPr lang="en-US" sz="1800" dirty="0" err="1" smtClean="0"/>
              <a:t>ayrıca</a:t>
            </a:r>
            <a:r>
              <a:rPr lang="en-US" sz="1800" dirty="0" smtClean="0"/>
              <a:t> </a:t>
            </a:r>
            <a:r>
              <a:rPr lang="en-US" sz="1800" dirty="0" err="1" smtClean="0"/>
              <a:t>elektroakupunktur</a:t>
            </a:r>
            <a:r>
              <a:rPr lang="en-US" sz="1800" dirty="0" smtClean="0"/>
              <a:t> </a:t>
            </a:r>
            <a:r>
              <a:rPr lang="en-US" sz="1800" dirty="0" err="1" smtClean="0"/>
              <a:t>tedavisine</a:t>
            </a:r>
            <a:r>
              <a:rPr lang="en-US" sz="1800" dirty="0" smtClean="0"/>
              <a:t> </a:t>
            </a:r>
            <a:r>
              <a:rPr lang="en-US" sz="1800" dirty="0" err="1" smtClean="0"/>
              <a:t>klinik</a:t>
            </a:r>
            <a:r>
              <a:rPr lang="en-US" sz="1800" dirty="0" smtClean="0"/>
              <a:t> </a:t>
            </a:r>
            <a:r>
              <a:rPr lang="en-US" sz="1800" dirty="0" err="1" smtClean="0"/>
              <a:t>yanıtla</a:t>
            </a:r>
            <a:r>
              <a:rPr lang="en-US" sz="1800" dirty="0" smtClean="0"/>
              <a:t> </a:t>
            </a:r>
            <a:r>
              <a:rPr lang="en-US" sz="1800" dirty="0" err="1" smtClean="0"/>
              <a:t>ilişkili</a:t>
            </a:r>
            <a:r>
              <a:rPr lang="en-US" sz="1800" dirty="0" smtClean="0"/>
              <a:t>  </a:t>
            </a:r>
            <a:r>
              <a:rPr lang="en-US" sz="1800" dirty="0" err="1" smtClean="0"/>
              <a:t>güncel</a:t>
            </a:r>
            <a:r>
              <a:rPr lang="en-US" sz="1800" dirty="0" smtClean="0"/>
              <a:t> </a:t>
            </a:r>
            <a:r>
              <a:rPr lang="en-US" sz="1800" dirty="0" err="1" smtClean="0"/>
              <a:t>bilgilere</a:t>
            </a:r>
            <a:r>
              <a:rPr lang="en-US" sz="1800" dirty="0" smtClean="0"/>
              <a:t> de </a:t>
            </a:r>
            <a:r>
              <a:rPr lang="en-US" sz="1800" dirty="0" err="1" smtClean="0"/>
              <a:t>katkıda</a:t>
            </a:r>
            <a:r>
              <a:rPr lang="en-US" sz="1800" dirty="0" smtClean="0"/>
              <a:t> </a:t>
            </a:r>
            <a:r>
              <a:rPr lang="en-US" sz="1800" dirty="0" err="1" smtClean="0"/>
              <a:t>bulunmaktadır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5178803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Çıkar</a:t>
            </a:r>
            <a:r>
              <a:rPr lang="en-US" dirty="0" smtClean="0"/>
              <a:t> </a:t>
            </a:r>
            <a:r>
              <a:rPr lang="en-US" dirty="0" err="1" smtClean="0"/>
              <a:t>Çatışması</a:t>
            </a:r>
            <a:r>
              <a:rPr lang="en-US" dirty="0" smtClean="0"/>
              <a:t> </a:t>
            </a:r>
            <a:r>
              <a:rPr lang="en-US" dirty="0" err="1" smtClean="0"/>
              <a:t>Açıklamaları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err="1"/>
              <a:t>Ç</a:t>
            </a:r>
            <a:r>
              <a:rPr lang="en-US" sz="1800" dirty="0" err="1" smtClean="0"/>
              <a:t>alışmanın</a:t>
            </a:r>
            <a:r>
              <a:rPr lang="en-US" sz="1800" dirty="0" smtClean="0"/>
              <a:t> </a:t>
            </a:r>
            <a:r>
              <a:rPr lang="en-US" sz="1800" dirty="0" err="1" smtClean="0"/>
              <a:t>yürütülmesi</a:t>
            </a:r>
            <a:r>
              <a:rPr lang="en-US" sz="1800" dirty="0" smtClean="0"/>
              <a:t> </a:t>
            </a:r>
            <a:r>
              <a:rPr lang="en-US" sz="1800" dirty="0" err="1" smtClean="0"/>
              <a:t>sırasında</a:t>
            </a:r>
            <a:r>
              <a:rPr lang="en-US" sz="1800" dirty="0" smtClean="0"/>
              <a:t> </a:t>
            </a:r>
            <a:r>
              <a:rPr lang="en-US" sz="1800" dirty="0" err="1" smtClean="0"/>
              <a:t>Ulusal</a:t>
            </a:r>
            <a:r>
              <a:rPr lang="en-US" sz="1800" dirty="0" smtClean="0"/>
              <a:t> </a:t>
            </a:r>
            <a:r>
              <a:rPr lang="en-US" sz="1800" dirty="0" err="1" smtClean="0"/>
              <a:t>Tamamlayıcı</a:t>
            </a:r>
            <a:r>
              <a:rPr lang="en-US" sz="1800" dirty="0" smtClean="0"/>
              <a:t> </a:t>
            </a:r>
            <a:r>
              <a:rPr lang="en-US" sz="1800" dirty="0" err="1" smtClean="0"/>
              <a:t>ve</a:t>
            </a:r>
            <a:r>
              <a:rPr lang="en-US" sz="1800" dirty="0" smtClean="0"/>
              <a:t> </a:t>
            </a:r>
            <a:r>
              <a:rPr lang="en-US" sz="1800" dirty="0" err="1" smtClean="0"/>
              <a:t>Bütünleştirici</a:t>
            </a:r>
            <a:r>
              <a:rPr lang="en-US" sz="1800" dirty="0" smtClean="0"/>
              <a:t> </a:t>
            </a:r>
            <a:r>
              <a:rPr lang="en-US" sz="1800" dirty="0" err="1" smtClean="0"/>
              <a:t>Sağlık</a:t>
            </a:r>
            <a:r>
              <a:rPr lang="en-US" sz="1800" dirty="0" smtClean="0"/>
              <a:t> </a:t>
            </a:r>
            <a:r>
              <a:rPr lang="en-US" sz="1800" dirty="0" err="1" smtClean="0"/>
              <a:t>Merkezi'nden</a:t>
            </a:r>
            <a:r>
              <a:rPr lang="en-US" sz="1800" dirty="0" smtClean="0"/>
              <a:t> (National Center for Complementary and Integrative Health)</a:t>
            </a:r>
            <a:r>
              <a:rPr lang="en-US" sz="1800" dirty="0"/>
              <a:t> </a:t>
            </a:r>
            <a:r>
              <a:rPr lang="en-US" sz="1800" dirty="0" smtClean="0"/>
              <a:t> </a:t>
            </a:r>
            <a:r>
              <a:rPr lang="en-US" sz="1800" dirty="0" err="1" smtClean="0"/>
              <a:t>hibe</a:t>
            </a:r>
            <a:r>
              <a:rPr lang="en-US" sz="1800" dirty="0" smtClean="0"/>
              <a:t> </a:t>
            </a:r>
            <a:r>
              <a:rPr lang="en-US" sz="1800" dirty="0" err="1" smtClean="0"/>
              <a:t>aldığını</a:t>
            </a:r>
            <a:r>
              <a:rPr lang="en-US" sz="1800" dirty="0" smtClean="0"/>
              <a:t> </a:t>
            </a:r>
            <a:r>
              <a:rPr lang="en-US" sz="1800" dirty="0" err="1" smtClean="0"/>
              <a:t>bildirdi</a:t>
            </a:r>
            <a:r>
              <a:rPr lang="en-US" sz="1800" dirty="0" smtClean="0"/>
              <a:t>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910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kran Resmi 2022-11-14 22.48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5" y="39511"/>
            <a:ext cx="5113867" cy="6818489"/>
          </a:xfrm>
          <a:prstGeom prst="rect">
            <a:avLst/>
          </a:prstGeom>
        </p:spPr>
      </p:pic>
      <p:sp>
        <p:nvSpPr>
          <p:cNvPr id="5" name="2 İçerik Yer Tutucusu"/>
          <p:cNvSpPr txBox="1">
            <a:spLocks/>
          </p:cNvSpPr>
          <p:nvPr/>
        </p:nvSpPr>
        <p:spPr>
          <a:xfrm>
            <a:off x="5122333" y="1503363"/>
            <a:ext cx="4021667" cy="4682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3"/>
              </a:buClr>
              <a:defRPr/>
            </a:pPr>
            <a:r>
              <a:rPr lang="en-US" sz="1800" dirty="0" smtClean="0"/>
              <a:t>Yin </a:t>
            </a:r>
            <a:r>
              <a:rPr lang="en-US" sz="1800" dirty="0" err="1" smtClean="0"/>
              <a:t>ve</a:t>
            </a:r>
            <a:r>
              <a:rPr lang="en-US" sz="1800" dirty="0" smtClean="0"/>
              <a:t> Yang </a:t>
            </a:r>
            <a:r>
              <a:rPr lang="en-US" sz="1800" dirty="0" err="1" smtClean="0"/>
              <a:t>enerjisi</a:t>
            </a:r>
            <a:r>
              <a:rPr lang="tr-TR" sz="1800" dirty="0" smtClean="0"/>
              <a:t> </a:t>
            </a:r>
            <a:r>
              <a:rPr lang="tr-TR" sz="1800" dirty="0" smtClean="0">
                <a:sym typeface="Wingdings" pitchFamily="2" charset="2"/>
              </a:rPr>
              <a:t> </a:t>
            </a:r>
            <a:r>
              <a:rPr lang="en-US" sz="1800" dirty="0" err="1" smtClean="0"/>
              <a:t>sempatik</a:t>
            </a:r>
            <a:r>
              <a:rPr lang="en-US" sz="1800" dirty="0" smtClean="0"/>
              <a:t> </a:t>
            </a:r>
            <a:r>
              <a:rPr lang="en-US" sz="1800" dirty="0" err="1" smtClean="0"/>
              <a:t>ve</a:t>
            </a:r>
            <a:r>
              <a:rPr lang="en-US" sz="1800" dirty="0" smtClean="0"/>
              <a:t> </a:t>
            </a:r>
            <a:r>
              <a:rPr lang="en-US" sz="1800" dirty="0" err="1" smtClean="0"/>
              <a:t>parasempatik</a:t>
            </a:r>
            <a:r>
              <a:rPr lang="en-US" sz="1800" dirty="0" smtClean="0"/>
              <a:t>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</a:p>
          <a:p>
            <a:pPr>
              <a:buClr>
                <a:schemeClr val="accent3"/>
              </a:buClr>
              <a:defRPr/>
            </a:pPr>
            <a:endParaRPr lang="tr-TR" sz="1800" dirty="0" smtClean="0"/>
          </a:p>
          <a:p>
            <a:pPr>
              <a:buClr>
                <a:schemeClr val="accent3"/>
              </a:buClr>
              <a:defRPr/>
            </a:pPr>
            <a:r>
              <a:rPr lang="en-US" sz="1800" dirty="0" err="1" smtClean="0"/>
              <a:t>kapı-kontrol</a:t>
            </a:r>
            <a:r>
              <a:rPr lang="en-US" sz="1800" dirty="0" smtClean="0"/>
              <a:t> </a:t>
            </a:r>
            <a:r>
              <a:rPr lang="en-US" sz="1800" dirty="0" err="1" smtClean="0"/>
              <a:t>mekanizması</a:t>
            </a:r>
            <a:r>
              <a:rPr lang="en-US" sz="1800" dirty="0" smtClean="0"/>
              <a:t> </a:t>
            </a:r>
          </a:p>
          <a:p>
            <a:pPr>
              <a:buClr>
                <a:schemeClr val="accent3"/>
              </a:buClr>
              <a:defRPr/>
            </a:pPr>
            <a:endParaRPr lang="tr-TR" sz="1800" dirty="0" smtClean="0"/>
          </a:p>
          <a:p>
            <a:pPr>
              <a:buClr>
                <a:schemeClr val="accent3"/>
              </a:buClr>
              <a:defRPr/>
            </a:pPr>
            <a:r>
              <a:rPr lang="en-US" sz="1800" dirty="0" err="1" smtClean="0"/>
              <a:t>endojen</a:t>
            </a:r>
            <a:r>
              <a:rPr lang="en-US" sz="1800" dirty="0" smtClean="0"/>
              <a:t> </a:t>
            </a:r>
            <a:r>
              <a:rPr lang="en-US" sz="1800" dirty="0" err="1" smtClean="0"/>
              <a:t>opioidlerin</a:t>
            </a:r>
            <a:r>
              <a:rPr lang="en-US" sz="1800" dirty="0" smtClean="0"/>
              <a:t> </a:t>
            </a:r>
            <a:r>
              <a:rPr lang="en-US" sz="1800" dirty="0" err="1" smtClean="0"/>
              <a:t>salınımı</a:t>
            </a:r>
            <a:endParaRPr lang="en-US" sz="1800" dirty="0" smtClean="0"/>
          </a:p>
          <a:p>
            <a:pPr>
              <a:buClr>
                <a:schemeClr val="accent3"/>
              </a:buClr>
              <a:defRPr/>
            </a:pPr>
            <a:endParaRPr lang="tr-TR" sz="1800" dirty="0" smtClean="0"/>
          </a:p>
          <a:p>
            <a:pPr>
              <a:buClr>
                <a:schemeClr val="accent3"/>
              </a:buClr>
              <a:defRPr/>
            </a:pPr>
            <a:r>
              <a:rPr lang="en-US" sz="1800" dirty="0" err="1" smtClean="0"/>
              <a:t>nosiseptif</a:t>
            </a:r>
            <a:r>
              <a:rPr lang="en-US" sz="1800" dirty="0" smtClean="0"/>
              <a:t> afferent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etkileşimi</a:t>
            </a:r>
            <a:endParaRPr lang="en-US" sz="1800" dirty="0" smtClean="0"/>
          </a:p>
          <a:p>
            <a:pPr>
              <a:buClr>
                <a:schemeClr val="accent3"/>
              </a:buClr>
              <a:defRPr/>
            </a:pPr>
            <a:endParaRPr lang="tr-TR" sz="1800" dirty="0" smtClean="0"/>
          </a:p>
          <a:p>
            <a:pPr>
              <a:buClr>
                <a:schemeClr val="accent3"/>
              </a:buClr>
              <a:defRPr/>
            </a:pPr>
            <a:r>
              <a:rPr lang="en-US" sz="1800" dirty="0" err="1" smtClean="0"/>
              <a:t>immüniteyi</a:t>
            </a:r>
            <a:r>
              <a:rPr lang="en-US" sz="1800" dirty="0" smtClean="0"/>
              <a:t> </a:t>
            </a:r>
            <a:r>
              <a:rPr lang="en-US" sz="1800" dirty="0" err="1" smtClean="0"/>
              <a:t>artırıcı</a:t>
            </a:r>
            <a:r>
              <a:rPr lang="en-US" sz="1800" dirty="0" smtClean="0"/>
              <a:t> </a:t>
            </a:r>
            <a:r>
              <a:rPr lang="en-US" sz="1800" dirty="0" err="1" smtClean="0"/>
              <a:t>etkisi</a:t>
            </a:r>
            <a:endParaRPr lang="en-US" sz="1800" dirty="0" smtClean="0"/>
          </a:p>
          <a:p>
            <a:pPr>
              <a:buClr>
                <a:schemeClr val="accent3"/>
              </a:buClr>
              <a:defRPr/>
            </a:pPr>
            <a:endParaRPr lang="tr-TR" sz="1800" dirty="0" smtClean="0"/>
          </a:p>
          <a:p>
            <a:pPr>
              <a:buClr>
                <a:schemeClr val="accent3"/>
              </a:buClr>
              <a:defRPr/>
            </a:pPr>
            <a:r>
              <a:rPr lang="en-US" sz="1800" dirty="0" err="1" smtClean="0"/>
              <a:t>homeostatik</a:t>
            </a:r>
            <a:r>
              <a:rPr lang="en-US" sz="1800" dirty="0" smtClean="0"/>
              <a:t> </a:t>
            </a:r>
            <a:r>
              <a:rPr lang="en-US" sz="1800" dirty="0" err="1" smtClean="0"/>
              <a:t>etkisi</a:t>
            </a:r>
            <a:r>
              <a:rPr lang="tr-TR" sz="1800" dirty="0" smtClean="0"/>
              <a:t> de vardır.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60184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</a:t>
            </a:r>
            <a:r>
              <a:rPr lang="en-US" dirty="0" err="1" smtClean="0"/>
              <a:t>eşekkürler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93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kran Resmi 2022-11-14 12.57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079"/>
            <a:ext cx="9144000" cy="429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54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Sonuçlar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 randomize </a:t>
            </a:r>
            <a:r>
              <a:rPr lang="en-US" dirty="0" err="1" smtClean="0"/>
              <a:t>klinik</a:t>
            </a:r>
            <a:r>
              <a:rPr lang="en-US" dirty="0" smtClean="0"/>
              <a:t> </a:t>
            </a:r>
            <a:r>
              <a:rPr lang="en-US" dirty="0" err="1" smtClean="0"/>
              <a:t>çalışma</a:t>
            </a:r>
            <a:r>
              <a:rPr lang="en-US" dirty="0" smtClean="0"/>
              <a:t>, </a:t>
            </a:r>
            <a:r>
              <a:rPr lang="en-US" dirty="0" err="1" smtClean="0"/>
              <a:t>gerçek</a:t>
            </a:r>
            <a:r>
              <a:rPr lang="en-US" dirty="0" smtClean="0"/>
              <a:t> </a:t>
            </a:r>
            <a:r>
              <a:rPr lang="en-US" dirty="0" err="1" smtClean="0"/>
              <a:t>elektroakupunktur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sahte</a:t>
            </a:r>
            <a:r>
              <a:rPr lang="en-US" dirty="0" smtClean="0"/>
              <a:t> </a:t>
            </a:r>
            <a:r>
              <a:rPr lang="en-US" dirty="0" err="1" smtClean="0"/>
              <a:t>elektroakupunktur</a:t>
            </a:r>
            <a:r>
              <a:rPr lang="en-US" dirty="0" smtClean="0"/>
              <a:t> </a:t>
            </a:r>
            <a:r>
              <a:rPr lang="en-US" dirty="0" err="1" smtClean="0"/>
              <a:t>arasında</a:t>
            </a:r>
            <a:r>
              <a:rPr lang="en-US" dirty="0" smtClean="0"/>
              <a:t> PROMIS </a:t>
            </a:r>
            <a:r>
              <a:rPr lang="en-US" dirty="0" err="1" smtClean="0"/>
              <a:t>ağrı</a:t>
            </a:r>
            <a:r>
              <a:rPr lang="en-US" dirty="0" smtClean="0"/>
              <a:t> </a:t>
            </a:r>
            <a:r>
              <a:rPr lang="en-US" dirty="0" err="1" smtClean="0"/>
              <a:t>skorundaki</a:t>
            </a:r>
            <a:r>
              <a:rPr lang="en-US" dirty="0" smtClean="0"/>
              <a:t> </a:t>
            </a:r>
            <a:r>
              <a:rPr lang="en-US" dirty="0" err="1" smtClean="0"/>
              <a:t>değişiklikte</a:t>
            </a:r>
            <a:r>
              <a:rPr lang="en-US" dirty="0" smtClean="0"/>
              <a:t> </a:t>
            </a:r>
            <a:r>
              <a:rPr lang="en-US" dirty="0" err="1" smtClean="0"/>
              <a:t>istatistiksel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anlamlı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fark</a:t>
            </a:r>
            <a:r>
              <a:rPr lang="en-US" dirty="0" smtClean="0"/>
              <a:t> </a:t>
            </a:r>
            <a:r>
              <a:rPr lang="en-US" dirty="0" err="1" smtClean="0"/>
              <a:t>bulunamadı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98500" y="4981837"/>
            <a:ext cx="774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PROMIS(r) </a:t>
            </a:r>
            <a:r>
              <a:rPr lang="en-US" dirty="0" err="1" smtClean="0"/>
              <a:t>Ağrı</a:t>
            </a:r>
            <a:r>
              <a:rPr lang="en-US" dirty="0" smtClean="0"/>
              <a:t> </a:t>
            </a:r>
            <a:r>
              <a:rPr lang="en-US" dirty="0" err="1" smtClean="0"/>
              <a:t>Şiddeti</a:t>
            </a:r>
            <a:r>
              <a:rPr lang="en-US" dirty="0" smtClean="0"/>
              <a:t> </a:t>
            </a:r>
            <a:r>
              <a:rPr lang="en-US" dirty="0" err="1" smtClean="0"/>
              <a:t>aracı</a:t>
            </a:r>
            <a:r>
              <a:rPr lang="en-US" dirty="0" smtClean="0"/>
              <a:t>,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kişinin</a:t>
            </a:r>
            <a:r>
              <a:rPr lang="en-US" dirty="0" smtClean="0"/>
              <a:t> ne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acı</a:t>
            </a:r>
            <a:r>
              <a:rPr lang="en-US" dirty="0" smtClean="0"/>
              <a:t> </a:t>
            </a:r>
            <a:r>
              <a:rPr lang="en-US" dirty="0" err="1" smtClean="0"/>
              <a:t>çektiğini</a:t>
            </a:r>
            <a:r>
              <a:rPr lang="en-US" dirty="0" smtClean="0"/>
              <a:t> </a:t>
            </a:r>
            <a:r>
              <a:rPr lang="en-US" dirty="0" err="1" smtClean="0"/>
              <a:t>değerlendirir</a:t>
            </a:r>
            <a:r>
              <a:rPr lang="en-US" dirty="0" smtClean="0"/>
              <a:t>. </a:t>
            </a:r>
            <a:r>
              <a:rPr lang="en-US" dirty="0" err="1" smtClean="0"/>
              <a:t>Hastalar</a:t>
            </a:r>
            <a:r>
              <a:rPr lang="en-US" dirty="0" smtClean="0"/>
              <a:t> </a:t>
            </a:r>
            <a:r>
              <a:rPr lang="en-US" dirty="0" err="1" smtClean="0"/>
              <a:t>genellikle</a:t>
            </a:r>
            <a:r>
              <a:rPr lang="en-US" dirty="0" smtClean="0"/>
              <a:t> </a:t>
            </a:r>
            <a:r>
              <a:rPr lang="en-US" dirty="0" err="1" smtClean="0"/>
              <a:t>kantitatif</a:t>
            </a:r>
            <a:r>
              <a:rPr lang="en-US" dirty="0" smtClean="0"/>
              <a:t> </a:t>
            </a:r>
            <a:r>
              <a:rPr lang="en-US" dirty="0" err="1" smtClean="0"/>
              <a:t>ağrı</a:t>
            </a:r>
            <a:r>
              <a:rPr lang="en-US" dirty="0" smtClean="0"/>
              <a:t> </a:t>
            </a:r>
            <a:r>
              <a:rPr lang="en-US" dirty="0" err="1" smtClean="0"/>
              <a:t>yoğunluğu</a:t>
            </a:r>
            <a:r>
              <a:rPr lang="en-US" dirty="0" smtClean="0"/>
              <a:t> </a:t>
            </a:r>
            <a:r>
              <a:rPr lang="en-US" dirty="0" err="1" smtClean="0"/>
              <a:t>tahminlerini</a:t>
            </a:r>
            <a:r>
              <a:rPr lang="en-US" dirty="0" smtClean="0"/>
              <a:t> </a:t>
            </a:r>
            <a:r>
              <a:rPr lang="en-US" dirty="0" err="1" smtClean="0"/>
              <a:t>nispeten</a:t>
            </a:r>
            <a:r>
              <a:rPr lang="en-US" dirty="0" smtClean="0"/>
              <a:t> </a:t>
            </a:r>
            <a:r>
              <a:rPr lang="en-US" dirty="0" err="1" smtClean="0"/>
              <a:t>hızlı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şekilde</a:t>
            </a:r>
            <a:r>
              <a:rPr lang="en-US" dirty="0" smtClean="0"/>
              <a:t> </a:t>
            </a:r>
            <a:r>
              <a:rPr lang="en-US" dirty="0" err="1" smtClean="0"/>
              <a:t>değerlendirebilir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356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kran Resmi 2022-11-14 19.28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424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7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kran Resmi 2022-11-12 22.13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0363"/>
            <a:ext cx="7696200" cy="576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68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G</a:t>
            </a:r>
            <a:r>
              <a:rPr lang="en-US" dirty="0" err="1" smtClean="0"/>
              <a:t>iriş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err="1" smtClean="0"/>
              <a:t>Kronik</a:t>
            </a:r>
            <a:r>
              <a:rPr lang="en-US" sz="1800" dirty="0" smtClean="0"/>
              <a:t> </a:t>
            </a:r>
            <a:r>
              <a:rPr lang="en-US" sz="1800" dirty="0" err="1" smtClean="0"/>
              <a:t>bel</a:t>
            </a:r>
            <a:r>
              <a:rPr lang="en-US" sz="1800" dirty="0" smtClean="0"/>
              <a:t> </a:t>
            </a:r>
            <a:r>
              <a:rPr lang="en-US" sz="1800" dirty="0" err="1" smtClean="0"/>
              <a:t>ağrısı</a:t>
            </a:r>
            <a:r>
              <a:rPr lang="en-US" sz="1800" dirty="0" smtClean="0"/>
              <a:t>, </a:t>
            </a:r>
            <a:r>
              <a:rPr lang="en-US" sz="1800" dirty="0" err="1" smtClean="0"/>
              <a:t>Amerika</a:t>
            </a:r>
            <a:r>
              <a:rPr lang="en-US" sz="1800" dirty="0" smtClean="0"/>
              <a:t> </a:t>
            </a:r>
            <a:r>
              <a:rPr lang="en-US" sz="1800" dirty="0" err="1" smtClean="0"/>
              <a:t>Birleşik</a:t>
            </a:r>
            <a:r>
              <a:rPr lang="en-US" sz="1800" dirty="0" smtClean="0"/>
              <a:t> </a:t>
            </a:r>
            <a:r>
              <a:rPr lang="en-US" sz="1800" dirty="0" err="1" smtClean="0"/>
              <a:t>Devletleri'nde</a:t>
            </a:r>
            <a:r>
              <a:rPr lang="en-US" sz="1800" dirty="0" smtClean="0"/>
              <a:t> </a:t>
            </a:r>
            <a:r>
              <a:rPr lang="en-US" sz="1800" dirty="0" err="1" smtClean="0"/>
              <a:t>sadece</a:t>
            </a:r>
            <a:r>
              <a:rPr lang="en-US" sz="1800" dirty="0" smtClean="0"/>
              <a:t> </a:t>
            </a:r>
            <a:r>
              <a:rPr lang="en-US" sz="1800" dirty="0" err="1" smtClean="0"/>
              <a:t>iskemik</a:t>
            </a:r>
            <a:r>
              <a:rPr lang="en-US" sz="1800" dirty="0" smtClean="0"/>
              <a:t> </a:t>
            </a:r>
            <a:r>
              <a:rPr lang="en-US" sz="1800" dirty="0" err="1" smtClean="0"/>
              <a:t>kalp</a:t>
            </a:r>
            <a:r>
              <a:rPr lang="en-US" sz="1800" dirty="0" smtClean="0"/>
              <a:t> </a:t>
            </a:r>
            <a:r>
              <a:rPr lang="en-US" sz="1800" dirty="0" err="1" smtClean="0"/>
              <a:t>hastalığı</a:t>
            </a:r>
            <a:r>
              <a:rPr lang="en-US" sz="1800" dirty="0" smtClean="0"/>
              <a:t> </a:t>
            </a:r>
            <a:r>
              <a:rPr lang="en-US" sz="1800" dirty="0" err="1" smtClean="0"/>
              <a:t>ve</a:t>
            </a:r>
            <a:r>
              <a:rPr lang="en-US" sz="1800" dirty="0" smtClean="0"/>
              <a:t> </a:t>
            </a:r>
            <a:r>
              <a:rPr lang="en-US" sz="1800" dirty="0" err="1" smtClean="0"/>
              <a:t>akciğer</a:t>
            </a:r>
            <a:r>
              <a:rPr lang="en-US" sz="1800" dirty="0" smtClean="0"/>
              <a:t> </a:t>
            </a:r>
            <a:r>
              <a:rPr lang="en-US" sz="1800" dirty="0" err="1" smtClean="0"/>
              <a:t>kanserinden</a:t>
            </a:r>
            <a:r>
              <a:rPr lang="en-US" sz="1800" dirty="0" smtClean="0"/>
              <a:t> </a:t>
            </a:r>
            <a:r>
              <a:rPr lang="en-US" sz="1800" dirty="0" err="1" smtClean="0"/>
              <a:t>sonra</a:t>
            </a:r>
            <a:r>
              <a:rPr lang="en-US" sz="1800" dirty="0" smtClean="0"/>
              <a:t> </a:t>
            </a:r>
            <a:r>
              <a:rPr lang="en-US" sz="1800" dirty="0" err="1" smtClean="0"/>
              <a:t>ikinci</a:t>
            </a:r>
            <a:r>
              <a:rPr lang="en-US" sz="1800" dirty="0" smtClean="0"/>
              <a:t> </a:t>
            </a:r>
            <a:r>
              <a:rPr lang="en-US" sz="1800" dirty="0" err="1" smtClean="0"/>
              <a:t>sırada</a:t>
            </a:r>
            <a:r>
              <a:rPr lang="en-US" sz="1800" dirty="0" smtClean="0"/>
              <a:t> </a:t>
            </a:r>
            <a:r>
              <a:rPr lang="en-US" sz="1800" dirty="0" err="1" smtClean="0"/>
              <a:t>yer</a:t>
            </a:r>
            <a:r>
              <a:rPr lang="en-US" sz="1800" dirty="0" smtClean="0"/>
              <a:t> </a:t>
            </a:r>
            <a:r>
              <a:rPr lang="en-US" sz="1800" dirty="0" err="1" smtClean="0"/>
              <a:t>alan</a:t>
            </a:r>
            <a:r>
              <a:rPr lang="en-US" sz="1800" dirty="0" smtClean="0"/>
              <a:t> </a:t>
            </a:r>
            <a:r>
              <a:rPr lang="en-US" sz="1800" dirty="0" err="1" smtClean="0"/>
              <a:t>önde</a:t>
            </a:r>
            <a:r>
              <a:rPr lang="en-US" sz="1800" dirty="0" smtClean="0"/>
              <a:t> </a:t>
            </a:r>
            <a:r>
              <a:rPr lang="en-US" sz="1800" dirty="0" err="1" smtClean="0"/>
              <a:t>gelen</a:t>
            </a:r>
            <a:r>
              <a:rPr lang="en-US" sz="1800" dirty="0" smtClean="0"/>
              <a:t> </a:t>
            </a:r>
            <a:r>
              <a:rPr lang="en-US" sz="1800" dirty="0" err="1" smtClean="0"/>
              <a:t>bir</a:t>
            </a:r>
            <a:r>
              <a:rPr lang="en-US" sz="1800" dirty="0" smtClean="0"/>
              <a:t> </a:t>
            </a:r>
            <a:r>
              <a:rPr lang="en-US" sz="1800" dirty="0" err="1" smtClean="0"/>
              <a:t>sakatlık</a:t>
            </a:r>
            <a:r>
              <a:rPr lang="en-US" sz="1800" dirty="0" smtClean="0"/>
              <a:t> </a:t>
            </a:r>
            <a:r>
              <a:rPr lang="en-US" sz="1800" dirty="0" err="1" smtClean="0"/>
              <a:t>nedenidir</a:t>
            </a:r>
            <a:r>
              <a:rPr lang="en-US" sz="1800" dirty="0" smtClean="0"/>
              <a:t>.</a:t>
            </a:r>
          </a:p>
          <a:p>
            <a:r>
              <a:rPr lang="en-US" sz="1800" dirty="0" err="1" smtClean="0"/>
              <a:t>Kronik</a:t>
            </a:r>
            <a:r>
              <a:rPr lang="en-US" sz="1800" dirty="0" smtClean="0"/>
              <a:t> </a:t>
            </a:r>
            <a:r>
              <a:rPr lang="en-US" sz="1800" dirty="0" err="1" smtClean="0"/>
              <a:t>bel</a:t>
            </a:r>
            <a:r>
              <a:rPr lang="en-US" sz="1800" dirty="0" smtClean="0"/>
              <a:t> </a:t>
            </a:r>
            <a:r>
              <a:rPr lang="en-US" sz="1800" dirty="0" err="1" smtClean="0"/>
              <a:t>ağrısı</a:t>
            </a:r>
            <a:r>
              <a:rPr lang="en-US" sz="1800" dirty="0" smtClean="0"/>
              <a:t> </a:t>
            </a:r>
            <a:r>
              <a:rPr lang="en-US" sz="1800" dirty="0" err="1" smtClean="0"/>
              <a:t>için</a:t>
            </a:r>
            <a:r>
              <a:rPr lang="en-US" sz="1800" dirty="0" smtClean="0"/>
              <a:t> </a:t>
            </a:r>
            <a:r>
              <a:rPr lang="en-US" sz="1800" dirty="0" err="1" smtClean="0"/>
              <a:t>farmakolojik</a:t>
            </a:r>
            <a:r>
              <a:rPr lang="en-US" sz="1800" dirty="0" smtClean="0"/>
              <a:t> </a:t>
            </a:r>
            <a:r>
              <a:rPr lang="en-US" sz="1800" dirty="0" err="1" smtClean="0"/>
              <a:t>ve</a:t>
            </a:r>
            <a:r>
              <a:rPr lang="en-US" sz="1800" dirty="0" smtClean="0"/>
              <a:t> </a:t>
            </a:r>
            <a:r>
              <a:rPr lang="en-US" sz="1800" dirty="0" err="1" smtClean="0"/>
              <a:t>cerrahi</a:t>
            </a:r>
            <a:r>
              <a:rPr lang="en-US" sz="1800" dirty="0" smtClean="0"/>
              <a:t> </a:t>
            </a:r>
            <a:r>
              <a:rPr lang="en-US" sz="1800" dirty="0" err="1" smtClean="0"/>
              <a:t>tedaviler</a:t>
            </a:r>
            <a:r>
              <a:rPr lang="en-US" sz="1800" dirty="0" smtClean="0"/>
              <a:t>, </a:t>
            </a:r>
            <a:r>
              <a:rPr lang="en-US" sz="1800" dirty="0" err="1" smtClean="0"/>
              <a:t>bağımlılık</a:t>
            </a:r>
            <a:r>
              <a:rPr lang="en-US" sz="1800" dirty="0" smtClean="0"/>
              <a:t> </a:t>
            </a:r>
            <a:r>
              <a:rPr lang="en-US" sz="1800" dirty="0" err="1" smtClean="0"/>
              <a:t>ve</a:t>
            </a:r>
            <a:r>
              <a:rPr lang="en-US" sz="1800" dirty="0" smtClean="0"/>
              <a:t> </a:t>
            </a:r>
            <a:r>
              <a:rPr lang="en-US" sz="1800" dirty="0" err="1" smtClean="0"/>
              <a:t>cerrahi</a:t>
            </a:r>
            <a:r>
              <a:rPr lang="en-US" sz="1800" dirty="0" smtClean="0"/>
              <a:t> </a:t>
            </a:r>
            <a:r>
              <a:rPr lang="en-US" sz="1800" dirty="0" err="1" smtClean="0"/>
              <a:t>komplikasyonlar</a:t>
            </a:r>
            <a:r>
              <a:rPr lang="en-US" sz="1800" dirty="0" smtClean="0"/>
              <a:t> </a:t>
            </a:r>
            <a:r>
              <a:rPr lang="en-US" sz="1800" dirty="0" err="1" smtClean="0"/>
              <a:t>gibi</a:t>
            </a:r>
            <a:r>
              <a:rPr lang="en-US" sz="1800" dirty="0" smtClean="0"/>
              <a:t> </a:t>
            </a:r>
            <a:r>
              <a:rPr lang="en-US" sz="1800" dirty="0" err="1" smtClean="0"/>
              <a:t>olumsuz</a:t>
            </a:r>
            <a:r>
              <a:rPr lang="en-US" sz="1800" dirty="0" smtClean="0"/>
              <a:t> </a:t>
            </a:r>
            <a:r>
              <a:rPr lang="en-US" sz="1800" dirty="0" err="1" smtClean="0"/>
              <a:t>etkilerle</a:t>
            </a:r>
            <a:r>
              <a:rPr lang="en-US" sz="1800" dirty="0" smtClean="0"/>
              <a:t> </a:t>
            </a:r>
            <a:r>
              <a:rPr lang="en-US" sz="1800" dirty="0" err="1" smtClean="0"/>
              <a:t>ilişkilidir</a:t>
            </a:r>
            <a:r>
              <a:rPr lang="en-US" sz="1800" dirty="0" smtClean="0"/>
              <a:t>.</a:t>
            </a:r>
          </a:p>
          <a:p>
            <a:r>
              <a:rPr lang="en-US" sz="1800" dirty="0" err="1" smtClean="0"/>
              <a:t>Şimdiye</a:t>
            </a:r>
            <a:r>
              <a:rPr lang="en-US" sz="1800" dirty="0" smtClean="0"/>
              <a:t> </a:t>
            </a:r>
            <a:r>
              <a:rPr lang="en-US" sz="1800" dirty="0" err="1" smtClean="0"/>
              <a:t>kadar</a:t>
            </a:r>
            <a:r>
              <a:rPr lang="en-US" sz="1800" dirty="0" smtClean="0"/>
              <a:t> </a:t>
            </a:r>
            <a:r>
              <a:rPr lang="en-US" sz="1800" dirty="0" err="1" smtClean="0"/>
              <a:t>kronik</a:t>
            </a:r>
            <a:r>
              <a:rPr lang="en-US" sz="1800" dirty="0" smtClean="0"/>
              <a:t> </a:t>
            </a:r>
            <a:r>
              <a:rPr lang="en-US" sz="1800" dirty="0" err="1" smtClean="0"/>
              <a:t>bel</a:t>
            </a:r>
            <a:r>
              <a:rPr lang="en-US" sz="1800" dirty="0" smtClean="0"/>
              <a:t> </a:t>
            </a:r>
            <a:r>
              <a:rPr lang="en-US" sz="1800" dirty="0" err="1" smtClean="0"/>
              <a:t>ağrısı</a:t>
            </a:r>
            <a:r>
              <a:rPr lang="en-US" sz="1800" dirty="0" smtClean="0"/>
              <a:t> </a:t>
            </a:r>
            <a:r>
              <a:rPr lang="en-US" sz="1800" dirty="0" err="1" smtClean="0"/>
              <a:t>için</a:t>
            </a:r>
            <a:r>
              <a:rPr lang="en-US" sz="1800" dirty="0" smtClean="0"/>
              <a:t> </a:t>
            </a:r>
            <a:r>
              <a:rPr lang="en-US" sz="1800" dirty="0" err="1" smtClean="0"/>
              <a:t>akupunktur</a:t>
            </a:r>
            <a:r>
              <a:rPr lang="en-US" sz="1800" dirty="0" smtClean="0"/>
              <a:t> </a:t>
            </a:r>
            <a:r>
              <a:rPr lang="en-US" sz="1800" dirty="0" err="1" smtClean="0"/>
              <a:t>üzerine</a:t>
            </a:r>
            <a:r>
              <a:rPr lang="en-US" sz="1800" dirty="0" smtClean="0"/>
              <a:t> </a:t>
            </a:r>
            <a:r>
              <a:rPr lang="en-US" sz="1800" dirty="0" err="1" smtClean="0"/>
              <a:t>yapılan</a:t>
            </a:r>
            <a:r>
              <a:rPr lang="en-US" sz="1800" dirty="0" smtClean="0"/>
              <a:t> </a:t>
            </a:r>
            <a:r>
              <a:rPr lang="en-US" sz="1800" dirty="0" err="1" smtClean="0"/>
              <a:t>klinik</a:t>
            </a:r>
            <a:r>
              <a:rPr lang="en-US" sz="1800" dirty="0" smtClean="0"/>
              <a:t> </a:t>
            </a:r>
            <a:r>
              <a:rPr lang="en-US" sz="1800" dirty="0" err="1" smtClean="0"/>
              <a:t>çalışmaların</a:t>
            </a:r>
            <a:r>
              <a:rPr lang="en-US" sz="1800" dirty="0" smtClean="0"/>
              <a:t> </a:t>
            </a:r>
            <a:r>
              <a:rPr lang="en-US" sz="1800" dirty="0" err="1" smtClean="0"/>
              <a:t>çoğu</a:t>
            </a:r>
            <a:r>
              <a:rPr lang="en-US" sz="1800" dirty="0" smtClean="0"/>
              <a:t> </a:t>
            </a:r>
            <a:r>
              <a:rPr lang="en-US" sz="1800" dirty="0" err="1" smtClean="0"/>
              <a:t>manuel</a:t>
            </a:r>
            <a:r>
              <a:rPr lang="en-US" sz="1800" dirty="0" smtClean="0"/>
              <a:t> </a:t>
            </a:r>
            <a:r>
              <a:rPr lang="en-US" sz="1800" dirty="0" err="1" smtClean="0"/>
              <a:t>akupunkturu</a:t>
            </a:r>
            <a:r>
              <a:rPr lang="en-US" sz="1800" dirty="0" smtClean="0"/>
              <a:t> </a:t>
            </a:r>
            <a:r>
              <a:rPr lang="en-US" sz="1800" dirty="0" err="1" smtClean="0"/>
              <a:t>içeriyor</a:t>
            </a:r>
            <a:r>
              <a:rPr lang="en-US" sz="1800" dirty="0" smtClean="0"/>
              <a:t> </a:t>
            </a:r>
            <a:r>
              <a:rPr lang="en-US" sz="1800" dirty="0" err="1" smtClean="0"/>
              <a:t>ve</a:t>
            </a:r>
            <a:r>
              <a:rPr lang="en-US" sz="1800" dirty="0" smtClean="0"/>
              <a:t> </a:t>
            </a:r>
            <a:r>
              <a:rPr lang="en-US" sz="1800" dirty="0" err="1" smtClean="0"/>
              <a:t>gerçek</a:t>
            </a:r>
            <a:r>
              <a:rPr lang="en-US" sz="1800" dirty="0" smtClean="0"/>
              <a:t> </a:t>
            </a:r>
            <a:r>
              <a:rPr lang="en-US" sz="1800" dirty="0" err="1" smtClean="0"/>
              <a:t>ve</a:t>
            </a:r>
            <a:r>
              <a:rPr lang="en-US" sz="1800" dirty="0" smtClean="0"/>
              <a:t> </a:t>
            </a:r>
            <a:r>
              <a:rPr lang="en-US" sz="1800" dirty="0" err="1" smtClean="0"/>
              <a:t>sahte</a:t>
            </a:r>
            <a:r>
              <a:rPr lang="en-US" sz="1800" dirty="0" smtClean="0"/>
              <a:t> (</a:t>
            </a:r>
            <a:r>
              <a:rPr lang="en-US" sz="1800" dirty="0" err="1" smtClean="0"/>
              <a:t>plasebo</a:t>
            </a:r>
            <a:r>
              <a:rPr lang="en-US" sz="1800" dirty="0" smtClean="0"/>
              <a:t>) </a:t>
            </a:r>
            <a:r>
              <a:rPr lang="en-US" sz="1800" dirty="0" err="1" smtClean="0"/>
              <a:t>akupunktur</a:t>
            </a:r>
            <a:r>
              <a:rPr lang="en-US" sz="1800" dirty="0" smtClean="0"/>
              <a:t> </a:t>
            </a:r>
            <a:r>
              <a:rPr lang="en-US" sz="1800" dirty="0" err="1" smtClean="0"/>
              <a:t>arasında</a:t>
            </a:r>
            <a:r>
              <a:rPr lang="en-US" sz="1800" dirty="0" smtClean="0"/>
              <a:t> </a:t>
            </a:r>
            <a:r>
              <a:rPr lang="en-US" sz="1800" dirty="0" err="1" smtClean="0"/>
              <a:t>benzer</a:t>
            </a:r>
            <a:r>
              <a:rPr lang="en-US" sz="1800" dirty="0" smtClean="0"/>
              <a:t> </a:t>
            </a:r>
            <a:r>
              <a:rPr lang="en-US" sz="1800" dirty="0" err="1" smtClean="0"/>
              <a:t>etki</a:t>
            </a:r>
            <a:r>
              <a:rPr lang="en-US" sz="1800" dirty="0" smtClean="0"/>
              <a:t> </a:t>
            </a:r>
            <a:r>
              <a:rPr lang="en-US" sz="1800" dirty="0" err="1" smtClean="0"/>
              <a:t>büyüklükleri</a:t>
            </a:r>
            <a:r>
              <a:rPr lang="en-US" sz="1800" dirty="0" smtClean="0"/>
              <a:t> </a:t>
            </a:r>
            <a:r>
              <a:rPr lang="en-US" sz="1800" dirty="0" err="1" smtClean="0"/>
              <a:t>buldu</a:t>
            </a:r>
            <a:r>
              <a:rPr lang="en-US" sz="1800" dirty="0" smtClean="0"/>
              <a:t>.</a:t>
            </a:r>
          </a:p>
          <a:p>
            <a:r>
              <a:rPr lang="en-US" sz="1800" dirty="0" err="1" smtClean="0"/>
              <a:t>Preklinik</a:t>
            </a:r>
            <a:r>
              <a:rPr lang="en-US" sz="1800" dirty="0" smtClean="0"/>
              <a:t> </a:t>
            </a:r>
            <a:r>
              <a:rPr lang="en-US" sz="1800" dirty="0" err="1" smtClean="0"/>
              <a:t>çalışmalar</a:t>
            </a:r>
            <a:r>
              <a:rPr lang="en-US" sz="1800" dirty="0" smtClean="0"/>
              <a:t>, </a:t>
            </a:r>
            <a:r>
              <a:rPr lang="en-US" sz="1800" dirty="0" err="1" smtClean="0"/>
              <a:t>elektroakupunkturun</a:t>
            </a:r>
            <a:r>
              <a:rPr lang="en-US" sz="1800" dirty="0" smtClean="0"/>
              <a:t> </a:t>
            </a:r>
            <a:r>
              <a:rPr lang="en-US" sz="1800" dirty="0" err="1" smtClean="0"/>
              <a:t>manuel</a:t>
            </a:r>
            <a:r>
              <a:rPr lang="en-US" sz="1800" dirty="0" smtClean="0"/>
              <a:t> </a:t>
            </a:r>
            <a:r>
              <a:rPr lang="en-US" sz="1800" dirty="0" err="1" smtClean="0"/>
              <a:t>akupunkturdan</a:t>
            </a:r>
            <a:r>
              <a:rPr lang="en-US" sz="1800" dirty="0" smtClean="0"/>
              <a:t> </a:t>
            </a:r>
            <a:r>
              <a:rPr lang="en-US" sz="1800" dirty="0" err="1" smtClean="0"/>
              <a:t>daha</a:t>
            </a:r>
            <a:r>
              <a:rPr lang="en-US" sz="1800" dirty="0" smtClean="0"/>
              <a:t> </a:t>
            </a:r>
            <a:r>
              <a:rPr lang="en-US" sz="1800" dirty="0" err="1" smtClean="0"/>
              <a:t>güçlü</a:t>
            </a:r>
            <a:r>
              <a:rPr lang="en-US" sz="1800" dirty="0" smtClean="0"/>
              <a:t> </a:t>
            </a:r>
            <a:r>
              <a:rPr lang="en-US" sz="1800" dirty="0" err="1" smtClean="0"/>
              <a:t>analjezik</a:t>
            </a:r>
            <a:r>
              <a:rPr lang="en-US" sz="1800" dirty="0" smtClean="0"/>
              <a:t> </a:t>
            </a:r>
            <a:r>
              <a:rPr lang="en-US" sz="1800" dirty="0" err="1" smtClean="0"/>
              <a:t>sonuçlara</a:t>
            </a:r>
            <a:r>
              <a:rPr lang="en-US" sz="1800" dirty="0" smtClean="0"/>
              <a:t> </a:t>
            </a:r>
            <a:r>
              <a:rPr lang="en-US" sz="1800" dirty="0" err="1" smtClean="0"/>
              <a:t>yol</a:t>
            </a:r>
            <a:r>
              <a:rPr lang="en-US" sz="1800" dirty="0" smtClean="0"/>
              <a:t> </a:t>
            </a:r>
            <a:r>
              <a:rPr lang="en-US" sz="1800" dirty="0" err="1" smtClean="0"/>
              <a:t>açabileceğini</a:t>
            </a:r>
            <a:r>
              <a:rPr lang="en-US" sz="1800" dirty="0" smtClean="0"/>
              <a:t> </a:t>
            </a:r>
            <a:r>
              <a:rPr lang="en-US" sz="1800" dirty="0" err="1" smtClean="0"/>
              <a:t>düşündürmektedir</a:t>
            </a:r>
            <a:endParaRPr lang="en-US" sz="1800" dirty="0" smtClean="0"/>
          </a:p>
          <a:p>
            <a:endParaRPr lang="en-US" sz="1800" dirty="0" smtClean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" y="5006182"/>
            <a:ext cx="8382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1.</a:t>
            </a:r>
          </a:p>
          <a:p>
            <a:r>
              <a:rPr lang="en-US" sz="800" dirty="0" err="1" smtClean="0"/>
              <a:t>Mokdad</a:t>
            </a:r>
            <a:r>
              <a:rPr lang="en-US" sz="800" dirty="0" smtClean="0"/>
              <a:t>  AH﻿, </a:t>
            </a:r>
            <a:r>
              <a:rPr lang="en-US" sz="800" dirty="0" err="1" smtClean="0"/>
              <a:t>Ballestros</a:t>
            </a:r>
            <a:r>
              <a:rPr lang="en-US" sz="800" dirty="0" smtClean="0"/>
              <a:t>  K﻿, </a:t>
            </a:r>
            <a:r>
              <a:rPr lang="en-US" sz="800" dirty="0" err="1" smtClean="0"/>
              <a:t>Echko</a:t>
            </a:r>
            <a:r>
              <a:rPr lang="en-US" sz="800" dirty="0" smtClean="0"/>
              <a:t>  M﻿,  et al; US Burden of Disease Collaborators.  The state of US health, 1990-2016: burden of diseases, injuries, and risk factors among US states. ﻿  JAMA. 2018;319(14):1444-1472. doi:10.1001/jama.2018.0158﻿</a:t>
            </a:r>
          </a:p>
          <a:p>
            <a:r>
              <a:rPr lang="en-US" sz="800" dirty="0" err="1" smtClean="0"/>
              <a:t>ArticlePubMedGoogle</a:t>
            </a:r>
            <a:r>
              <a:rPr lang="en-US" sz="800" dirty="0" smtClean="0"/>
              <a:t> Scholar</a:t>
            </a:r>
          </a:p>
          <a:p>
            <a:r>
              <a:rPr lang="en-US" sz="800" dirty="0" smtClean="0"/>
              <a:t>2.</a:t>
            </a:r>
          </a:p>
          <a:p>
            <a:r>
              <a:rPr lang="en-US" sz="800" dirty="0" err="1" smtClean="0"/>
              <a:t>Grotle</a:t>
            </a:r>
            <a:r>
              <a:rPr lang="en-US" sz="800" dirty="0" smtClean="0"/>
              <a:t>  M﻿, </a:t>
            </a:r>
            <a:r>
              <a:rPr lang="en-US" sz="800" dirty="0" err="1" smtClean="0"/>
              <a:t>Småstuen</a:t>
            </a:r>
            <a:r>
              <a:rPr lang="en-US" sz="800" dirty="0" smtClean="0"/>
              <a:t>  MC﻿, </a:t>
            </a:r>
            <a:r>
              <a:rPr lang="en-US" sz="800" dirty="0" err="1" smtClean="0"/>
              <a:t>Fjeld</a:t>
            </a:r>
            <a:r>
              <a:rPr lang="en-US" sz="800" dirty="0" smtClean="0"/>
              <a:t>  O﻿,  et al.  Lumbar spine surgery across 15 years: trends, complications and reoperations in a longitudinal observational study from Norway. ﻿  BMJ Open. 2019;9(8):e028743. doi:10.1136/bmjopen-2018-028743﻿PubMedGoogle Scholar</a:t>
            </a:r>
          </a:p>
          <a:p>
            <a:r>
              <a:rPr lang="en-US" sz="800" dirty="0" smtClean="0"/>
              <a:t>3.</a:t>
            </a:r>
          </a:p>
          <a:p>
            <a:r>
              <a:rPr lang="en-US" sz="800" dirty="0" smtClean="0"/>
              <a:t>Chou  R﻿, </a:t>
            </a:r>
            <a:r>
              <a:rPr lang="en-US" sz="800" dirty="0" err="1" smtClean="0"/>
              <a:t>Deyo</a:t>
            </a:r>
            <a:r>
              <a:rPr lang="en-US" sz="800" dirty="0" smtClean="0"/>
              <a:t>  R﻿, </a:t>
            </a:r>
            <a:r>
              <a:rPr lang="en-US" sz="800" dirty="0" err="1" smtClean="0"/>
              <a:t>Friedly</a:t>
            </a:r>
            <a:r>
              <a:rPr lang="en-US" sz="800" dirty="0" smtClean="0"/>
              <a:t>  J﻿,  et al.  Systemic pharmacologic therapies for low back pain: a systematic review for an American College of Physicians clinical practice guideline. ﻿  Ann Intern Med. 2017;166(7):480-492. doi:10.7326/M16-2458﻿PubMedGoogle </a:t>
            </a:r>
            <a:r>
              <a:rPr lang="en-US" sz="800" dirty="0" err="1" smtClean="0"/>
              <a:t>ScholarCrossref</a:t>
            </a:r>
            <a:endParaRPr lang="en-US" sz="800" dirty="0" smtClean="0"/>
          </a:p>
          <a:p>
            <a:r>
              <a:rPr lang="en-US" sz="800" dirty="0" smtClean="0"/>
              <a:t>4.</a:t>
            </a:r>
          </a:p>
          <a:p>
            <a:r>
              <a:rPr lang="en-US" sz="800" dirty="0" err="1" smtClean="0"/>
              <a:t>Brinkhaus</a:t>
            </a:r>
            <a:r>
              <a:rPr lang="en-US" sz="800" dirty="0" smtClean="0"/>
              <a:t>  B﻿, Witt  CM﻿, Jena  S﻿,  et al.  Acupuncture in patients with chronic low back pain: a randomized controlled trial. ﻿  Arch Intern Med. 2006;166(4):450-457. doi:10.1001/archinte.166.4.450﻿</a:t>
            </a:r>
          </a:p>
          <a:p>
            <a:r>
              <a:rPr lang="en-US" sz="800" dirty="0" err="1" smtClean="0"/>
              <a:t>ArticlePubMedGoogle</a:t>
            </a:r>
            <a:r>
              <a:rPr lang="en-US" sz="800" dirty="0" smtClean="0"/>
              <a:t> Scholar</a:t>
            </a:r>
          </a:p>
          <a:p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2333762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</TotalTime>
  <Words>2441</Words>
  <Application>Microsoft Macintosh PowerPoint</Application>
  <PresentationFormat>On-screen Show (4:3)</PresentationFormat>
  <Paragraphs>261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Makale Sunumu </vt:lpstr>
      <vt:lpstr>PowerPoint Presentation</vt:lpstr>
      <vt:lpstr>Akupunktur</vt:lpstr>
      <vt:lpstr>PowerPoint Presentation</vt:lpstr>
      <vt:lpstr>PowerPoint Presentation</vt:lpstr>
      <vt:lpstr>Sonuçlar</vt:lpstr>
      <vt:lpstr>PowerPoint Presentation</vt:lpstr>
      <vt:lpstr>PowerPoint Presentation</vt:lpstr>
      <vt:lpstr>Giriş</vt:lpstr>
      <vt:lpstr>Giriş</vt:lpstr>
      <vt:lpstr>Giriş</vt:lpstr>
      <vt:lpstr>PowerPoint Presentation</vt:lpstr>
      <vt:lpstr>Metodlar Çalışma Tasarımı ve Katılımcılar </vt:lpstr>
      <vt:lpstr>Metodlar Çalışma Tasarımı ve Katılımcılar </vt:lpstr>
      <vt:lpstr>Metodlar Çalışma Tasarımı ve Katılımcılar </vt:lpstr>
      <vt:lpstr>PowerPoint Presentation</vt:lpstr>
      <vt:lpstr>PowerPoint Presentation</vt:lpstr>
      <vt:lpstr>PowerPoint Presentation</vt:lpstr>
      <vt:lpstr>Metodlar Müdahaleler </vt:lpstr>
      <vt:lpstr>Metodlar</vt:lpstr>
      <vt:lpstr>PowerPoint Presentation</vt:lpstr>
      <vt:lpstr>PowerPoint Presentation</vt:lpstr>
      <vt:lpstr>İstatistiksel analiz</vt:lpstr>
      <vt:lpstr>PowerPoint Presentation</vt:lpstr>
      <vt:lpstr>PowerPoint Presentation</vt:lpstr>
      <vt:lpstr>İstatistik</vt:lpstr>
      <vt:lpstr>PowerPoint Presentation</vt:lpstr>
      <vt:lpstr>Bulgular</vt:lpstr>
      <vt:lpstr>Tedavi Etkisi</vt:lpstr>
      <vt:lpstr>Tedavi Etkisi</vt:lpstr>
      <vt:lpstr>Tedavi Etkisi</vt:lpstr>
      <vt:lpstr>Yan etkiler</vt:lpstr>
      <vt:lpstr>Tartışma</vt:lpstr>
      <vt:lpstr>Elektroakupunkturun Tedavi Etkisi</vt:lpstr>
      <vt:lpstr>Tartışma</vt:lpstr>
      <vt:lpstr>Tartışma</vt:lpstr>
      <vt:lpstr>Sınırlamalar</vt:lpstr>
      <vt:lpstr>Sonuç</vt:lpstr>
      <vt:lpstr>Çıkar Çatışması Açıklamaları</vt:lpstr>
      <vt:lpstr>Teşekkürler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meko meko</dc:creator>
  <cp:lastModifiedBy>meko meko</cp:lastModifiedBy>
  <cp:revision>47</cp:revision>
  <dcterms:created xsi:type="dcterms:W3CDTF">2022-11-14T08:55:06Z</dcterms:created>
  <dcterms:modified xsi:type="dcterms:W3CDTF">2022-11-15T10:46:42Z</dcterms:modified>
</cp:coreProperties>
</file>