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323" r:id="rId3"/>
    <p:sldId id="258" r:id="rId4"/>
    <p:sldId id="257" r:id="rId5"/>
    <p:sldId id="259" r:id="rId6"/>
    <p:sldId id="260" r:id="rId7"/>
    <p:sldId id="268" r:id="rId8"/>
    <p:sldId id="261" r:id="rId9"/>
    <p:sldId id="262" r:id="rId10"/>
    <p:sldId id="263" r:id="rId11"/>
    <p:sldId id="264" r:id="rId12"/>
    <p:sldId id="265" r:id="rId13"/>
    <p:sldId id="266" r:id="rId14"/>
    <p:sldId id="271" r:id="rId15"/>
    <p:sldId id="267" r:id="rId16"/>
    <p:sldId id="269" r:id="rId17"/>
    <p:sldId id="270" r:id="rId18"/>
    <p:sldId id="272" r:id="rId19"/>
    <p:sldId id="332" r:id="rId20"/>
    <p:sldId id="333" r:id="rId21"/>
    <p:sldId id="284" r:id="rId22"/>
    <p:sldId id="334" r:id="rId23"/>
    <p:sldId id="335" r:id="rId24"/>
    <p:sldId id="274" r:id="rId25"/>
    <p:sldId id="273" r:id="rId26"/>
    <p:sldId id="285" r:id="rId27"/>
    <p:sldId id="276" r:id="rId28"/>
    <p:sldId id="277" r:id="rId29"/>
    <p:sldId id="279" r:id="rId30"/>
    <p:sldId id="281" r:id="rId31"/>
    <p:sldId id="329" r:id="rId32"/>
    <p:sldId id="283" r:id="rId33"/>
    <p:sldId id="286" r:id="rId34"/>
    <p:sldId id="290" r:id="rId35"/>
    <p:sldId id="291" r:id="rId36"/>
    <p:sldId id="282" r:id="rId37"/>
    <p:sldId id="287" r:id="rId38"/>
    <p:sldId id="288" r:id="rId39"/>
    <p:sldId id="289" r:id="rId40"/>
    <p:sldId id="292" r:id="rId41"/>
    <p:sldId id="297" r:id="rId42"/>
    <p:sldId id="293" r:id="rId43"/>
    <p:sldId id="294" r:id="rId44"/>
    <p:sldId id="331" r:id="rId45"/>
    <p:sldId id="298" r:id="rId46"/>
    <p:sldId id="295" r:id="rId47"/>
    <p:sldId id="296" r:id="rId48"/>
    <p:sldId id="299" r:id="rId49"/>
    <p:sldId id="301" r:id="rId50"/>
    <p:sldId id="302" r:id="rId51"/>
    <p:sldId id="303" r:id="rId52"/>
    <p:sldId id="306" r:id="rId53"/>
    <p:sldId id="311" r:id="rId54"/>
    <p:sldId id="304" r:id="rId55"/>
    <p:sldId id="305" r:id="rId56"/>
    <p:sldId id="307" r:id="rId57"/>
    <p:sldId id="310" r:id="rId58"/>
    <p:sldId id="308" r:id="rId59"/>
    <p:sldId id="309" r:id="rId60"/>
    <p:sldId id="313" r:id="rId61"/>
    <p:sldId id="314" r:id="rId62"/>
    <p:sldId id="315" r:id="rId63"/>
    <p:sldId id="316" r:id="rId64"/>
    <p:sldId id="324" r:id="rId65"/>
    <p:sldId id="317" r:id="rId66"/>
    <p:sldId id="318" r:id="rId67"/>
    <p:sldId id="326" r:id="rId68"/>
    <p:sldId id="325" r:id="rId69"/>
    <p:sldId id="327" r:id="rId70"/>
    <p:sldId id="328" r:id="rId71"/>
    <p:sldId id="319" r:id="rId72"/>
    <p:sldId id="320" r:id="rId73"/>
    <p:sldId id="322" r:id="rId7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4AA55-51BE-4C51-99C8-9B15244D7829}" type="datetimeFigureOut">
              <a:rPr lang="tr-TR" smtClean="0"/>
              <a:t>16.05.2023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3A296-17EA-4BEE-B51B-1A3A9AD0C4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252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3A296-17EA-4BEE-B51B-1A3A9AD0C478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3640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STANDART KUADRIVALAN INAKTIF AŞI 6 AYLIK-17 YAŞ ARASINDAKİ ÇOCUKLARDA 0,5 ML LİK DOZDA UYGULANMAKTADIR. DAHA ÖNCE AŞI UYGULANMAMIŞ OLAN 9 YAŞINDAN KÜÇÜK ÇOCUKLAR İÇİN ENAZ 4 HJAFTALIK BİR ARADAN SONRA 0,5 ML LİK İKİNCİ BİR DOZ UYGULANMALIDIR.</a:t>
            </a:r>
          </a:p>
          <a:p>
            <a:r>
              <a:rPr lang="tr-TR" dirty="0"/>
              <a:t>DÜNYA SAĞLIK ÖRGÜTÜ HER YIL GEBELER, 6 AY 5 YAŞ ARASI ÇOCUKLAR, YAŞLILAR (65 YAŞ ÜZERİ), KRONİK HAST OLANLAR VE SAĞLIK ÇALIŞANI OLANLARIN AŞILANMASINI ÖNERMEKTEDİR.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3A296-17EA-4BEE-B51B-1A3A9AD0C478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8131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065" marR="60960" indent="0">
              <a:spcBef>
                <a:spcPts val="95"/>
              </a:spcBef>
              <a:buClr>
                <a:schemeClr val="tx1"/>
              </a:buClr>
              <a:buFont typeface="Arial" panose="020B0604020202020204" pitchFamily="34" charset="0"/>
              <a:buNone/>
              <a:tabLst>
                <a:tab pos="481965" algn="l"/>
                <a:tab pos="482600" algn="l"/>
              </a:tabLst>
            </a:pPr>
            <a:r>
              <a:rPr lang="tr-TR" sz="1200" spc="-5" dirty="0">
                <a:latin typeface="Verdana"/>
                <a:cs typeface="Verdana"/>
              </a:rPr>
              <a:t>Değişik</a:t>
            </a:r>
            <a:r>
              <a:rPr lang="tr-TR" sz="1200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mikroorganizmaların</a:t>
            </a:r>
            <a:r>
              <a:rPr lang="tr-TR" sz="1200" spc="40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yol</a:t>
            </a:r>
            <a:r>
              <a:rPr lang="tr-TR" sz="1200" spc="5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açtığı, </a:t>
            </a:r>
            <a:r>
              <a:rPr lang="tr-TR" sz="1200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akut</a:t>
            </a:r>
            <a:r>
              <a:rPr lang="tr-TR" sz="1200" spc="10" dirty="0">
                <a:latin typeface="Verdana"/>
                <a:cs typeface="Verdana"/>
              </a:rPr>
              <a:t> </a:t>
            </a:r>
            <a:r>
              <a:rPr lang="tr-TR" sz="1200" spc="-10" dirty="0">
                <a:latin typeface="Verdana"/>
                <a:cs typeface="Verdana"/>
              </a:rPr>
              <a:t>inflamasyonla</a:t>
            </a:r>
            <a:r>
              <a:rPr lang="tr-TR" sz="1200" spc="50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seyreden,</a:t>
            </a:r>
            <a:r>
              <a:rPr lang="tr-TR" sz="1200" spc="30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farinksi</a:t>
            </a:r>
            <a:r>
              <a:rPr lang="tr-TR" sz="1200" spc="25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ve </a:t>
            </a:r>
            <a:r>
              <a:rPr lang="tr-TR" sz="1200" spc="-969" dirty="0">
                <a:latin typeface="Verdana"/>
                <a:cs typeface="Verdana"/>
              </a:rPr>
              <a:t> </a:t>
            </a:r>
            <a:r>
              <a:rPr lang="tr-TR" sz="1200" spc="-5" dirty="0" err="1">
                <a:latin typeface="Verdana"/>
                <a:cs typeface="Verdana"/>
              </a:rPr>
              <a:t>tonsillaları</a:t>
            </a:r>
            <a:r>
              <a:rPr lang="tr-TR" sz="1200" spc="10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etkileyen</a:t>
            </a:r>
            <a:r>
              <a:rPr lang="tr-TR" sz="1200" dirty="0">
                <a:latin typeface="Verdana"/>
                <a:cs typeface="Verdana"/>
              </a:rPr>
              <a:t> </a:t>
            </a:r>
            <a:r>
              <a:rPr lang="tr-TR" sz="1200" spc="-10" dirty="0">
                <a:latin typeface="Verdana"/>
                <a:cs typeface="Verdana"/>
              </a:rPr>
              <a:t>üst</a:t>
            </a:r>
            <a:r>
              <a:rPr lang="tr-TR" sz="1200" spc="15" dirty="0">
                <a:latin typeface="Verdana"/>
                <a:cs typeface="Verdana"/>
              </a:rPr>
              <a:t> </a:t>
            </a:r>
            <a:r>
              <a:rPr lang="tr-TR" sz="1200" spc="-10" dirty="0">
                <a:latin typeface="Verdana"/>
                <a:cs typeface="Verdana"/>
              </a:rPr>
              <a:t>solunum</a:t>
            </a:r>
            <a:r>
              <a:rPr lang="tr-TR" sz="1200" spc="40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yolu</a:t>
            </a:r>
            <a:r>
              <a:rPr lang="tr-TR" sz="1200" spc="0" dirty="0">
                <a:latin typeface="Verdana"/>
                <a:cs typeface="Verdana"/>
              </a:rPr>
              <a:t> </a:t>
            </a:r>
            <a:r>
              <a:rPr lang="tr-TR" sz="1200" spc="-10" dirty="0">
                <a:latin typeface="Verdana"/>
                <a:cs typeface="Verdana"/>
              </a:rPr>
              <a:t>hastalığıdır.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3A296-17EA-4BEE-B51B-1A3A9AD0C478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6441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spc="-5" dirty="0">
                <a:latin typeface="Verdana"/>
                <a:cs typeface="Verdana"/>
              </a:rPr>
              <a:t>İki</a:t>
            </a:r>
            <a:r>
              <a:rPr lang="tr-TR" sz="1200" spc="-10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yaş</a:t>
            </a:r>
            <a:r>
              <a:rPr lang="tr-TR" sz="1200" spc="20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altında</a:t>
            </a:r>
            <a:r>
              <a:rPr lang="tr-TR" sz="1200" spc="10" dirty="0">
                <a:latin typeface="Verdana"/>
                <a:cs typeface="Verdana"/>
              </a:rPr>
              <a:t> </a:t>
            </a:r>
            <a:r>
              <a:rPr lang="tr-TR" sz="1200" spc="-5" dirty="0" err="1">
                <a:latin typeface="Verdana"/>
                <a:cs typeface="Verdana"/>
              </a:rPr>
              <a:t>maternal</a:t>
            </a:r>
            <a:r>
              <a:rPr lang="tr-TR" sz="1200" spc="5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antikorların </a:t>
            </a:r>
            <a:r>
              <a:rPr lang="tr-TR" sz="1200" spc="-969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koruması</a:t>
            </a:r>
            <a:r>
              <a:rPr lang="tr-TR" sz="1200" spc="35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ve</a:t>
            </a:r>
            <a:r>
              <a:rPr lang="tr-TR" sz="1200" spc="-10" dirty="0">
                <a:latin typeface="Verdana"/>
                <a:cs typeface="Verdana"/>
              </a:rPr>
              <a:t> </a:t>
            </a:r>
            <a:r>
              <a:rPr lang="tr-TR" sz="1200" spc="-5" dirty="0" err="1">
                <a:latin typeface="Verdana"/>
                <a:cs typeface="Verdana"/>
              </a:rPr>
              <a:t>AGBHS’un</a:t>
            </a:r>
            <a:r>
              <a:rPr lang="tr-TR" sz="1200" spc="15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mukozaya </a:t>
            </a:r>
            <a:r>
              <a:rPr lang="tr-TR" sz="1200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yapışmasında</a:t>
            </a:r>
            <a:r>
              <a:rPr lang="tr-TR" sz="1200" spc="50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yetersizlik</a:t>
            </a:r>
            <a:r>
              <a:rPr lang="tr-TR" sz="1200" spc="20" dirty="0">
                <a:latin typeface="Verdana"/>
                <a:cs typeface="Verdana"/>
              </a:rPr>
              <a:t> </a:t>
            </a:r>
            <a:r>
              <a:rPr lang="tr-TR" sz="1200" spc="-10" dirty="0">
                <a:latin typeface="Verdana"/>
                <a:cs typeface="Verdana"/>
              </a:rPr>
              <a:t>nedeniyle </a:t>
            </a:r>
            <a:r>
              <a:rPr lang="tr-TR" sz="1200" spc="-5" dirty="0">
                <a:latin typeface="Verdana"/>
                <a:cs typeface="Verdana"/>
              </a:rPr>
              <a:t> </a:t>
            </a:r>
            <a:r>
              <a:rPr lang="tr-TR" sz="1200" spc="-10" dirty="0">
                <a:latin typeface="Verdana"/>
                <a:cs typeface="Verdana"/>
              </a:rPr>
              <a:t>nadirdir</a:t>
            </a:r>
            <a:r>
              <a:rPr lang="tr-TR" sz="1200" spc="45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ve</a:t>
            </a:r>
            <a:r>
              <a:rPr lang="tr-TR" sz="1200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neden</a:t>
            </a:r>
            <a:r>
              <a:rPr lang="tr-TR" sz="1200" spc="10" dirty="0">
                <a:latin typeface="Verdana"/>
                <a:cs typeface="Verdana"/>
              </a:rPr>
              <a:t> </a:t>
            </a:r>
            <a:r>
              <a:rPr lang="tr-TR" sz="1200" spc="-10" dirty="0" err="1">
                <a:latin typeface="Verdana"/>
                <a:cs typeface="Verdana"/>
              </a:rPr>
              <a:t>viruslardır</a:t>
            </a:r>
            <a:r>
              <a:rPr lang="tr-TR" sz="1200" spc="-10" dirty="0">
                <a:latin typeface="Verdana"/>
                <a:cs typeface="Verdana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latin typeface="Verdana"/>
              <a:cs typeface="Verdana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3A296-17EA-4BEE-B51B-1A3A9AD0C478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6783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3A296-17EA-4BEE-B51B-1A3A9AD0C478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9154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1965" indent="-469900">
              <a:spcBef>
                <a:spcPts val="819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sz="1200" spc="-5" dirty="0">
                <a:latin typeface="Verdana"/>
                <a:cs typeface="Verdana"/>
              </a:rPr>
              <a:t>Enfeksiyonun</a:t>
            </a:r>
            <a:r>
              <a:rPr lang="tr-TR" sz="1200" spc="-20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giderilmesi</a:t>
            </a:r>
            <a:endParaRPr lang="tr-TR" sz="1200" dirty="0">
              <a:latin typeface="Verdana"/>
              <a:cs typeface="Verdana"/>
            </a:endParaRPr>
          </a:p>
          <a:p>
            <a:pPr marL="481965" marR="472440" indent="-469900">
              <a:spcBef>
                <a:spcPts val="72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sz="1200" spc="-5" dirty="0">
                <a:latin typeface="Verdana"/>
                <a:cs typeface="Verdana"/>
              </a:rPr>
              <a:t>Orta</a:t>
            </a:r>
            <a:r>
              <a:rPr lang="tr-TR" sz="1200" spc="-55" dirty="0">
                <a:latin typeface="Verdana"/>
                <a:cs typeface="Verdana"/>
              </a:rPr>
              <a:t> </a:t>
            </a:r>
            <a:r>
              <a:rPr lang="tr-TR" sz="1200" dirty="0">
                <a:latin typeface="Verdana"/>
                <a:cs typeface="Verdana"/>
              </a:rPr>
              <a:t>kulak</a:t>
            </a:r>
            <a:r>
              <a:rPr lang="tr-TR" sz="1200" spc="-45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havalanmasının </a:t>
            </a:r>
            <a:r>
              <a:rPr lang="tr-TR" sz="1200" spc="-1040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sağlanması</a:t>
            </a:r>
            <a:endParaRPr lang="tr-TR" sz="1200" dirty="0">
              <a:latin typeface="Verdana"/>
              <a:cs typeface="Verdana"/>
            </a:endParaRPr>
          </a:p>
          <a:p>
            <a:pPr marL="481965" indent="-469900">
              <a:spcBef>
                <a:spcPts val="72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sz="1200" dirty="0">
                <a:latin typeface="Verdana"/>
                <a:cs typeface="Verdana"/>
              </a:rPr>
              <a:t>Ağrının</a:t>
            </a:r>
            <a:r>
              <a:rPr lang="tr-TR" sz="1200" spc="-45" dirty="0">
                <a:latin typeface="Verdana"/>
                <a:cs typeface="Verdana"/>
              </a:rPr>
              <a:t> </a:t>
            </a:r>
            <a:r>
              <a:rPr lang="tr-TR" sz="1200" spc="-5" dirty="0">
                <a:latin typeface="Verdana"/>
                <a:cs typeface="Verdana"/>
              </a:rPr>
              <a:t>giderilmesi</a:t>
            </a:r>
            <a:endParaRPr lang="tr-TR" sz="1200" dirty="0">
              <a:latin typeface="Verdana"/>
              <a:cs typeface="Verdana"/>
            </a:endParaRPr>
          </a:p>
          <a:p>
            <a:pPr marL="481965" indent="-469900">
              <a:spcBef>
                <a:spcPts val="72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sz="1200" dirty="0">
                <a:latin typeface="Verdana"/>
                <a:cs typeface="Verdana"/>
              </a:rPr>
              <a:t>Komplikasyonların</a:t>
            </a:r>
            <a:r>
              <a:rPr lang="tr-TR" sz="1200" spc="-95" dirty="0">
                <a:latin typeface="Verdana"/>
                <a:cs typeface="Verdana"/>
              </a:rPr>
              <a:t> </a:t>
            </a:r>
            <a:r>
              <a:rPr lang="tr-TR" sz="1200" dirty="0">
                <a:latin typeface="Verdana"/>
                <a:cs typeface="Verdana"/>
              </a:rPr>
              <a:t>önlenmesi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3A296-17EA-4BEE-B51B-1A3A9AD0C478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0885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D691D78-4AD8-CDA8-F2AC-0D90667FC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30531E5-9961-05B3-B913-A55383A3F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58F4FA7-5B5A-A30A-FE9B-E9B8C60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CC8F-DC24-41F6-8C4F-8D0BA479F180}" type="datetimeFigureOut">
              <a:rPr lang="tr-TR" smtClean="0"/>
              <a:t>16.05.2023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626FFD2-BC4E-AFF2-10FD-9469E27C1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002E9E2-2324-D789-A34E-1DB2B58C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D621-5302-43FF-9570-D9CE078E8E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5448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650D7C-4878-AF4E-D17E-939905BAB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1297082-10EA-EE11-A0E7-83AA17D31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1BCFDF5-A457-149C-90BA-1AA95F383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CC8F-DC24-41F6-8C4F-8D0BA479F180}" type="datetimeFigureOut">
              <a:rPr lang="tr-TR" smtClean="0"/>
              <a:t>16.05.2023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D92F27-F9AF-64A9-2750-354FD7A08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71B0687-832C-63C4-21DC-0F9CDE97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D621-5302-43FF-9570-D9CE078E8E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955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7158112-29B7-03F1-0C24-D5596C3E1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413CAE6-AB13-6E44-3472-7FDFEDCEC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CFB974A-1EC7-9B8B-BAF2-C30A8F3A8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CC8F-DC24-41F6-8C4F-8D0BA479F180}" type="datetimeFigureOut">
              <a:rPr lang="tr-TR" smtClean="0"/>
              <a:t>16.05.2023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6F2018A-BB60-002F-63F3-052E6630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CC615BC-166E-F671-A570-D0FEBB4FF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D621-5302-43FF-9570-D9CE078E8E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151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2A74C43-323D-E441-158F-5D42D610D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2A0371-BDFD-7DC8-C563-C96919343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2EDDB2-285D-CC9C-1A30-3D9BBA5C4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CC8F-DC24-41F6-8C4F-8D0BA479F180}" type="datetimeFigureOut">
              <a:rPr lang="tr-TR" smtClean="0"/>
              <a:t>16.05.2023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976BD3D-F040-599C-9792-7AADC1C8F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CC6971E-342D-DBFE-4852-D23ACEB8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D621-5302-43FF-9570-D9CE078E8E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130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118EFC-1933-46F8-8E7D-0C02752F1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51CE3D5-ED3C-3CD6-A0F4-7A1ABD600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FCEDBB9-F992-1EED-38E9-0308C40A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CC8F-DC24-41F6-8C4F-8D0BA479F180}" type="datetimeFigureOut">
              <a:rPr lang="tr-TR" smtClean="0"/>
              <a:t>16.05.2023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7BABAEA-D2FA-D7B1-39BD-BDC228DC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1BF370B-165B-F377-3555-F1CE896A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D621-5302-43FF-9570-D9CE078E8E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8651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3B24F0-F272-6DA5-B6C8-C58DBC82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EBCD74-88A7-726F-EC2A-194405DCF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552F9E9-C9C4-CAFE-1528-711BFA686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8A71F28-0E6F-4973-F805-BF526137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CC8F-DC24-41F6-8C4F-8D0BA479F180}" type="datetimeFigureOut">
              <a:rPr lang="tr-TR" smtClean="0"/>
              <a:t>16.05.2023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2EB2E3A-7A4A-84A1-0CE2-C6425C9A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B1752F1-1CF5-52E0-889D-7A6DD2DE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D621-5302-43FF-9570-D9CE078E8E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325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1DD1E5-3D54-B5E9-4DB8-1DC8569A4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81BFBA2-49FE-C3F0-BC1E-8702B0E4B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0845072-8DAC-9428-86EB-40CCA6266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B3584379-DFE8-798A-F268-5483FF1D1E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6E3E2C4-7831-62A1-9346-EB48C8D09F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90834F4-9907-104A-6F6D-3110FDBA4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CC8F-DC24-41F6-8C4F-8D0BA479F180}" type="datetimeFigureOut">
              <a:rPr lang="tr-TR" smtClean="0"/>
              <a:t>16.05.2023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91AB2F09-C7AA-5EA1-8030-F49317393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10F8D3A-8AC9-AB8D-26F1-9E091A4B3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D621-5302-43FF-9570-D9CE078E8E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1152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4D62A3-0544-8CCC-D06E-1B720D36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6783866-AE55-DC39-48D8-E804FCD7B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CC8F-DC24-41F6-8C4F-8D0BA479F180}" type="datetimeFigureOut">
              <a:rPr lang="tr-TR" smtClean="0"/>
              <a:t>16.05.2023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3F72F5D-B62E-2656-F4BB-83713ED28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28D1A9D-948F-F637-D592-F7405F19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D621-5302-43FF-9570-D9CE078E8E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7937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A500794-6415-FABF-A384-43C873ACF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CC8F-DC24-41F6-8C4F-8D0BA479F180}" type="datetimeFigureOut">
              <a:rPr lang="tr-TR" smtClean="0"/>
              <a:t>16.05.2023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C47D323-E1E2-6932-4304-EA2EC52B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942A6EE-DF11-8111-A901-A0D98F81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D621-5302-43FF-9570-D9CE078E8E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502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6083D7-47DE-4E92-FB28-ADD72588E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BCBC83C-BDDC-0D1A-334B-382731145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06B8BD2-25ED-DFB9-E496-E4622A6FF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EE2AF92-C83F-ED8E-9D26-105FCC19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CC8F-DC24-41F6-8C4F-8D0BA479F180}" type="datetimeFigureOut">
              <a:rPr lang="tr-TR" smtClean="0"/>
              <a:t>16.05.2023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58422D6-B11F-A15E-A90E-991CAB8F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CAC4856-C225-50E4-786E-96A4EC7E7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D621-5302-43FF-9570-D9CE078E8E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791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E2173D-0F3F-E082-B303-273E2B5A6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171CC64-0AF6-818A-D877-6912A6D28F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4BC7D68-A28E-4E10-C94A-853354619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5F40083-0335-7524-126F-B49967019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CC8F-DC24-41F6-8C4F-8D0BA479F180}" type="datetimeFigureOut">
              <a:rPr lang="tr-TR" smtClean="0"/>
              <a:t>16.05.2023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A2AC647-AF60-D92A-407B-4ACFF9657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6ED23CB-7D52-C7E4-D2EE-295521B03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D621-5302-43FF-9570-D9CE078E8E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506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93D91E2-A35D-F5A5-39D3-BAAAFD84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889597E-C9B1-D8C8-43AE-6730F91BA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1518981-4D3D-7968-11A6-25E98D6E1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CCC8F-DC24-41F6-8C4F-8D0BA479F180}" type="datetimeFigureOut">
              <a:rPr lang="tr-TR" smtClean="0"/>
              <a:t>16.05.2023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86A4892-06EB-AC90-C062-ADF17C638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BC1A469-E686-D43F-D12F-1BECCB2DC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0D621-5302-43FF-9570-D9CE078E8E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52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reference.medscape.com/drug/advil-motrin-ibuprofen-34328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reference.medscape.com/drug/advil-motrin-ibuprofen-34328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treatment-and-prevention-of-streptococcal-pharyngitis?search=pharyngitis%20children&amp;source=search_result&amp;selectedTitle=2~150&amp;usage_type=default&amp;display_rank=2#H1615325577" TargetMode="External"/><Relationship Id="rId7" Type="http://schemas.openxmlformats.org/officeDocument/2006/relationships/hyperlink" Target="https://www.uptodate.com/contents/seasonal-influenza-in-children-clinical-features-and-diagnosis?search=influenza&amp;source=search_result&amp;selectedTitle=1~150&amp;usage_type=default&amp;display_rank=1#H17" TargetMode="External"/><Relationship Id="rId2" Type="http://schemas.openxmlformats.org/officeDocument/2006/relationships/hyperlink" Target="https://www.guneskitabevi.com/Lange-Aile-Hekimligi-Ayaktan-Tedavi-ve-Korunma,PR-36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ptodate.com/contents/the-common-cold-in-children-management-and-prevention?search=acute%20rhinosinusitis&amp;topicRef=5978&amp;source=see_link#H199065641" TargetMode="External"/><Relationship Id="rId5" Type="http://schemas.openxmlformats.org/officeDocument/2006/relationships/hyperlink" Target="https://www.uptodate.com/contents/the-common-cold-in-children-clinical-features-and-diagnosis?search=acute%20rhinosinusitis&amp;source=search_result&amp;selectedTitle=7~142&amp;usage_type=default&amp;display_rank=7#H199066638" TargetMode="External"/><Relationship Id="rId4" Type="http://schemas.openxmlformats.org/officeDocument/2006/relationships/hyperlink" Target="https://www.uptodate.com/contents/complications-of-streptococcal-tonsillopharyngitis?sectionName=NONSUPPURATIVE%20COMPLICATIONS&amp;search=pharyngitis%20children&amp;topicRef=5971&amp;anchor=H2&amp;source=see_link#H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430320-8C23-BF64-B6E7-E77CF520D6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ÜST SOLUNUM YOLU ENFEKSİYONLARI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0E4BB41-748C-2417-7E08-24086ABF74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tr-TR" dirty="0"/>
          </a:p>
          <a:p>
            <a:r>
              <a:rPr lang="tr-TR" dirty="0" err="1"/>
              <a:t>Arş.Gör</a:t>
            </a:r>
            <a:r>
              <a:rPr lang="tr-TR" dirty="0"/>
              <a:t> </a:t>
            </a:r>
            <a:r>
              <a:rPr lang="tr-TR" dirty="0" err="1"/>
              <a:t>Dr.İlayda</a:t>
            </a:r>
            <a:r>
              <a:rPr lang="tr-TR" dirty="0"/>
              <a:t> KARAÇAY</a:t>
            </a:r>
          </a:p>
          <a:p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KTÜ Tıp Fakültesi Aile Hekimliği ABD</a:t>
            </a:r>
            <a:endParaRPr lang="tr-TR" sz="2400" dirty="0"/>
          </a:p>
          <a:p>
            <a:r>
              <a:rPr lang="tr-TR" dirty="0"/>
              <a:t>16.05.2023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40006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662D98-22BE-7513-6A38-5EB9FE613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B67A0A2-E2A6-C103-89B3-A6D804136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Laboratuvar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tr-TR" dirty="0">
                <a:solidFill>
                  <a:schemeClr val="tx1"/>
                </a:solidFill>
                <a:latin typeface="Calibri "/>
                <a:ea typeface="Verdana" panose="020B0604030504040204" pitchFamily="34" charset="0"/>
              </a:rPr>
              <a:t> - Hemogram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tr-TR" dirty="0">
                <a:solidFill>
                  <a:schemeClr val="tx1"/>
                </a:solidFill>
                <a:latin typeface="Calibri "/>
                <a:ea typeface="Verdana" panose="020B0604030504040204" pitchFamily="34" charset="0"/>
              </a:rPr>
              <a:t> - Biyokimya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tr-TR" dirty="0">
                <a:latin typeface="Calibri "/>
                <a:ea typeface="Verdana" panose="020B0604030504040204" pitchFamily="34" charset="0"/>
              </a:rPr>
              <a:t> - CRP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- </a:t>
            </a:r>
            <a:r>
              <a:rPr lang="tr-TR" dirty="0">
                <a:solidFill>
                  <a:schemeClr val="tx1"/>
                </a:solidFill>
                <a:latin typeface="Calibri "/>
                <a:ea typeface="Verdana" panose="020B0604030504040204" pitchFamily="34" charset="0"/>
              </a:rPr>
              <a:t>Olası etkene yönelik antijen testleri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tr-TR" dirty="0">
                <a:solidFill>
                  <a:schemeClr val="tx1"/>
                </a:solidFill>
                <a:latin typeface="Calibri "/>
                <a:ea typeface="Verdana" panose="020B0604030504040204" pitchFamily="34" charset="0"/>
              </a:rPr>
              <a:t> - </a:t>
            </a:r>
            <a:r>
              <a:rPr lang="tr-TR" dirty="0" err="1">
                <a:solidFill>
                  <a:schemeClr val="tx1"/>
                </a:solidFill>
                <a:latin typeface="Calibri "/>
                <a:ea typeface="Verdana" panose="020B0604030504040204" pitchFamily="34" charset="0"/>
              </a:rPr>
              <a:t>Nazofarengeal</a:t>
            </a:r>
            <a:r>
              <a:rPr lang="tr-TR" dirty="0">
                <a:solidFill>
                  <a:schemeClr val="tx1"/>
                </a:solidFill>
                <a:latin typeface="Calibri "/>
                <a:ea typeface="Verdana" panose="020B0604030504040204" pitchFamily="34" charset="0"/>
              </a:rPr>
              <a:t> sürüntü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tr-TR" dirty="0">
                <a:solidFill>
                  <a:schemeClr val="tx1"/>
                </a:solidFill>
                <a:latin typeface="Calibri "/>
                <a:ea typeface="Verdana" panose="020B0604030504040204" pitchFamily="34" charset="0"/>
              </a:rPr>
              <a:t> - Boğaz kültürü</a:t>
            </a:r>
          </a:p>
          <a:p>
            <a:pPr marL="0" indent="0">
              <a:buNone/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F83AE660-B47A-123B-C1BC-C6D335E600F1}"/>
              </a:ext>
            </a:extLst>
          </p:cNvPr>
          <p:cNvSpPr/>
          <p:nvPr/>
        </p:nvSpPr>
        <p:spPr>
          <a:xfrm>
            <a:off x="7217899" y="2841672"/>
            <a:ext cx="4135901" cy="176901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CRP</a:t>
            </a:r>
          </a:p>
          <a:p>
            <a:pPr algn="ctr"/>
            <a:r>
              <a:rPr lang="tr-TR" dirty="0">
                <a:sym typeface="Wingdings" panose="05000000000000000000" pitchFamily="2" charset="2"/>
              </a:rPr>
              <a:t>       - Önemli komorbiditesi olmayan hastalarda 1.basamakta</a:t>
            </a:r>
          </a:p>
          <a:p>
            <a:pPr algn="ctr"/>
            <a:r>
              <a:rPr lang="tr-TR" dirty="0">
                <a:sym typeface="Wingdings" panose="05000000000000000000" pitchFamily="2" charset="2"/>
              </a:rPr>
              <a:t>- Bakteriyel- viral enfeksiyon ayırıcı tanısı </a:t>
            </a:r>
          </a:p>
          <a:p>
            <a:pPr algn="ctr"/>
            <a:r>
              <a:rPr lang="tr-TR" dirty="0">
                <a:sym typeface="Wingdings" panose="05000000000000000000" pitchFamily="2" charset="2"/>
              </a:rPr>
              <a:t>- Gereksiz antibiyotik kullanımını önlemede etkili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8649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536C24-EE75-AB52-9BB1-B994FD43A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EC84F69-564D-B097-07F1-825BC38BD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81965" marR="5080" indent="-469900">
              <a:spcBef>
                <a:spcPts val="10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sz="2800" dirty="0">
                <a:latin typeface="Calıbrı"/>
                <a:cs typeface="Verdana"/>
              </a:rPr>
              <a:t>Viral</a:t>
            </a:r>
            <a:r>
              <a:rPr lang="tr-TR" sz="2800" spc="-50" dirty="0">
                <a:latin typeface="Calıbrı"/>
                <a:cs typeface="Verdana"/>
              </a:rPr>
              <a:t> </a:t>
            </a:r>
            <a:r>
              <a:rPr lang="tr-TR" sz="2800" dirty="0">
                <a:latin typeface="Calıbrı"/>
                <a:cs typeface="Verdana"/>
              </a:rPr>
              <a:t>Üst</a:t>
            </a:r>
            <a:r>
              <a:rPr lang="tr-TR" sz="2800" spc="-45" dirty="0">
                <a:latin typeface="Calıbrı"/>
                <a:cs typeface="Verdana"/>
              </a:rPr>
              <a:t> </a:t>
            </a:r>
            <a:r>
              <a:rPr lang="tr-TR" sz="2800" dirty="0">
                <a:latin typeface="Calıbrı"/>
                <a:cs typeface="Verdana"/>
              </a:rPr>
              <a:t>Solunum </a:t>
            </a:r>
            <a:r>
              <a:rPr lang="tr-TR" sz="2800" spc="-1110" dirty="0">
                <a:latin typeface="Calıbrı"/>
                <a:cs typeface="Verdana"/>
              </a:rPr>
              <a:t> </a:t>
            </a:r>
            <a:r>
              <a:rPr lang="tr-TR" sz="2800" spc="-5" dirty="0">
                <a:latin typeface="Calıbrı"/>
                <a:cs typeface="Verdana"/>
              </a:rPr>
              <a:t>Yolu</a:t>
            </a:r>
            <a:r>
              <a:rPr lang="tr-TR" sz="2800" spc="-40" dirty="0">
                <a:latin typeface="Calıbrı"/>
                <a:cs typeface="Verdana"/>
              </a:rPr>
              <a:t> </a:t>
            </a:r>
            <a:r>
              <a:rPr lang="tr-TR" sz="2800" spc="-5" dirty="0">
                <a:latin typeface="Calıbrı"/>
                <a:cs typeface="Verdana"/>
              </a:rPr>
              <a:t>Enfeksiyonu</a:t>
            </a:r>
            <a:endParaRPr lang="tr-TR" sz="2800" dirty="0">
              <a:latin typeface="Calıbrı"/>
              <a:cs typeface="Verdana"/>
            </a:endParaRPr>
          </a:p>
          <a:p>
            <a:pPr marL="481965" indent="-469900">
              <a:spcBef>
                <a:spcPts val="77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sz="2800" spc="-5" dirty="0" err="1">
                <a:latin typeface="Calıbrı"/>
                <a:cs typeface="Verdana"/>
              </a:rPr>
              <a:t>Tonsillofarenjit</a:t>
            </a:r>
            <a:endParaRPr lang="tr-TR" sz="2800" dirty="0">
              <a:latin typeface="Calıbrı"/>
              <a:cs typeface="Verdana"/>
            </a:endParaRPr>
          </a:p>
          <a:p>
            <a:pPr marL="481965" indent="-469900">
              <a:spcBef>
                <a:spcPts val="77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sz="2800" spc="-5" dirty="0" err="1">
                <a:latin typeface="Calıbrı"/>
                <a:cs typeface="Verdana"/>
              </a:rPr>
              <a:t>Rinosinüzit</a:t>
            </a:r>
            <a:endParaRPr lang="tr-TR" sz="2800" dirty="0">
              <a:latin typeface="Calıbrı"/>
              <a:cs typeface="Verdana"/>
            </a:endParaRPr>
          </a:p>
          <a:p>
            <a:pPr marL="481965" indent="-469900">
              <a:spcBef>
                <a:spcPts val="77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sz="2800" dirty="0">
                <a:latin typeface="Calıbrı"/>
                <a:cs typeface="Verdana"/>
              </a:rPr>
              <a:t>Akut</a:t>
            </a:r>
            <a:r>
              <a:rPr lang="tr-TR" sz="2800" spc="-35" dirty="0">
                <a:latin typeface="Calıbrı"/>
                <a:cs typeface="Verdana"/>
              </a:rPr>
              <a:t> </a:t>
            </a:r>
            <a:r>
              <a:rPr lang="tr-TR" sz="2800" spc="-5" dirty="0" err="1">
                <a:latin typeface="Calıbrı"/>
                <a:cs typeface="Verdana"/>
              </a:rPr>
              <a:t>Otitis</a:t>
            </a:r>
            <a:r>
              <a:rPr lang="tr-TR" sz="2800" spc="-20" dirty="0">
                <a:latin typeface="Calıbrı"/>
                <a:cs typeface="Verdana"/>
              </a:rPr>
              <a:t> </a:t>
            </a:r>
            <a:r>
              <a:rPr lang="tr-TR" sz="2800" spc="-5" dirty="0">
                <a:latin typeface="Calıbrı"/>
                <a:cs typeface="Verdana"/>
              </a:rPr>
              <a:t>Media</a:t>
            </a:r>
          </a:p>
          <a:p>
            <a:pPr marL="481965" indent="-469900">
              <a:spcBef>
                <a:spcPts val="77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sz="2800" spc="-5" dirty="0">
                <a:latin typeface="Calıbrı"/>
                <a:cs typeface="Verdana"/>
              </a:rPr>
              <a:t>Larenjit</a:t>
            </a:r>
            <a:endParaRPr lang="tr-TR" sz="2800" dirty="0">
              <a:latin typeface="Calıbrı"/>
              <a:cs typeface="Verdana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16616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E2A6CA-F43B-98A9-FF80-D5D2C60A8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5EB16C8-DBFC-B7F4-0819-5CEE1B647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VİRAL ÜST SOLUNUM YOLU ENFEKSİYONU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 - Soğuk algınlığı</a:t>
            </a:r>
          </a:p>
          <a:p>
            <a:pPr marL="0" indent="0">
              <a:buNone/>
            </a:pPr>
            <a:r>
              <a:rPr lang="tr-TR" dirty="0"/>
              <a:t> - Grip(</a:t>
            </a:r>
            <a:r>
              <a:rPr lang="tr-TR" dirty="0" err="1"/>
              <a:t>Influenza</a:t>
            </a:r>
            <a:r>
              <a:rPr lang="tr-TR" dirty="0"/>
              <a:t>)</a:t>
            </a:r>
          </a:p>
          <a:p>
            <a:pPr marL="0" indent="0">
              <a:buNone/>
            </a:pPr>
            <a:r>
              <a:rPr lang="tr-TR" dirty="0"/>
              <a:t> - Viral </a:t>
            </a:r>
            <a:r>
              <a:rPr lang="tr-TR" dirty="0" err="1"/>
              <a:t>rinofarenjit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62415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9DD9B46-2F34-FE25-5968-46D5F0176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12612AB-7FAB-21CC-5775-F97776792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VİRAL ÜST SOLUNUM YOLU ENFEKSİYONU</a:t>
            </a:r>
          </a:p>
          <a:p>
            <a:endParaRPr lang="tr-TR" dirty="0"/>
          </a:p>
          <a:p>
            <a:pPr marL="12065" indent="0">
              <a:spcBef>
                <a:spcPts val="530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800" spc="-5" dirty="0">
                <a:latin typeface="Calibri "/>
                <a:cs typeface="Verdana"/>
              </a:rPr>
              <a:t>- </a:t>
            </a:r>
            <a:r>
              <a:rPr lang="tr-TR" sz="28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Verdana"/>
              </a:rPr>
              <a:t>En</a:t>
            </a:r>
            <a:r>
              <a:rPr lang="tr-TR" sz="28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Verdana"/>
              </a:rPr>
              <a:t> </a:t>
            </a:r>
            <a:r>
              <a:rPr lang="tr-TR" sz="28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Verdana"/>
              </a:rPr>
              <a:t>sık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görülen</a:t>
            </a:r>
            <a:r>
              <a:rPr lang="tr-TR" sz="2800" spc="-5" dirty="0">
                <a:latin typeface="Calibri "/>
                <a:cs typeface="Verdana"/>
              </a:rPr>
              <a:t> akut</a:t>
            </a:r>
            <a:r>
              <a:rPr lang="tr-TR" sz="280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solunum</a:t>
            </a:r>
            <a:r>
              <a:rPr lang="tr-TR" sz="2800" spc="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yolu</a:t>
            </a:r>
            <a:r>
              <a:rPr lang="tr-TR" sz="2800" spc="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enfeksiyonudur.</a:t>
            </a:r>
            <a:endParaRPr lang="tr-TR" sz="2800" dirty="0">
              <a:latin typeface="Calibri "/>
              <a:cs typeface="Verdana"/>
            </a:endParaRPr>
          </a:p>
          <a:p>
            <a:pPr marL="12065" indent="0">
              <a:spcBef>
                <a:spcPts val="525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pc="-10" dirty="0">
                <a:latin typeface="Calibri "/>
                <a:cs typeface="Verdana"/>
              </a:rPr>
              <a:t>- </a:t>
            </a:r>
            <a:r>
              <a:rPr lang="tr-TR" sz="2800" spc="-10" dirty="0">
                <a:latin typeface="Calibri "/>
                <a:cs typeface="Verdana"/>
              </a:rPr>
              <a:t>Çocuklar</a:t>
            </a:r>
            <a:r>
              <a:rPr lang="tr-TR" sz="2800" spc="1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yılda</a:t>
            </a:r>
            <a:r>
              <a:rPr lang="tr-TR" sz="2800" spc="1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genellikle</a:t>
            </a:r>
            <a:r>
              <a:rPr lang="tr-TR" sz="2800" spc="2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3-8</a:t>
            </a:r>
            <a:r>
              <a:rPr lang="tr-TR" sz="2800" spc="1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kez,</a:t>
            </a:r>
            <a:r>
              <a:rPr lang="tr-TR" sz="280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erişkinler</a:t>
            </a:r>
            <a:r>
              <a:rPr lang="tr-TR" sz="2800" spc="20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2-5 kez</a:t>
            </a:r>
            <a:r>
              <a:rPr lang="tr-TR" sz="2800" spc="2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soğuk</a:t>
            </a:r>
            <a:r>
              <a:rPr lang="tr-TR" sz="2800" spc="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algınlığı</a:t>
            </a:r>
            <a:r>
              <a:rPr lang="tr-TR" sz="2800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geçirebilir.</a:t>
            </a:r>
            <a:endParaRPr lang="tr-TR" sz="2800" dirty="0">
              <a:latin typeface="Calibri "/>
              <a:cs typeface="Verdana"/>
            </a:endParaRPr>
          </a:p>
          <a:p>
            <a:pPr marL="12065" marR="212090" indent="0">
              <a:spcBef>
                <a:spcPts val="525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800" spc="-5" dirty="0">
                <a:latin typeface="Calibri "/>
                <a:cs typeface="Verdana"/>
              </a:rPr>
              <a:t>- Kreş</a:t>
            </a:r>
            <a:r>
              <a:rPr lang="tr-TR" sz="2800" spc="1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ve</a:t>
            </a:r>
            <a:r>
              <a:rPr lang="tr-TR" sz="2800" spc="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okula</a:t>
            </a:r>
            <a:r>
              <a:rPr lang="tr-TR" sz="2800" spc="20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giden</a:t>
            </a:r>
            <a:r>
              <a:rPr lang="tr-TR" sz="2800" spc="-5" dirty="0">
                <a:latin typeface="Calibri "/>
                <a:cs typeface="Verdana"/>
              </a:rPr>
              <a:t> çocuklarda</a:t>
            </a:r>
            <a:r>
              <a:rPr lang="tr-TR" sz="2800" spc="5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özellikle</a:t>
            </a:r>
            <a:r>
              <a:rPr lang="tr-TR" sz="2800" spc="1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kreşin</a:t>
            </a:r>
            <a:r>
              <a:rPr lang="tr-TR" sz="2800" spc="1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ilk </a:t>
            </a:r>
            <a:r>
              <a:rPr lang="tr-TR" sz="2800" spc="-75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yıllarında</a:t>
            </a:r>
            <a:r>
              <a:rPr lang="tr-TR" sz="2800" spc="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daha</a:t>
            </a:r>
            <a:r>
              <a:rPr lang="tr-TR" sz="2800" spc="1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sık </a:t>
            </a:r>
            <a:r>
              <a:rPr lang="tr-TR" sz="2800" spc="-10" dirty="0">
                <a:latin typeface="Calibri "/>
                <a:cs typeface="Verdana"/>
              </a:rPr>
              <a:t>görülür.</a:t>
            </a:r>
            <a:endParaRPr lang="tr-TR" sz="2800" dirty="0">
              <a:latin typeface="Calibri "/>
              <a:cs typeface="Verdana"/>
            </a:endParaRPr>
          </a:p>
          <a:p>
            <a:pPr marL="12065" marR="684530" indent="0">
              <a:spcBef>
                <a:spcPts val="530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800" spc="-5" dirty="0">
                <a:latin typeface="Calibri "/>
                <a:cs typeface="Verdana"/>
              </a:rPr>
              <a:t>- Kötü</a:t>
            </a:r>
            <a:r>
              <a:rPr lang="tr-TR" sz="2800" spc="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havalandırma, </a:t>
            </a:r>
            <a:r>
              <a:rPr lang="tr-TR" sz="2800" spc="-75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toplu</a:t>
            </a:r>
            <a:r>
              <a:rPr lang="tr-TR" sz="2800" spc="-5" dirty="0">
                <a:latin typeface="Calibri "/>
                <a:cs typeface="Verdana"/>
              </a:rPr>
              <a:t> yaşam</a:t>
            </a:r>
            <a:r>
              <a:rPr lang="tr-TR" sz="2800" spc="2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gibi</a:t>
            </a:r>
            <a:r>
              <a:rPr lang="tr-TR" sz="2800" spc="1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faktörler</a:t>
            </a:r>
            <a:r>
              <a:rPr lang="tr-TR" sz="2800" spc="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soğuk</a:t>
            </a:r>
            <a:r>
              <a:rPr lang="tr-TR" sz="2800" spc="2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algınlığı </a:t>
            </a:r>
            <a:r>
              <a:rPr lang="tr-TR" sz="2800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gelişmesini</a:t>
            </a:r>
            <a:r>
              <a:rPr lang="tr-TR" sz="2800" spc="2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kolaylaştırır.</a:t>
            </a:r>
            <a:endParaRPr lang="tr-TR" sz="2800" dirty="0">
              <a:latin typeface="Calibri "/>
              <a:cs typeface="Verdana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70100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BE1A50B-55FA-3963-D6A1-ED4F47CB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377F753-0E4D-C26F-8DD1-8E8EB45E3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VİRAL ÜST SOLUNUM YOLU ENFEKSİYONU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• </a:t>
            </a:r>
            <a:r>
              <a:rPr lang="tr-TR" dirty="0" err="1"/>
              <a:t>Rinovirus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• </a:t>
            </a:r>
            <a:r>
              <a:rPr lang="tr-TR" dirty="0" err="1"/>
              <a:t>Koronavirusler</a:t>
            </a: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dirty="0"/>
              <a:t>• </a:t>
            </a:r>
            <a:r>
              <a:rPr lang="tr-TR" dirty="0" err="1"/>
              <a:t>Adenovirusler</a:t>
            </a: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dirty="0"/>
              <a:t>• İnfluenza </a:t>
            </a:r>
          </a:p>
          <a:p>
            <a:pPr marL="0" indent="0">
              <a:buNone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tr-T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Parainfluenza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virus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C301B65-554F-1819-74C9-3567DBD7B460}"/>
              </a:ext>
            </a:extLst>
          </p:cNvPr>
          <p:cNvSpPr txBox="1"/>
          <p:nvPr/>
        </p:nvSpPr>
        <p:spPr>
          <a:xfrm>
            <a:off x="5607149" y="2837857"/>
            <a:ext cx="6098344" cy="2544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tr-T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Koksaki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virus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RSV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HSV 1-2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EBV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CMV</a:t>
            </a:r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22FB3C8-0216-503F-48D2-573008840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467" y="3510219"/>
            <a:ext cx="4353533" cy="37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32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D5E71C-2995-8D96-6568-35DC59B7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816CFAC-F991-8990-DC00-8D889C742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VİRAL ÜST SOLUNUM YOLU ENFEKSİYONU</a:t>
            </a:r>
          </a:p>
          <a:p>
            <a:pPr marL="12065" marR="581025" indent="0">
              <a:spcBef>
                <a:spcPts val="100"/>
              </a:spcBef>
              <a:buClr>
                <a:schemeClr val="tx1"/>
              </a:buClr>
              <a:buNone/>
              <a:tabLst>
                <a:tab pos="482600" algn="l"/>
              </a:tabLst>
            </a:pPr>
            <a:r>
              <a:rPr lang="tr-TR" sz="3000" spc="-5" dirty="0">
                <a:latin typeface="Calibri "/>
                <a:cs typeface="Verdana"/>
              </a:rPr>
              <a:t>     </a:t>
            </a:r>
            <a:r>
              <a:rPr lang="tr-TR" sz="30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Verdana"/>
              </a:rPr>
              <a:t>- Bulaşma Yolları</a:t>
            </a:r>
          </a:p>
          <a:p>
            <a:pPr marL="12065" marR="581025" indent="0">
              <a:spcBef>
                <a:spcPts val="100"/>
              </a:spcBef>
              <a:buClr>
                <a:schemeClr val="tx1"/>
              </a:buClr>
              <a:buNone/>
              <a:tabLst>
                <a:tab pos="482600" algn="l"/>
              </a:tabLst>
            </a:pPr>
            <a:r>
              <a:rPr lang="tr-TR" sz="3000" spc="-5" dirty="0">
                <a:latin typeface="Calibri "/>
                <a:cs typeface="Verdana"/>
              </a:rPr>
              <a:t>      * Damlacık yolu (İnfluenza bulaşında </a:t>
            </a:r>
            <a:r>
              <a:rPr lang="tr-TR" sz="3000" spc="-1040" dirty="0">
                <a:latin typeface="Calibri "/>
                <a:cs typeface="Verdana"/>
              </a:rPr>
              <a:t> </a:t>
            </a:r>
            <a:r>
              <a:rPr lang="tr-TR" sz="3000" dirty="0">
                <a:latin typeface="Calibri "/>
                <a:cs typeface="Verdana"/>
              </a:rPr>
              <a:t>sık)</a:t>
            </a:r>
          </a:p>
          <a:p>
            <a:pPr marL="12065" indent="0">
              <a:spcBef>
                <a:spcPts val="725"/>
              </a:spcBef>
              <a:buClr>
                <a:schemeClr val="tx1"/>
              </a:buClr>
              <a:buNone/>
              <a:tabLst>
                <a:tab pos="482600" algn="l"/>
              </a:tabLst>
            </a:pPr>
            <a:r>
              <a:rPr lang="tr-TR" sz="3000" dirty="0">
                <a:latin typeface="Calibri "/>
                <a:cs typeface="Verdana"/>
              </a:rPr>
              <a:t>      * Ellerle</a:t>
            </a:r>
            <a:r>
              <a:rPr lang="tr-TR" sz="3000" spc="-80" dirty="0">
                <a:latin typeface="Calibri "/>
                <a:cs typeface="Verdana"/>
              </a:rPr>
              <a:t> </a:t>
            </a:r>
            <a:r>
              <a:rPr lang="tr-TR" sz="3000" spc="-5" dirty="0">
                <a:latin typeface="Calibri "/>
                <a:cs typeface="Verdana"/>
              </a:rPr>
              <a:t>bulaş</a:t>
            </a:r>
            <a:endParaRPr lang="tr-TR" sz="3000" dirty="0">
              <a:latin typeface="Calibri "/>
              <a:cs typeface="Verdana"/>
            </a:endParaRPr>
          </a:p>
          <a:p>
            <a:pPr marL="483235" marR="5080" lvl="1" indent="0">
              <a:spcBef>
                <a:spcPts val="625"/>
              </a:spcBef>
              <a:buClr>
                <a:schemeClr val="tx1"/>
              </a:buClr>
              <a:buNone/>
              <a:tabLst>
                <a:tab pos="920750" algn="l"/>
                <a:tab pos="921385" algn="l"/>
              </a:tabLst>
            </a:pPr>
            <a:r>
              <a:rPr lang="tr-TR" sz="2600" dirty="0">
                <a:latin typeface="Calibri "/>
                <a:cs typeface="Verdana"/>
              </a:rPr>
              <a:t>   - Kirli</a:t>
            </a:r>
            <a:r>
              <a:rPr lang="tr-TR" sz="2600" spc="-25" dirty="0">
                <a:latin typeface="Calibri "/>
                <a:cs typeface="Verdana"/>
              </a:rPr>
              <a:t> </a:t>
            </a:r>
            <a:r>
              <a:rPr lang="tr-TR" sz="2600" dirty="0">
                <a:latin typeface="Calibri "/>
                <a:cs typeface="Verdana"/>
              </a:rPr>
              <a:t>ellerle</a:t>
            </a:r>
            <a:r>
              <a:rPr lang="tr-TR" sz="2600" spc="-25" dirty="0">
                <a:latin typeface="Calibri "/>
                <a:cs typeface="Verdana"/>
              </a:rPr>
              <a:t> </a:t>
            </a:r>
            <a:r>
              <a:rPr lang="tr-TR" sz="2600" spc="-5" dirty="0">
                <a:latin typeface="Calibri "/>
                <a:cs typeface="Verdana"/>
              </a:rPr>
              <a:t>direkt</a:t>
            </a:r>
            <a:r>
              <a:rPr lang="tr-TR" sz="2600" dirty="0">
                <a:latin typeface="Calibri "/>
                <a:cs typeface="Verdana"/>
              </a:rPr>
              <a:t> </a:t>
            </a:r>
            <a:r>
              <a:rPr lang="tr-TR" sz="2600" spc="-5" dirty="0">
                <a:latin typeface="Calibri "/>
                <a:cs typeface="Verdana"/>
              </a:rPr>
              <a:t>temas</a:t>
            </a:r>
            <a:r>
              <a:rPr lang="tr-TR" sz="2600" spc="-30" dirty="0">
                <a:latin typeface="Calibri "/>
                <a:cs typeface="Verdana"/>
              </a:rPr>
              <a:t> </a:t>
            </a:r>
            <a:r>
              <a:rPr lang="tr-TR" sz="2600" dirty="0">
                <a:latin typeface="Calibri "/>
                <a:cs typeface="Verdana"/>
              </a:rPr>
              <a:t>ya</a:t>
            </a:r>
            <a:r>
              <a:rPr lang="tr-TR" sz="2600" spc="-10" dirty="0">
                <a:latin typeface="Calibri "/>
                <a:cs typeface="Verdana"/>
              </a:rPr>
              <a:t> </a:t>
            </a:r>
            <a:r>
              <a:rPr lang="tr-TR" sz="2600" spc="-5" dirty="0">
                <a:latin typeface="Calibri "/>
                <a:cs typeface="Verdana"/>
              </a:rPr>
              <a:t>da</a:t>
            </a:r>
            <a:r>
              <a:rPr lang="tr-TR" sz="2600" dirty="0">
                <a:latin typeface="Calibri "/>
                <a:cs typeface="Verdana"/>
              </a:rPr>
              <a:t> kontamine </a:t>
            </a:r>
            <a:r>
              <a:rPr lang="tr-TR" sz="2600" spc="-894" dirty="0">
                <a:latin typeface="Calibri "/>
                <a:cs typeface="Verdana"/>
              </a:rPr>
              <a:t> </a:t>
            </a:r>
            <a:r>
              <a:rPr lang="tr-TR" sz="2600" spc="-5" dirty="0">
                <a:latin typeface="Calibri "/>
                <a:cs typeface="Verdana"/>
              </a:rPr>
              <a:t>yüzeylere </a:t>
            </a:r>
            <a:r>
              <a:rPr lang="tr-TR" sz="2600" dirty="0">
                <a:latin typeface="Calibri "/>
                <a:cs typeface="Verdana"/>
              </a:rPr>
              <a:t>el </a:t>
            </a:r>
            <a:r>
              <a:rPr lang="tr-TR" sz="2600" spc="-5" dirty="0">
                <a:latin typeface="Calibri "/>
                <a:cs typeface="Verdana"/>
              </a:rPr>
              <a:t>teması</a:t>
            </a:r>
            <a:endParaRPr lang="tr-TR" sz="2600" dirty="0">
              <a:latin typeface="Calibri "/>
              <a:cs typeface="Verdana"/>
            </a:endParaRPr>
          </a:p>
          <a:p>
            <a:pPr marL="12065" marR="1079500" indent="0">
              <a:spcBef>
                <a:spcPts val="720"/>
              </a:spcBef>
              <a:buClr>
                <a:schemeClr val="tx1"/>
              </a:buClr>
              <a:buNone/>
              <a:tabLst>
                <a:tab pos="482600" algn="l"/>
              </a:tabLst>
            </a:pPr>
            <a:r>
              <a:rPr lang="tr-TR" sz="3000" spc="-5" dirty="0">
                <a:latin typeface="Calibri "/>
                <a:cs typeface="Verdana"/>
              </a:rPr>
              <a:t>      * Küçük </a:t>
            </a:r>
            <a:r>
              <a:rPr lang="tr-TR" sz="3000" dirty="0">
                <a:latin typeface="Calibri "/>
                <a:cs typeface="Verdana"/>
              </a:rPr>
              <a:t>aerosoller </a:t>
            </a:r>
            <a:r>
              <a:rPr lang="tr-TR" sz="3000" spc="-5" dirty="0">
                <a:latin typeface="Calibri "/>
                <a:cs typeface="Verdana"/>
              </a:rPr>
              <a:t>(RSV bulaşında </a:t>
            </a:r>
            <a:r>
              <a:rPr lang="tr-TR" sz="3000" spc="-1040" dirty="0">
                <a:latin typeface="Calibri "/>
                <a:cs typeface="Verdana"/>
              </a:rPr>
              <a:t> </a:t>
            </a:r>
            <a:r>
              <a:rPr lang="tr-TR" sz="3000" dirty="0">
                <a:latin typeface="Calibri "/>
                <a:cs typeface="Verdana"/>
              </a:rPr>
              <a:t>önemli)</a:t>
            </a:r>
          </a:p>
          <a:p>
            <a:pPr marL="12065" indent="0">
              <a:spcBef>
                <a:spcPts val="775"/>
              </a:spcBef>
              <a:buClr>
                <a:schemeClr val="tx1"/>
              </a:buClr>
              <a:buNone/>
              <a:tabLst>
                <a:tab pos="482600" algn="l"/>
              </a:tabLst>
            </a:pPr>
            <a:r>
              <a:rPr lang="tr-TR" sz="3200" dirty="0">
                <a:latin typeface="Calibri "/>
                <a:cs typeface="Verdana"/>
                <a:sym typeface="Wingdings" panose="05000000000000000000" pitchFamily="2" charset="2"/>
              </a:rPr>
              <a:t> </a:t>
            </a:r>
            <a:r>
              <a:rPr lang="tr-TR" sz="3200" dirty="0" err="1">
                <a:latin typeface="Calibri "/>
                <a:cs typeface="Verdana"/>
              </a:rPr>
              <a:t>İnkubasyon</a:t>
            </a:r>
            <a:r>
              <a:rPr lang="tr-TR" sz="3200" spc="-15" dirty="0">
                <a:latin typeface="Calibri "/>
                <a:cs typeface="Verdana"/>
              </a:rPr>
              <a:t> </a:t>
            </a:r>
            <a:r>
              <a:rPr lang="tr-TR" sz="3200" dirty="0">
                <a:latin typeface="Calibri "/>
                <a:cs typeface="Verdana"/>
              </a:rPr>
              <a:t>süresi:</a:t>
            </a:r>
            <a:r>
              <a:rPr lang="tr-TR" sz="3200" spc="-35" dirty="0">
                <a:latin typeface="Calibri "/>
                <a:cs typeface="Verdana"/>
              </a:rPr>
              <a:t> </a:t>
            </a:r>
            <a:r>
              <a:rPr lang="tr-TR" sz="3200" dirty="0">
                <a:latin typeface="Calibri "/>
                <a:cs typeface="Verdana"/>
              </a:rPr>
              <a:t>24-72</a:t>
            </a:r>
            <a:r>
              <a:rPr lang="tr-TR" sz="3200" spc="-35" dirty="0">
                <a:latin typeface="Calibri "/>
                <a:cs typeface="Verdana"/>
              </a:rPr>
              <a:t> </a:t>
            </a:r>
            <a:r>
              <a:rPr lang="tr-TR" sz="3200" spc="-5" dirty="0">
                <a:latin typeface="Calibri "/>
                <a:cs typeface="Verdana"/>
              </a:rPr>
              <a:t>saat</a:t>
            </a:r>
            <a:endParaRPr lang="tr-TR" sz="3200" dirty="0">
              <a:latin typeface="Calibri "/>
              <a:cs typeface="Verdana"/>
            </a:endParaRP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AD6E03F-3FD8-4109-252D-C692EF677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732" y="4609786"/>
            <a:ext cx="4344006" cy="22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37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951F2A-CF1B-9FEB-BEE3-41B1175DE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BF25605-ACFB-98BF-6EA9-CA5B70E36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81965" indent="-469900">
              <a:spcBef>
                <a:spcPts val="290"/>
              </a:spcBef>
              <a:buClr>
                <a:schemeClr val="tx1"/>
              </a:buClr>
              <a:tabLst>
                <a:tab pos="481965" algn="l"/>
                <a:tab pos="482600" algn="l"/>
              </a:tabLst>
            </a:pPr>
            <a:r>
              <a:rPr lang="tr-T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VİRAL ÜST SOLUNUM YOLU ENFEKSİYONU</a:t>
            </a:r>
          </a:p>
          <a:p>
            <a:pPr marL="12065" indent="0">
              <a:spcBef>
                <a:spcPts val="290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tr-T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endParaRPr lang="tr-TR" sz="2400" dirty="0">
              <a:latin typeface="Calibri "/>
              <a:cs typeface="Verdana"/>
            </a:endParaRPr>
          </a:p>
          <a:p>
            <a:pPr marL="12065" indent="0">
              <a:spcBef>
                <a:spcPts val="290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400" dirty="0">
                <a:latin typeface="Calibri "/>
                <a:cs typeface="Verdana"/>
              </a:rPr>
              <a:t> - Ateş</a:t>
            </a:r>
          </a:p>
          <a:p>
            <a:pPr marL="12065" indent="0">
              <a:spcBef>
                <a:spcPts val="290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400" spc="-5" dirty="0">
                <a:latin typeface="Calibri "/>
                <a:cs typeface="Verdana"/>
              </a:rPr>
              <a:t> - Baş</a:t>
            </a:r>
            <a:r>
              <a:rPr lang="tr-TR" sz="2400" spc="-45" dirty="0">
                <a:latin typeface="Calibri "/>
                <a:cs typeface="Verdana"/>
              </a:rPr>
              <a:t> </a:t>
            </a:r>
            <a:r>
              <a:rPr lang="tr-TR" sz="2400" dirty="0">
                <a:latin typeface="Calibri "/>
                <a:cs typeface="Verdana"/>
              </a:rPr>
              <a:t>ağrısı</a:t>
            </a:r>
          </a:p>
          <a:p>
            <a:pPr marL="12065" indent="0">
              <a:spcBef>
                <a:spcPts val="290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400" spc="-5" dirty="0">
                <a:latin typeface="Calibri "/>
                <a:cs typeface="Verdana"/>
              </a:rPr>
              <a:t> - Kırgınlık</a:t>
            </a:r>
            <a:r>
              <a:rPr lang="tr-TR" sz="2400" spc="-10" dirty="0">
                <a:latin typeface="Calibri "/>
                <a:cs typeface="Verdana"/>
              </a:rPr>
              <a:t> </a:t>
            </a:r>
            <a:r>
              <a:rPr lang="tr-TR" sz="2400" dirty="0">
                <a:latin typeface="Calibri "/>
                <a:cs typeface="Verdana"/>
              </a:rPr>
              <a:t>hissi</a:t>
            </a:r>
          </a:p>
          <a:p>
            <a:pPr marL="12065" indent="0">
              <a:spcBef>
                <a:spcPts val="285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400" dirty="0">
                <a:latin typeface="Calibri "/>
                <a:cs typeface="Verdana"/>
              </a:rPr>
              <a:t> - Burunda</a:t>
            </a:r>
            <a:r>
              <a:rPr lang="tr-TR" sz="2400" spc="-10" dirty="0">
                <a:latin typeface="Calibri "/>
                <a:cs typeface="Verdana"/>
              </a:rPr>
              <a:t> </a:t>
            </a:r>
            <a:r>
              <a:rPr lang="tr-TR" sz="2400" dirty="0">
                <a:latin typeface="Calibri "/>
                <a:cs typeface="Verdana"/>
              </a:rPr>
              <a:t>kızarıklık,</a:t>
            </a:r>
            <a:r>
              <a:rPr lang="tr-TR" sz="2400" spc="45" dirty="0">
                <a:latin typeface="Calibri "/>
                <a:cs typeface="Verdana"/>
              </a:rPr>
              <a:t> </a:t>
            </a:r>
            <a:r>
              <a:rPr lang="tr-TR" sz="2400" spc="-5" dirty="0">
                <a:latin typeface="Calibri "/>
                <a:cs typeface="Verdana"/>
              </a:rPr>
              <a:t>hassasiyet</a:t>
            </a:r>
            <a:r>
              <a:rPr lang="tr-TR" sz="2400" spc="-15" dirty="0">
                <a:latin typeface="Calibri "/>
                <a:cs typeface="Verdana"/>
              </a:rPr>
              <a:t> </a:t>
            </a:r>
            <a:r>
              <a:rPr lang="tr-TR" sz="2400" dirty="0">
                <a:latin typeface="Calibri "/>
                <a:cs typeface="Verdana"/>
              </a:rPr>
              <a:t>ve</a:t>
            </a:r>
            <a:r>
              <a:rPr lang="tr-TR" sz="2400" spc="10" dirty="0">
                <a:latin typeface="Calibri "/>
                <a:cs typeface="Verdana"/>
              </a:rPr>
              <a:t> </a:t>
            </a:r>
          </a:p>
          <a:p>
            <a:pPr marL="12065" indent="0">
              <a:spcBef>
                <a:spcPts val="285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400" spc="10" dirty="0">
                <a:latin typeface="Calibri "/>
                <a:cs typeface="Verdana"/>
              </a:rPr>
              <a:t>   </a:t>
            </a:r>
            <a:r>
              <a:rPr lang="tr-TR" sz="2400" spc="-5" dirty="0">
                <a:latin typeface="Calibri "/>
                <a:cs typeface="Verdana"/>
              </a:rPr>
              <a:t>kabuklanma</a:t>
            </a:r>
            <a:endParaRPr lang="tr-TR" sz="2400" dirty="0">
              <a:latin typeface="Calibri "/>
              <a:cs typeface="Verdana"/>
            </a:endParaRPr>
          </a:p>
          <a:p>
            <a:pPr marL="481965" indent="-469900"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1965" algn="l"/>
                <a:tab pos="482600" algn="l"/>
              </a:tabLst>
            </a:pPr>
            <a:endParaRPr lang="tr-TR" sz="2400" spc="-5" dirty="0">
              <a:latin typeface="Calibri "/>
              <a:cs typeface="Verdana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7AE4873-F5A6-FBA1-3AC7-887E1060B2F9}"/>
              </a:ext>
            </a:extLst>
          </p:cNvPr>
          <p:cNvSpPr txBox="1"/>
          <p:nvPr/>
        </p:nvSpPr>
        <p:spPr>
          <a:xfrm>
            <a:off x="6453555" y="2485375"/>
            <a:ext cx="6098344" cy="2187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>
              <a:spcBef>
                <a:spcPts val="375"/>
              </a:spcBef>
              <a:buClr>
                <a:schemeClr val="tx1"/>
              </a:buClr>
              <a:tabLst>
                <a:tab pos="481965" algn="l"/>
                <a:tab pos="482600" algn="l"/>
              </a:tabLst>
            </a:pPr>
            <a:r>
              <a:rPr lang="tr-TR" sz="2400" spc="-5" dirty="0">
                <a:latin typeface="Calibri "/>
                <a:cs typeface="Verdana"/>
              </a:rPr>
              <a:t> - Burun</a:t>
            </a:r>
            <a:r>
              <a:rPr lang="tr-TR" sz="2400" spc="-40" dirty="0">
                <a:latin typeface="Calibri "/>
                <a:cs typeface="Verdana"/>
              </a:rPr>
              <a:t> </a:t>
            </a:r>
            <a:r>
              <a:rPr lang="tr-TR" sz="2400" dirty="0">
                <a:latin typeface="Calibri "/>
                <a:cs typeface="Verdana"/>
              </a:rPr>
              <a:t>akıntısı</a:t>
            </a:r>
          </a:p>
          <a:p>
            <a:pPr marL="483235" marR="857885" lvl="1">
              <a:lnSpc>
                <a:spcPts val="2160"/>
              </a:lnSpc>
              <a:spcBef>
                <a:spcPts val="505"/>
              </a:spcBef>
              <a:buClr>
                <a:schemeClr val="tx1"/>
              </a:buClr>
              <a:tabLst>
                <a:tab pos="920750" algn="l"/>
                <a:tab pos="921385" algn="l"/>
              </a:tabLst>
            </a:pPr>
            <a:r>
              <a:rPr lang="tr-TR" sz="2000" spc="-5" dirty="0">
                <a:latin typeface="Calibri "/>
                <a:cs typeface="Verdana"/>
              </a:rPr>
              <a:t>* Sıklıkla</a:t>
            </a:r>
            <a:r>
              <a:rPr lang="tr-TR" sz="2000" spc="15" dirty="0">
                <a:latin typeface="Calibri "/>
                <a:cs typeface="Verdana"/>
              </a:rPr>
              <a:t> </a:t>
            </a:r>
            <a:r>
              <a:rPr lang="tr-TR" sz="2000" spc="-5" dirty="0">
                <a:latin typeface="Calibri "/>
                <a:cs typeface="Verdana"/>
              </a:rPr>
              <a:t>kalın,</a:t>
            </a:r>
            <a:r>
              <a:rPr lang="tr-TR" sz="2000" spc="5" dirty="0">
                <a:latin typeface="Calibri "/>
                <a:cs typeface="Verdana"/>
              </a:rPr>
              <a:t> </a:t>
            </a:r>
            <a:r>
              <a:rPr lang="tr-TR" sz="2000" spc="-5" dirty="0">
                <a:latin typeface="Calibri "/>
                <a:cs typeface="Verdana"/>
              </a:rPr>
              <a:t>opak </a:t>
            </a:r>
            <a:r>
              <a:rPr lang="tr-TR" sz="2000" dirty="0">
                <a:latin typeface="Calibri "/>
                <a:cs typeface="Verdana"/>
              </a:rPr>
              <a:t>ya</a:t>
            </a:r>
            <a:r>
              <a:rPr lang="tr-TR" sz="2000" spc="-5" dirty="0">
                <a:latin typeface="Calibri "/>
                <a:cs typeface="Verdana"/>
              </a:rPr>
              <a:t> da</a:t>
            </a:r>
            <a:r>
              <a:rPr lang="tr-TR" sz="2000" spc="-15" dirty="0">
                <a:latin typeface="Calibri "/>
                <a:cs typeface="Verdana"/>
              </a:rPr>
              <a:t> </a:t>
            </a:r>
            <a:r>
              <a:rPr lang="tr-TR" sz="2000" dirty="0">
                <a:latin typeface="Calibri "/>
                <a:cs typeface="Verdana"/>
              </a:rPr>
              <a:t>renkli</a:t>
            </a:r>
            <a:r>
              <a:rPr lang="tr-TR" sz="2000" spc="-15" dirty="0">
                <a:latin typeface="Calibri "/>
                <a:cs typeface="Verdana"/>
              </a:rPr>
              <a:t> </a:t>
            </a:r>
            <a:r>
              <a:rPr lang="tr-TR" sz="2000" spc="-5" dirty="0">
                <a:latin typeface="Calibri "/>
                <a:cs typeface="Verdana"/>
              </a:rPr>
              <a:t>bir</a:t>
            </a:r>
            <a:r>
              <a:rPr lang="tr-TR" sz="2000" dirty="0">
                <a:latin typeface="Calibri "/>
                <a:cs typeface="Verdana"/>
              </a:rPr>
              <a:t> </a:t>
            </a:r>
            <a:r>
              <a:rPr lang="tr-TR" sz="2000" spc="-5" dirty="0">
                <a:latin typeface="Calibri "/>
                <a:cs typeface="Verdana"/>
              </a:rPr>
              <a:t>akıntı da </a:t>
            </a:r>
            <a:r>
              <a:rPr lang="tr-TR" sz="2000" dirty="0">
                <a:latin typeface="Calibri "/>
                <a:cs typeface="Verdana"/>
              </a:rPr>
              <a:t> </a:t>
            </a:r>
            <a:r>
              <a:rPr lang="tr-TR" sz="2000" spc="-5" dirty="0">
                <a:latin typeface="Calibri "/>
                <a:cs typeface="Verdana"/>
              </a:rPr>
              <a:t>bulunabilir. </a:t>
            </a:r>
            <a:r>
              <a:rPr lang="tr-TR" sz="2000" dirty="0">
                <a:latin typeface="Calibri "/>
                <a:cs typeface="Verdana"/>
              </a:rPr>
              <a:t>Bu </a:t>
            </a:r>
            <a:r>
              <a:rPr lang="tr-TR" sz="2000" spc="-5" dirty="0">
                <a:latin typeface="Calibri "/>
                <a:cs typeface="Verdana"/>
              </a:rPr>
              <a:t>tablo </a:t>
            </a:r>
            <a:r>
              <a:rPr lang="tr-TR" sz="2000" spc="-5" dirty="0">
                <a:solidFill>
                  <a:srgbClr val="FF0000"/>
                </a:solidFill>
                <a:latin typeface="Calibri "/>
                <a:cs typeface="Verdana"/>
              </a:rPr>
              <a:t>enfeksiyonun bakteriyel </a:t>
            </a:r>
            <a:r>
              <a:rPr lang="tr-TR" sz="2000" spc="-690" dirty="0">
                <a:solidFill>
                  <a:srgbClr val="FF0000"/>
                </a:solidFill>
                <a:latin typeface="Calibri "/>
                <a:cs typeface="Verdana"/>
              </a:rPr>
              <a:t> </a:t>
            </a:r>
            <a:r>
              <a:rPr lang="tr-TR" sz="2000" spc="-5" dirty="0">
                <a:solidFill>
                  <a:srgbClr val="FF0000"/>
                </a:solidFill>
                <a:latin typeface="Calibri "/>
                <a:cs typeface="Verdana"/>
              </a:rPr>
              <a:t>olduğunu</a:t>
            </a:r>
            <a:r>
              <a:rPr lang="tr-TR" sz="2000" spc="-35" dirty="0">
                <a:solidFill>
                  <a:srgbClr val="FF0000"/>
                </a:solidFill>
                <a:latin typeface="Calibri "/>
                <a:cs typeface="Verdana"/>
              </a:rPr>
              <a:t> </a:t>
            </a:r>
            <a:r>
              <a:rPr lang="tr-TR" sz="2000" spc="-5" dirty="0">
                <a:solidFill>
                  <a:srgbClr val="FF0000"/>
                </a:solidFill>
                <a:latin typeface="Calibri "/>
                <a:cs typeface="Verdana"/>
              </a:rPr>
              <a:t>göstermez.</a:t>
            </a:r>
            <a:endParaRPr lang="tr-TR" sz="2000" dirty="0">
              <a:solidFill>
                <a:srgbClr val="FF0000"/>
              </a:solidFill>
              <a:latin typeface="Calibri "/>
              <a:cs typeface="Verdana"/>
            </a:endParaRPr>
          </a:p>
          <a:p>
            <a:pPr marL="12065">
              <a:spcBef>
                <a:spcPts val="265"/>
              </a:spcBef>
              <a:buClr>
                <a:schemeClr val="tx1"/>
              </a:buClr>
              <a:tabLst>
                <a:tab pos="481965" algn="l"/>
                <a:tab pos="482600" algn="l"/>
              </a:tabLst>
            </a:pPr>
            <a:r>
              <a:rPr lang="tr-TR" sz="2400" spc="-5" dirty="0">
                <a:latin typeface="Calibri "/>
                <a:cs typeface="Verdana"/>
              </a:rPr>
              <a:t> - Boğaz</a:t>
            </a:r>
            <a:r>
              <a:rPr lang="tr-TR" sz="2400" spc="-25" dirty="0">
                <a:latin typeface="Calibri "/>
                <a:cs typeface="Verdana"/>
              </a:rPr>
              <a:t> </a:t>
            </a:r>
            <a:r>
              <a:rPr lang="tr-TR" sz="2400" spc="-5" dirty="0">
                <a:latin typeface="Calibri "/>
                <a:cs typeface="Verdana"/>
              </a:rPr>
              <a:t>ağrısı</a:t>
            </a:r>
            <a:endParaRPr lang="tr-TR" sz="2400" dirty="0">
              <a:latin typeface="Calibri "/>
              <a:cs typeface="Verdana"/>
            </a:endParaRPr>
          </a:p>
          <a:p>
            <a:pPr marL="12065">
              <a:spcBef>
                <a:spcPts val="285"/>
              </a:spcBef>
              <a:buClr>
                <a:schemeClr val="tx1"/>
              </a:buClr>
              <a:tabLst>
                <a:tab pos="481965" algn="l"/>
                <a:tab pos="482600" algn="l"/>
              </a:tabLst>
            </a:pPr>
            <a:r>
              <a:rPr lang="tr-TR" sz="2400" spc="-5" dirty="0">
                <a:latin typeface="Calibri "/>
                <a:cs typeface="Verdana"/>
              </a:rPr>
              <a:t> - Öksürük(geç</a:t>
            </a:r>
            <a:r>
              <a:rPr lang="tr-TR" sz="2400" spc="10" dirty="0">
                <a:latin typeface="Calibri "/>
                <a:cs typeface="Verdana"/>
              </a:rPr>
              <a:t> </a:t>
            </a:r>
            <a:r>
              <a:rPr lang="tr-TR" sz="2400" spc="-5" dirty="0">
                <a:latin typeface="Calibri "/>
                <a:cs typeface="Verdana"/>
              </a:rPr>
              <a:t>başlar)</a:t>
            </a:r>
            <a:endParaRPr lang="tr-TR" sz="2400" dirty="0">
              <a:latin typeface="Calibri 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44831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99C888E-2EDD-DA7D-04B0-76FEEBDFB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9B515EB-C213-6591-26C4-F2C69AEFF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08520" cy="4351338"/>
          </a:xfrm>
        </p:spPr>
        <p:txBody>
          <a:bodyPr>
            <a:normAutofit lnSpcReduction="10000"/>
          </a:bodyPr>
          <a:lstStyle/>
          <a:p>
            <a:r>
              <a:rPr lang="tr-T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VİRAL ÜST SOLUNUM YOLU ENFEKSİYONU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 - Küçük çocuklarda ateş, huzursuzluk ve hapşırma ardından burun akıntısı, burun tıkanıklığı </a:t>
            </a:r>
          </a:p>
          <a:p>
            <a:pPr marL="0" indent="0">
              <a:buNone/>
            </a:pPr>
            <a:endParaRPr lang="tr-TR" dirty="0"/>
          </a:p>
          <a:p>
            <a:pPr marL="12065" marR="969644" indent="0">
              <a:lnSpc>
                <a:spcPts val="3020"/>
              </a:lnSpc>
              <a:spcBef>
                <a:spcPts val="680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pc="-10" dirty="0">
                <a:latin typeface="Calibri "/>
                <a:cs typeface="Verdana"/>
              </a:rPr>
              <a:t>- </a:t>
            </a:r>
            <a:r>
              <a:rPr lang="tr-TR" sz="2800" spc="-10" dirty="0">
                <a:latin typeface="Calibri "/>
                <a:cs typeface="Verdana"/>
              </a:rPr>
              <a:t>Küçük</a:t>
            </a:r>
            <a:r>
              <a:rPr lang="tr-TR" sz="2800" spc="40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bebekler</a:t>
            </a:r>
            <a:r>
              <a:rPr lang="tr-TR" sz="2800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burun</a:t>
            </a:r>
            <a:r>
              <a:rPr lang="tr-TR" sz="2800" spc="4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solunumu </a:t>
            </a:r>
            <a:r>
              <a:rPr lang="tr-TR" sz="2800" spc="-969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yaptıklarından</a:t>
            </a:r>
            <a:r>
              <a:rPr lang="tr-TR" sz="2800" spc="50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burun</a:t>
            </a:r>
            <a:r>
              <a:rPr lang="tr-TR" sz="2800" spc="4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tıkanıklığı  nedeniyle</a:t>
            </a:r>
            <a:r>
              <a:rPr lang="tr-TR" sz="2800" spc="20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beslenmeleri</a:t>
            </a:r>
            <a:r>
              <a:rPr lang="tr-TR" sz="2800" spc="1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zorlaşır,</a:t>
            </a:r>
            <a:r>
              <a:rPr lang="tr-TR" sz="2800" spc="4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hatta </a:t>
            </a:r>
            <a:r>
              <a:rPr lang="tr-TR" sz="2800" spc="-969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solunum</a:t>
            </a:r>
            <a:r>
              <a:rPr lang="tr-TR" sz="2800" spc="3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sıkıntısı</a:t>
            </a:r>
            <a:r>
              <a:rPr lang="tr-TR" sz="2800" spc="10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ortaya</a:t>
            </a:r>
            <a:r>
              <a:rPr lang="tr-TR" sz="2800" spc="2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çıkabilir.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AEA1664-EA92-64A7-5B1A-BE3A5F25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123" y="1690688"/>
            <a:ext cx="4305901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81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299C0E-9EA6-E444-E012-C2C947233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55E9EFD-0E56-A168-8D45-738EBDA35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2065" marR="5080" indent="0">
              <a:lnSpc>
                <a:spcPts val="3460"/>
              </a:lnSpc>
              <a:spcBef>
                <a:spcPts val="535"/>
              </a:spcBef>
              <a:buClr>
                <a:schemeClr val="tx1"/>
              </a:buClr>
              <a:buNone/>
              <a:tabLst>
                <a:tab pos="482600" algn="l"/>
              </a:tabLst>
            </a:pPr>
            <a:r>
              <a:rPr lang="tr-T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VİRAL ÜST SOLUNUM YOLU ENFEKSİYONU</a:t>
            </a:r>
            <a:endParaRPr lang="tr-TR" sz="2800" dirty="0">
              <a:latin typeface="Calibri "/>
              <a:cs typeface="Verdana"/>
            </a:endParaRPr>
          </a:p>
          <a:p>
            <a:pPr marL="12065" marR="5080" indent="0">
              <a:lnSpc>
                <a:spcPts val="3460"/>
              </a:lnSpc>
              <a:spcBef>
                <a:spcPts val="535"/>
              </a:spcBef>
              <a:buClr>
                <a:schemeClr val="tx1"/>
              </a:buClr>
              <a:buNone/>
              <a:tabLst>
                <a:tab pos="482600" algn="l"/>
              </a:tabLst>
            </a:pPr>
            <a:r>
              <a:rPr lang="tr-TR" sz="2800" dirty="0">
                <a:latin typeface="Calibri "/>
                <a:cs typeface="Verdana"/>
              </a:rPr>
              <a:t>- 3 ile 7 gün </a:t>
            </a:r>
            <a:r>
              <a:rPr lang="tr-TR" sz="2800" spc="-5" dirty="0">
                <a:latin typeface="Calibri "/>
                <a:cs typeface="Verdana"/>
              </a:rPr>
              <a:t>içerisinde iyileşme görülür, </a:t>
            </a:r>
            <a:r>
              <a:rPr lang="tr-TR" sz="2800" spc="-111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nadiren iki </a:t>
            </a:r>
            <a:r>
              <a:rPr lang="tr-TR" sz="2800" dirty="0">
                <a:latin typeface="Calibri "/>
                <a:cs typeface="Verdana"/>
              </a:rPr>
              <a:t>haftaya </a:t>
            </a:r>
            <a:r>
              <a:rPr lang="tr-TR" sz="2800" spc="-5" dirty="0">
                <a:latin typeface="Calibri "/>
                <a:cs typeface="Verdana"/>
              </a:rPr>
              <a:t>(influenza)</a:t>
            </a:r>
            <a:r>
              <a:rPr lang="tr-TR" sz="2800" spc="-25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kadar</a:t>
            </a:r>
            <a:r>
              <a:rPr lang="tr-TR" sz="2800" spc="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uzayabilir.</a:t>
            </a:r>
            <a:endParaRPr lang="tr-TR" sz="2800" dirty="0">
              <a:latin typeface="Calibri "/>
              <a:cs typeface="Verdana"/>
            </a:endParaRPr>
          </a:p>
          <a:p>
            <a:pPr marL="12065" indent="0">
              <a:lnSpc>
                <a:spcPts val="3650"/>
              </a:lnSpc>
              <a:spcBef>
                <a:spcPts val="330"/>
              </a:spcBef>
              <a:buClr>
                <a:schemeClr val="tx1"/>
              </a:buClr>
              <a:buNone/>
              <a:tabLst>
                <a:tab pos="482600" algn="l"/>
              </a:tabLst>
            </a:pPr>
            <a:r>
              <a:rPr lang="tr-TR" sz="2800" spc="-5" dirty="0">
                <a:latin typeface="Calibri "/>
                <a:cs typeface="Verdana"/>
              </a:rPr>
              <a:t>- Çocuklarda</a:t>
            </a:r>
            <a:r>
              <a:rPr lang="tr-TR" sz="2800" spc="-25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ateş</a:t>
            </a:r>
            <a:r>
              <a:rPr lang="tr-TR" sz="2800" spc="-1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birkaç</a:t>
            </a:r>
            <a:r>
              <a:rPr lang="tr-TR" sz="2800" spc="-1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saatte</a:t>
            </a:r>
            <a:r>
              <a:rPr lang="tr-TR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kaybolabilir </a:t>
            </a:r>
            <a:r>
              <a:rPr lang="tr-TR" sz="2800" dirty="0">
                <a:latin typeface="Calibri "/>
                <a:cs typeface="Verdana"/>
              </a:rPr>
              <a:t>ya</a:t>
            </a:r>
            <a:r>
              <a:rPr lang="tr-TR" sz="2800" spc="1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da </a:t>
            </a:r>
            <a:r>
              <a:rPr lang="tr-TR" sz="2800" dirty="0">
                <a:latin typeface="Calibri "/>
                <a:cs typeface="Verdana"/>
              </a:rPr>
              <a:t>üç</a:t>
            </a:r>
            <a:r>
              <a:rPr lang="tr-TR" sz="2800" spc="-1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gün kadar</a:t>
            </a:r>
            <a:r>
              <a:rPr lang="tr-TR" sz="2800" spc="1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da </a:t>
            </a:r>
            <a:r>
              <a:rPr lang="tr-TR" sz="2800" spc="-111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sürebilir.</a:t>
            </a:r>
            <a:endParaRPr lang="tr-TR" dirty="0"/>
          </a:p>
          <a:p>
            <a:pPr>
              <a:buFontTx/>
              <a:buChar char="-"/>
            </a:pPr>
            <a:r>
              <a:rPr lang="tr-TR" dirty="0" err="1"/>
              <a:t>Otit</a:t>
            </a:r>
            <a:r>
              <a:rPr lang="tr-TR" dirty="0"/>
              <a:t> </a:t>
            </a:r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dirty="0"/>
              <a:t> 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sık </a:t>
            </a:r>
            <a:r>
              <a:rPr lang="tr-TR" dirty="0"/>
              <a:t>komplikasyon(%25) </a:t>
            </a:r>
          </a:p>
          <a:p>
            <a:pPr>
              <a:buFontTx/>
              <a:buChar char="-"/>
            </a:pPr>
            <a:r>
              <a:rPr lang="tr-TR" dirty="0"/>
              <a:t>Ateşin devam ettiği her vakada </a:t>
            </a:r>
            <a:r>
              <a:rPr lang="tr-TR" b="1" dirty="0" err="1"/>
              <a:t>otit</a:t>
            </a:r>
            <a:r>
              <a:rPr lang="tr-TR" dirty="0"/>
              <a:t> düşünülmeli</a:t>
            </a:r>
          </a:p>
          <a:p>
            <a:pPr marL="0" indent="0">
              <a:buNone/>
            </a:pPr>
            <a:r>
              <a:rPr lang="tr-TR" dirty="0"/>
              <a:t>- Diğer komplikasyonlar; sinüzit, servikal </a:t>
            </a:r>
            <a:r>
              <a:rPr lang="tr-TR" dirty="0" err="1"/>
              <a:t>lenfadenit</a:t>
            </a:r>
            <a:r>
              <a:rPr lang="tr-TR" dirty="0"/>
              <a:t>, </a:t>
            </a:r>
            <a:r>
              <a:rPr lang="tr-TR" dirty="0" err="1"/>
              <a:t>mastoidit</a:t>
            </a:r>
            <a:r>
              <a:rPr lang="tr-TR" dirty="0"/>
              <a:t>, </a:t>
            </a:r>
            <a:r>
              <a:rPr lang="tr-TR" dirty="0" err="1"/>
              <a:t>peritonsiller</a:t>
            </a:r>
            <a:r>
              <a:rPr lang="tr-TR" dirty="0"/>
              <a:t> </a:t>
            </a:r>
            <a:r>
              <a:rPr lang="tr-TR" dirty="0" err="1"/>
              <a:t>abse</a:t>
            </a:r>
            <a:r>
              <a:rPr lang="tr-TR" dirty="0"/>
              <a:t> veya </a:t>
            </a:r>
            <a:r>
              <a:rPr lang="tr-TR" dirty="0" err="1"/>
              <a:t>peritonsiller</a:t>
            </a:r>
            <a:r>
              <a:rPr lang="tr-TR" dirty="0"/>
              <a:t> </a:t>
            </a:r>
            <a:r>
              <a:rPr lang="tr-TR" dirty="0" err="1"/>
              <a:t>sellülit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27521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C3C07D-FB34-1145-7D83-C1C7307A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E378473-0076-5E49-E32F-2EE4DBA88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VİRAL ÜST SOLUNUM YOLU ENFEKSİYONU</a:t>
            </a:r>
            <a:endParaRPr lang="tr-TR" sz="2800" dirty="0">
              <a:latin typeface="Calibri "/>
              <a:cs typeface="Verdana"/>
            </a:endParaRPr>
          </a:p>
          <a:p>
            <a:pPr>
              <a:buFontTx/>
              <a:buChar char="-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İnfluenza</a:t>
            </a:r>
          </a:p>
          <a:p>
            <a:r>
              <a:rPr lang="tr-TR" dirty="0"/>
              <a:t>Kendiliğinden sınırlanan bir hastalık </a:t>
            </a:r>
          </a:p>
          <a:p>
            <a:r>
              <a:rPr lang="tr-TR" dirty="0"/>
              <a:t>Başlıca sekeli pnömoni</a:t>
            </a:r>
          </a:p>
          <a:p>
            <a:r>
              <a:rPr lang="tr-TR" dirty="0"/>
              <a:t>Özellikle &lt;2 yaş çocuklarda ve astım dahil kronik hastalığı olanlarda ciddi hastalık ve nadiren ölüme yol açabilir.</a:t>
            </a:r>
          </a:p>
          <a:p>
            <a:pPr marL="0" indent="0">
              <a:buNone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643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135727-2AF3-5F11-E0F3-6AB705B61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AMAÇ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68D738-4141-9101-EB4B-FA40C0351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Üst solunum yolu enfeksiyonları hakkında bilgi vermek</a:t>
            </a:r>
          </a:p>
        </p:txBody>
      </p:sp>
    </p:spTree>
    <p:extLst>
      <p:ext uri="{BB962C8B-B14F-4D97-AF65-F5344CB8AC3E}">
        <p14:creationId xmlns:p14="http://schemas.microsoft.com/office/powerpoint/2010/main" val="939927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8EB9EE-5C2D-21C3-92C5-6A1BCBE0B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40A5EA-D10E-DD47-AA1F-A5F4B9F9F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VİRAL ÜST SOLUNUM YOLU ENFEKSİYONU</a:t>
            </a:r>
            <a:endParaRPr lang="tr-TR" sz="2800" dirty="0">
              <a:latin typeface="Calibri "/>
              <a:cs typeface="Verdana"/>
            </a:endParaRPr>
          </a:p>
          <a:p>
            <a:pPr marL="0" indent="0">
              <a:buNone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Influenza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İnfant ve küçük çocuklarda; </a:t>
            </a:r>
          </a:p>
          <a:p>
            <a:pPr lvl="1"/>
            <a:r>
              <a:rPr lang="tr-TR" dirty="0"/>
              <a:t>Ateş </a:t>
            </a:r>
          </a:p>
          <a:p>
            <a:pPr lvl="1"/>
            <a:r>
              <a:rPr lang="tr-TR" dirty="0"/>
              <a:t>Öksürük</a:t>
            </a:r>
          </a:p>
          <a:p>
            <a:endParaRPr lang="tr-TR" dirty="0"/>
          </a:p>
          <a:p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Daha büyük çocuklarda, adolesanlarda ve erişkinde; </a:t>
            </a:r>
          </a:p>
          <a:p>
            <a:pPr lvl="1"/>
            <a:r>
              <a:rPr lang="tr-TR" dirty="0"/>
              <a:t>Konjunktivit</a:t>
            </a:r>
          </a:p>
          <a:p>
            <a:pPr lvl="1"/>
            <a:r>
              <a:rPr lang="tr-TR" dirty="0"/>
              <a:t>Farenjit                   </a:t>
            </a:r>
          </a:p>
          <a:p>
            <a:pPr lvl="1"/>
            <a:r>
              <a:rPr lang="tr-TR" dirty="0"/>
              <a:t>Kuru öksürük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92D2495-3518-FFB1-903D-B7294CABFEDB}"/>
              </a:ext>
            </a:extLst>
          </p:cNvPr>
          <p:cNvSpPr/>
          <p:nvPr/>
        </p:nvSpPr>
        <p:spPr>
          <a:xfrm>
            <a:off x="7836876" y="1825625"/>
            <a:ext cx="4164037" cy="22367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tr-TR" sz="2400" b="1" dirty="0">
                <a:solidFill>
                  <a:srgbClr val="FF0000"/>
                </a:solidFill>
              </a:rPr>
              <a:t>İnfluenzayı nasıl ayırt edelim?</a:t>
            </a:r>
          </a:p>
          <a:p>
            <a:pPr marL="0" indent="0" algn="ctr">
              <a:buNone/>
            </a:pPr>
            <a:r>
              <a:rPr lang="tr-TR" sz="2400" b="1" dirty="0">
                <a:solidFill>
                  <a:schemeClr val="tx2"/>
                </a:solidFill>
              </a:rPr>
              <a:t>                        </a:t>
            </a:r>
            <a:r>
              <a:rPr lang="tr-TR" sz="2400" dirty="0"/>
              <a:t>  Miyalji</a:t>
            </a:r>
          </a:p>
          <a:p>
            <a:pPr marL="0" indent="0" algn="ctr">
              <a:buNone/>
            </a:pPr>
            <a:r>
              <a:rPr lang="tr-TR" sz="2400" dirty="0"/>
              <a:t>Yüksek ateş     +   Baş ağrısı </a:t>
            </a:r>
          </a:p>
          <a:p>
            <a:pPr marL="0" indent="0" algn="ctr">
              <a:buNone/>
            </a:pPr>
            <a:r>
              <a:rPr lang="tr-TR" sz="2400" dirty="0"/>
              <a:t>                             Halsizlik</a:t>
            </a:r>
          </a:p>
        </p:txBody>
      </p:sp>
    </p:spTree>
    <p:extLst>
      <p:ext uri="{BB962C8B-B14F-4D97-AF65-F5344CB8AC3E}">
        <p14:creationId xmlns:p14="http://schemas.microsoft.com/office/powerpoint/2010/main" val="422489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DEFEB3-8C38-D47C-2590-0382D637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D047816-40DE-4551-FBFC-B492CBAE3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B16E49C-3D93-8802-8702-BA74E5ABC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58" y="471255"/>
            <a:ext cx="9495692" cy="591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11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7CD6731-BF51-E828-21D5-0399C3277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232EF50-168E-A18E-EE77-39DD1AC9F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VİRAL ÜST SOLUNUM YOLU ENFEKSİYONU</a:t>
            </a:r>
            <a:endParaRPr lang="tr-TR" sz="2800" dirty="0">
              <a:latin typeface="Calibri "/>
              <a:cs typeface="Verdana"/>
            </a:endParaRPr>
          </a:p>
          <a:p>
            <a:pPr marL="0" indent="0">
              <a:buNone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Influenza</a:t>
            </a:r>
            <a:endParaRPr lang="tr-TR" dirty="0"/>
          </a:p>
          <a:p>
            <a:r>
              <a:rPr lang="tr-TR" b="1" u="sng" dirty="0"/>
              <a:t>Tanı:</a:t>
            </a:r>
            <a:r>
              <a:rPr lang="tr-TR" dirty="0"/>
              <a:t> Klinik bulgular ile</a:t>
            </a:r>
          </a:p>
          <a:p>
            <a:r>
              <a:rPr lang="tr-TR" dirty="0"/>
              <a:t>Hızlı antijen testi tanıda kullanılabilir.</a:t>
            </a:r>
          </a:p>
          <a:p>
            <a:pPr marL="365760" lvl="1" indent="0">
              <a:buNone/>
            </a:pPr>
            <a:r>
              <a:rPr lang="tr-TR" dirty="0"/>
              <a:t>- Negatif olması tanıyı ekarte ettirmez (duyarlılığı %20-70)</a:t>
            </a:r>
          </a:p>
          <a:p>
            <a:r>
              <a:rPr lang="tr-TR" dirty="0"/>
              <a:t>RT-PCR tanıda daha güvenilir (duyarlılığı %86-100)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77646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49677C-186C-BFFA-1325-0784311F2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91997A2-95FE-F417-096D-B12653652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VİRAL ÜST SOLUNUM YOLU ENFEKSİYONU</a:t>
            </a:r>
          </a:p>
          <a:p>
            <a:pPr marL="0" indent="0">
              <a:buNone/>
            </a:pPr>
            <a:r>
              <a:rPr lang="tr-TR" b="1" dirty="0"/>
              <a:t>- </a:t>
            </a:r>
            <a:r>
              <a:rPr lang="tr-TR" b="1" dirty="0" err="1"/>
              <a:t>Influenza</a:t>
            </a:r>
            <a:r>
              <a:rPr lang="tr-TR" b="1" dirty="0"/>
              <a:t> Tedavi</a:t>
            </a:r>
          </a:p>
          <a:p>
            <a:r>
              <a:rPr lang="tr-TR" dirty="0" err="1"/>
              <a:t>Nöraminidaz</a:t>
            </a:r>
            <a:r>
              <a:rPr lang="tr-TR" dirty="0"/>
              <a:t> inhibitörleri </a:t>
            </a:r>
          </a:p>
          <a:p>
            <a:pPr lvl="1"/>
            <a:r>
              <a:rPr lang="tr-TR" dirty="0"/>
              <a:t>Oseltamivir</a:t>
            </a:r>
          </a:p>
          <a:p>
            <a:pPr lvl="2"/>
            <a:r>
              <a:rPr lang="tr-TR" dirty="0">
                <a:latin typeface="Brush Script MT"/>
              </a:rPr>
              <a:t>≥ </a:t>
            </a:r>
            <a:r>
              <a:rPr lang="tr-TR" dirty="0"/>
              <a:t>15 günlük </a:t>
            </a:r>
            <a:r>
              <a:rPr lang="tr-TR" dirty="0">
                <a:sym typeface="Wingdings" panose="05000000000000000000" pitchFamily="2" charset="2"/>
              </a:rPr>
              <a:t></a:t>
            </a:r>
            <a:r>
              <a:rPr lang="tr-TR" dirty="0"/>
              <a:t> 3 mg/kg dozda 2x1 oral</a:t>
            </a:r>
          </a:p>
          <a:p>
            <a:pPr lvl="2"/>
            <a:r>
              <a:rPr lang="tr-TR" dirty="0"/>
              <a:t>75 mg tab </a:t>
            </a:r>
            <a:r>
              <a:rPr lang="tr-TR" dirty="0" err="1"/>
              <a:t>po</a:t>
            </a:r>
            <a:r>
              <a:rPr lang="tr-TR" dirty="0"/>
              <a:t> 2x1</a:t>
            </a:r>
          </a:p>
          <a:p>
            <a:pPr lvl="1"/>
            <a:r>
              <a:rPr lang="tr-TR" dirty="0" err="1"/>
              <a:t>Zanamivir</a:t>
            </a:r>
            <a:endParaRPr lang="tr-TR" dirty="0"/>
          </a:p>
          <a:p>
            <a:pPr lvl="2"/>
            <a:r>
              <a:rPr lang="tr-TR" dirty="0">
                <a:latin typeface="Brush Script MT"/>
              </a:rPr>
              <a:t>≥ </a:t>
            </a:r>
            <a:r>
              <a:rPr lang="tr-TR" dirty="0"/>
              <a:t>7 yaş  </a:t>
            </a:r>
          </a:p>
          <a:p>
            <a:pPr lvl="2"/>
            <a:r>
              <a:rPr lang="tr-TR" dirty="0" err="1"/>
              <a:t>İnhaler</a:t>
            </a:r>
            <a:r>
              <a:rPr lang="tr-TR" dirty="0"/>
              <a:t> yolla 2x1</a:t>
            </a:r>
          </a:p>
          <a:p>
            <a:r>
              <a:rPr lang="tr-TR" dirty="0"/>
              <a:t>Tedavi 5 gün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433620F-6412-0441-E27A-A6CBCA37A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492" y="276217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25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6F8EA36-7AB4-294B-D9DA-63049D2EC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B4BB258-8CE5-A053-4244-9810EF29F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VİRAL ÜST SOLUNUM YOLU ENFEKSİYONU</a:t>
            </a:r>
            <a:endParaRPr lang="tr-TR" dirty="0"/>
          </a:p>
          <a:p>
            <a:pPr>
              <a:buFontTx/>
              <a:buChar char="-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Tanı: </a:t>
            </a:r>
            <a:r>
              <a:rPr lang="tr-TR" dirty="0"/>
              <a:t>Öykü ve fizik muayene ile</a:t>
            </a:r>
          </a:p>
          <a:p>
            <a:r>
              <a:rPr lang="tr-TR" dirty="0"/>
              <a:t>RSV, İnfluenza, </a:t>
            </a:r>
            <a:r>
              <a:rPr lang="tr-TR" dirty="0" err="1"/>
              <a:t>Parainfluenza</a:t>
            </a:r>
            <a:r>
              <a:rPr lang="tr-TR" dirty="0"/>
              <a:t> ve Adenovirüs </a:t>
            </a:r>
            <a:r>
              <a:rPr lang="tr-TR" dirty="0" err="1"/>
              <a:t>Ag</a:t>
            </a:r>
            <a:r>
              <a:rPr lang="tr-TR" dirty="0"/>
              <a:t> </a:t>
            </a:r>
            <a:r>
              <a:rPr lang="tr-TR" dirty="0" err="1"/>
              <a:t>nasal</a:t>
            </a:r>
            <a:r>
              <a:rPr lang="tr-TR" dirty="0"/>
              <a:t> sekresyonlarda hızlı tanı metodu ile saptanabilir. </a:t>
            </a:r>
          </a:p>
          <a:p>
            <a:r>
              <a:rPr lang="tr-TR" dirty="0"/>
              <a:t>Genellikle laboratuvar incelemesi gerektirmez.</a:t>
            </a:r>
          </a:p>
        </p:txBody>
      </p:sp>
    </p:spTree>
    <p:extLst>
      <p:ext uri="{BB962C8B-B14F-4D97-AF65-F5344CB8AC3E}">
        <p14:creationId xmlns:p14="http://schemas.microsoft.com/office/powerpoint/2010/main" val="841190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80FABF-3082-8CC2-CBA2-66C5AA1F1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06925B8-A609-2533-2C19-9E58B9BA7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VİRAL ÜST SOLUNUM YOLU ENFEKSİYONU</a:t>
            </a:r>
            <a:endParaRPr lang="tr-TR" dirty="0"/>
          </a:p>
          <a:p>
            <a:pPr marL="0" indent="0">
              <a:buNone/>
            </a:pP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Tedavi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27AB73D-DD32-10BD-68BA-345647252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18755"/>
            <a:ext cx="6039693" cy="189574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270A662-AE11-D10D-7149-40BF528F694A}"/>
              </a:ext>
            </a:extLst>
          </p:cNvPr>
          <p:cNvSpPr txBox="1"/>
          <p:nvPr/>
        </p:nvSpPr>
        <p:spPr>
          <a:xfrm>
            <a:off x="6877890" y="2584189"/>
            <a:ext cx="62050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ym typeface="Wingdings" panose="05000000000000000000" pitchFamily="2" charset="2"/>
              </a:rPr>
              <a:t> </a:t>
            </a:r>
            <a:r>
              <a:rPr lang="tr-TR" b="1" dirty="0"/>
              <a:t>Ateşi düşürmek ve burun tıkanıklığını</a:t>
            </a:r>
          </a:p>
          <a:p>
            <a:r>
              <a:rPr lang="tr-TR" b="1" dirty="0"/>
              <a:t>gidermek için parasetamol ve serum</a:t>
            </a:r>
          </a:p>
          <a:p>
            <a:r>
              <a:rPr lang="tr-TR" b="1" dirty="0"/>
              <a:t>fizyolojik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F09CED0-D6AB-9696-4B0D-6F0AD477D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806" y="4539500"/>
            <a:ext cx="2333951" cy="2276793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D33803C5-CDF3-00F1-34C0-4CC31D711AD6}"/>
              </a:ext>
            </a:extLst>
          </p:cNvPr>
          <p:cNvSpPr txBox="1"/>
          <p:nvPr/>
        </p:nvSpPr>
        <p:spPr>
          <a:xfrm>
            <a:off x="6877890" y="4160816"/>
            <a:ext cx="6541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ym typeface="Wingdings" panose="05000000000000000000" pitchFamily="2" charset="2"/>
              </a:rPr>
              <a:t> </a:t>
            </a:r>
            <a:r>
              <a:rPr lang="tr-TR" b="1" dirty="0"/>
              <a:t>Antibiyotik kullanımı sekonder</a:t>
            </a:r>
          </a:p>
          <a:p>
            <a:r>
              <a:rPr lang="tr-TR" b="1" dirty="0"/>
              <a:t>bakteriyel enfeksiyonları</a:t>
            </a:r>
          </a:p>
          <a:p>
            <a:r>
              <a:rPr lang="tr-TR" b="1" dirty="0"/>
              <a:t>önlemez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F0CE4AF2-19C1-313E-AC6F-CA7BDBBD6B6F}"/>
              </a:ext>
            </a:extLst>
          </p:cNvPr>
          <p:cNvSpPr txBox="1"/>
          <p:nvPr/>
        </p:nvSpPr>
        <p:spPr>
          <a:xfrm>
            <a:off x="1238582" y="5189464"/>
            <a:ext cx="6710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tr-TR" b="1" dirty="0"/>
              <a:t>Antihistaminik- dekonjestan- antipiretik kombinasyonları büyük çocuk ve erişkinlerde yarar sağlayabilir.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tr-TR" b="1" dirty="0"/>
          </a:p>
          <a:p>
            <a:r>
              <a:rPr lang="tr-TR" b="1" dirty="0">
                <a:sym typeface="Wingdings" panose="05000000000000000000" pitchFamily="2" charset="2"/>
              </a:rPr>
              <a:t> </a:t>
            </a:r>
            <a:r>
              <a:rPr lang="tr-TR" b="1" dirty="0"/>
              <a:t>Ancak küçük çocuklarda kullanımı ile ilgili yeterli kanıt yoktur.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A6F6A0D5-68AB-3888-6A55-44F4982F3367}"/>
              </a:ext>
            </a:extLst>
          </p:cNvPr>
          <p:cNvSpPr txBox="1"/>
          <p:nvPr/>
        </p:nvSpPr>
        <p:spPr>
          <a:xfrm>
            <a:off x="6877890" y="3472052"/>
            <a:ext cx="48967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ym typeface="Wingdings" panose="05000000000000000000" pitchFamily="2" charset="2"/>
              </a:rPr>
              <a:t> </a:t>
            </a:r>
            <a:r>
              <a:rPr lang="tr-TR" b="1" dirty="0"/>
              <a:t>Aspirin;  </a:t>
            </a:r>
            <a:r>
              <a:rPr lang="tr-TR" b="1" dirty="0" err="1"/>
              <a:t>rinovirüs</a:t>
            </a:r>
            <a:r>
              <a:rPr lang="tr-TR" b="1" dirty="0"/>
              <a:t> saçılımında artış ve Reye Sendromu riski !!</a:t>
            </a: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06CDE603-C3AB-0A0B-DF46-63848FB48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811" y="1172906"/>
            <a:ext cx="2657846" cy="1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14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D9D4FEF-67FB-E6DA-05AE-C7842F19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91C5F0-02D0-9381-6681-364EC1C39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VİRAL ÜST SOLUNUM YOLU ENFEKSİYONU</a:t>
            </a:r>
            <a:endParaRPr lang="tr-TR" dirty="0"/>
          </a:p>
          <a:p>
            <a:pPr marL="0" indent="0">
              <a:buNone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Korunma</a:t>
            </a:r>
          </a:p>
          <a:p>
            <a:pPr>
              <a:buFontTx/>
              <a:buChar char="-"/>
            </a:pPr>
            <a:r>
              <a:rPr lang="tr-TR" dirty="0"/>
              <a:t>Semptomlu kişilerden yaklaşık 2 m uzak durulmalı </a:t>
            </a:r>
          </a:p>
          <a:p>
            <a:pPr>
              <a:buFontTx/>
              <a:buChar char="-"/>
            </a:pPr>
            <a:r>
              <a:rPr lang="tr-TR" dirty="0"/>
              <a:t>Gripli kişiyle temas mümkün olduğunca kısa tutulmalı</a:t>
            </a:r>
          </a:p>
          <a:p>
            <a:pPr>
              <a:buFontTx/>
              <a:buChar char="-"/>
            </a:pPr>
            <a:r>
              <a:rPr lang="tr-TR" dirty="0"/>
              <a:t>Hasta kişi maske takmalı, ellerini yıkamalı </a:t>
            </a:r>
          </a:p>
          <a:p>
            <a:pPr>
              <a:buFontTx/>
              <a:buChar char="-"/>
            </a:pPr>
            <a:r>
              <a:rPr lang="tr-TR" dirty="0"/>
              <a:t>Aşılama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03D5229-B6D2-F822-9CCB-472B4CEE0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549" y="4224802"/>
            <a:ext cx="3642943" cy="226807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36AE29C-632D-1EF7-8ED7-D7C85B265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433" y="1509713"/>
            <a:ext cx="2067213" cy="20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96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B7E6D48-8BE5-2AAF-FDA1-5369F2666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FB5174F-D26E-C6FB-0634-F9DA9B4ED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TONSİLLOFARENJİT</a:t>
            </a:r>
          </a:p>
          <a:p>
            <a:pPr>
              <a:buFontTx/>
              <a:buChar char="-"/>
            </a:pPr>
            <a:r>
              <a:rPr lang="tr-TR" dirty="0"/>
              <a:t>%50-80’i viral kaynaklı </a:t>
            </a:r>
          </a:p>
          <a:p>
            <a:pPr>
              <a:buFontTx/>
              <a:buChar char="-"/>
            </a:pPr>
            <a:r>
              <a:rPr lang="tr-TR" dirty="0"/>
              <a:t>%5-35’i bakteriyel – AGBHS </a:t>
            </a:r>
          </a:p>
          <a:p>
            <a:pPr>
              <a:buFontTx/>
              <a:buChar char="-"/>
            </a:pPr>
            <a:r>
              <a:rPr lang="tr-TR" dirty="0"/>
              <a:t>AGBHS riski çocukta erişkine göre daha yüksek </a:t>
            </a:r>
          </a:p>
          <a:p>
            <a:pPr>
              <a:buFontTx/>
              <a:buChar char="-"/>
            </a:pPr>
            <a:r>
              <a:rPr lang="tr-TR" dirty="0"/>
              <a:t>İlkbahar ve kış</a:t>
            </a:r>
          </a:p>
          <a:p>
            <a:pPr>
              <a:buFontTx/>
              <a:buChar char="-"/>
            </a:pPr>
            <a:r>
              <a:rPr lang="tr-TR" dirty="0"/>
              <a:t>Daha çok yakın temasla bulaşır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9FA92B7-E707-F3DD-84A8-EED5713B6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314" y="1650439"/>
            <a:ext cx="4009292" cy="278283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8A66ADC-74C0-9ACD-6399-F665B07089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408" b="11534"/>
          <a:stretch/>
        </p:blipFill>
        <p:spPr>
          <a:xfrm>
            <a:off x="8148438" y="4433277"/>
            <a:ext cx="3823168" cy="22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9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31CA32A-A966-4D0B-E651-041ED83D5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968C8E3D-17FD-C7A7-68CA-D4248B838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TONSİLLOFARENJİT</a:t>
            </a:r>
          </a:p>
          <a:p>
            <a:endParaRPr lang="tr-TR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845AB6E1-5FAA-A43D-EC1B-AE499EE05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914" y="2456836"/>
            <a:ext cx="8926171" cy="44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1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1E5DCC-B66C-BEA4-4A94-238E52D4F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4F045B3-C6CC-72A4-08BE-5074E1D16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TONSİLLOFARENJİT</a:t>
            </a:r>
          </a:p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Bulaş</a:t>
            </a:r>
          </a:p>
          <a:p>
            <a:r>
              <a:rPr lang="tr-TR" sz="2800" dirty="0" err="1">
                <a:latin typeface="Calibri "/>
                <a:cs typeface="Verdana"/>
              </a:rPr>
              <a:t>AGBHS’lar</a:t>
            </a:r>
            <a:r>
              <a:rPr lang="tr-TR" sz="280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sıklıkla </a:t>
            </a:r>
            <a:r>
              <a:rPr lang="tr-TR" sz="2800" dirty="0">
                <a:latin typeface="Calibri "/>
                <a:cs typeface="Verdana"/>
              </a:rPr>
              <a:t>hava yolu ve </a:t>
            </a:r>
            <a:r>
              <a:rPr lang="tr-TR" sz="2800" spc="5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yakın</a:t>
            </a:r>
            <a:r>
              <a:rPr lang="tr-TR" sz="2800" spc="-25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temasla</a:t>
            </a:r>
            <a:r>
              <a:rPr lang="tr-TR" sz="2800" spc="-2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bulaşabildiği gibi deri</a:t>
            </a:r>
            <a:r>
              <a:rPr lang="tr-TR" sz="2800" spc="-1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lezyonlarından</a:t>
            </a:r>
            <a:r>
              <a:rPr lang="tr-TR" sz="280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da</a:t>
            </a:r>
            <a:r>
              <a:rPr lang="tr-TR" sz="2800" spc="-1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bulaşabilir.</a:t>
            </a:r>
          </a:p>
          <a:p>
            <a:endParaRPr lang="tr-TR" sz="2800" spc="-5" dirty="0">
              <a:latin typeface="Calibri "/>
              <a:cs typeface="Verdana"/>
            </a:endParaRPr>
          </a:p>
          <a:p>
            <a:r>
              <a:rPr lang="tr-TR" sz="2800" dirty="0">
                <a:latin typeface="Calibri "/>
                <a:cs typeface="Verdana"/>
              </a:rPr>
              <a:t>C ve </a:t>
            </a:r>
            <a:r>
              <a:rPr lang="tr-TR" sz="2800" spc="5" dirty="0">
                <a:latin typeface="Calibri "/>
                <a:cs typeface="Verdana"/>
              </a:rPr>
              <a:t>G </a:t>
            </a:r>
            <a:r>
              <a:rPr lang="tr-TR" sz="2800" spc="-5" dirty="0">
                <a:latin typeface="Calibri "/>
                <a:cs typeface="Verdana"/>
              </a:rPr>
              <a:t>grubu beta </a:t>
            </a:r>
            <a:r>
              <a:rPr lang="tr-TR" sz="2800" dirty="0">
                <a:latin typeface="Calibri "/>
                <a:cs typeface="Verdana"/>
              </a:rPr>
              <a:t>hemolitik </a:t>
            </a:r>
            <a:r>
              <a:rPr lang="tr-TR" sz="2800" spc="-1110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streptokoklar,</a:t>
            </a:r>
            <a:r>
              <a:rPr lang="tr-TR" sz="2800" spc="-4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besin</a:t>
            </a:r>
            <a:r>
              <a:rPr lang="tr-TR" sz="2800" spc="-40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kaynaklı </a:t>
            </a:r>
            <a:r>
              <a:rPr lang="tr-TR" sz="2800" spc="-1110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farenjit </a:t>
            </a:r>
            <a:r>
              <a:rPr lang="tr-TR" sz="2800" spc="-5" dirty="0">
                <a:latin typeface="Calibri "/>
                <a:cs typeface="Verdana"/>
              </a:rPr>
              <a:t>salgınlarına neden </a:t>
            </a:r>
            <a:r>
              <a:rPr lang="tr-TR" sz="280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olabilmektedir.</a:t>
            </a:r>
          </a:p>
          <a:p>
            <a:endParaRPr lang="tr-TR" sz="2800" spc="-5" dirty="0">
              <a:latin typeface="Calibri "/>
              <a:cs typeface="Verdana"/>
            </a:endParaRPr>
          </a:p>
          <a:p>
            <a:r>
              <a:rPr lang="tr-TR" sz="2800" dirty="0">
                <a:latin typeface="Calibri "/>
                <a:cs typeface="Verdana"/>
              </a:rPr>
              <a:t>İnkübasyon</a:t>
            </a:r>
            <a:r>
              <a:rPr lang="tr-TR" sz="2800" spc="-15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süresi</a:t>
            </a:r>
            <a:r>
              <a:rPr lang="tr-TR" sz="2800" spc="-3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2-4</a:t>
            </a:r>
            <a:r>
              <a:rPr lang="tr-TR" sz="2800" spc="-1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gün</a:t>
            </a:r>
            <a:endParaRPr lang="tr-TR" sz="2800" dirty="0">
              <a:latin typeface="Calibri "/>
              <a:cs typeface="Verdana"/>
            </a:endParaRPr>
          </a:p>
          <a:p>
            <a:endParaRPr lang="tr-TR" dirty="0">
              <a:latin typeface="Calibri "/>
              <a:cs typeface="Verdana"/>
            </a:endParaRPr>
          </a:p>
          <a:p>
            <a:pPr marL="12065" marR="998855" indent="0">
              <a:lnSpc>
                <a:spcPct val="80000"/>
              </a:lnSpc>
              <a:spcBef>
                <a:spcPts val="770"/>
              </a:spcBef>
              <a:buClr>
                <a:schemeClr val="tx1"/>
              </a:buClr>
              <a:buNone/>
              <a:tabLst>
                <a:tab pos="482600" algn="l"/>
              </a:tabLst>
            </a:pPr>
            <a:endParaRPr lang="tr-TR" dirty="0">
              <a:latin typeface="Calibri 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66673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E8F3A82-8C1C-92C9-8DC7-3D11751D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HEDEFLER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29276BF-65C9-4D2F-DF92-FAB0CF051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ÜSYE tanımlayabilmek</a:t>
            </a:r>
          </a:p>
          <a:p>
            <a:endParaRPr lang="tr-TR" dirty="0"/>
          </a:p>
          <a:p>
            <a:r>
              <a:rPr lang="tr-TR" dirty="0"/>
              <a:t>ÜSYE sınıflandırabilmek</a:t>
            </a:r>
          </a:p>
          <a:p>
            <a:endParaRPr lang="tr-TR" dirty="0"/>
          </a:p>
          <a:p>
            <a:r>
              <a:rPr lang="tr-TR" dirty="0"/>
              <a:t>ÜSYE tanı yöntemleri hakkında bilgi edinmek</a:t>
            </a:r>
          </a:p>
          <a:p>
            <a:endParaRPr lang="tr-TR" dirty="0"/>
          </a:p>
          <a:p>
            <a:r>
              <a:rPr lang="tr-TR" dirty="0"/>
              <a:t>ÜSYE tedavi yöntemleri hakkında bilgi edinmek</a:t>
            </a:r>
          </a:p>
          <a:p>
            <a:endParaRPr lang="tr-TR" dirty="0"/>
          </a:p>
          <a:p>
            <a:r>
              <a:rPr lang="tr-TR" dirty="0"/>
              <a:t>ÜSYE sevk kriterleri hakkında bilgi edinmek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4822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04B829-6FE9-5AD3-0767-0C91A6E79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D8AD6F4-0D53-21C1-C21A-8EF25B205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079"/>
            <a:ext cx="10515600" cy="435133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TONSİLLOFARENJİT</a:t>
            </a:r>
          </a:p>
          <a:p>
            <a:pPr>
              <a:buFontTx/>
              <a:buChar char="-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Klinik</a:t>
            </a:r>
          </a:p>
          <a:p>
            <a:pPr>
              <a:buFontTx/>
              <a:buChar char="-"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D07132D-E69E-6C60-66EB-112513638CC5}"/>
              </a:ext>
            </a:extLst>
          </p:cNvPr>
          <p:cNvSpPr txBox="1"/>
          <p:nvPr/>
        </p:nvSpPr>
        <p:spPr>
          <a:xfrm>
            <a:off x="1009356" y="2568480"/>
            <a:ext cx="609834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dirty="0"/>
              <a:t>• </a:t>
            </a:r>
            <a:r>
              <a:rPr lang="tr-TR" sz="2000" b="1" dirty="0"/>
              <a:t>Ani başlayan</a:t>
            </a:r>
          </a:p>
          <a:p>
            <a:r>
              <a:rPr lang="tr-TR" sz="2000" dirty="0"/>
              <a:t>     - Ateş</a:t>
            </a:r>
          </a:p>
          <a:p>
            <a:r>
              <a:rPr lang="tr-TR" sz="2000" dirty="0"/>
              <a:t>     - Boğaz ağrısı</a:t>
            </a:r>
          </a:p>
          <a:p>
            <a:r>
              <a:rPr lang="tr-TR" sz="2000" dirty="0"/>
              <a:t>     - Bulantı, kusma</a:t>
            </a:r>
          </a:p>
          <a:p>
            <a:r>
              <a:rPr lang="tr-TR" sz="2000" dirty="0"/>
              <a:t>     - Baş ağrısı</a:t>
            </a:r>
          </a:p>
          <a:p>
            <a:r>
              <a:rPr lang="tr-TR" sz="2000" dirty="0"/>
              <a:t>• </a:t>
            </a:r>
            <a:r>
              <a:rPr lang="tr-TR" sz="2000" dirty="0" err="1"/>
              <a:t>Tonsil</a:t>
            </a:r>
            <a:r>
              <a:rPr lang="tr-TR" sz="2000" dirty="0"/>
              <a:t> ve </a:t>
            </a:r>
            <a:r>
              <a:rPr lang="tr-TR" sz="2000" dirty="0" err="1"/>
              <a:t>farenksde</a:t>
            </a:r>
            <a:r>
              <a:rPr lang="tr-TR" sz="2000" dirty="0"/>
              <a:t> </a:t>
            </a:r>
            <a:r>
              <a:rPr lang="tr-TR" sz="2000" dirty="0" err="1"/>
              <a:t>eritem</a:t>
            </a:r>
            <a:r>
              <a:rPr lang="tr-TR" sz="2000" dirty="0"/>
              <a:t>, </a:t>
            </a:r>
            <a:r>
              <a:rPr lang="tr-TR" sz="2000" dirty="0" err="1"/>
              <a:t>eksudasyon</a:t>
            </a:r>
            <a:endParaRPr lang="tr-TR" sz="2000" dirty="0"/>
          </a:p>
          <a:p>
            <a:r>
              <a:rPr lang="tr-TR" sz="2000" dirty="0"/>
              <a:t>• Ön servikal lenfadenopati (LAP)</a:t>
            </a:r>
          </a:p>
          <a:p>
            <a:r>
              <a:rPr lang="tr-TR" sz="2000" dirty="0"/>
              <a:t>• </a:t>
            </a:r>
            <a:r>
              <a:rPr lang="tr-TR" sz="2000" dirty="0" err="1"/>
              <a:t>Tonsillalar</a:t>
            </a:r>
            <a:r>
              <a:rPr lang="tr-TR" sz="2000" dirty="0"/>
              <a:t> üzerinde </a:t>
            </a:r>
            <a:r>
              <a:rPr lang="tr-TR" sz="2000" dirty="0" err="1"/>
              <a:t>kript</a:t>
            </a:r>
            <a:r>
              <a:rPr lang="tr-TR" sz="2000" dirty="0"/>
              <a:t> ve </a:t>
            </a:r>
            <a:r>
              <a:rPr lang="tr-TR" sz="2000" dirty="0" err="1"/>
              <a:t>eksudasyon</a:t>
            </a:r>
            <a:endParaRPr lang="tr-TR" sz="2000" dirty="0"/>
          </a:p>
          <a:p>
            <a:r>
              <a:rPr lang="tr-TR" sz="2000" dirty="0"/>
              <a:t>Oluşumuna AGBHS enfeksiyonu dışında:</a:t>
            </a:r>
          </a:p>
          <a:p>
            <a:r>
              <a:rPr lang="tr-TR" sz="2000" dirty="0"/>
              <a:t>    -  EBV</a:t>
            </a:r>
          </a:p>
          <a:p>
            <a:r>
              <a:rPr lang="tr-TR" sz="2000" dirty="0"/>
              <a:t>    -  HSV</a:t>
            </a:r>
          </a:p>
          <a:p>
            <a:r>
              <a:rPr lang="tr-TR" sz="2000" dirty="0"/>
              <a:t>    - </a:t>
            </a:r>
            <a:r>
              <a:rPr lang="tr-TR" sz="2000" dirty="0" err="1"/>
              <a:t>Adenovirus</a:t>
            </a:r>
            <a:endParaRPr lang="tr-TR" sz="2000" dirty="0"/>
          </a:p>
          <a:p>
            <a:r>
              <a:rPr lang="tr-TR" sz="2000" dirty="0"/>
              <a:t>    - </a:t>
            </a:r>
            <a:r>
              <a:rPr lang="tr-TR" sz="2000" dirty="0" err="1"/>
              <a:t>Candida</a:t>
            </a:r>
            <a:endParaRPr lang="tr-TR" sz="2000" dirty="0"/>
          </a:p>
          <a:p>
            <a:r>
              <a:rPr lang="tr-TR" sz="2000" dirty="0"/>
              <a:t>    - HIV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EC9C714D-B05B-0556-F8D6-78D11C16E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700" y="5350209"/>
            <a:ext cx="3705742" cy="1619476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768CBBA0-F7BA-4FE5-BF26-79FC38393BA9}"/>
              </a:ext>
            </a:extLst>
          </p:cNvPr>
          <p:cNvSpPr txBox="1"/>
          <p:nvPr/>
        </p:nvSpPr>
        <p:spPr>
          <a:xfrm>
            <a:off x="7432192" y="2568480"/>
            <a:ext cx="40297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dirty="0"/>
              <a:t>• Ülseratif lezyonlar</a:t>
            </a:r>
          </a:p>
          <a:p>
            <a:r>
              <a:rPr lang="tr-TR" sz="2000" dirty="0"/>
              <a:t>     -  HSV</a:t>
            </a:r>
          </a:p>
          <a:p>
            <a:r>
              <a:rPr lang="tr-TR" sz="2000" dirty="0"/>
              <a:t>     - </a:t>
            </a:r>
            <a:r>
              <a:rPr lang="tr-TR" sz="2000" dirty="0" err="1"/>
              <a:t>Herpangina</a:t>
            </a:r>
            <a:endParaRPr lang="tr-TR" sz="2000" dirty="0"/>
          </a:p>
          <a:p>
            <a:r>
              <a:rPr lang="tr-TR" sz="2000" dirty="0"/>
              <a:t>     - </a:t>
            </a:r>
            <a:r>
              <a:rPr lang="tr-TR" sz="2000" dirty="0" err="1"/>
              <a:t>Enteroviral</a:t>
            </a:r>
            <a:r>
              <a:rPr lang="tr-TR" sz="2000" dirty="0"/>
              <a:t> enfeksiyonlarda</a:t>
            </a:r>
          </a:p>
          <a:p>
            <a:r>
              <a:rPr lang="tr-TR" sz="2000" dirty="0"/>
              <a:t>• Yumuşak damakta </a:t>
            </a:r>
            <a:r>
              <a:rPr lang="tr-TR" sz="2000" dirty="0" err="1"/>
              <a:t>peteşi</a:t>
            </a:r>
            <a:endParaRPr lang="tr-TR" sz="2000" dirty="0"/>
          </a:p>
          <a:p>
            <a:r>
              <a:rPr lang="tr-TR" sz="2000" dirty="0"/>
              <a:t>     - AGBHS,</a:t>
            </a:r>
          </a:p>
          <a:p>
            <a:r>
              <a:rPr lang="tr-TR" sz="2000" dirty="0"/>
              <a:t>     - EBV</a:t>
            </a:r>
          </a:p>
          <a:p>
            <a:r>
              <a:rPr lang="tr-TR" sz="2000" dirty="0"/>
              <a:t>     - Kızamık</a:t>
            </a:r>
          </a:p>
          <a:p>
            <a:r>
              <a:rPr lang="tr-TR" sz="2000" dirty="0"/>
              <a:t>     - Kızamıkçıkta </a:t>
            </a:r>
          </a:p>
        </p:txBody>
      </p:sp>
    </p:spTree>
    <p:extLst>
      <p:ext uri="{BB962C8B-B14F-4D97-AF65-F5344CB8AC3E}">
        <p14:creationId xmlns:p14="http://schemas.microsoft.com/office/powerpoint/2010/main" val="3913520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5B2E6A-01FA-1B3C-C566-05BECC8C5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C45180A-3FC2-CEFB-5BE8-B52E40E63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E324EA1-A203-C115-CEC4-F076489539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8" t="20923" r="11589" b="5324"/>
          <a:stretch/>
        </p:blipFill>
        <p:spPr>
          <a:xfrm>
            <a:off x="838200" y="1690688"/>
            <a:ext cx="8820443" cy="505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40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08A1D76-E640-09D3-C1B4-91F269CB2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F2B2E9A-7A2D-F83B-6D5A-E0A73B4A6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67843" cy="435133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TONSİLLOFARENJİT</a:t>
            </a:r>
          </a:p>
          <a:p>
            <a:pPr>
              <a:buFontTx/>
              <a:buChar char="-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Fizik Muayene</a:t>
            </a:r>
          </a:p>
          <a:p>
            <a:pPr marL="481965" marR="5080" indent="-469900">
              <a:lnSpc>
                <a:spcPct val="90000"/>
              </a:lnSpc>
              <a:spcBef>
                <a:spcPts val="459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sz="2800" dirty="0" err="1">
                <a:latin typeface="Calibri "/>
                <a:cs typeface="Verdana"/>
              </a:rPr>
              <a:t>Faringeal</a:t>
            </a:r>
            <a:r>
              <a:rPr lang="tr-TR" sz="2800" dirty="0">
                <a:latin typeface="Calibri "/>
                <a:cs typeface="Verdana"/>
              </a:rPr>
              <a:t> </a:t>
            </a:r>
            <a:r>
              <a:rPr lang="tr-TR" sz="2800" spc="-5" dirty="0" err="1">
                <a:latin typeface="Calibri "/>
                <a:cs typeface="Verdana"/>
              </a:rPr>
              <a:t>eritem</a:t>
            </a:r>
            <a:r>
              <a:rPr lang="tr-TR" sz="2800" spc="-5" dirty="0">
                <a:latin typeface="Calibri "/>
                <a:cs typeface="Verdana"/>
              </a:rPr>
              <a:t>, </a:t>
            </a:r>
            <a:r>
              <a:rPr lang="tr-TR" sz="2800" dirty="0">
                <a:latin typeface="Calibri "/>
                <a:cs typeface="Verdana"/>
              </a:rPr>
              <a:t> </a:t>
            </a:r>
            <a:r>
              <a:rPr lang="tr-TR" sz="2800" dirty="0" err="1">
                <a:latin typeface="Calibri "/>
                <a:cs typeface="Verdana"/>
              </a:rPr>
              <a:t>tonsillalarda</a:t>
            </a:r>
            <a:r>
              <a:rPr lang="tr-TR" sz="2800" spc="-55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hipertrofi</a:t>
            </a:r>
            <a:r>
              <a:rPr lang="tr-TR" sz="2800" spc="-75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ve </a:t>
            </a:r>
            <a:r>
              <a:rPr lang="tr-TR" sz="2800" spc="-1040" dirty="0">
                <a:latin typeface="Calibri "/>
                <a:cs typeface="Verdana"/>
              </a:rPr>
              <a:t> </a:t>
            </a:r>
            <a:r>
              <a:rPr lang="tr-TR" sz="2800" spc="-5" dirty="0" err="1">
                <a:latin typeface="Calibri "/>
                <a:cs typeface="Verdana"/>
              </a:rPr>
              <a:t>pürülan</a:t>
            </a:r>
            <a:r>
              <a:rPr lang="tr-TR" sz="2800" spc="-30" dirty="0">
                <a:latin typeface="Calibri "/>
                <a:cs typeface="Verdana"/>
              </a:rPr>
              <a:t> </a:t>
            </a:r>
            <a:r>
              <a:rPr lang="tr-TR" sz="2800" spc="-5" dirty="0" err="1">
                <a:latin typeface="Calibri "/>
                <a:cs typeface="Verdana"/>
              </a:rPr>
              <a:t>eksuda</a:t>
            </a:r>
            <a:endParaRPr lang="tr-TR" sz="2800" spc="-5" dirty="0">
              <a:latin typeface="Calibri "/>
              <a:cs typeface="Verdana"/>
            </a:endParaRPr>
          </a:p>
          <a:p>
            <a:pPr marL="481965" marR="5080" indent="-469900">
              <a:spcBef>
                <a:spcPts val="459"/>
              </a:spcBef>
              <a:buClr>
                <a:schemeClr val="tx1"/>
              </a:buClr>
              <a:tabLst>
                <a:tab pos="482600" algn="l"/>
              </a:tabLst>
            </a:pPr>
            <a:r>
              <a:rPr lang="tr-TR" sz="2800" spc="-5" dirty="0">
                <a:latin typeface="Calibri "/>
                <a:cs typeface="Verdana"/>
              </a:rPr>
              <a:t>Yumuşak damakta </a:t>
            </a:r>
            <a:r>
              <a:rPr lang="tr-TR" sz="2800" dirty="0">
                <a:latin typeface="Calibri "/>
                <a:cs typeface="Verdana"/>
              </a:rPr>
              <a:t> </a:t>
            </a:r>
            <a:r>
              <a:rPr lang="tr-TR" sz="2800" spc="-5" dirty="0" err="1">
                <a:latin typeface="Calibri "/>
                <a:cs typeface="Verdana"/>
              </a:rPr>
              <a:t>peteşi</a:t>
            </a:r>
            <a:r>
              <a:rPr lang="tr-TR" sz="2800" spc="-15" dirty="0">
                <a:latin typeface="Calibri "/>
                <a:cs typeface="Verdana"/>
              </a:rPr>
              <a:t> </a:t>
            </a:r>
            <a:endParaRPr lang="tr-TR" sz="2800" dirty="0">
              <a:latin typeface="Calibri "/>
              <a:cs typeface="Verdana"/>
            </a:endParaRPr>
          </a:p>
          <a:p>
            <a:pPr marL="481965" marR="820419" indent="-469900">
              <a:lnSpc>
                <a:spcPct val="90000"/>
              </a:lnSpc>
              <a:spcBef>
                <a:spcPts val="72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dirty="0">
                <a:latin typeface="Calibri "/>
                <a:cs typeface="Verdana"/>
              </a:rPr>
              <a:t>S</a:t>
            </a:r>
            <a:r>
              <a:rPr lang="tr-TR" sz="2800" dirty="0">
                <a:latin typeface="Calibri "/>
                <a:cs typeface="Verdana"/>
              </a:rPr>
              <a:t>ervikal</a:t>
            </a:r>
            <a:r>
              <a:rPr lang="tr-TR" sz="2800" spc="-6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lenf </a:t>
            </a:r>
            <a:r>
              <a:rPr lang="tr-TR" sz="2800" spc="-1040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nodları </a:t>
            </a:r>
            <a:r>
              <a:rPr lang="tr-TR" sz="2800" spc="-5" dirty="0">
                <a:latin typeface="Calibri "/>
                <a:cs typeface="Verdana"/>
              </a:rPr>
              <a:t>büyümüş </a:t>
            </a:r>
            <a:r>
              <a:rPr lang="tr-TR" sz="2800" dirty="0">
                <a:latin typeface="Calibri "/>
                <a:cs typeface="Verdana"/>
              </a:rPr>
              <a:t>ve </a:t>
            </a:r>
            <a:r>
              <a:rPr lang="tr-TR" sz="2800" spc="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hassas</a:t>
            </a:r>
            <a:endParaRPr lang="tr-TR" sz="2800" dirty="0">
              <a:latin typeface="Calibri "/>
              <a:cs typeface="Verdana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7BA8732-848C-0F4E-12D5-7C9CBECC0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105" y="1412521"/>
            <a:ext cx="4853353" cy="517754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4F1A36E-7EF4-B9B0-25B5-1D3BF1B0C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036" y="4040611"/>
            <a:ext cx="2633367" cy="245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83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51936C1-24B3-3800-AF82-8390A25A8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93D3AD8-3EC4-5DC2-5481-D8145BE24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TONSİLLOFARENJİT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 - Hastalarda nadiren yutkunmada aşırı zorlanma, tükürüğünü yutamama ve konuşamama şikayetleri görülebilir. 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 - </a:t>
            </a:r>
            <a:r>
              <a:rPr lang="tr-TR" dirty="0" err="1"/>
              <a:t>Tonsillalarda</a:t>
            </a:r>
            <a:r>
              <a:rPr lang="tr-TR" dirty="0"/>
              <a:t> asimetri varsa veya </a:t>
            </a:r>
            <a:r>
              <a:rPr lang="tr-TR" dirty="0" err="1"/>
              <a:t>uvulada</a:t>
            </a:r>
            <a:r>
              <a:rPr lang="tr-TR" dirty="0"/>
              <a:t> bir yöne deviasyon mevcutsa, </a:t>
            </a:r>
            <a:r>
              <a:rPr lang="tr-TR" dirty="0" err="1"/>
              <a:t>peritonsiller</a:t>
            </a:r>
            <a:r>
              <a:rPr lang="tr-TR" dirty="0"/>
              <a:t> apse öncelikle düşünülmelidir.</a:t>
            </a:r>
          </a:p>
        </p:txBody>
      </p:sp>
    </p:spTree>
    <p:extLst>
      <p:ext uri="{BB962C8B-B14F-4D97-AF65-F5344CB8AC3E}">
        <p14:creationId xmlns:p14="http://schemas.microsoft.com/office/powerpoint/2010/main" val="1176745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4E4B80-4F07-90FD-32C5-24316F906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7742D00-6673-110D-7C7B-AE4A091ED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065" marR="5080" indent="0">
              <a:lnSpc>
                <a:spcPts val="2690"/>
              </a:lnSpc>
              <a:spcBef>
                <a:spcPts val="745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b="1" dirty="0">
                <a:solidFill>
                  <a:srgbClr val="FF0000"/>
                </a:solidFill>
              </a:rPr>
              <a:t>TONSİLLOFARENJİT</a:t>
            </a:r>
            <a:endParaRPr lang="tr-TR" b="1" spc="-5" dirty="0">
              <a:solidFill>
                <a:srgbClr val="FF0000"/>
              </a:solidFill>
              <a:latin typeface="Verdana"/>
            </a:endParaRPr>
          </a:p>
          <a:p>
            <a:pPr marL="469265" marR="291465" indent="-457200">
              <a:lnSpc>
                <a:spcPts val="2690"/>
              </a:lnSpc>
              <a:spcBef>
                <a:spcPts val="650"/>
              </a:spcBef>
              <a:buClr>
                <a:schemeClr val="tx1"/>
              </a:buClr>
              <a:buFontTx/>
              <a:buChar char="-"/>
              <a:tabLst>
                <a:tab pos="481965" algn="l"/>
                <a:tab pos="482600" algn="l"/>
              </a:tabLst>
            </a:pPr>
            <a:r>
              <a:rPr lang="tr-TR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Verdana"/>
              </a:rPr>
              <a:t>Ayırıcı Tanı</a:t>
            </a:r>
            <a:endParaRPr lang="tr-TR" sz="2800" b="1" spc="-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  <a:cs typeface="Verdana"/>
            </a:endParaRPr>
          </a:p>
          <a:p>
            <a:pPr marL="481965" marR="291465" indent="-469900">
              <a:lnSpc>
                <a:spcPts val="2690"/>
              </a:lnSpc>
              <a:spcBef>
                <a:spcPts val="650"/>
              </a:spcBef>
              <a:buClr>
                <a:schemeClr val="tx1"/>
              </a:buClr>
              <a:tabLst>
                <a:tab pos="481965" algn="l"/>
                <a:tab pos="482600" algn="l"/>
              </a:tabLst>
            </a:pPr>
            <a:r>
              <a:rPr lang="tr-TR" sz="2800" spc="-5" dirty="0" err="1">
                <a:latin typeface="Calibri "/>
                <a:cs typeface="Verdana"/>
              </a:rPr>
              <a:t>Tonsillalar</a:t>
            </a:r>
            <a:r>
              <a:rPr lang="tr-TR" sz="2800" spc="1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üzerinde</a:t>
            </a:r>
            <a:r>
              <a:rPr lang="tr-TR" sz="2800" spc="20" dirty="0">
                <a:latin typeface="Calibri "/>
                <a:cs typeface="Verdana"/>
              </a:rPr>
              <a:t> </a:t>
            </a:r>
            <a:r>
              <a:rPr lang="tr-TR" sz="2800" spc="-5" dirty="0" err="1">
                <a:latin typeface="Calibri "/>
                <a:cs typeface="Verdana"/>
              </a:rPr>
              <a:t>kript</a:t>
            </a:r>
            <a:r>
              <a:rPr lang="tr-TR" sz="2800" spc="1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ve</a:t>
            </a:r>
            <a:r>
              <a:rPr lang="tr-TR" sz="2800" spc="5" dirty="0">
                <a:latin typeface="Calibri "/>
                <a:cs typeface="Verdana"/>
              </a:rPr>
              <a:t> </a:t>
            </a:r>
            <a:r>
              <a:rPr lang="tr-TR" sz="2800" spc="-5" dirty="0" err="1">
                <a:latin typeface="Calibri "/>
                <a:cs typeface="Verdana"/>
              </a:rPr>
              <a:t>eksudasyon</a:t>
            </a:r>
            <a:r>
              <a:rPr lang="tr-TR" sz="2800" spc="-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  <a:sym typeface="Wingdings" panose="05000000000000000000" pitchFamily="2" charset="2"/>
              </a:rPr>
              <a:t></a:t>
            </a:r>
            <a:r>
              <a:rPr lang="tr-TR" sz="2800" spc="-5" dirty="0">
                <a:latin typeface="Calibri "/>
                <a:cs typeface="Verdana"/>
              </a:rPr>
              <a:t> </a:t>
            </a:r>
            <a:r>
              <a:rPr lang="tr-TR" sz="2800" spc="-969" dirty="0">
                <a:latin typeface="Calibri "/>
                <a:cs typeface="Verdana"/>
              </a:rPr>
              <a:t> </a:t>
            </a:r>
            <a:r>
              <a:rPr lang="tr-TR" spc="-969" dirty="0">
                <a:latin typeface="Calibri "/>
                <a:cs typeface="Verdana"/>
                <a:sym typeface="Wingdings" panose="05000000000000000000" pitchFamily="2" charset="2"/>
              </a:rPr>
              <a:t>---</a:t>
            </a:r>
            <a:r>
              <a:rPr lang="tr-TR" sz="2800" spc="-5" dirty="0">
                <a:latin typeface="Calibri "/>
                <a:cs typeface="Verdana"/>
              </a:rPr>
              <a:t>AGBHS</a:t>
            </a:r>
            <a:r>
              <a:rPr lang="tr-TR" sz="2800" spc="-10" dirty="0">
                <a:latin typeface="Calibri "/>
                <a:cs typeface="Verdana"/>
              </a:rPr>
              <a:t>,</a:t>
            </a:r>
            <a:r>
              <a:rPr lang="tr-TR" sz="2800" spc="2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EBV,</a:t>
            </a:r>
            <a:r>
              <a:rPr lang="tr-TR" sz="2800" spc="10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HSV,</a:t>
            </a:r>
            <a:r>
              <a:rPr lang="tr-TR" dirty="0">
                <a:latin typeface="Calibri "/>
                <a:cs typeface="Verdana"/>
              </a:rPr>
              <a:t> </a:t>
            </a:r>
            <a:r>
              <a:rPr lang="tr-TR" sz="2800" spc="-10" dirty="0" err="1">
                <a:latin typeface="Calibri "/>
                <a:cs typeface="Verdana"/>
              </a:rPr>
              <a:t>Adenovirus</a:t>
            </a:r>
            <a:r>
              <a:rPr lang="tr-TR" sz="2800" spc="-10" dirty="0">
                <a:latin typeface="Calibri "/>
                <a:cs typeface="Verdana"/>
              </a:rPr>
              <a:t>,</a:t>
            </a:r>
            <a:r>
              <a:rPr lang="tr-TR" sz="2800" spc="50" dirty="0">
                <a:latin typeface="Calibri "/>
                <a:cs typeface="Verdana"/>
              </a:rPr>
              <a:t> </a:t>
            </a:r>
            <a:r>
              <a:rPr lang="tr-TR" sz="2800" spc="-10" dirty="0" err="1">
                <a:latin typeface="Calibri "/>
                <a:cs typeface="Verdana"/>
              </a:rPr>
              <a:t>Candida</a:t>
            </a:r>
            <a:r>
              <a:rPr lang="tr-TR" sz="2800" spc="2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ve</a:t>
            </a:r>
            <a:r>
              <a:rPr lang="tr-TR" sz="2800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HIV</a:t>
            </a:r>
          </a:p>
          <a:p>
            <a:pPr marL="481965" marR="291465" indent="-469900">
              <a:lnSpc>
                <a:spcPts val="2690"/>
              </a:lnSpc>
              <a:spcBef>
                <a:spcPts val="650"/>
              </a:spcBef>
              <a:buClr>
                <a:schemeClr val="tx1"/>
              </a:buClr>
              <a:tabLst>
                <a:tab pos="481965" algn="l"/>
                <a:tab pos="482600" algn="l"/>
              </a:tabLst>
            </a:pPr>
            <a:endParaRPr lang="tr-TR" sz="2800" spc="-10" dirty="0">
              <a:latin typeface="Calibri "/>
              <a:cs typeface="Verdana"/>
            </a:endParaRPr>
          </a:p>
          <a:p>
            <a:pPr marL="481965" marR="291465" indent="-469900">
              <a:lnSpc>
                <a:spcPts val="2690"/>
              </a:lnSpc>
              <a:spcBef>
                <a:spcPts val="650"/>
              </a:spcBef>
              <a:buClr>
                <a:schemeClr val="tx1"/>
              </a:buClr>
              <a:tabLst>
                <a:tab pos="481965" algn="l"/>
                <a:tab pos="482600" algn="l"/>
              </a:tabLst>
            </a:pPr>
            <a:r>
              <a:rPr lang="tr-TR" sz="2800" spc="-5" dirty="0">
                <a:latin typeface="Calibri "/>
                <a:cs typeface="Verdana"/>
              </a:rPr>
              <a:t>Ülseratif</a:t>
            </a:r>
            <a:r>
              <a:rPr lang="tr-TR" sz="2800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lezyonlar</a:t>
            </a:r>
            <a:r>
              <a:rPr lang="tr-TR" sz="2800" spc="30" dirty="0">
                <a:latin typeface="Calibri "/>
                <a:cs typeface="Verdana"/>
              </a:rPr>
              <a:t> </a:t>
            </a:r>
            <a:r>
              <a:rPr lang="tr-TR" sz="2800" spc="30" dirty="0">
                <a:latin typeface="Calibri "/>
                <a:cs typeface="Verdana"/>
                <a:sym typeface="Wingdings" panose="05000000000000000000" pitchFamily="2" charset="2"/>
              </a:rPr>
              <a:t></a:t>
            </a:r>
            <a:r>
              <a:rPr lang="tr-TR" sz="2800" spc="30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HSV,</a:t>
            </a:r>
            <a:r>
              <a:rPr lang="tr-TR" sz="2800" spc="-5" dirty="0">
                <a:latin typeface="Calibri "/>
                <a:cs typeface="Verdana"/>
              </a:rPr>
              <a:t> </a:t>
            </a:r>
            <a:r>
              <a:rPr lang="tr-TR" sz="2800" spc="-969" dirty="0">
                <a:latin typeface="Calibri "/>
                <a:cs typeface="Verdana"/>
              </a:rPr>
              <a:t> </a:t>
            </a:r>
            <a:r>
              <a:rPr lang="tr-TR" sz="2800" spc="-5" dirty="0" err="1">
                <a:latin typeface="Calibri "/>
                <a:cs typeface="Verdana"/>
              </a:rPr>
              <a:t>enteroviral</a:t>
            </a:r>
            <a:r>
              <a:rPr lang="tr-TR" sz="2800" spc="2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enfeksiyonlarda</a:t>
            </a:r>
            <a:r>
              <a:rPr lang="tr-TR" sz="2800" spc="5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sıktır.</a:t>
            </a:r>
            <a:endParaRPr lang="tr-TR" sz="2800" dirty="0">
              <a:latin typeface="Calibri "/>
              <a:cs typeface="Verdana"/>
            </a:endParaRPr>
          </a:p>
          <a:p>
            <a:pPr marL="481965" marR="291465" indent="-469900">
              <a:lnSpc>
                <a:spcPts val="2690"/>
              </a:lnSpc>
              <a:spcBef>
                <a:spcPts val="65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1965" algn="l"/>
                <a:tab pos="482600" algn="l"/>
              </a:tabLst>
            </a:pPr>
            <a:endParaRPr lang="tr-TR" sz="2800" dirty="0">
              <a:latin typeface="Calibri "/>
              <a:cs typeface="Verdana"/>
            </a:endParaRPr>
          </a:p>
          <a:p>
            <a:pPr marL="481965" marR="199390" indent="-469900">
              <a:lnSpc>
                <a:spcPts val="2690"/>
              </a:lnSpc>
              <a:spcBef>
                <a:spcPts val="67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1965" algn="l"/>
                <a:tab pos="482600" algn="l"/>
              </a:tabLst>
            </a:pPr>
            <a:r>
              <a:rPr lang="tr-TR" sz="2800" spc="-5" dirty="0">
                <a:latin typeface="Calibri "/>
                <a:cs typeface="Verdana"/>
              </a:rPr>
              <a:t>Yumuşak</a:t>
            </a:r>
            <a:r>
              <a:rPr lang="tr-TR" sz="2800" spc="40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damakta</a:t>
            </a:r>
            <a:r>
              <a:rPr lang="tr-TR" sz="2800" spc="30" dirty="0">
                <a:latin typeface="Calibri "/>
                <a:cs typeface="Verdana"/>
              </a:rPr>
              <a:t> </a:t>
            </a:r>
            <a:r>
              <a:rPr lang="tr-TR" sz="2800" spc="-10" dirty="0" err="1">
                <a:latin typeface="Calibri "/>
                <a:cs typeface="Verdana"/>
              </a:rPr>
              <a:t>peteşi</a:t>
            </a:r>
            <a:r>
              <a:rPr lang="tr-TR" sz="2800" spc="-10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  <a:sym typeface="Wingdings" panose="05000000000000000000" pitchFamily="2" charset="2"/>
              </a:rPr>
              <a:t></a:t>
            </a:r>
            <a:r>
              <a:rPr lang="tr-TR" sz="280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AGBHS,</a:t>
            </a:r>
            <a:r>
              <a:rPr lang="tr-TR" sz="2800" spc="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EBV, </a:t>
            </a:r>
            <a:r>
              <a:rPr lang="tr-TR" sz="2800" spc="-969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kızamık</a:t>
            </a:r>
            <a:r>
              <a:rPr lang="tr-TR" sz="2800" spc="2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ve</a:t>
            </a:r>
            <a:r>
              <a:rPr lang="tr-TR" sz="280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kızamıkçık</a:t>
            </a:r>
            <a:endParaRPr lang="tr-TR" sz="2800" dirty="0">
              <a:latin typeface="Calibri "/>
              <a:cs typeface="Verdana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80034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74A1D1-7348-70AE-EA06-110233ADB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E701AC-D8CA-0F9A-CF4B-FD95F24FD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338396" cy="4351338"/>
          </a:xfrm>
        </p:spPr>
        <p:txBody>
          <a:bodyPr/>
          <a:lstStyle/>
          <a:p>
            <a:pPr marL="12065" indent="0">
              <a:spcBef>
                <a:spcPts val="819"/>
              </a:spcBef>
              <a:buClr>
                <a:schemeClr val="tx1"/>
              </a:buClr>
              <a:buNone/>
              <a:tabLst>
                <a:tab pos="482600" algn="l"/>
              </a:tabLst>
            </a:pPr>
            <a:r>
              <a:rPr lang="tr-TR" sz="3200" b="1" dirty="0">
                <a:solidFill>
                  <a:srgbClr val="FF0000"/>
                </a:solidFill>
              </a:rPr>
              <a:t>TONSİLLOFARENJİT</a:t>
            </a:r>
            <a:endParaRPr lang="tr-TR" sz="3200" dirty="0"/>
          </a:p>
          <a:p>
            <a:pPr marL="12065" indent="0">
              <a:spcBef>
                <a:spcPts val="819"/>
              </a:spcBef>
              <a:buClr>
                <a:schemeClr val="tx1"/>
              </a:buClr>
              <a:buNone/>
              <a:tabLst>
                <a:tab pos="482600" algn="l"/>
              </a:tabLst>
            </a:pPr>
            <a:r>
              <a:rPr lang="tr-T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Verdana"/>
              </a:rPr>
              <a:t>- Ayırıcı Tanı</a:t>
            </a:r>
          </a:p>
          <a:p>
            <a:pPr marL="481965" indent="-469900">
              <a:spcBef>
                <a:spcPts val="819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sz="3000" dirty="0" err="1">
                <a:latin typeface="Calibri "/>
                <a:cs typeface="Verdana"/>
              </a:rPr>
              <a:t>İnfeksiyoz</a:t>
            </a:r>
            <a:r>
              <a:rPr lang="tr-TR" sz="3000" spc="-65" dirty="0">
                <a:latin typeface="Calibri "/>
                <a:cs typeface="Verdana"/>
              </a:rPr>
              <a:t> </a:t>
            </a:r>
            <a:r>
              <a:rPr lang="tr-TR" sz="3000" dirty="0" err="1">
                <a:latin typeface="Calibri "/>
                <a:cs typeface="Verdana"/>
              </a:rPr>
              <a:t>Mononükleoz</a:t>
            </a:r>
            <a:endParaRPr lang="tr-TR" sz="3000" dirty="0">
              <a:latin typeface="Calibri "/>
              <a:cs typeface="Verdana"/>
            </a:endParaRPr>
          </a:p>
          <a:p>
            <a:pPr marL="482600" lvl="1" indent="0">
              <a:spcBef>
                <a:spcPts val="630"/>
              </a:spcBef>
              <a:buClr>
                <a:schemeClr val="tx1"/>
              </a:buClr>
              <a:buNone/>
              <a:tabLst>
                <a:tab pos="920750" algn="l"/>
                <a:tab pos="921385" algn="l"/>
              </a:tabLst>
            </a:pPr>
            <a:r>
              <a:rPr lang="tr-TR" sz="2600" dirty="0">
                <a:latin typeface="Calibri "/>
                <a:cs typeface="Verdana"/>
              </a:rPr>
              <a:t>- Ağrısız</a:t>
            </a:r>
            <a:r>
              <a:rPr lang="tr-TR" sz="2600" spc="-70" dirty="0">
                <a:latin typeface="Calibri "/>
                <a:cs typeface="Verdana"/>
              </a:rPr>
              <a:t> </a:t>
            </a:r>
            <a:r>
              <a:rPr lang="tr-TR" sz="2600" dirty="0">
                <a:latin typeface="Calibri "/>
                <a:cs typeface="Verdana"/>
              </a:rPr>
              <a:t>LAP</a:t>
            </a:r>
          </a:p>
          <a:p>
            <a:pPr marL="482600" lvl="1" indent="0">
              <a:spcBef>
                <a:spcPts val="625"/>
              </a:spcBef>
              <a:buClr>
                <a:schemeClr val="tx1"/>
              </a:buClr>
              <a:buNone/>
              <a:tabLst>
                <a:tab pos="920750" algn="l"/>
                <a:tab pos="921385" algn="l"/>
              </a:tabLst>
            </a:pPr>
            <a:r>
              <a:rPr lang="tr-TR" sz="2600" spc="-5" dirty="0">
                <a:latin typeface="Calibri "/>
                <a:cs typeface="Verdana"/>
              </a:rPr>
              <a:t>- </a:t>
            </a:r>
            <a:r>
              <a:rPr lang="tr-TR" sz="2600" spc="-5" dirty="0" err="1">
                <a:latin typeface="Calibri "/>
                <a:cs typeface="Verdana"/>
              </a:rPr>
              <a:t>Splenomegali</a:t>
            </a:r>
            <a:endParaRPr lang="tr-TR" sz="2600" dirty="0">
              <a:latin typeface="Calibri "/>
              <a:cs typeface="Verdana"/>
            </a:endParaRPr>
          </a:p>
          <a:p>
            <a:pPr marL="482600" lvl="1" indent="0">
              <a:spcBef>
                <a:spcPts val="625"/>
              </a:spcBef>
              <a:buClr>
                <a:schemeClr val="tx1"/>
              </a:buClr>
              <a:buNone/>
              <a:tabLst>
                <a:tab pos="920750" algn="l"/>
                <a:tab pos="921385" algn="l"/>
              </a:tabLst>
            </a:pPr>
            <a:r>
              <a:rPr lang="tr-TR" sz="2600" spc="-5" dirty="0">
                <a:latin typeface="Calibri "/>
                <a:cs typeface="Verdana"/>
              </a:rPr>
              <a:t>- </a:t>
            </a:r>
            <a:r>
              <a:rPr lang="tr-TR" sz="2600" spc="-5" dirty="0" err="1">
                <a:latin typeface="Calibri "/>
                <a:cs typeface="Verdana"/>
              </a:rPr>
              <a:t>Makülopapüler</a:t>
            </a:r>
            <a:r>
              <a:rPr lang="tr-TR" sz="2600" spc="-15" dirty="0">
                <a:latin typeface="Calibri "/>
                <a:cs typeface="Verdana"/>
              </a:rPr>
              <a:t> </a:t>
            </a:r>
            <a:r>
              <a:rPr lang="tr-TR" sz="2600" spc="-5" dirty="0">
                <a:latin typeface="Calibri "/>
                <a:cs typeface="Verdana"/>
              </a:rPr>
              <a:t>döküntü</a:t>
            </a:r>
            <a:endParaRPr lang="tr-TR" sz="2600" dirty="0">
              <a:latin typeface="Calibri "/>
              <a:cs typeface="Verdana"/>
            </a:endParaRPr>
          </a:p>
          <a:p>
            <a:pPr marL="481965" indent="-469900">
              <a:spcBef>
                <a:spcPts val="71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sz="3000" dirty="0">
                <a:latin typeface="Calibri "/>
                <a:cs typeface="Verdana"/>
              </a:rPr>
              <a:t>Difteri</a:t>
            </a:r>
          </a:p>
          <a:p>
            <a:pPr marL="482600" lvl="1" indent="0">
              <a:spcBef>
                <a:spcPts val="630"/>
              </a:spcBef>
              <a:buClr>
                <a:schemeClr val="tx1"/>
              </a:buClr>
              <a:buNone/>
              <a:tabLst>
                <a:tab pos="920750" algn="l"/>
                <a:tab pos="921385" algn="l"/>
              </a:tabLst>
            </a:pPr>
            <a:r>
              <a:rPr lang="tr-TR" sz="2600" dirty="0">
                <a:latin typeface="Calibri "/>
                <a:cs typeface="Verdana"/>
              </a:rPr>
              <a:t>- Kaldırınca</a:t>
            </a:r>
            <a:r>
              <a:rPr lang="tr-TR" sz="2600" spc="-50" dirty="0">
                <a:latin typeface="Calibri "/>
                <a:cs typeface="Verdana"/>
              </a:rPr>
              <a:t> </a:t>
            </a:r>
            <a:r>
              <a:rPr lang="tr-TR" sz="2600" spc="-5" dirty="0">
                <a:latin typeface="Calibri "/>
                <a:cs typeface="Verdana"/>
              </a:rPr>
              <a:t>kanayan</a:t>
            </a:r>
            <a:r>
              <a:rPr lang="tr-TR" sz="2600" spc="-10" dirty="0">
                <a:latin typeface="Calibri "/>
                <a:cs typeface="Verdana"/>
              </a:rPr>
              <a:t> </a:t>
            </a:r>
            <a:r>
              <a:rPr lang="tr-TR" sz="2600" dirty="0">
                <a:latin typeface="Calibri "/>
                <a:cs typeface="Verdana"/>
              </a:rPr>
              <a:t>gri-</a:t>
            </a:r>
            <a:r>
              <a:rPr lang="tr-TR" sz="2600" spc="-5" dirty="0">
                <a:latin typeface="Calibri "/>
                <a:cs typeface="Verdana"/>
              </a:rPr>
              <a:t>yeşil</a:t>
            </a:r>
            <a:r>
              <a:rPr lang="tr-TR" sz="2600" spc="-35" dirty="0">
                <a:latin typeface="Calibri "/>
                <a:cs typeface="Verdana"/>
              </a:rPr>
              <a:t> </a:t>
            </a:r>
            <a:r>
              <a:rPr lang="tr-TR" sz="2600" dirty="0">
                <a:latin typeface="Calibri "/>
                <a:cs typeface="Verdana"/>
              </a:rPr>
              <a:t>membran</a:t>
            </a:r>
            <a:r>
              <a:rPr lang="tr-TR" sz="2600" spc="-45" dirty="0">
                <a:latin typeface="Calibri "/>
                <a:cs typeface="Verdana"/>
              </a:rPr>
              <a:t> </a:t>
            </a:r>
            <a:r>
              <a:rPr lang="tr-TR" sz="2600" dirty="0">
                <a:latin typeface="Calibri "/>
                <a:cs typeface="Verdana"/>
              </a:rPr>
              <a:t>varlığı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88B524D-633B-6400-0FE1-4D6AF38E0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8917" y="1804760"/>
            <a:ext cx="3038622" cy="373791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500FB1D-E5F5-AB29-9D37-809EF35DC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821" y="3910818"/>
            <a:ext cx="3150284" cy="272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78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FD746B-2AC3-BD9D-E07F-D3BB33F41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731A1F-8956-5A19-1D83-398CC680A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9DB69A1-174F-9446-791A-947A0790A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80" y="365125"/>
            <a:ext cx="9431066" cy="53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6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A64CE4-F481-0ACB-E5E6-3BA713399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0631EE2-8898-A4F2-FABB-99BD1BFB3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TONSİLLOFARENJİT</a:t>
            </a:r>
            <a:endParaRPr lang="tr-TR" dirty="0"/>
          </a:p>
          <a:p>
            <a:pPr>
              <a:buFontTx/>
              <a:buChar char="-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Tanı</a:t>
            </a:r>
          </a:p>
          <a:p>
            <a:pPr marL="0" indent="0">
              <a:buNone/>
            </a:pPr>
            <a:r>
              <a:rPr lang="tr-TR" dirty="0"/>
              <a:t>• Hızlı antijen testleri </a:t>
            </a:r>
            <a:r>
              <a:rPr lang="tr-TR" dirty="0">
                <a:sym typeface="Wingdings" panose="05000000000000000000" pitchFamily="2" charset="2"/>
              </a:rPr>
              <a:t> N</a:t>
            </a:r>
            <a:r>
              <a:rPr lang="tr-TR" dirty="0"/>
              <a:t>egatifse boğaz kültürü alınması önerilir, hızlı antijen testi pozitifse boğaz kültürü alınmasına gerek yoktur, </a:t>
            </a:r>
            <a:r>
              <a:rPr lang="tr-TR" sz="2800" dirty="0">
                <a:cs typeface="Verdana"/>
              </a:rPr>
              <a:t>AGBHS</a:t>
            </a:r>
            <a:r>
              <a:rPr lang="tr-TR" sz="2800" spc="-30" dirty="0">
                <a:cs typeface="Verdana"/>
              </a:rPr>
              <a:t> </a:t>
            </a:r>
            <a:r>
              <a:rPr lang="tr-TR" sz="2800" dirty="0" err="1">
                <a:cs typeface="Verdana"/>
              </a:rPr>
              <a:t>tonsillofarenjiti</a:t>
            </a:r>
            <a:r>
              <a:rPr lang="tr-TR" sz="2800" spc="-40" dirty="0">
                <a:cs typeface="Verdana"/>
              </a:rPr>
              <a:t> </a:t>
            </a:r>
            <a:r>
              <a:rPr lang="tr-TR" sz="2800" spc="-5" dirty="0">
                <a:cs typeface="Verdana"/>
              </a:rPr>
              <a:t>kabul </a:t>
            </a:r>
            <a:r>
              <a:rPr lang="tr-TR" sz="2800" spc="-900" dirty="0">
                <a:cs typeface="Verdana"/>
              </a:rPr>
              <a:t> </a:t>
            </a:r>
            <a:r>
              <a:rPr lang="tr-TR" sz="2800" dirty="0">
                <a:cs typeface="Verdana"/>
              </a:rPr>
              <a:t>edilerek</a:t>
            </a:r>
            <a:r>
              <a:rPr lang="tr-TR" sz="2800" spc="-5" dirty="0">
                <a:cs typeface="Verdana"/>
              </a:rPr>
              <a:t> tedavi</a:t>
            </a:r>
            <a:r>
              <a:rPr lang="tr-TR" sz="2800" spc="-15" dirty="0">
                <a:cs typeface="Verdana"/>
              </a:rPr>
              <a:t> </a:t>
            </a:r>
            <a:r>
              <a:rPr lang="tr-TR" sz="2800" dirty="0">
                <a:cs typeface="Verdana"/>
              </a:rPr>
              <a:t>edilebilir.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• Boğaz Kültürü </a:t>
            </a:r>
          </a:p>
          <a:p>
            <a:pPr marL="0" indent="0">
              <a:buNone/>
            </a:pPr>
            <a:r>
              <a:rPr lang="tr-TR" dirty="0"/>
              <a:t>• ASO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5284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6717048-24C4-7732-FF7C-D3E74F2BF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8D9765-F429-4F44-30CF-A03E3EF40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TONSİLLOFARENJİT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-Boğaz Kültürü</a:t>
            </a:r>
          </a:p>
          <a:p>
            <a:r>
              <a:rPr lang="tr-TR" dirty="0" err="1"/>
              <a:t>Sensitivite</a:t>
            </a:r>
            <a:r>
              <a:rPr lang="tr-TR" dirty="0"/>
              <a:t> %90-95 </a:t>
            </a:r>
          </a:p>
          <a:p>
            <a:r>
              <a:rPr lang="tr-TR" sz="2800" dirty="0">
                <a:latin typeface="Calibri "/>
                <a:cs typeface="Verdana"/>
              </a:rPr>
              <a:t>AGBHS</a:t>
            </a:r>
            <a:r>
              <a:rPr lang="tr-TR" sz="2800" spc="-8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tanısında</a:t>
            </a:r>
            <a:r>
              <a:rPr lang="tr-TR" sz="2800" spc="-30" dirty="0">
                <a:latin typeface="Calibri "/>
                <a:cs typeface="Verdana"/>
              </a:rPr>
              <a:t> </a:t>
            </a:r>
            <a:r>
              <a:rPr lang="tr-TR" sz="2800" u="sng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Verdana"/>
              </a:rPr>
              <a:t>altın</a:t>
            </a:r>
            <a:r>
              <a:rPr lang="tr-TR" sz="2800" u="sng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Verdana"/>
              </a:rPr>
              <a:t> </a:t>
            </a:r>
            <a:r>
              <a:rPr lang="tr-TR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Verdana"/>
              </a:rPr>
              <a:t>standart</a:t>
            </a:r>
            <a:endParaRPr lang="tr-T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r>
              <a:rPr lang="tr-TR" dirty="0"/>
              <a:t>Antibiyotik almamış olan GAS </a:t>
            </a:r>
            <a:r>
              <a:rPr lang="tr-TR" dirty="0" err="1"/>
              <a:t>farenjitli</a:t>
            </a:r>
            <a:r>
              <a:rPr lang="tr-TR" dirty="0"/>
              <a:t> bir hastada uygun alınmış boğaz kültürü hemen daima pozitiftir </a:t>
            </a:r>
          </a:p>
          <a:p>
            <a:r>
              <a:rPr lang="tr-TR" sz="2800" spc="-5" dirty="0">
                <a:latin typeface="Calibri "/>
                <a:cs typeface="Verdana"/>
              </a:rPr>
              <a:t>Hasta</a:t>
            </a:r>
            <a:r>
              <a:rPr lang="tr-TR" sz="2800" spc="-45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kültür</a:t>
            </a:r>
            <a:r>
              <a:rPr lang="tr-TR" sz="2800" spc="-30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sırasında</a:t>
            </a:r>
            <a:r>
              <a:rPr lang="tr-TR" sz="2800" spc="-40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antibiyotik </a:t>
            </a:r>
            <a:r>
              <a:rPr lang="tr-TR" sz="2800" spc="-1040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alıyorsa,</a:t>
            </a:r>
            <a:r>
              <a:rPr lang="tr-TR" sz="2800" spc="-60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yalancı-negatif</a:t>
            </a:r>
            <a:r>
              <a:rPr lang="tr-TR" sz="2800" spc="-3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sonuçlar </a:t>
            </a:r>
            <a:r>
              <a:rPr lang="tr-TR" sz="2800" spc="-104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beklenmelidir.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05865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6CDD5A-FBA2-E9F1-89B2-DFDC86103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AA7DB10-1972-C37C-395E-70956D273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TONSİLLOFARENJİT</a:t>
            </a:r>
          </a:p>
          <a:p>
            <a:pPr marL="0" indent="0">
              <a:buNone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ASO</a:t>
            </a:r>
          </a:p>
          <a:p>
            <a:r>
              <a:rPr lang="tr-TR" dirty="0"/>
              <a:t>Akut GAS </a:t>
            </a:r>
            <a:r>
              <a:rPr lang="tr-TR" dirty="0" err="1"/>
              <a:t>tonsillofarenjitinde</a:t>
            </a:r>
            <a:r>
              <a:rPr lang="tr-TR" dirty="0"/>
              <a:t> tanısal değeri yoktur.</a:t>
            </a:r>
          </a:p>
          <a:p>
            <a:r>
              <a:rPr lang="tr-TR" dirty="0"/>
              <a:t>GAS enfeksiyonunu, GAS taşıyıcılığından ayırmada yararlıdır.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646E2F64-E44F-4BE8-1BF4-6A39EAE0A358}"/>
              </a:ext>
            </a:extLst>
          </p:cNvPr>
          <p:cNvSpPr/>
          <p:nvPr/>
        </p:nvSpPr>
        <p:spPr>
          <a:xfrm>
            <a:off x="1252025" y="4839286"/>
            <a:ext cx="9622301" cy="12098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zaman ASO bakalım? </a:t>
            </a:r>
          </a:p>
          <a:p>
            <a:r>
              <a:rPr lang="tr-TR" b="1" dirty="0"/>
              <a:t>• ARA veya diğer </a:t>
            </a:r>
            <a:r>
              <a:rPr lang="tr-TR" b="1" dirty="0" err="1"/>
              <a:t>nonsüpüratif</a:t>
            </a:r>
            <a:r>
              <a:rPr lang="tr-TR" b="1" dirty="0"/>
              <a:t> komplikasyonlardan şüphelendiğimizde</a:t>
            </a:r>
          </a:p>
          <a:p>
            <a:r>
              <a:rPr lang="tr-TR" b="1" dirty="0"/>
              <a:t>• Önceki GAS enfeksiyonunun kanıtlanmasında yararlıdır.</a:t>
            </a:r>
            <a:endParaRPr lang="tr-TR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9812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8FEA97-25A6-A191-E91D-87B15E39D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SUNUM PLANI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5713184-0002-A4DA-FD5C-E8084143A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Üst solunum yolu enfeksiyonu tanımı</a:t>
            </a:r>
          </a:p>
          <a:p>
            <a:r>
              <a:rPr lang="tr-TR" dirty="0" err="1"/>
              <a:t>Anamnez</a:t>
            </a:r>
            <a:endParaRPr lang="tr-TR" dirty="0"/>
          </a:p>
          <a:p>
            <a:r>
              <a:rPr lang="tr-TR" dirty="0"/>
              <a:t>Fizik Muayene</a:t>
            </a:r>
          </a:p>
          <a:p>
            <a:r>
              <a:rPr lang="tr-TR" dirty="0"/>
              <a:t>Laboratuvar</a:t>
            </a:r>
          </a:p>
          <a:p>
            <a:r>
              <a:rPr lang="tr-TR" dirty="0"/>
              <a:t>Viral ÜSYE</a:t>
            </a:r>
          </a:p>
          <a:p>
            <a:r>
              <a:rPr lang="tr-TR" dirty="0" err="1"/>
              <a:t>Tonsillofarenjit</a:t>
            </a:r>
            <a:endParaRPr lang="tr-TR" dirty="0"/>
          </a:p>
          <a:p>
            <a:r>
              <a:rPr lang="tr-TR" dirty="0"/>
              <a:t>AOM</a:t>
            </a:r>
          </a:p>
          <a:p>
            <a:r>
              <a:rPr lang="tr-TR" dirty="0" err="1"/>
              <a:t>Rinosinüzit</a:t>
            </a:r>
            <a:endParaRPr lang="tr-TR" dirty="0"/>
          </a:p>
          <a:p>
            <a:r>
              <a:rPr lang="tr-TR" dirty="0"/>
              <a:t>Sevk Kriterleri</a:t>
            </a:r>
          </a:p>
        </p:txBody>
      </p:sp>
    </p:spTree>
    <p:extLst>
      <p:ext uri="{BB962C8B-B14F-4D97-AF65-F5344CB8AC3E}">
        <p14:creationId xmlns:p14="http://schemas.microsoft.com/office/powerpoint/2010/main" val="3445604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00084A-B427-6593-78C2-585B5031D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35FF02B-2DF5-B71A-A835-A67621DBE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28028" cy="4351338"/>
          </a:xfrm>
        </p:spPr>
        <p:txBody>
          <a:bodyPr>
            <a:normAutofit fontScale="85000" lnSpcReduction="2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TONSİLLOFARENJİT</a:t>
            </a:r>
          </a:p>
          <a:p>
            <a:pPr marL="0" indent="0">
              <a:buNone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Süpüratif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komplikasyonlar</a:t>
            </a:r>
          </a:p>
          <a:p>
            <a:pPr marL="0" indent="0">
              <a:buNone/>
            </a:pPr>
            <a:r>
              <a:rPr lang="tr-TR" dirty="0"/>
              <a:t>  * </a:t>
            </a:r>
            <a:r>
              <a:rPr lang="tr-TR" dirty="0" err="1"/>
              <a:t>Erizipel</a:t>
            </a:r>
            <a:r>
              <a:rPr lang="tr-TR" dirty="0"/>
              <a:t> veya </a:t>
            </a:r>
            <a:r>
              <a:rPr lang="tr-TR" dirty="0" err="1"/>
              <a:t>piyodermi</a:t>
            </a: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dirty="0"/>
              <a:t>  * Sinüzit </a:t>
            </a:r>
          </a:p>
          <a:p>
            <a:pPr marL="0" indent="0">
              <a:buNone/>
            </a:pPr>
            <a:r>
              <a:rPr lang="tr-TR" dirty="0"/>
              <a:t>  * </a:t>
            </a:r>
            <a:r>
              <a:rPr lang="tr-TR" dirty="0" err="1"/>
              <a:t>Otit</a:t>
            </a: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dirty="0"/>
              <a:t>  * </a:t>
            </a:r>
            <a:r>
              <a:rPr lang="tr-TR" dirty="0" err="1"/>
              <a:t>Mastoidit</a:t>
            </a: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dirty="0"/>
              <a:t>  * </a:t>
            </a:r>
            <a:r>
              <a:rPr lang="tr-TR" dirty="0" err="1"/>
              <a:t>Peritonsiller</a:t>
            </a:r>
            <a:r>
              <a:rPr lang="tr-TR" dirty="0"/>
              <a:t> </a:t>
            </a:r>
            <a:r>
              <a:rPr lang="tr-TR" dirty="0" err="1"/>
              <a:t>abse</a:t>
            </a: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dirty="0"/>
              <a:t>  * Septik artrit </a:t>
            </a:r>
          </a:p>
          <a:p>
            <a:pPr marL="0" indent="0">
              <a:buNone/>
            </a:pPr>
            <a:r>
              <a:rPr lang="tr-TR" dirty="0"/>
              <a:t>  * Osteomiyelit </a:t>
            </a:r>
          </a:p>
          <a:p>
            <a:pPr marL="0" indent="0">
              <a:buNone/>
            </a:pPr>
            <a:r>
              <a:rPr lang="tr-TR" dirty="0"/>
              <a:t>  * </a:t>
            </a:r>
            <a:r>
              <a:rPr lang="tr-TR" dirty="0" err="1"/>
              <a:t>Kavernöz</a:t>
            </a:r>
            <a:r>
              <a:rPr lang="tr-TR" dirty="0"/>
              <a:t> </a:t>
            </a:r>
            <a:r>
              <a:rPr lang="tr-TR" dirty="0" err="1"/>
              <a:t>sinus</a:t>
            </a:r>
            <a:r>
              <a:rPr lang="tr-TR" dirty="0"/>
              <a:t> trombozu </a:t>
            </a:r>
          </a:p>
          <a:p>
            <a:pPr marL="0" indent="0">
              <a:buNone/>
            </a:pPr>
            <a:r>
              <a:rPr lang="tr-TR" dirty="0"/>
              <a:t>  * Servikal adenit 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820677B-B9CF-D896-4AFB-32F9B751A3D5}"/>
              </a:ext>
            </a:extLst>
          </p:cNvPr>
          <p:cNvSpPr txBox="1"/>
          <p:nvPr/>
        </p:nvSpPr>
        <p:spPr>
          <a:xfrm>
            <a:off x="6974057" y="2114400"/>
            <a:ext cx="44911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tr-T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Non-süpüratif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Komplikasyonlar</a:t>
            </a:r>
          </a:p>
          <a:p>
            <a:r>
              <a:rPr lang="tr-TR" sz="2400" dirty="0"/>
              <a:t>* Akut romatizmal ateş</a:t>
            </a:r>
          </a:p>
          <a:p>
            <a:r>
              <a:rPr lang="tr-TR" sz="2400" dirty="0"/>
              <a:t>* Akut </a:t>
            </a:r>
            <a:r>
              <a:rPr lang="tr-TR" sz="2400" dirty="0" err="1"/>
              <a:t>poststreptokoksik</a:t>
            </a:r>
            <a:r>
              <a:rPr lang="tr-TR" sz="2400" dirty="0"/>
              <a:t>                   glomerülonefrit</a:t>
            </a:r>
          </a:p>
          <a:p>
            <a:r>
              <a:rPr lang="tr-TR" sz="2400" dirty="0"/>
              <a:t>* Eritema </a:t>
            </a:r>
            <a:r>
              <a:rPr lang="tr-TR" sz="2400" dirty="0" err="1"/>
              <a:t>nodosum</a:t>
            </a:r>
            <a:r>
              <a:rPr lang="tr-T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2084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89E42B-C333-5D38-DFBC-6E22F475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FACE140-62A2-8507-991D-151F6CB39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65" indent="0">
              <a:spcBef>
                <a:spcPts val="425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400" b="1" dirty="0">
                <a:solidFill>
                  <a:srgbClr val="FF0000"/>
                </a:solidFill>
              </a:rPr>
              <a:t>TONSİLLOFARENJİT</a:t>
            </a:r>
          </a:p>
          <a:p>
            <a:pPr marL="354965" indent="-342900">
              <a:spcBef>
                <a:spcPts val="425"/>
              </a:spcBef>
              <a:buClr>
                <a:schemeClr val="tx1"/>
              </a:buClr>
              <a:buFontTx/>
              <a:buChar char="-"/>
              <a:tabLst>
                <a:tab pos="481965" algn="l"/>
                <a:tab pos="482600" algn="l"/>
              </a:tabLst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Tedavi</a:t>
            </a:r>
            <a:endParaRPr lang="tr-TR" sz="2600" dirty="0">
              <a:latin typeface="Verdana"/>
              <a:cs typeface="Verdana"/>
            </a:endParaRPr>
          </a:p>
          <a:p>
            <a:pPr marL="12065" indent="0">
              <a:spcBef>
                <a:spcPts val="425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600" u="sng" dirty="0">
                <a:latin typeface="Calibri "/>
                <a:cs typeface="Verdana"/>
              </a:rPr>
              <a:t>AGBHS</a:t>
            </a:r>
            <a:r>
              <a:rPr lang="tr-TR" sz="2600" u="sng" spc="-5" dirty="0">
                <a:latin typeface="Calibri "/>
                <a:cs typeface="Verdana"/>
              </a:rPr>
              <a:t> infeksiyonu</a:t>
            </a:r>
            <a:r>
              <a:rPr lang="tr-TR" sz="2600" u="sng" spc="-20" dirty="0">
                <a:latin typeface="Calibri "/>
                <a:cs typeface="Verdana"/>
              </a:rPr>
              <a:t> </a:t>
            </a:r>
            <a:r>
              <a:rPr lang="tr-TR" sz="2600" u="sng" spc="-5" dirty="0">
                <a:latin typeface="Calibri "/>
                <a:cs typeface="Verdana"/>
              </a:rPr>
              <a:t>tedavisindeki</a:t>
            </a:r>
            <a:r>
              <a:rPr lang="tr-TR" sz="2600" u="sng" spc="-10" dirty="0">
                <a:latin typeface="Calibri "/>
                <a:cs typeface="Verdana"/>
              </a:rPr>
              <a:t> </a:t>
            </a:r>
            <a:r>
              <a:rPr lang="tr-TR" sz="2600" u="sng" spc="-5" dirty="0">
                <a:latin typeface="Calibri "/>
                <a:cs typeface="Verdana"/>
              </a:rPr>
              <a:t>amaçlar;</a:t>
            </a:r>
          </a:p>
          <a:p>
            <a:pPr marL="12065" indent="0">
              <a:spcBef>
                <a:spcPts val="425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endParaRPr lang="tr-TR" sz="2600" u="sng" dirty="0">
              <a:latin typeface="Calibri "/>
              <a:cs typeface="Verdana"/>
            </a:endParaRPr>
          </a:p>
          <a:p>
            <a:pPr marL="920750" lvl="1" indent="-438150">
              <a:spcBef>
                <a:spcPts val="27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20750" algn="l"/>
                <a:tab pos="921385" algn="l"/>
              </a:tabLst>
            </a:pPr>
            <a:r>
              <a:rPr lang="tr-TR" sz="2200" spc="-5" dirty="0">
                <a:latin typeface="Calibri "/>
                <a:cs typeface="Verdana"/>
              </a:rPr>
              <a:t>Akut</a:t>
            </a:r>
            <a:r>
              <a:rPr lang="tr-TR" sz="2200" spc="-25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romatizmal</a:t>
            </a:r>
            <a:r>
              <a:rPr lang="tr-TR" sz="2200" spc="5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ateşi</a:t>
            </a:r>
            <a:r>
              <a:rPr lang="tr-TR" sz="2200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önleme</a:t>
            </a:r>
            <a:r>
              <a:rPr lang="tr-TR" sz="2200" dirty="0">
                <a:latin typeface="Calibri "/>
                <a:cs typeface="Verdana"/>
              </a:rPr>
              <a:t> (</a:t>
            </a:r>
            <a:r>
              <a:rPr lang="tr-TR" sz="1900" spc="-10" dirty="0">
                <a:latin typeface="Calibri "/>
                <a:cs typeface="Verdana"/>
              </a:rPr>
              <a:t>Tedaviye</a:t>
            </a:r>
            <a:r>
              <a:rPr lang="tr-TR" sz="1900" spc="35" dirty="0">
                <a:latin typeface="Calibri "/>
                <a:cs typeface="Verdana"/>
              </a:rPr>
              <a:t> </a:t>
            </a:r>
            <a:r>
              <a:rPr lang="tr-TR" sz="1900" spc="-5" dirty="0">
                <a:latin typeface="Calibri "/>
                <a:cs typeface="Verdana"/>
              </a:rPr>
              <a:t>9</a:t>
            </a:r>
            <a:r>
              <a:rPr lang="tr-TR" sz="1900" spc="-10" dirty="0">
                <a:latin typeface="Calibri "/>
                <a:cs typeface="Verdana"/>
              </a:rPr>
              <a:t> gün</a:t>
            </a:r>
            <a:r>
              <a:rPr lang="tr-TR" sz="1900" spc="-5" dirty="0">
                <a:latin typeface="Calibri "/>
                <a:cs typeface="Verdana"/>
              </a:rPr>
              <a:t> </a:t>
            </a:r>
            <a:r>
              <a:rPr lang="tr-TR" sz="1900" spc="-10" dirty="0">
                <a:latin typeface="Calibri "/>
                <a:cs typeface="Verdana"/>
              </a:rPr>
              <a:t>içerisinde</a:t>
            </a:r>
            <a:r>
              <a:rPr lang="tr-TR" sz="1900" spc="45" dirty="0">
                <a:latin typeface="Calibri "/>
                <a:cs typeface="Verdana"/>
              </a:rPr>
              <a:t> </a:t>
            </a:r>
            <a:r>
              <a:rPr lang="tr-TR" sz="1900" spc="-10" dirty="0">
                <a:latin typeface="Calibri "/>
                <a:cs typeface="Verdana"/>
              </a:rPr>
              <a:t>başlanması</a:t>
            </a:r>
            <a:r>
              <a:rPr lang="tr-TR" sz="1900" spc="15" dirty="0">
                <a:latin typeface="Calibri "/>
                <a:cs typeface="Verdana"/>
              </a:rPr>
              <a:t> </a:t>
            </a:r>
            <a:r>
              <a:rPr lang="tr-TR" sz="1900" spc="-5" dirty="0" err="1">
                <a:latin typeface="Calibri "/>
                <a:cs typeface="Verdana"/>
              </a:rPr>
              <a:t>ARA</a:t>
            </a:r>
            <a:r>
              <a:rPr lang="tr-TR" sz="1900" spc="15" dirty="0" err="1">
                <a:latin typeface="Calibri "/>
                <a:cs typeface="Verdana"/>
              </a:rPr>
              <a:t>’</a:t>
            </a:r>
            <a:r>
              <a:rPr lang="tr-TR" sz="1900" spc="-5" dirty="0" err="1">
                <a:latin typeface="Calibri "/>
                <a:cs typeface="Verdana"/>
              </a:rPr>
              <a:t>yı</a:t>
            </a:r>
            <a:r>
              <a:rPr lang="tr-TR" sz="1900" dirty="0">
                <a:latin typeface="Calibri "/>
                <a:cs typeface="Verdana"/>
              </a:rPr>
              <a:t> </a:t>
            </a:r>
            <a:r>
              <a:rPr lang="tr-TR" sz="1900" spc="-5" dirty="0">
                <a:latin typeface="Calibri "/>
                <a:cs typeface="Verdana"/>
              </a:rPr>
              <a:t>önler)</a:t>
            </a:r>
            <a:endParaRPr lang="tr-TR" sz="1900" dirty="0">
              <a:latin typeface="Calibri "/>
              <a:cs typeface="Verdana"/>
            </a:endParaRPr>
          </a:p>
          <a:p>
            <a:pPr marL="920750" lvl="1" indent="-438150">
              <a:spcBef>
                <a:spcPts val="27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20750" algn="l"/>
                <a:tab pos="921385" algn="l"/>
              </a:tabLst>
            </a:pPr>
            <a:r>
              <a:rPr lang="tr-TR" sz="2200" spc="-5" dirty="0" err="1">
                <a:latin typeface="Calibri "/>
                <a:cs typeface="Verdana"/>
              </a:rPr>
              <a:t>Süpüratif</a:t>
            </a:r>
            <a:r>
              <a:rPr lang="tr-TR" sz="2200" spc="-25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komplikasyonları</a:t>
            </a:r>
            <a:r>
              <a:rPr lang="tr-TR" sz="2200" spc="30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önleme</a:t>
            </a:r>
            <a:endParaRPr lang="tr-TR" sz="2200" dirty="0">
              <a:latin typeface="Calibri "/>
              <a:cs typeface="Verdana"/>
            </a:endParaRPr>
          </a:p>
          <a:p>
            <a:pPr marL="920750" lvl="1" indent="-438150">
              <a:spcBef>
                <a:spcPts val="26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20750" algn="l"/>
                <a:tab pos="921385" algn="l"/>
              </a:tabLst>
            </a:pPr>
            <a:r>
              <a:rPr lang="tr-TR" sz="2200" spc="-5" dirty="0">
                <a:latin typeface="Calibri "/>
                <a:cs typeface="Verdana"/>
              </a:rPr>
              <a:t>Klinik</a:t>
            </a:r>
            <a:r>
              <a:rPr lang="tr-TR" sz="2200" dirty="0">
                <a:latin typeface="Calibri "/>
                <a:cs typeface="Verdana"/>
              </a:rPr>
              <a:t> </a:t>
            </a:r>
            <a:r>
              <a:rPr lang="tr-TR" sz="2200" spc="-10" dirty="0">
                <a:latin typeface="Calibri "/>
                <a:cs typeface="Verdana"/>
              </a:rPr>
              <a:t>bulgu</a:t>
            </a:r>
            <a:r>
              <a:rPr lang="tr-TR" sz="2200" spc="10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ve</a:t>
            </a:r>
            <a:r>
              <a:rPr lang="tr-TR" sz="2200" spc="5" dirty="0">
                <a:latin typeface="Calibri "/>
                <a:cs typeface="Verdana"/>
              </a:rPr>
              <a:t> </a:t>
            </a:r>
            <a:r>
              <a:rPr lang="tr-TR" sz="2200" spc="-10" dirty="0">
                <a:latin typeface="Calibri "/>
                <a:cs typeface="Verdana"/>
              </a:rPr>
              <a:t>belirtilerin</a:t>
            </a:r>
            <a:r>
              <a:rPr lang="tr-TR" sz="2200" spc="15" dirty="0">
                <a:latin typeface="Calibri "/>
                <a:cs typeface="Verdana"/>
              </a:rPr>
              <a:t> </a:t>
            </a:r>
            <a:r>
              <a:rPr lang="tr-TR" sz="2200" spc="-10" dirty="0">
                <a:latin typeface="Calibri "/>
                <a:cs typeface="Verdana"/>
              </a:rPr>
              <a:t>iyileşmesi</a:t>
            </a:r>
            <a:endParaRPr lang="tr-TR" sz="2200" dirty="0">
              <a:latin typeface="Calibri "/>
              <a:cs typeface="Verdana"/>
            </a:endParaRPr>
          </a:p>
          <a:p>
            <a:pPr marL="920750" marR="285115" lvl="1" indent="-437515">
              <a:lnSpc>
                <a:spcPts val="2380"/>
              </a:lnSpc>
              <a:spcBef>
                <a:spcPts val="56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20750" algn="l"/>
                <a:tab pos="921385" algn="l"/>
              </a:tabLst>
            </a:pPr>
            <a:r>
              <a:rPr lang="tr-TR" sz="2200" spc="-10" dirty="0">
                <a:latin typeface="Calibri "/>
                <a:cs typeface="Verdana"/>
              </a:rPr>
              <a:t>Etkenin</a:t>
            </a:r>
            <a:r>
              <a:rPr lang="tr-TR" sz="2200" spc="-5" dirty="0">
                <a:latin typeface="Calibri "/>
                <a:cs typeface="Verdana"/>
              </a:rPr>
              <a:t> </a:t>
            </a:r>
            <a:r>
              <a:rPr lang="tr-TR" sz="2200" spc="-10" dirty="0">
                <a:latin typeface="Calibri "/>
                <a:cs typeface="Verdana"/>
              </a:rPr>
              <a:t>hastanın</a:t>
            </a:r>
            <a:r>
              <a:rPr lang="tr-TR" sz="2200" spc="10" dirty="0">
                <a:latin typeface="Calibri "/>
                <a:cs typeface="Verdana"/>
              </a:rPr>
              <a:t> </a:t>
            </a:r>
            <a:r>
              <a:rPr lang="tr-TR" sz="2200" spc="-10" dirty="0">
                <a:latin typeface="Calibri "/>
                <a:cs typeface="Verdana"/>
              </a:rPr>
              <a:t>yakın</a:t>
            </a:r>
            <a:r>
              <a:rPr lang="tr-TR" sz="2200" spc="5" dirty="0">
                <a:latin typeface="Calibri "/>
                <a:cs typeface="Verdana"/>
              </a:rPr>
              <a:t> </a:t>
            </a:r>
            <a:r>
              <a:rPr lang="tr-TR" sz="2200" spc="-10" dirty="0">
                <a:latin typeface="Calibri "/>
                <a:cs typeface="Verdana"/>
              </a:rPr>
              <a:t>temaslılarına</a:t>
            </a:r>
            <a:r>
              <a:rPr lang="tr-TR" sz="2200" spc="30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geçişini </a:t>
            </a:r>
            <a:r>
              <a:rPr lang="tr-TR" sz="2200" spc="-760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önleme</a:t>
            </a:r>
            <a:endParaRPr lang="tr-TR" sz="2200" dirty="0">
              <a:latin typeface="Calibri "/>
              <a:cs typeface="Verdana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63451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3CEC10-E440-EA89-47E4-700FB02ED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E4141BF-C601-B6F8-2EA3-8807880A4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TONSİLLOFARENJİT</a:t>
            </a:r>
          </a:p>
          <a:p>
            <a:pPr marL="0" indent="0">
              <a:buNone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Tedavi</a:t>
            </a:r>
          </a:p>
          <a:p>
            <a:r>
              <a:rPr lang="tr-TR" dirty="0"/>
              <a:t>AGBS </a:t>
            </a:r>
            <a:r>
              <a:rPr lang="tr-TR" dirty="0" err="1"/>
              <a:t>tonsillo</a:t>
            </a:r>
            <a:r>
              <a:rPr lang="tr-TR" dirty="0"/>
              <a:t> </a:t>
            </a:r>
            <a:r>
              <a:rPr lang="tr-TR" dirty="0" err="1"/>
              <a:t>farenjitinde</a:t>
            </a:r>
            <a:r>
              <a:rPr lang="tr-TR" dirty="0"/>
              <a:t> birinci seçenek antibiyotik </a:t>
            </a:r>
            <a:r>
              <a:rPr lang="tr-TR" b="1" dirty="0"/>
              <a:t>penisilin</a:t>
            </a:r>
            <a:r>
              <a:rPr lang="tr-TR" dirty="0"/>
              <a:t>dir. </a:t>
            </a:r>
          </a:p>
          <a:p>
            <a:r>
              <a:rPr lang="tr-TR" dirty="0"/>
              <a:t>Ateş tedavinin 2-4. gününde genellikle düşer. </a:t>
            </a:r>
          </a:p>
          <a:p>
            <a:r>
              <a:rPr lang="tr-TR" dirty="0"/>
              <a:t>Komplikasyonların önlenmesi açısından tedavi süresinin </a:t>
            </a:r>
            <a:r>
              <a:rPr lang="tr-TR" b="1" dirty="0"/>
              <a:t>10 güne </a:t>
            </a:r>
            <a:r>
              <a:rPr lang="tr-TR" dirty="0"/>
              <a:t>tamamlanması oldukça önemlidir. </a:t>
            </a:r>
          </a:p>
          <a:p>
            <a:endParaRPr lang="tr-TR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B6F4C9AD-ABEC-C1E4-4113-0B4977089C8D}"/>
              </a:ext>
            </a:extLst>
          </p:cNvPr>
          <p:cNvSpPr/>
          <p:nvPr/>
        </p:nvSpPr>
        <p:spPr>
          <a:xfrm>
            <a:off x="2335237" y="4986337"/>
            <a:ext cx="6822831" cy="13255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2400" dirty="0"/>
              <a:t>Penisilin alerjisi durumunda  </a:t>
            </a:r>
            <a:r>
              <a:rPr lang="tr-T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tr-TR" sz="2400" dirty="0">
                <a:sym typeface="Wingdings" panose="05000000000000000000" pitchFamily="2" charset="2"/>
              </a:rPr>
              <a:t>  </a:t>
            </a:r>
            <a:r>
              <a:rPr lang="tr-TR" sz="2400" u="sng" dirty="0" err="1">
                <a:sym typeface="Wingdings" panose="05000000000000000000" pitchFamily="2" charset="2"/>
              </a:rPr>
              <a:t>M</a:t>
            </a:r>
            <a:r>
              <a:rPr lang="tr-TR" sz="2400" u="sng" dirty="0" err="1"/>
              <a:t>akrolidler</a:t>
            </a:r>
            <a:endParaRPr lang="tr-TR" sz="2400" u="sng" dirty="0"/>
          </a:p>
        </p:txBody>
      </p:sp>
    </p:spTree>
    <p:extLst>
      <p:ext uri="{BB962C8B-B14F-4D97-AF65-F5344CB8AC3E}">
        <p14:creationId xmlns:p14="http://schemas.microsoft.com/office/powerpoint/2010/main" val="78819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7175A3D-CC70-E21A-7021-D1531617B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70181FC-3627-2603-E1A0-3CB418356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TONSİLLOFARENJİT</a:t>
            </a:r>
            <a:endParaRPr lang="tr-TR" dirty="0"/>
          </a:p>
          <a:p>
            <a:pPr>
              <a:buFontTx/>
              <a:buChar char="-"/>
            </a:pPr>
            <a:r>
              <a:rPr lang="fi-F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Benzatin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fi-F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enisilin G uygulaması önerilen hastalar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0" indent="0">
              <a:buNone/>
            </a:pPr>
            <a:r>
              <a:rPr lang="tr-TR" dirty="0"/>
              <a:t>• Özellikle oral tedaviyi tolere edemeyenlerde</a:t>
            </a:r>
          </a:p>
          <a:p>
            <a:pPr marL="0" indent="0">
              <a:buNone/>
            </a:pPr>
            <a:r>
              <a:rPr lang="tr-TR" dirty="0"/>
              <a:t>• Tedaviye uyum sorunu yaşayanlarda</a:t>
            </a:r>
          </a:p>
          <a:p>
            <a:pPr marL="0" indent="0">
              <a:buNone/>
            </a:pPr>
            <a:r>
              <a:rPr lang="tr-TR" dirty="0"/>
              <a:t>• Tekrarlayan AGBS </a:t>
            </a:r>
            <a:r>
              <a:rPr lang="tr-TR" dirty="0" err="1"/>
              <a:t>tonsillofarenjit</a:t>
            </a:r>
            <a:r>
              <a:rPr lang="tr-TR" dirty="0"/>
              <a:t> ataklarında </a:t>
            </a:r>
          </a:p>
          <a:p>
            <a:pPr marL="0" indent="0">
              <a:buNone/>
            </a:pPr>
            <a:r>
              <a:rPr lang="tr-TR" dirty="0"/>
              <a:t>• Romatizmal kalp hastalığı öyküsü olan hastalarda</a:t>
            </a:r>
          </a:p>
        </p:txBody>
      </p:sp>
    </p:spTree>
    <p:extLst>
      <p:ext uri="{BB962C8B-B14F-4D97-AF65-F5344CB8AC3E}">
        <p14:creationId xmlns:p14="http://schemas.microsoft.com/office/powerpoint/2010/main" val="37825371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3FA600D-1712-6AE4-CB12-8E59A3FB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DD667EA-BF7E-5B6E-3460-D3676436B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AKUT OTİTİS MEDİA</a:t>
            </a:r>
          </a:p>
          <a:p>
            <a:pPr>
              <a:buFontTx/>
              <a:buChar char="-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Semptomatik Tedavi</a:t>
            </a:r>
          </a:p>
          <a:p>
            <a:pPr lvl="1"/>
            <a:r>
              <a:rPr lang="tr-TR" dirty="0"/>
              <a:t>Ağrı ve ateş kontrolü</a:t>
            </a:r>
          </a:p>
          <a:p>
            <a:pPr lvl="2"/>
            <a:r>
              <a:rPr lang="tr-TR" sz="2400" u="sng" dirty="0"/>
              <a:t>Parasetamol </a:t>
            </a:r>
          </a:p>
          <a:p>
            <a:pPr marL="1051560" lvl="3" indent="0">
              <a:buNone/>
            </a:pPr>
            <a:r>
              <a:rPr lang="tr-TR" sz="2400" dirty="0"/>
              <a:t>10mg/kg/doz, oral 4-6 doz/gün  (4-6 saat ara ile) </a:t>
            </a:r>
          </a:p>
          <a:p>
            <a:pPr marL="1051560" lvl="3" indent="0">
              <a:buNone/>
            </a:pPr>
            <a:r>
              <a:rPr lang="tr-TR" sz="2400" dirty="0"/>
              <a:t>             </a:t>
            </a:r>
          </a:p>
          <a:p>
            <a:pPr lvl="2"/>
            <a:r>
              <a:rPr lang="tr-TR" sz="2400" u="sng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İbuprofen</a:t>
            </a:r>
            <a:endParaRPr lang="tr-TR" sz="2400" u="sng" dirty="0"/>
          </a:p>
          <a:p>
            <a:pPr marL="1051560" lvl="3" indent="0">
              <a:buNone/>
            </a:pPr>
            <a:r>
              <a:rPr lang="tr-TR" sz="2400" dirty="0"/>
              <a:t> 5-10 mg/kg/doz, </a:t>
            </a:r>
            <a:r>
              <a:rPr lang="tr-TR" sz="2400" dirty="0" err="1"/>
              <a:t>max</a:t>
            </a:r>
            <a:r>
              <a:rPr lang="tr-TR" sz="2400" dirty="0"/>
              <a:t> 40 mg /kg/gün (6-8 saat ara ile)</a:t>
            </a:r>
          </a:p>
          <a:p>
            <a:pPr>
              <a:buFontTx/>
              <a:buChar char="-"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2857C62-BA93-64AA-D6AB-180551E2E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457" y="3363758"/>
            <a:ext cx="1536325" cy="81083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955481A-AB94-EABD-A427-10D9D23AF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628" y="4450292"/>
            <a:ext cx="82912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71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5C0B02-83A3-4A7E-014C-880452C83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F1E6905-886C-CACD-FCC9-D9481F985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TONSİLLOFARENJİT</a:t>
            </a:r>
            <a:endParaRPr lang="tr-TR" dirty="0"/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CCE1EAB-42AC-9A02-286E-8D2D83B2C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64" y="2714796"/>
            <a:ext cx="7385538" cy="320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41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70A3A3-C7E5-A1A7-739D-BBCB1A060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511A935-4045-539A-74FF-7202BD012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TONSİLLOFARENJİT</a:t>
            </a:r>
            <a:endParaRPr lang="tr-TR" dirty="0"/>
          </a:p>
          <a:p>
            <a:pPr marL="0" indent="0">
              <a:buNone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Sevk Kriterleri</a:t>
            </a:r>
          </a:p>
          <a:p>
            <a:pPr>
              <a:buFontTx/>
              <a:buChar char="-"/>
            </a:pPr>
            <a:r>
              <a:rPr lang="tr-TR" dirty="0" err="1"/>
              <a:t>Retrofaringeal</a:t>
            </a:r>
            <a:r>
              <a:rPr lang="tr-TR" dirty="0"/>
              <a:t>/</a:t>
            </a:r>
            <a:r>
              <a:rPr lang="tr-TR" dirty="0" err="1"/>
              <a:t>peritonsiller</a:t>
            </a:r>
            <a:r>
              <a:rPr lang="tr-TR" dirty="0"/>
              <a:t> </a:t>
            </a:r>
            <a:r>
              <a:rPr lang="tr-TR" dirty="0" err="1"/>
              <a:t>abse</a:t>
            </a:r>
            <a:r>
              <a:rPr lang="tr-TR" dirty="0"/>
              <a:t> </a:t>
            </a:r>
          </a:p>
          <a:p>
            <a:pPr>
              <a:buFontTx/>
              <a:buChar char="-"/>
            </a:pPr>
            <a:r>
              <a:rPr lang="tr-TR" dirty="0"/>
              <a:t>Tedaviye yanıtsızlık </a:t>
            </a:r>
          </a:p>
          <a:p>
            <a:pPr>
              <a:buFontTx/>
              <a:buChar char="-"/>
            </a:pPr>
            <a:r>
              <a:rPr lang="tr-TR" dirty="0"/>
              <a:t>48-72 saat içerisinde ateşin düşmemesi ve belirtilerin sürmesi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0E12122-834F-2CBE-020B-94F40A91E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4579668"/>
            <a:ext cx="2362200" cy="193781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2C9A3EE-14C6-B43B-E366-FDF020474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025" y="1334159"/>
            <a:ext cx="2009775" cy="227647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CE605B1-75AB-0C8B-D8B7-A186EBC48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26" y="4545172"/>
            <a:ext cx="3484025" cy="231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361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96B503F-D07A-972B-5E84-A03AF42B2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78871AD-8E13-7F57-368B-BBC60C6E4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AKUT RİNOSİNÜZİT</a:t>
            </a:r>
          </a:p>
          <a:p>
            <a:pPr marL="12065" indent="0">
              <a:spcBef>
                <a:spcPts val="725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600" spc="-5" dirty="0">
                <a:latin typeface="Calibri "/>
                <a:cs typeface="Verdana"/>
              </a:rPr>
              <a:t> - Paranazal</a:t>
            </a:r>
            <a:r>
              <a:rPr lang="tr-TR" sz="2600" spc="-35" dirty="0">
                <a:latin typeface="Calibri "/>
                <a:cs typeface="Verdana"/>
              </a:rPr>
              <a:t> </a:t>
            </a:r>
            <a:r>
              <a:rPr lang="tr-TR" sz="2600" dirty="0">
                <a:latin typeface="Calibri "/>
                <a:cs typeface="Verdana"/>
              </a:rPr>
              <a:t>sinüslerin</a:t>
            </a:r>
            <a:r>
              <a:rPr lang="tr-TR" sz="2600" spc="-30" dirty="0">
                <a:latin typeface="Calibri "/>
                <a:cs typeface="Verdana"/>
              </a:rPr>
              <a:t> </a:t>
            </a:r>
            <a:r>
              <a:rPr lang="tr-TR" sz="2600" spc="-5" dirty="0">
                <a:latin typeface="Calibri "/>
                <a:cs typeface="Verdana"/>
              </a:rPr>
              <a:t>enfeksiyonudur.</a:t>
            </a:r>
          </a:p>
          <a:p>
            <a:pPr marL="481965" indent="-469900">
              <a:spcBef>
                <a:spcPts val="72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1965" algn="l"/>
                <a:tab pos="482600" algn="l"/>
              </a:tabLst>
            </a:pPr>
            <a:endParaRPr lang="tr-TR" sz="2600" dirty="0">
              <a:latin typeface="Calibri "/>
              <a:cs typeface="Verdana"/>
            </a:endParaRPr>
          </a:p>
          <a:p>
            <a:pPr marL="920750" lvl="1" indent="-438150">
              <a:spcBef>
                <a:spcPts val="58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20750" algn="l"/>
                <a:tab pos="921385" algn="l"/>
              </a:tabLst>
            </a:pPr>
            <a:r>
              <a:rPr lang="tr-TR" sz="2400" dirty="0">
                <a:latin typeface="Calibri "/>
                <a:cs typeface="Verdana"/>
              </a:rPr>
              <a:t>Akut </a:t>
            </a:r>
            <a:r>
              <a:rPr lang="tr-TR" sz="2400" dirty="0">
                <a:latin typeface="Calibri "/>
                <a:cs typeface="Verdana"/>
                <a:sym typeface="Wingdings" panose="05000000000000000000" pitchFamily="2" charset="2"/>
              </a:rPr>
              <a:t> &lt;</a:t>
            </a:r>
            <a:r>
              <a:rPr lang="tr-TR" sz="2400" dirty="0">
                <a:latin typeface="Calibri "/>
                <a:cs typeface="Verdana"/>
              </a:rPr>
              <a:t>3</a:t>
            </a:r>
            <a:r>
              <a:rPr lang="tr-TR" sz="2400" spc="-20" dirty="0">
                <a:latin typeface="Calibri "/>
                <a:cs typeface="Verdana"/>
              </a:rPr>
              <a:t> </a:t>
            </a:r>
            <a:r>
              <a:rPr lang="tr-TR" sz="2400" spc="-5" dirty="0">
                <a:latin typeface="Calibri "/>
                <a:cs typeface="Verdana"/>
              </a:rPr>
              <a:t>hafta</a:t>
            </a:r>
            <a:endParaRPr lang="tr-TR" sz="2400" dirty="0">
              <a:latin typeface="Calibri "/>
              <a:cs typeface="Verdana"/>
            </a:endParaRPr>
          </a:p>
          <a:p>
            <a:pPr marL="920750" lvl="1" indent="-438150">
              <a:spcBef>
                <a:spcPts val="57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20750" algn="l"/>
                <a:tab pos="921385" algn="l"/>
              </a:tabLst>
            </a:pPr>
            <a:r>
              <a:rPr lang="tr-TR" sz="2400" dirty="0" err="1">
                <a:latin typeface="Calibri "/>
                <a:cs typeface="Verdana"/>
              </a:rPr>
              <a:t>Subakut</a:t>
            </a:r>
            <a:r>
              <a:rPr lang="tr-TR" dirty="0">
                <a:latin typeface="Calibri "/>
                <a:cs typeface="Verdana"/>
              </a:rPr>
              <a:t> </a:t>
            </a:r>
            <a:r>
              <a:rPr lang="tr-TR" dirty="0">
                <a:latin typeface="Calibri "/>
                <a:cs typeface="Verdana"/>
                <a:sym typeface="Wingdings" panose="05000000000000000000" pitchFamily="2" charset="2"/>
              </a:rPr>
              <a:t> </a:t>
            </a:r>
            <a:r>
              <a:rPr lang="tr-TR" sz="2400" spc="-30" dirty="0">
                <a:latin typeface="Calibri "/>
                <a:cs typeface="Verdana"/>
              </a:rPr>
              <a:t> </a:t>
            </a:r>
            <a:r>
              <a:rPr lang="tr-TR" spc="-30" dirty="0">
                <a:latin typeface="Calibri "/>
                <a:cs typeface="Verdana"/>
              </a:rPr>
              <a:t>3</a:t>
            </a:r>
            <a:r>
              <a:rPr lang="tr-TR" sz="2400" dirty="0">
                <a:latin typeface="Calibri "/>
                <a:cs typeface="Verdana"/>
              </a:rPr>
              <a:t>-6</a:t>
            </a:r>
            <a:r>
              <a:rPr lang="tr-TR" sz="2400" spc="-35" dirty="0">
                <a:latin typeface="Calibri "/>
                <a:cs typeface="Verdana"/>
              </a:rPr>
              <a:t> </a:t>
            </a:r>
            <a:r>
              <a:rPr lang="tr-TR" sz="2400" dirty="0">
                <a:latin typeface="Calibri "/>
                <a:cs typeface="Verdana"/>
              </a:rPr>
              <a:t>hafta</a:t>
            </a:r>
          </a:p>
          <a:p>
            <a:pPr marL="920750" lvl="1" indent="-438150">
              <a:spcBef>
                <a:spcPts val="57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20750" algn="l"/>
                <a:tab pos="921385" algn="l"/>
              </a:tabLst>
            </a:pPr>
            <a:r>
              <a:rPr lang="tr-TR" sz="2400" dirty="0">
                <a:latin typeface="Calibri "/>
                <a:cs typeface="Verdana"/>
              </a:rPr>
              <a:t>Kronik </a:t>
            </a:r>
            <a:r>
              <a:rPr lang="tr-TR" sz="2400" dirty="0">
                <a:latin typeface="Calibri "/>
                <a:cs typeface="Verdana"/>
                <a:sym typeface="Wingdings" panose="05000000000000000000" pitchFamily="2" charset="2"/>
              </a:rPr>
              <a:t> </a:t>
            </a:r>
            <a:r>
              <a:rPr lang="tr-TR" sz="2400" spc="-5" dirty="0">
                <a:latin typeface="Calibri "/>
                <a:cs typeface="Verdana"/>
              </a:rPr>
              <a:t> </a:t>
            </a:r>
            <a:r>
              <a:rPr lang="tr-TR" sz="2400" dirty="0">
                <a:latin typeface="Calibri "/>
                <a:cs typeface="Verdana"/>
              </a:rPr>
              <a:t>6</a:t>
            </a:r>
            <a:r>
              <a:rPr lang="tr-TR" sz="2400" spc="-15" dirty="0">
                <a:latin typeface="Calibri "/>
                <a:cs typeface="Verdana"/>
              </a:rPr>
              <a:t> </a:t>
            </a:r>
            <a:r>
              <a:rPr lang="tr-TR" sz="2400" spc="-5" dirty="0">
                <a:latin typeface="Calibri "/>
                <a:cs typeface="Verdana"/>
              </a:rPr>
              <a:t>haftadan</a:t>
            </a:r>
            <a:r>
              <a:rPr lang="tr-TR" sz="2400" spc="5" dirty="0">
                <a:latin typeface="Calibri "/>
                <a:cs typeface="Verdana"/>
              </a:rPr>
              <a:t> </a:t>
            </a:r>
            <a:r>
              <a:rPr lang="tr-TR" sz="2400" dirty="0">
                <a:latin typeface="Calibri "/>
                <a:cs typeface="Verdana"/>
              </a:rPr>
              <a:t>uzun</a:t>
            </a:r>
            <a:r>
              <a:rPr lang="tr-TR" sz="2400" spc="-5" dirty="0">
                <a:latin typeface="Calibri "/>
                <a:cs typeface="Verdana"/>
              </a:rPr>
              <a:t> </a:t>
            </a:r>
            <a:r>
              <a:rPr lang="tr-TR" sz="2400" dirty="0">
                <a:latin typeface="Calibri "/>
                <a:cs typeface="Verdana"/>
              </a:rPr>
              <a:t>semptomlar</a:t>
            </a:r>
          </a:p>
          <a:p>
            <a:pPr marL="920750" marR="1210945" lvl="1" indent="-437515">
              <a:spcBef>
                <a:spcPts val="58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20750" algn="l"/>
                <a:tab pos="921385" algn="l"/>
              </a:tabLst>
            </a:pPr>
            <a:r>
              <a:rPr lang="tr-TR" sz="2400" spc="-5" dirty="0" err="1">
                <a:latin typeface="Calibri "/>
                <a:cs typeface="Verdana"/>
              </a:rPr>
              <a:t>Rekürren</a:t>
            </a:r>
            <a:r>
              <a:rPr lang="tr-TR" spc="-5" dirty="0">
                <a:latin typeface="Calibri "/>
                <a:cs typeface="Verdana"/>
              </a:rPr>
              <a:t> </a:t>
            </a:r>
            <a:r>
              <a:rPr lang="tr-TR" spc="-5" dirty="0">
                <a:latin typeface="Calibri "/>
                <a:cs typeface="Verdana"/>
                <a:sym typeface="Wingdings" panose="05000000000000000000" pitchFamily="2" charset="2"/>
              </a:rPr>
              <a:t> </a:t>
            </a:r>
            <a:r>
              <a:rPr lang="tr-TR" sz="2400" dirty="0">
                <a:latin typeface="Calibri "/>
                <a:cs typeface="Verdana"/>
              </a:rPr>
              <a:t>Bir</a:t>
            </a:r>
            <a:r>
              <a:rPr lang="tr-TR" sz="2400" spc="5" dirty="0">
                <a:latin typeface="Calibri "/>
                <a:cs typeface="Verdana"/>
              </a:rPr>
              <a:t> </a:t>
            </a:r>
            <a:r>
              <a:rPr lang="tr-TR" sz="2400" dirty="0">
                <a:latin typeface="Calibri "/>
                <a:cs typeface="Verdana"/>
              </a:rPr>
              <a:t>yılda</a:t>
            </a:r>
            <a:r>
              <a:rPr lang="tr-TR" sz="2400" spc="10" dirty="0">
                <a:latin typeface="Calibri "/>
                <a:cs typeface="Verdana"/>
              </a:rPr>
              <a:t> </a:t>
            </a:r>
            <a:r>
              <a:rPr lang="tr-TR" sz="2400" dirty="0">
                <a:latin typeface="Calibri "/>
                <a:cs typeface="Verdana"/>
              </a:rPr>
              <a:t>6</a:t>
            </a:r>
            <a:r>
              <a:rPr lang="tr-TR" sz="2400" spc="-15" dirty="0">
                <a:latin typeface="Calibri "/>
                <a:cs typeface="Verdana"/>
              </a:rPr>
              <a:t> </a:t>
            </a:r>
            <a:r>
              <a:rPr lang="tr-TR" sz="2400" spc="-5" dirty="0">
                <a:latin typeface="Calibri "/>
                <a:cs typeface="Verdana"/>
              </a:rPr>
              <a:t>defa</a:t>
            </a:r>
            <a:r>
              <a:rPr lang="tr-TR" sz="2400" spc="-10" dirty="0">
                <a:latin typeface="Calibri "/>
                <a:cs typeface="Verdana"/>
              </a:rPr>
              <a:t> </a:t>
            </a:r>
            <a:r>
              <a:rPr lang="tr-TR" sz="2400" dirty="0">
                <a:latin typeface="Calibri "/>
                <a:cs typeface="Verdana"/>
              </a:rPr>
              <a:t>akut</a:t>
            </a:r>
            <a:r>
              <a:rPr lang="tr-TR" sz="2400" spc="10" dirty="0">
                <a:latin typeface="Calibri "/>
                <a:cs typeface="Verdana"/>
              </a:rPr>
              <a:t> </a:t>
            </a:r>
            <a:r>
              <a:rPr lang="tr-TR" sz="2400" dirty="0">
                <a:latin typeface="Calibri "/>
                <a:cs typeface="Verdana"/>
              </a:rPr>
              <a:t>atak </a:t>
            </a:r>
            <a:r>
              <a:rPr lang="tr-TR" sz="2400" spc="-830" dirty="0">
                <a:latin typeface="Calibri "/>
                <a:cs typeface="Verdana"/>
              </a:rPr>
              <a:t> </a:t>
            </a:r>
            <a:endParaRPr lang="tr-TR" sz="2400" dirty="0">
              <a:latin typeface="Calibri "/>
              <a:cs typeface="Verdana"/>
            </a:endParaRPr>
          </a:p>
          <a:p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9335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ADD5B8-912E-5B2B-C33B-0E30C7D9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631461A-999E-91DC-65A7-B25738D40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AKUT RİNOSİNÜZİT</a:t>
            </a:r>
          </a:p>
          <a:p>
            <a:pPr marL="12065" marR="116205" indent="0">
              <a:lnSpc>
                <a:spcPts val="2810"/>
              </a:lnSpc>
              <a:spcBef>
                <a:spcPts val="455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600" spc="-5" dirty="0">
                <a:latin typeface="Calibri "/>
                <a:cs typeface="Verdana"/>
              </a:rPr>
              <a:t> - Etyolojide </a:t>
            </a:r>
            <a:r>
              <a:rPr lang="tr-TR" sz="2600" dirty="0">
                <a:latin typeface="Calibri "/>
                <a:cs typeface="Verdana"/>
              </a:rPr>
              <a:t>rol </a:t>
            </a:r>
            <a:r>
              <a:rPr lang="tr-TR" sz="2600" spc="-5" dirty="0">
                <a:latin typeface="Calibri "/>
                <a:cs typeface="Verdana"/>
              </a:rPr>
              <a:t>oynayan başlıca</a:t>
            </a:r>
            <a:r>
              <a:rPr lang="tr-TR" sz="2600" dirty="0">
                <a:latin typeface="Calibri "/>
                <a:cs typeface="Verdana"/>
              </a:rPr>
              <a:t> </a:t>
            </a:r>
            <a:r>
              <a:rPr lang="tr-TR" sz="2600" spc="-900" dirty="0">
                <a:latin typeface="Calibri "/>
                <a:cs typeface="Verdana"/>
              </a:rPr>
              <a:t> </a:t>
            </a:r>
            <a:r>
              <a:rPr lang="tr-TR" sz="2600" spc="-5" dirty="0">
                <a:latin typeface="Calibri "/>
                <a:cs typeface="Verdana"/>
              </a:rPr>
              <a:t>etkenler</a:t>
            </a:r>
            <a:endParaRPr lang="tr-TR" sz="2600" dirty="0">
              <a:latin typeface="Calibri "/>
              <a:cs typeface="Verdana"/>
            </a:endParaRPr>
          </a:p>
          <a:p>
            <a:r>
              <a:rPr lang="tr-TR" sz="2400" dirty="0" err="1"/>
              <a:t>S.pneumoniae</a:t>
            </a:r>
            <a:r>
              <a:rPr lang="tr-TR" sz="2400" dirty="0"/>
              <a:t> %25-30 </a:t>
            </a:r>
          </a:p>
          <a:p>
            <a:r>
              <a:rPr lang="tr-TR" sz="2400" dirty="0" err="1"/>
              <a:t>H.influenza</a:t>
            </a:r>
            <a:r>
              <a:rPr lang="tr-TR" sz="2400" dirty="0"/>
              <a:t> %20-30</a:t>
            </a:r>
          </a:p>
          <a:p>
            <a:r>
              <a:rPr lang="tr-TR" sz="2400" dirty="0" err="1"/>
              <a:t>M.catarrhalis</a:t>
            </a:r>
            <a:r>
              <a:rPr lang="tr-TR" sz="2400" dirty="0"/>
              <a:t> %15-20 </a:t>
            </a:r>
          </a:p>
          <a:p>
            <a:r>
              <a:rPr lang="tr-TR" sz="2400" dirty="0" err="1"/>
              <a:t>S.pyogenes</a:t>
            </a:r>
            <a:r>
              <a:rPr lang="tr-TR" sz="2400" dirty="0"/>
              <a:t> %2-5 </a:t>
            </a:r>
          </a:p>
          <a:p>
            <a:r>
              <a:rPr lang="tr-TR" sz="2400" dirty="0"/>
              <a:t>Virüsler </a:t>
            </a:r>
          </a:p>
          <a:p>
            <a:r>
              <a:rPr lang="tr-TR" sz="2400" dirty="0" err="1"/>
              <a:t>Rhinovirüs</a:t>
            </a:r>
            <a:r>
              <a:rPr lang="tr-TR" sz="2400" dirty="0"/>
              <a:t> </a:t>
            </a:r>
          </a:p>
          <a:p>
            <a:r>
              <a:rPr lang="tr-TR" sz="2400" dirty="0"/>
              <a:t>İnfluenza virüs</a:t>
            </a:r>
          </a:p>
          <a:p>
            <a:r>
              <a:rPr lang="tr-TR" sz="2400" dirty="0" err="1"/>
              <a:t>Parainfluenza</a:t>
            </a:r>
            <a:r>
              <a:rPr lang="tr-TR" sz="2400" dirty="0"/>
              <a:t> virüs </a:t>
            </a:r>
          </a:p>
          <a:p>
            <a:r>
              <a:rPr lang="tr-TR" sz="2400" dirty="0"/>
              <a:t>Adenovirüs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3FF2C88-9681-0304-28E1-BA732865A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169" y="2588455"/>
            <a:ext cx="4515480" cy="372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760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5E905C-3005-184C-DECB-10AABA305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974A796-FAB2-A879-F649-2CA503286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86157" cy="4351338"/>
          </a:xfrm>
        </p:spPr>
        <p:txBody>
          <a:bodyPr>
            <a:normAutofit fontScale="92500" lnSpcReduction="1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AKUT RİNOSİNÜZİT</a:t>
            </a:r>
          </a:p>
          <a:p>
            <a:r>
              <a:rPr lang="tr-TR" dirty="0" err="1">
                <a:latin typeface="Calibri "/>
              </a:rPr>
              <a:t>Nasal</a:t>
            </a:r>
            <a:r>
              <a:rPr lang="tr-TR" dirty="0">
                <a:latin typeface="Calibri "/>
              </a:rPr>
              <a:t> ve </a:t>
            </a:r>
            <a:r>
              <a:rPr lang="tr-TR" dirty="0" err="1">
                <a:latin typeface="Calibri "/>
              </a:rPr>
              <a:t>postnasal</a:t>
            </a:r>
            <a:r>
              <a:rPr lang="tr-TR" dirty="0">
                <a:latin typeface="Calibri "/>
              </a:rPr>
              <a:t> akıntı ile öksürük </a:t>
            </a:r>
          </a:p>
          <a:p>
            <a:r>
              <a:rPr lang="tr-TR" dirty="0" err="1">
                <a:latin typeface="Calibri "/>
              </a:rPr>
              <a:t>Subfebril</a:t>
            </a:r>
            <a:r>
              <a:rPr lang="tr-TR" dirty="0">
                <a:latin typeface="Calibri "/>
              </a:rPr>
              <a:t> ateş </a:t>
            </a:r>
          </a:p>
          <a:p>
            <a:r>
              <a:rPr lang="tr-TR" dirty="0">
                <a:latin typeface="Calibri "/>
              </a:rPr>
              <a:t>Baş ağrısı, yüz ağrısı </a:t>
            </a:r>
            <a:r>
              <a:rPr lang="tr-TR" dirty="0">
                <a:latin typeface="Calibri "/>
                <a:sym typeface="Wingdings" panose="05000000000000000000" pitchFamily="2" charset="2"/>
              </a:rPr>
              <a:t> Eğilmeyle artar</a:t>
            </a:r>
            <a:endParaRPr lang="tr-TR" dirty="0">
              <a:latin typeface="Calibri "/>
            </a:endParaRPr>
          </a:p>
          <a:p>
            <a:r>
              <a:rPr lang="tr-TR" dirty="0" err="1">
                <a:latin typeface="Calibri "/>
              </a:rPr>
              <a:t>Nasal</a:t>
            </a:r>
            <a:r>
              <a:rPr lang="tr-TR" dirty="0">
                <a:latin typeface="Calibri "/>
              </a:rPr>
              <a:t> konuşma </a:t>
            </a:r>
          </a:p>
          <a:p>
            <a:r>
              <a:rPr lang="tr-TR" dirty="0">
                <a:latin typeface="Calibri "/>
              </a:rPr>
              <a:t>Ağız kokusu </a:t>
            </a:r>
          </a:p>
          <a:p>
            <a:r>
              <a:rPr lang="tr-TR" spc="-5" dirty="0">
                <a:latin typeface="Calibri "/>
                <a:cs typeface="Verdana"/>
              </a:rPr>
              <a:t>U</a:t>
            </a:r>
            <a:r>
              <a:rPr lang="tr-TR" sz="2800" spc="-5" dirty="0">
                <a:latin typeface="Calibri "/>
                <a:cs typeface="Verdana"/>
              </a:rPr>
              <a:t>zamış </a:t>
            </a:r>
            <a:r>
              <a:rPr lang="tr-TR" sz="2800" dirty="0">
                <a:latin typeface="Calibri "/>
                <a:cs typeface="Verdana"/>
              </a:rPr>
              <a:t>öksürük</a:t>
            </a:r>
            <a:r>
              <a:rPr lang="tr-TR" spc="-25" dirty="0">
                <a:latin typeface="Calibri "/>
                <a:cs typeface="Verdana"/>
              </a:rPr>
              <a:t> </a:t>
            </a:r>
            <a:r>
              <a:rPr lang="tr-TR" spc="-25" dirty="0">
                <a:latin typeface="Calibri "/>
                <a:cs typeface="Verdana"/>
                <a:sym typeface="Wingdings" panose="05000000000000000000" pitchFamily="2" charset="2"/>
              </a:rPr>
              <a:t> </a:t>
            </a:r>
            <a:r>
              <a:rPr lang="tr-TR" sz="2800" spc="-10" dirty="0">
                <a:latin typeface="Calibri "/>
                <a:cs typeface="Verdana"/>
              </a:rPr>
              <a:t>özellikle</a:t>
            </a:r>
            <a:r>
              <a:rPr lang="tr-TR" sz="2800" spc="3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çocuklarda</a:t>
            </a:r>
            <a:endParaRPr lang="tr-TR" dirty="0">
              <a:latin typeface="Calibri "/>
            </a:endParaRPr>
          </a:p>
          <a:p>
            <a:r>
              <a:rPr lang="tr-TR" dirty="0">
                <a:latin typeface="Calibri "/>
              </a:rPr>
              <a:t>Periorbital ödem (</a:t>
            </a:r>
            <a:r>
              <a:rPr lang="tr-TR" dirty="0" err="1">
                <a:latin typeface="Calibri "/>
              </a:rPr>
              <a:t>etmoid</a:t>
            </a:r>
            <a:r>
              <a:rPr lang="tr-TR" dirty="0">
                <a:latin typeface="Calibri "/>
              </a:rPr>
              <a:t> sinüs) </a:t>
            </a:r>
          </a:p>
          <a:p>
            <a:r>
              <a:rPr lang="tr-TR" dirty="0">
                <a:latin typeface="Calibri "/>
              </a:rPr>
              <a:t>Komplikasyon varsa </a:t>
            </a:r>
            <a:r>
              <a:rPr lang="tr-TR" dirty="0" err="1">
                <a:latin typeface="Calibri "/>
              </a:rPr>
              <a:t>ekstraoküler</a:t>
            </a:r>
            <a:r>
              <a:rPr lang="tr-TR" dirty="0">
                <a:latin typeface="Calibri "/>
              </a:rPr>
              <a:t> göz hareketlerinde azalma, görmede azalma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6B9D70B-0FA4-F1EE-EE83-D3F7EA4F5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357" y="1985076"/>
            <a:ext cx="3086531" cy="223868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EC3BECCE-2AD0-4E7F-F5B0-193B7EB0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566" y="4518152"/>
            <a:ext cx="3086531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56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1D6D78-4657-A1FB-5174-08B30D82C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3428E20-D77C-6DD7-23C5-73002EEE0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>
                <a:latin typeface="Calibri "/>
                <a:ea typeface="Verdana" panose="020B0604030504040204" pitchFamily="34" charset="0"/>
              </a:rPr>
              <a:t>Burun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spc="-5" dirty="0">
                <a:latin typeface="Calibri "/>
                <a:cs typeface="Verdana"/>
              </a:rPr>
              <a:t>Para</a:t>
            </a:r>
            <a:r>
              <a:rPr lang="tr-TR" sz="2800" spc="-10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nazal </a:t>
            </a:r>
            <a:r>
              <a:rPr lang="tr-TR" sz="2800" spc="-1040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sinüsler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spc="-5" dirty="0">
                <a:latin typeface="Calibri "/>
                <a:cs typeface="Verdana"/>
              </a:rPr>
              <a:t>Orta</a:t>
            </a:r>
            <a:r>
              <a:rPr lang="tr-TR" sz="2800" spc="-60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kulak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spc="-5" dirty="0" err="1">
                <a:latin typeface="Calibri "/>
                <a:cs typeface="Verdana"/>
              </a:rPr>
              <a:t>Nazofarenks</a:t>
            </a:r>
            <a:endParaRPr lang="tr-TR" sz="2800" spc="-5" dirty="0">
              <a:latin typeface="Calibri "/>
              <a:cs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spc="-5" dirty="0" err="1">
                <a:latin typeface="Calibri "/>
                <a:cs typeface="Verdana"/>
              </a:rPr>
              <a:t>Orofarenks</a:t>
            </a:r>
            <a:endParaRPr lang="tr-TR" sz="2800" spc="-5" dirty="0">
              <a:latin typeface="Calibri "/>
              <a:cs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>
                <a:latin typeface="Calibri "/>
                <a:cs typeface="Verdana"/>
              </a:rPr>
              <a:t>Larenks</a:t>
            </a:r>
            <a:endParaRPr lang="tr-TR" sz="2800" spc="-5" dirty="0">
              <a:latin typeface="Calibri "/>
              <a:cs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 err="1">
                <a:latin typeface="Calibri "/>
                <a:cs typeface="Verdana"/>
              </a:rPr>
              <a:t>Adenoid</a:t>
            </a:r>
            <a:r>
              <a:rPr lang="tr-TR" sz="2800" spc="-90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ve </a:t>
            </a:r>
            <a:r>
              <a:rPr lang="tr-TR" sz="2800" spc="-1040" dirty="0">
                <a:latin typeface="Calibri "/>
                <a:cs typeface="Verdana"/>
              </a:rPr>
              <a:t> </a:t>
            </a:r>
            <a:r>
              <a:rPr lang="tr-TR" sz="2800" dirty="0" err="1">
                <a:latin typeface="Calibri "/>
                <a:cs typeface="Verdana"/>
              </a:rPr>
              <a:t>tonsillalar</a:t>
            </a:r>
            <a:endParaRPr lang="tr-TR" sz="2800" dirty="0">
              <a:latin typeface="Calibri "/>
              <a:cs typeface="Verdana"/>
            </a:endParaRPr>
          </a:p>
          <a:p>
            <a:endParaRPr lang="tr-T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B1C250-E192-454E-95CF-8FA640BCA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576262"/>
            <a:ext cx="6486525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5413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61324B-A4B3-D8E8-207F-61406DDB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63CA2A9-23F9-3D50-00FA-47E1EDE10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AKUT RİNOSİNÜZİT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805BE373-8ED4-EE44-6375-CEDAE58F68AA}"/>
              </a:ext>
            </a:extLst>
          </p:cNvPr>
          <p:cNvSpPr/>
          <p:nvPr/>
        </p:nvSpPr>
        <p:spPr>
          <a:xfrm>
            <a:off x="838200" y="2525151"/>
            <a:ext cx="10233074" cy="33762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tr-T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Ne zaman </a:t>
            </a:r>
            <a:r>
              <a:rPr lang="tr-TR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rinosinüzit</a:t>
            </a:r>
            <a:r>
              <a:rPr lang="tr-T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düşünelim?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tr-TR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sz="2800" dirty="0"/>
              <a:t>- 10 günden uzun süren burun akıntısı (± öksürük)</a:t>
            </a:r>
          </a:p>
          <a:p>
            <a:r>
              <a:rPr lang="tr-TR" sz="2800" dirty="0"/>
              <a:t>- Her zamankinden daha ağır seyreden soğuk algınlığı (yüksek ateş, koyu </a:t>
            </a:r>
            <a:r>
              <a:rPr lang="tr-TR" sz="2800" dirty="0" err="1"/>
              <a:t>pürülan</a:t>
            </a:r>
            <a:r>
              <a:rPr lang="tr-TR" sz="2800" dirty="0"/>
              <a:t> burun akıntısı, periorbital ödem ve ağrı) </a:t>
            </a:r>
          </a:p>
          <a:p>
            <a:r>
              <a:rPr lang="tr-TR" sz="2800" dirty="0"/>
              <a:t>- Düzelmeye başlayan soğuk algınlığının en az 3-4 gün sonra aniden kötüleşmesi</a:t>
            </a:r>
          </a:p>
        </p:txBody>
      </p:sp>
    </p:spTree>
    <p:extLst>
      <p:ext uri="{BB962C8B-B14F-4D97-AF65-F5344CB8AC3E}">
        <p14:creationId xmlns:p14="http://schemas.microsoft.com/office/powerpoint/2010/main" val="26768643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201768-E858-697E-4B29-3DBBAA3C4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47FDC5-DCAB-A3B1-4076-C8A8A5AD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AKUT RİNOSİNÜZİT</a:t>
            </a:r>
          </a:p>
          <a:p>
            <a:pPr marL="0" indent="0">
              <a:buNone/>
            </a:pPr>
            <a:r>
              <a:rPr lang="tr-TR" dirty="0"/>
              <a:t> 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Fizik Muayene</a:t>
            </a:r>
          </a:p>
          <a:p>
            <a:pPr marL="481965" indent="-469900">
              <a:spcBef>
                <a:spcPts val="819"/>
              </a:spcBef>
              <a:buClr>
                <a:schemeClr val="tx1"/>
              </a:buClr>
              <a:tabLst>
                <a:tab pos="482600" algn="l"/>
              </a:tabLst>
            </a:pPr>
            <a:r>
              <a:rPr lang="tr-TR" sz="2800" dirty="0">
                <a:latin typeface="Calibri "/>
                <a:cs typeface="Verdana"/>
              </a:rPr>
              <a:t>Ateş</a:t>
            </a:r>
            <a:endParaRPr lang="tr-TR" sz="2800" spc="-5" dirty="0">
              <a:latin typeface="Calibri "/>
              <a:cs typeface="Verdana"/>
            </a:endParaRPr>
          </a:p>
          <a:p>
            <a:pPr marL="481965" indent="-469900">
              <a:spcBef>
                <a:spcPts val="819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sz="2800" spc="-5" dirty="0">
                <a:latin typeface="Calibri "/>
                <a:cs typeface="Verdana"/>
              </a:rPr>
              <a:t>Burun</a:t>
            </a:r>
            <a:r>
              <a:rPr lang="tr-TR" sz="2800" spc="-15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ve</a:t>
            </a:r>
            <a:r>
              <a:rPr lang="tr-TR" sz="2800" spc="-2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geniz</a:t>
            </a:r>
            <a:r>
              <a:rPr lang="tr-TR" sz="2800" spc="-1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akıntısı</a:t>
            </a:r>
            <a:endParaRPr lang="tr-TR" sz="2800" dirty="0">
              <a:latin typeface="Calibri "/>
              <a:cs typeface="Verdana"/>
            </a:endParaRPr>
          </a:p>
          <a:p>
            <a:pPr marL="481965" indent="-469900">
              <a:spcBef>
                <a:spcPts val="72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  <a:tab pos="1755139" algn="l"/>
              </a:tabLst>
            </a:pPr>
            <a:r>
              <a:rPr lang="tr-TR" sz="2800" spc="-5" dirty="0">
                <a:latin typeface="Calibri "/>
                <a:cs typeface="Verdana"/>
              </a:rPr>
              <a:t>Yüzde palpasyonla</a:t>
            </a:r>
            <a:r>
              <a:rPr lang="tr-TR" sz="2800" spc="-3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duyarlılık</a:t>
            </a:r>
            <a:endParaRPr lang="tr-TR" sz="2800" dirty="0">
              <a:latin typeface="Calibri "/>
              <a:cs typeface="Verdana"/>
            </a:endParaRPr>
          </a:p>
          <a:p>
            <a:pPr marL="481965" indent="-469900">
              <a:spcBef>
                <a:spcPts val="72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sz="2800" spc="-5" dirty="0">
                <a:latin typeface="Calibri "/>
                <a:cs typeface="Verdana"/>
              </a:rPr>
              <a:t>Periorbital</a:t>
            </a:r>
            <a:r>
              <a:rPr lang="tr-TR" sz="2800" spc="-30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ödem</a:t>
            </a:r>
            <a:r>
              <a:rPr lang="tr-TR" sz="2800" spc="-1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(özellikle</a:t>
            </a:r>
            <a:r>
              <a:rPr lang="tr-TR" sz="2800" spc="-30" dirty="0">
                <a:latin typeface="Calibri "/>
                <a:cs typeface="Verdana"/>
              </a:rPr>
              <a:t> </a:t>
            </a:r>
            <a:r>
              <a:rPr lang="tr-TR" sz="2800" dirty="0">
                <a:latin typeface="Calibri "/>
                <a:cs typeface="Verdana"/>
              </a:rPr>
              <a:t>çocukta)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F00FEDE-6052-C7BE-53B0-9673EC36A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681" y="2153444"/>
            <a:ext cx="2466975" cy="184785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22B7350-7CD4-7593-78E9-0EFB6BD80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656" y="4329113"/>
            <a:ext cx="2320950" cy="184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472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21C3E8-A77D-DF50-14EE-3BBBAED71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CF50243-29A2-1EC2-B35A-92AFE2CEB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AKUT RİNOSİNÜZİT İÇİN RİSK FAKTÖRLERİ</a:t>
            </a:r>
          </a:p>
          <a:p>
            <a:endParaRPr lang="tr-TR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31C4ADB2-39B2-7A96-6054-CE6C3E8F53FE}"/>
              </a:ext>
            </a:extLst>
          </p:cNvPr>
          <p:cNvSpPr/>
          <p:nvPr/>
        </p:nvSpPr>
        <p:spPr>
          <a:xfrm>
            <a:off x="1097280" y="2405574"/>
            <a:ext cx="4628271" cy="4248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2400" dirty="0"/>
              <a:t>  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Lokal Faktörler</a:t>
            </a:r>
          </a:p>
          <a:p>
            <a:r>
              <a:rPr lang="tr-TR" sz="2400" dirty="0"/>
              <a:t>• Anatomik varyasyonlar </a:t>
            </a:r>
          </a:p>
          <a:p>
            <a:r>
              <a:rPr lang="tr-TR" sz="2400" dirty="0"/>
              <a:t>• </a:t>
            </a:r>
            <a:r>
              <a:rPr lang="tr-TR" sz="2400" dirty="0" err="1"/>
              <a:t>Adenoid</a:t>
            </a:r>
            <a:r>
              <a:rPr lang="tr-TR" sz="2400" dirty="0"/>
              <a:t> hipertrofisi </a:t>
            </a:r>
          </a:p>
          <a:p>
            <a:r>
              <a:rPr lang="tr-TR" sz="2400" dirty="0"/>
              <a:t>• Nazal polipler </a:t>
            </a:r>
          </a:p>
          <a:p>
            <a:r>
              <a:rPr lang="tr-TR" sz="2400" dirty="0"/>
              <a:t>• </a:t>
            </a:r>
            <a:r>
              <a:rPr lang="tr-TR" sz="2400" dirty="0" err="1"/>
              <a:t>Maksillofasial</a:t>
            </a:r>
            <a:r>
              <a:rPr lang="tr-TR" sz="2400" dirty="0"/>
              <a:t> anomaliler</a:t>
            </a:r>
          </a:p>
          <a:p>
            <a:r>
              <a:rPr lang="tr-TR" sz="2400" dirty="0"/>
              <a:t>• </a:t>
            </a:r>
            <a:r>
              <a:rPr lang="tr-TR" sz="2400" dirty="0" err="1"/>
              <a:t>Koanal</a:t>
            </a:r>
            <a:r>
              <a:rPr lang="tr-TR" sz="2400" dirty="0"/>
              <a:t> atrezi </a:t>
            </a:r>
          </a:p>
          <a:p>
            <a:r>
              <a:rPr lang="tr-TR" sz="2400" dirty="0"/>
              <a:t>• </a:t>
            </a:r>
            <a:r>
              <a:rPr lang="tr-TR" sz="2400" dirty="0" err="1"/>
              <a:t>Sinonazal</a:t>
            </a:r>
            <a:r>
              <a:rPr lang="tr-TR" sz="2400" dirty="0"/>
              <a:t> travma veya cerrahi girişim </a:t>
            </a:r>
          </a:p>
          <a:p>
            <a:r>
              <a:rPr lang="tr-TR" sz="2400" dirty="0"/>
              <a:t>• Burunda yabancı cisim </a:t>
            </a:r>
          </a:p>
          <a:p>
            <a:r>
              <a:rPr lang="tr-TR" sz="2400" dirty="0"/>
              <a:t>• Alerjik </a:t>
            </a:r>
            <a:r>
              <a:rPr lang="tr-TR" sz="2400" dirty="0" err="1"/>
              <a:t>rinit</a:t>
            </a:r>
            <a:r>
              <a:rPr lang="tr-TR" sz="2400" dirty="0"/>
              <a:t> </a:t>
            </a:r>
          </a:p>
          <a:p>
            <a:r>
              <a:rPr lang="tr-TR" sz="2400" dirty="0"/>
              <a:t>• </a:t>
            </a:r>
            <a:r>
              <a:rPr lang="tr-TR" sz="2400" dirty="0" err="1"/>
              <a:t>Rinitis</a:t>
            </a:r>
            <a:r>
              <a:rPr lang="tr-TR" sz="2400" dirty="0"/>
              <a:t> </a:t>
            </a:r>
            <a:r>
              <a:rPr lang="tr-TR" sz="2400" dirty="0" err="1"/>
              <a:t>medikomentoza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F0401BE5-B15E-2836-074B-0523A96E4B55}"/>
              </a:ext>
            </a:extLst>
          </p:cNvPr>
          <p:cNvSpPr/>
          <p:nvPr/>
        </p:nvSpPr>
        <p:spPr>
          <a:xfrm>
            <a:off x="6726702" y="2405574"/>
            <a:ext cx="4886178" cy="35872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Sistemik Faktörler</a:t>
            </a:r>
          </a:p>
          <a:p>
            <a:r>
              <a:rPr lang="tr-TR" sz="2400" dirty="0"/>
              <a:t> • Alerjik durumlar </a:t>
            </a:r>
          </a:p>
          <a:p>
            <a:r>
              <a:rPr lang="tr-TR" sz="2400" dirty="0"/>
              <a:t>• İmmün yetmezlikler </a:t>
            </a:r>
          </a:p>
          <a:p>
            <a:r>
              <a:rPr lang="tr-TR" sz="2400" dirty="0"/>
              <a:t>• Kistik fibrozis ve </a:t>
            </a:r>
            <a:r>
              <a:rPr lang="tr-TR" sz="2400" dirty="0" err="1"/>
              <a:t>mukosiliyer</a:t>
            </a:r>
            <a:r>
              <a:rPr lang="tr-TR" sz="2400" dirty="0"/>
              <a:t> disfonksiyon </a:t>
            </a:r>
          </a:p>
          <a:p>
            <a:r>
              <a:rPr lang="tr-TR" sz="2400" dirty="0"/>
              <a:t>• Dental enfeksiyonlar </a:t>
            </a:r>
          </a:p>
          <a:p>
            <a:r>
              <a:rPr lang="tr-TR" sz="2400" dirty="0"/>
              <a:t>• </a:t>
            </a:r>
            <a:r>
              <a:rPr lang="tr-TR" sz="2400" dirty="0" err="1"/>
              <a:t>Gastroözefageal</a:t>
            </a:r>
            <a:r>
              <a:rPr lang="tr-TR" sz="2400" dirty="0"/>
              <a:t> reflü</a:t>
            </a:r>
          </a:p>
        </p:txBody>
      </p:sp>
    </p:spTree>
    <p:extLst>
      <p:ext uri="{BB962C8B-B14F-4D97-AF65-F5344CB8AC3E}">
        <p14:creationId xmlns:p14="http://schemas.microsoft.com/office/powerpoint/2010/main" val="385501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C00BDFA-77DF-0E32-AFDC-E7B1084B3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930DA3A-3B3B-C327-4305-CE01DE5D3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AKUT RİNOSİNÜZİT</a:t>
            </a:r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Tanı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tr-TR" dirty="0">
                <a:sym typeface="Wingdings" panose="05000000000000000000" pitchFamily="2" charset="2"/>
              </a:rPr>
              <a:t>En az 2 majör veya 1 majör 2 veya üstü minör kriter akut sinüzit için tanı koydurucudur.</a:t>
            </a:r>
          </a:p>
          <a:p>
            <a:pPr>
              <a:buFont typeface="Wingdings" panose="05000000000000000000" pitchFamily="2" charset="2"/>
              <a:buChar char="à"/>
            </a:pPr>
            <a:endParaRPr lang="tr-TR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207B21B5-D527-B1EB-DA39-87E2344F7845}"/>
              </a:ext>
            </a:extLst>
          </p:cNvPr>
          <p:cNvSpPr/>
          <p:nvPr/>
        </p:nvSpPr>
        <p:spPr>
          <a:xfrm>
            <a:off x="1083212" y="3812345"/>
            <a:ext cx="5275385" cy="28838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Majör Kriterler</a:t>
            </a:r>
          </a:p>
          <a:p>
            <a:r>
              <a:rPr lang="tr-TR" dirty="0" err="1"/>
              <a:t>Pürülan</a:t>
            </a:r>
            <a:r>
              <a:rPr lang="tr-TR" dirty="0"/>
              <a:t> anterior nazal akıntı</a:t>
            </a:r>
          </a:p>
          <a:p>
            <a:r>
              <a:rPr lang="tr-TR" dirty="0" err="1"/>
              <a:t>Pürülan</a:t>
            </a:r>
            <a:r>
              <a:rPr lang="tr-TR" dirty="0"/>
              <a:t> veya </a:t>
            </a:r>
            <a:r>
              <a:rPr lang="tr-TR" dirty="0" err="1"/>
              <a:t>pürülan</a:t>
            </a:r>
            <a:r>
              <a:rPr lang="tr-TR" dirty="0"/>
              <a:t> olmayan posterior nazal akıntı</a:t>
            </a:r>
          </a:p>
          <a:p>
            <a:r>
              <a:rPr lang="tr-TR" dirty="0"/>
              <a:t>Nazal konjesyon veya nazal tıkanma</a:t>
            </a:r>
          </a:p>
          <a:p>
            <a:r>
              <a:rPr lang="tr-TR" dirty="0"/>
              <a:t>Yüzde tıkanıklık veya dolgunluk hissi</a:t>
            </a:r>
          </a:p>
          <a:p>
            <a:r>
              <a:rPr lang="tr-TR" dirty="0"/>
              <a:t>Yüzde ağrı veya basınç hissi</a:t>
            </a:r>
          </a:p>
          <a:p>
            <a:r>
              <a:rPr lang="tr-TR" dirty="0"/>
              <a:t>Koku almada azalma ve alamama</a:t>
            </a:r>
          </a:p>
          <a:p>
            <a:r>
              <a:rPr lang="tr-TR" dirty="0"/>
              <a:t>Ateş (akut </a:t>
            </a:r>
            <a:r>
              <a:rPr lang="tr-TR" dirty="0" err="1"/>
              <a:t>sizünitte</a:t>
            </a:r>
            <a:r>
              <a:rPr lang="tr-TR" dirty="0"/>
              <a:t>)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D6AFEBD1-1B2A-938F-8426-ED76B4FE83C4}"/>
              </a:ext>
            </a:extLst>
          </p:cNvPr>
          <p:cNvSpPr/>
          <p:nvPr/>
        </p:nvSpPr>
        <p:spPr>
          <a:xfrm>
            <a:off x="7076049" y="3812345"/>
            <a:ext cx="4712677" cy="28838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Minör Kriterler</a:t>
            </a:r>
          </a:p>
          <a:p>
            <a:r>
              <a:rPr lang="tr-TR" dirty="0"/>
              <a:t>Baş ağrısı</a:t>
            </a:r>
          </a:p>
          <a:p>
            <a:r>
              <a:rPr lang="tr-TR" dirty="0"/>
              <a:t>Kulakta ağrı, basınç, dolgunluk hissi</a:t>
            </a:r>
          </a:p>
          <a:p>
            <a:r>
              <a:rPr lang="tr-TR" dirty="0"/>
              <a:t>Ağız kokusu</a:t>
            </a:r>
          </a:p>
          <a:p>
            <a:r>
              <a:rPr lang="tr-TR" dirty="0"/>
              <a:t>Diş ağrısı</a:t>
            </a:r>
          </a:p>
          <a:p>
            <a:r>
              <a:rPr lang="tr-TR" dirty="0"/>
              <a:t>Öksürük</a:t>
            </a:r>
          </a:p>
          <a:p>
            <a:r>
              <a:rPr lang="tr-TR" dirty="0"/>
              <a:t>Ateş (</a:t>
            </a:r>
            <a:r>
              <a:rPr lang="tr-TR" dirty="0" err="1"/>
              <a:t>subakut</a:t>
            </a:r>
            <a:r>
              <a:rPr lang="tr-TR" dirty="0"/>
              <a:t> veya kronik sinüzitte)</a:t>
            </a:r>
          </a:p>
          <a:p>
            <a:r>
              <a:rPr lang="tr-TR" dirty="0"/>
              <a:t>Yorgunluk</a:t>
            </a:r>
          </a:p>
        </p:txBody>
      </p:sp>
    </p:spTree>
    <p:extLst>
      <p:ext uri="{BB962C8B-B14F-4D97-AF65-F5344CB8AC3E}">
        <p14:creationId xmlns:p14="http://schemas.microsoft.com/office/powerpoint/2010/main" val="39342557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F7BFF-35F3-B4B1-E3C1-D0C201FE7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DE7DB56-5555-87B8-7FB9-AD9F1C0E0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AKUT RİNOSİNÜZİT</a:t>
            </a:r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Tanı</a:t>
            </a:r>
          </a:p>
          <a:p>
            <a:pPr marL="0" indent="0">
              <a:buNone/>
            </a:pPr>
            <a:r>
              <a:rPr lang="tr-TR" u="sng" dirty="0"/>
              <a:t>• Sinüs grafisi: </a:t>
            </a:r>
            <a:r>
              <a:rPr lang="tr-TR" dirty="0"/>
              <a:t>Klinik olarak </a:t>
            </a:r>
            <a:r>
              <a:rPr lang="tr-TR" dirty="0" err="1"/>
              <a:t>rinosinüzit</a:t>
            </a:r>
            <a:r>
              <a:rPr lang="tr-TR" dirty="0"/>
              <a:t> tanısı konulan hastaların ancak yarısından azında sinüs grafisinde patolojik bulgu saptanır.</a:t>
            </a:r>
          </a:p>
          <a:p>
            <a:pPr marL="0" indent="0">
              <a:buNone/>
            </a:pPr>
            <a:r>
              <a:rPr lang="tr-TR" dirty="0"/>
              <a:t> 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21E78511-A318-E881-6656-1B1E69A8D716}"/>
              </a:ext>
            </a:extLst>
          </p:cNvPr>
          <p:cNvSpPr/>
          <p:nvPr/>
        </p:nvSpPr>
        <p:spPr>
          <a:xfrm>
            <a:off x="1041009" y="3924886"/>
            <a:ext cx="10312791" cy="28135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Ne zaman grafi çekelim?</a:t>
            </a:r>
          </a:p>
          <a:p>
            <a:r>
              <a:rPr lang="tr-TR" dirty="0"/>
              <a:t>• Uygun medikal tedaviye yanıt alınamadığında</a:t>
            </a:r>
          </a:p>
          <a:p>
            <a:r>
              <a:rPr lang="tr-TR" dirty="0"/>
              <a:t>• Tek taraflı semptom ve/veya bulgular</a:t>
            </a:r>
          </a:p>
          <a:p>
            <a:r>
              <a:rPr lang="tr-TR" dirty="0"/>
              <a:t>• Persistan veya </a:t>
            </a:r>
            <a:r>
              <a:rPr lang="tr-TR" dirty="0" err="1"/>
              <a:t>rekürren</a:t>
            </a:r>
            <a:r>
              <a:rPr lang="tr-TR" dirty="0"/>
              <a:t> hastalıkta </a:t>
            </a:r>
          </a:p>
          <a:p>
            <a:r>
              <a:rPr lang="tr-TR" dirty="0"/>
              <a:t>• Sinüste mekanik tıkanıklık düşünülüyorsa</a:t>
            </a:r>
          </a:p>
          <a:p>
            <a:r>
              <a:rPr lang="tr-TR" dirty="0"/>
              <a:t>• Nazal kavitede anatomik bozukluk şüphesi varsa </a:t>
            </a:r>
          </a:p>
          <a:p>
            <a:r>
              <a:rPr lang="tr-TR" dirty="0"/>
              <a:t>• Tanı net konulamıyorsa </a:t>
            </a:r>
          </a:p>
          <a:p>
            <a:r>
              <a:rPr lang="tr-TR" dirty="0"/>
              <a:t>• Cerrahi girişim planlanıyorsa ve </a:t>
            </a:r>
            <a:r>
              <a:rPr lang="tr-TR" dirty="0" err="1"/>
              <a:t>rinosinüzit</a:t>
            </a:r>
            <a:r>
              <a:rPr lang="tr-TR" dirty="0"/>
              <a:t> ile ilgili bir komplikasyon şüphesi varsa </a:t>
            </a:r>
          </a:p>
        </p:txBody>
      </p:sp>
    </p:spTree>
    <p:extLst>
      <p:ext uri="{BB962C8B-B14F-4D97-AF65-F5344CB8AC3E}">
        <p14:creationId xmlns:p14="http://schemas.microsoft.com/office/powerpoint/2010/main" val="30638144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BBFCC8-4365-BBDA-5019-8E13FE02C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44BBD7-2041-242E-D98A-7965FE169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Calibri "/>
              </a:rPr>
              <a:t>AKUT RİNOSİNÜZİT</a:t>
            </a:r>
          </a:p>
          <a:p>
            <a:pPr marL="0" indent="0">
              <a:buNone/>
            </a:pPr>
            <a:r>
              <a:rPr lang="tr-TR" b="1" dirty="0">
                <a:latin typeface="Calibri "/>
              </a:rPr>
              <a:t>- Tanı</a:t>
            </a:r>
            <a:endParaRPr lang="tr-TR" dirty="0">
              <a:latin typeface="Calibri "/>
            </a:endParaRPr>
          </a:p>
          <a:p>
            <a:r>
              <a:rPr lang="tr-TR" u="sng" dirty="0">
                <a:latin typeface="Calibri "/>
              </a:rPr>
              <a:t>Bilgisayarlı sinüs tomografisi</a:t>
            </a:r>
            <a:r>
              <a:rPr lang="tr-TR" dirty="0">
                <a:latin typeface="Calibri "/>
              </a:rPr>
              <a:t> </a:t>
            </a:r>
            <a:r>
              <a:rPr lang="tr-TR" dirty="0" err="1">
                <a:latin typeface="Calibri "/>
              </a:rPr>
              <a:t>rinosinüzit</a:t>
            </a:r>
            <a:r>
              <a:rPr lang="tr-TR" dirty="0">
                <a:latin typeface="Calibri "/>
              </a:rPr>
              <a:t> tanısında ilk basamak tetkik olarak tercih edilmemelidir. </a:t>
            </a:r>
          </a:p>
          <a:p>
            <a:r>
              <a:rPr lang="tr-TR" spc="-5" dirty="0" err="1">
                <a:latin typeface="Calibri "/>
                <a:cs typeface="Verdana"/>
              </a:rPr>
              <a:t>Tedaviyeye</a:t>
            </a:r>
            <a:r>
              <a:rPr lang="tr-TR" spc="-5" dirty="0">
                <a:latin typeface="Calibri "/>
                <a:cs typeface="Verdana"/>
              </a:rPr>
              <a:t> </a:t>
            </a:r>
            <a:r>
              <a:rPr lang="tr-TR" dirty="0">
                <a:latin typeface="Calibri "/>
                <a:cs typeface="Verdana"/>
              </a:rPr>
              <a:t>yanıt alınamayan, komplike </a:t>
            </a:r>
            <a:r>
              <a:rPr lang="tr-TR" dirty="0" err="1">
                <a:latin typeface="Calibri "/>
                <a:cs typeface="Verdana"/>
              </a:rPr>
              <a:t>rinosinüzit</a:t>
            </a:r>
            <a:r>
              <a:rPr lang="tr-TR" dirty="0">
                <a:latin typeface="Calibri "/>
                <a:cs typeface="Verdana"/>
              </a:rPr>
              <a:t> olguları </a:t>
            </a:r>
            <a:r>
              <a:rPr lang="tr-TR" spc="-620" dirty="0">
                <a:latin typeface="Calibri "/>
                <a:cs typeface="Verdana"/>
              </a:rPr>
              <a:t> </a:t>
            </a:r>
            <a:r>
              <a:rPr lang="tr-TR" dirty="0">
                <a:latin typeface="Calibri "/>
                <a:cs typeface="Verdana"/>
              </a:rPr>
              <a:t>ve </a:t>
            </a:r>
            <a:r>
              <a:rPr lang="tr-TR" spc="-5" dirty="0">
                <a:latin typeface="Calibri "/>
                <a:cs typeface="Verdana"/>
              </a:rPr>
              <a:t>cerrahi </a:t>
            </a:r>
            <a:r>
              <a:rPr lang="tr-TR" dirty="0">
                <a:latin typeface="Calibri "/>
                <a:cs typeface="Verdana"/>
              </a:rPr>
              <a:t>girişim </a:t>
            </a:r>
            <a:r>
              <a:rPr lang="tr-TR" spc="-5" dirty="0">
                <a:latin typeface="Calibri "/>
                <a:cs typeface="Verdana"/>
              </a:rPr>
              <a:t>düşünülen olgularda tomografi çekilmesi</a:t>
            </a:r>
            <a:r>
              <a:rPr lang="tr-TR" dirty="0">
                <a:latin typeface="Calibri "/>
                <a:cs typeface="Verdana"/>
              </a:rPr>
              <a:t> </a:t>
            </a:r>
            <a:r>
              <a:rPr lang="tr-TR" spc="-620" dirty="0">
                <a:latin typeface="Calibri "/>
                <a:cs typeface="Verdana"/>
              </a:rPr>
              <a:t> </a:t>
            </a:r>
            <a:r>
              <a:rPr lang="tr-TR" spc="-5" dirty="0">
                <a:latin typeface="Calibri "/>
                <a:cs typeface="Verdana"/>
              </a:rPr>
              <a:t>önerilmektedir.</a:t>
            </a:r>
          </a:p>
          <a:p>
            <a:r>
              <a:rPr lang="tr-TR" dirty="0">
                <a:latin typeface="Calibri "/>
                <a:cs typeface="Verdana"/>
              </a:rPr>
              <a:t>Sinüs</a:t>
            </a:r>
            <a:r>
              <a:rPr lang="tr-TR" spc="-35" dirty="0">
                <a:latin typeface="Calibri "/>
                <a:cs typeface="Verdana"/>
              </a:rPr>
              <a:t> </a:t>
            </a:r>
            <a:r>
              <a:rPr lang="tr-TR" dirty="0">
                <a:latin typeface="Calibri "/>
                <a:cs typeface="Verdana"/>
              </a:rPr>
              <a:t>içinden</a:t>
            </a:r>
            <a:r>
              <a:rPr lang="tr-TR" spc="-20" dirty="0">
                <a:latin typeface="Calibri "/>
                <a:cs typeface="Verdana"/>
              </a:rPr>
              <a:t> </a:t>
            </a:r>
            <a:r>
              <a:rPr lang="tr-TR" spc="-5" dirty="0">
                <a:latin typeface="Calibri "/>
                <a:cs typeface="Verdana"/>
              </a:rPr>
              <a:t>kültür</a:t>
            </a:r>
            <a:endParaRPr lang="tr-TR" dirty="0">
              <a:latin typeface="Calibri "/>
              <a:cs typeface="Verdana"/>
            </a:endParaRPr>
          </a:p>
          <a:p>
            <a:pPr marL="482600" lvl="1" indent="0">
              <a:spcBef>
                <a:spcPts val="180"/>
              </a:spcBef>
              <a:buClr>
                <a:schemeClr val="tx1"/>
              </a:buClr>
              <a:buNone/>
              <a:tabLst>
                <a:tab pos="920750" algn="l"/>
                <a:tab pos="921385" algn="l"/>
              </a:tabLst>
            </a:pPr>
            <a:r>
              <a:rPr lang="tr-TR" dirty="0">
                <a:latin typeface="Calibri "/>
                <a:cs typeface="Verdana"/>
              </a:rPr>
              <a:t>- </a:t>
            </a:r>
            <a:r>
              <a:rPr lang="tr-TR" dirty="0" err="1">
                <a:latin typeface="Calibri "/>
                <a:cs typeface="Verdana"/>
              </a:rPr>
              <a:t>Sinus</a:t>
            </a:r>
            <a:r>
              <a:rPr lang="tr-TR" spc="-10" dirty="0">
                <a:latin typeface="Calibri "/>
                <a:cs typeface="Verdana"/>
              </a:rPr>
              <a:t> </a:t>
            </a:r>
            <a:r>
              <a:rPr lang="tr-TR" spc="-5" dirty="0">
                <a:latin typeface="Calibri "/>
                <a:cs typeface="Verdana"/>
              </a:rPr>
              <a:t>kültüründe</a:t>
            </a:r>
            <a:r>
              <a:rPr lang="tr-TR" spc="-15" dirty="0">
                <a:latin typeface="Calibri "/>
                <a:cs typeface="Verdana"/>
              </a:rPr>
              <a:t>  </a:t>
            </a:r>
            <a:r>
              <a:rPr lang="tr-TR" spc="-5" dirty="0">
                <a:latin typeface="Calibri "/>
                <a:cs typeface="Verdana"/>
              </a:rPr>
              <a:t>&gt;</a:t>
            </a:r>
            <a:r>
              <a:rPr lang="tr-TR" b="0" i="0" dirty="0">
                <a:solidFill>
                  <a:srgbClr val="040C28"/>
                </a:solidFill>
                <a:effectLst/>
                <a:latin typeface="Google Sans"/>
              </a:rPr>
              <a:t>10⁵</a:t>
            </a:r>
            <a:r>
              <a:rPr lang="tr-TR" spc="-5" dirty="0">
                <a:latin typeface="Calibri "/>
                <a:cs typeface="Verdana"/>
              </a:rPr>
              <a:t>/ml</a:t>
            </a:r>
            <a:r>
              <a:rPr lang="tr-TR" spc="40" dirty="0">
                <a:latin typeface="Calibri "/>
                <a:cs typeface="Verdana"/>
              </a:rPr>
              <a:t> </a:t>
            </a:r>
            <a:r>
              <a:rPr lang="tr-TR" spc="-5" dirty="0">
                <a:latin typeface="Calibri "/>
                <a:cs typeface="Verdana"/>
              </a:rPr>
              <a:t>bakteri</a:t>
            </a:r>
            <a:r>
              <a:rPr lang="tr-TR" spc="20" dirty="0">
                <a:latin typeface="Calibri "/>
                <a:cs typeface="Verdana"/>
              </a:rPr>
              <a:t> </a:t>
            </a:r>
            <a:r>
              <a:rPr lang="tr-TR" dirty="0">
                <a:latin typeface="Calibri "/>
                <a:cs typeface="Cambria Math"/>
              </a:rPr>
              <a:t>⇒</a:t>
            </a:r>
            <a:r>
              <a:rPr lang="tr-TR" spc="254" dirty="0">
                <a:latin typeface="Calibri "/>
                <a:cs typeface="Cambria Math"/>
              </a:rPr>
              <a:t> </a:t>
            </a:r>
            <a:r>
              <a:rPr lang="tr-TR" dirty="0">
                <a:latin typeface="Calibri "/>
                <a:cs typeface="Verdana"/>
              </a:rPr>
              <a:t>Altın</a:t>
            </a:r>
            <a:r>
              <a:rPr lang="tr-TR" spc="-25" dirty="0">
                <a:latin typeface="Calibri "/>
                <a:cs typeface="Verdana"/>
              </a:rPr>
              <a:t> </a:t>
            </a:r>
            <a:r>
              <a:rPr lang="tr-TR" spc="-5" dirty="0">
                <a:latin typeface="Calibri "/>
                <a:cs typeface="Verdana"/>
              </a:rPr>
              <a:t>standart</a:t>
            </a:r>
            <a:endParaRPr lang="tr-TR" dirty="0">
              <a:latin typeface="Calibri "/>
              <a:cs typeface="Verdana"/>
            </a:endParaRPr>
          </a:p>
          <a:p>
            <a:pPr marL="483235" marR="5080" lvl="1" indent="0">
              <a:lnSpc>
                <a:spcPts val="1939"/>
              </a:lnSpc>
              <a:spcBef>
                <a:spcPts val="500"/>
              </a:spcBef>
              <a:buClr>
                <a:schemeClr val="tx1"/>
              </a:buClr>
              <a:buNone/>
              <a:tabLst>
                <a:tab pos="920750" algn="l"/>
                <a:tab pos="921385" algn="l"/>
              </a:tabLst>
            </a:pPr>
            <a:r>
              <a:rPr lang="tr-TR" spc="-5" dirty="0">
                <a:latin typeface="Calibri "/>
                <a:cs typeface="Verdana"/>
              </a:rPr>
              <a:t>- Rutin </a:t>
            </a:r>
            <a:r>
              <a:rPr lang="tr-TR" dirty="0">
                <a:latin typeface="Calibri "/>
                <a:cs typeface="Verdana"/>
              </a:rPr>
              <a:t>olarak önerilmez. </a:t>
            </a:r>
            <a:r>
              <a:rPr lang="tr-TR" spc="-5" dirty="0">
                <a:latin typeface="Calibri "/>
                <a:cs typeface="Verdana"/>
              </a:rPr>
              <a:t>Tedaviye </a:t>
            </a:r>
            <a:r>
              <a:rPr lang="tr-TR" dirty="0">
                <a:latin typeface="Calibri "/>
                <a:cs typeface="Verdana"/>
              </a:rPr>
              <a:t>yanıt </a:t>
            </a:r>
            <a:r>
              <a:rPr lang="tr-TR" spc="-5" dirty="0">
                <a:latin typeface="Calibri "/>
                <a:cs typeface="Verdana"/>
              </a:rPr>
              <a:t>vermeyen olgularda </a:t>
            </a:r>
            <a:r>
              <a:rPr lang="tr-TR" spc="-620" dirty="0">
                <a:latin typeface="Calibri "/>
                <a:cs typeface="Verdana"/>
              </a:rPr>
              <a:t> </a:t>
            </a:r>
            <a:r>
              <a:rPr lang="tr-TR" dirty="0">
                <a:latin typeface="Calibri "/>
                <a:cs typeface="Verdana"/>
              </a:rPr>
              <a:t>düşünülmelidir.</a:t>
            </a:r>
          </a:p>
          <a:p>
            <a:endParaRPr lang="tr-TR" dirty="0">
              <a:latin typeface="Calibri "/>
              <a:cs typeface="Verdana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313172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F243F43-1FCA-1F1F-71F9-001F8781C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FD6B5D-CE15-ECA9-9952-95DFDED7D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Calibri "/>
              </a:rPr>
              <a:t>AKUT RİNOSİNÜZİT</a:t>
            </a:r>
          </a:p>
          <a:p>
            <a:pPr>
              <a:buFontTx/>
              <a:buChar char="-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Tedavi</a:t>
            </a:r>
          </a:p>
          <a:p>
            <a:pPr marL="12065" indent="0">
              <a:spcBef>
                <a:spcPts val="819"/>
              </a:spcBef>
              <a:buClr>
                <a:schemeClr val="tx1"/>
              </a:buClr>
              <a:buNone/>
              <a:tabLst>
                <a:tab pos="482600" algn="l"/>
              </a:tabLst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İlaç Dışı Tedaviler: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0231D33-DAF1-462D-ECDF-AC24A2459978}"/>
              </a:ext>
            </a:extLst>
          </p:cNvPr>
          <p:cNvSpPr txBox="1"/>
          <p:nvPr/>
        </p:nvSpPr>
        <p:spPr>
          <a:xfrm>
            <a:off x="1178168" y="3321204"/>
            <a:ext cx="47021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- Bol sıvı alımı</a:t>
            </a:r>
          </a:p>
          <a:p>
            <a:r>
              <a:rPr lang="tr-TR" sz="2400" dirty="0"/>
              <a:t>- Akut dönemde serum fizyolojikle  burun lavajı</a:t>
            </a:r>
          </a:p>
          <a:p>
            <a:endParaRPr lang="tr-TR" sz="24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BFB4BC9-B605-50BF-F117-9A1D11629FA8}"/>
              </a:ext>
            </a:extLst>
          </p:cNvPr>
          <p:cNvSpPr txBox="1"/>
          <p:nvPr/>
        </p:nvSpPr>
        <p:spPr>
          <a:xfrm>
            <a:off x="6220263" y="2695472"/>
            <a:ext cx="543950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*Antibiyotik Tedavisi:</a:t>
            </a:r>
          </a:p>
          <a:p>
            <a:r>
              <a:rPr lang="tr-TR" sz="2000" dirty="0"/>
              <a:t>- </a:t>
            </a:r>
            <a:r>
              <a:rPr lang="tr-TR" sz="2000" dirty="0">
                <a:solidFill>
                  <a:srgbClr val="FF0000"/>
                </a:solidFill>
              </a:rPr>
              <a:t>İlk seçenek: Amoksisilin</a:t>
            </a:r>
          </a:p>
          <a:p>
            <a:r>
              <a:rPr lang="tr-TR" sz="2000" dirty="0"/>
              <a:t>- Çocukta 40-45 mg/kg/gün, 10</a:t>
            </a:r>
          </a:p>
          <a:p>
            <a:r>
              <a:rPr lang="tr-TR" sz="2000" dirty="0"/>
              <a:t>gün (son bir ay içinde penisilin grubu kullanımı,</a:t>
            </a:r>
          </a:p>
          <a:p>
            <a:r>
              <a:rPr lang="tr-TR" sz="2000" dirty="0"/>
              <a:t>AOM öyküsü varsa 80-90 mg/kg/gün)</a:t>
            </a:r>
          </a:p>
          <a:p>
            <a:r>
              <a:rPr lang="tr-TR" sz="2000" dirty="0"/>
              <a:t>- Erişkinde 1,5-3 g/gün, 10 gün.</a:t>
            </a:r>
          </a:p>
          <a:p>
            <a:r>
              <a:rPr lang="tr-TR" sz="2000" dirty="0"/>
              <a:t>- Antibiyotik tedavisi 14 güne uzatılabilir.</a:t>
            </a:r>
          </a:p>
          <a:p>
            <a:r>
              <a:rPr lang="tr-TR" sz="2000" dirty="0"/>
              <a:t>- Penisilin alerjisi varsa; </a:t>
            </a:r>
            <a:r>
              <a:rPr lang="tr-TR" sz="2000" dirty="0" err="1"/>
              <a:t>Makrolidler</a:t>
            </a:r>
            <a:r>
              <a:rPr lang="tr-TR" sz="2000" dirty="0"/>
              <a:t>(</a:t>
            </a:r>
            <a:r>
              <a:rPr lang="tr-TR" sz="2000" dirty="0" err="1"/>
              <a:t>eritromisin</a:t>
            </a:r>
            <a:r>
              <a:rPr lang="tr-TR" sz="2000" dirty="0"/>
              <a:t>, </a:t>
            </a:r>
            <a:r>
              <a:rPr lang="tr-TR" sz="2000" dirty="0" err="1"/>
              <a:t>klaritromisin</a:t>
            </a:r>
            <a:r>
              <a:rPr lang="tr-TR" sz="2000" dirty="0"/>
              <a:t> 10 gün, </a:t>
            </a:r>
            <a:r>
              <a:rPr lang="tr-TR" sz="2000" dirty="0" err="1"/>
              <a:t>azitromisin</a:t>
            </a:r>
            <a:r>
              <a:rPr lang="tr-TR" sz="2000" dirty="0"/>
              <a:t> 5 gün)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180E16D-5BD8-E6FB-42B7-129065052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5" t="29675" r="15610" b="31803"/>
          <a:stretch/>
        </p:blipFill>
        <p:spPr>
          <a:xfrm>
            <a:off x="6096000" y="5586887"/>
            <a:ext cx="2044315" cy="118015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A18CDD25-EE7D-FED0-9474-D9DC08652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05" t="13784" r="28895" b="4402"/>
          <a:stretch/>
        </p:blipFill>
        <p:spPr>
          <a:xfrm>
            <a:off x="8714071" y="5655092"/>
            <a:ext cx="2282212" cy="111194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C8DF62C-4919-AF73-BC4F-696B08F948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42" t="16266" r="22653" b="8450"/>
          <a:stretch/>
        </p:blipFill>
        <p:spPr>
          <a:xfrm>
            <a:off x="10019396" y="1559436"/>
            <a:ext cx="1953774" cy="182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3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728625-92AA-682E-7D96-D18B2A6C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CB27C93-2D06-8C90-A67F-BDAAF3557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Calibri "/>
              </a:rPr>
              <a:t>AKUT RİNOSİNÜZİT</a:t>
            </a:r>
          </a:p>
          <a:p>
            <a:pPr marL="0" indent="0">
              <a:buNone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*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Antibiyotik Tedavisi:</a:t>
            </a:r>
          </a:p>
          <a:p>
            <a:pPr marL="12065" marR="306705" indent="0">
              <a:spcBef>
                <a:spcPts val="620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600" dirty="0">
                <a:latin typeface="Calibri "/>
                <a:cs typeface="Verdana"/>
              </a:rPr>
              <a:t>  - Amoksisilin-</a:t>
            </a:r>
            <a:r>
              <a:rPr lang="tr-TR" sz="2600" dirty="0" err="1">
                <a:latin typeface="Calibri "/>
                <a:cs typeface="Verdana"/>
              </a:rPr>
              <a:t>klavulanik</a:t>
            </a:r>
            <a:r>
              <a:rPr lang="tr-TR" sz="2600" spc="-65" dirty="0">
                <a:latin typeface="Calibri "/>
                <a:cs typeface="Verdana"/>
              </a:rPr>
              <a:t> </a:t>
            </a:r>
            <a:r>
              <a:rPr lang="tr-TR" sz="2600" dirty="0">
                <a:latin typeface="Calibri "/>
                <a:cs typeface="Verdana"/>
              </a:rPr>
              <a:t>asit</a:t>
            </a:r>
          </a:p>
          <a:p>
            <a:pPr marL="12065" marR="742315" indent="0">
              <a:spcBef>
                <a:spcPts val="625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600" spc="-5" dirty="0">
                <a:latin typeface="Calibri "/>
                <a:cs typeface="Verdana"/>
              </a:rPr>
              <a:t>  - İkinci kuşak </a:t>
            </a:r>
            <a:r>
              <a:rPr lang="tr-TR" sz="2600" dirty="0">
                <a:latin typeface="Calibri "/>
                <a:cs typeface="Verdana"/>
              </a:rPr>
              <a:t>sefalosporinler </a:t>
            </a:r>
            <a:r>
              <a:rPr lang="tr-TR" sz="2600" spc="-5" dirty="0">
                <a:latin typeface="Calibri "/>
                <a:cs typeface="Verdana"/>
              </a:rPr>
              <a:t>(</a:t>
            </a:r>
            <a:r>
              <a:rPr lang="tr-TR" sz="2600" spc="-5" dirty="0" err="1">
                <a:latin typeface="Calibri "/>
                <a:cs typeface="Verdana"/>
              </a:rPr>
              <a:t>sefuroksim</a:t>
            </a:r>
            <a:r>
              <a:rPr lang="tr-TR" sz="2600" spc="-5" dirty="0">
                <a:latin typeface="Calibri "/>
                <a:cs typeface="Verdana"/>
              </a:rPr>
              <a:t> </a:t>
            </a:r>
            <a:r>
              <a:rPr lang="tr-TR" sz="2600" spc="-900" dirty="0">
                <a:latin typeface="Calibri "/>
                <a:cs typeface="Verdana"/>
              </a:rPr>
              <a:t> </a:t>
            </a:r>
            <a:r>
              <a:rPr lang="tr-TR" sz="2600" dirty="0" err="1">
                <a:latin typeface="Calibri "/>
                <a:cs typeface="Verdana"/>
              </a:rPr>
              <a:t>aksetil</a:t>
            </a:r>
            <a:r>
              <a:rPr lang="tr-TR" sz="2600" dirty="0">
                <a:latin typeface="Calibri "/>
                <a:cs typeface="Verdana"/>
              </a:rPr>
              <a:t>)</a:t>
            </a:r>
            <a:r>
              <a:rPr lang="tr-TR" sz="2600" spc="-35" dirty="0">
                <a:latin typeface="Calibri "/>
                <a:cs typeface="Verdana"/>
              </a:rPr>
              <a:t> </a:t>
            </a:r>
            <a:endParaRPr lang="tr-TR" sz="2600" spc="-5" dirty="0">
              <a:latin typeface="Calibri "/>
              <a:cs typeface="Verdana"/>
            </a:endParaRPr>
          </a:p>
          <a:p>
            <a:pPr marL="481965" marR="742315" indent="-469900">
              <a:spcBef>
                <a:spcPts val="62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1965" algn="l"/>
                <a:tab pos="482600" algn="l"/>
              </a:tabLst>
            </a:pPr>
            <a:endParaRPr lang="tr-TR" sz="2600" spc="-5" dirty="0">
              <a:latin typeface="Calibri "/>
              <a:cs typeface="Verdana"/>
            </a:endParaRPr>
          </a:p>
          <a:p>
            <a:pPr marL="469265" indent="-457200">
              <a:spcBef>
                <a:spcPts val="740"/>
              </a:spcBef>
              <a:buClr>
                <a:schemeClr val="tx1"/>
              </a:buClr>
              <a:buFont typeface="Wingdings" panose="05000000000000000000" pitchFamily="2" charset="2"/>
              <a:buChar char="à"/>
              <a:tabLst>
                <a:tab pos="481965" algn="l"/>
                <a:tab pos="482600" algn="l"/>
              </a:tabLst>
            </a:pPr>
            <a:r>
              <a:rPr lang="tr-TR"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Verdana"/>
              </a:rPr>
              <a:t> İkincil</a:t>
            </a:r>
            <a:r>
              <a:rPr lang="tr-TR" sz="2600"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Verdana"/>
              </a:rPr>
              <a:t> </a:t>
            </a:r>
            <a:r>
              <a:rPr lang="tr-T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Verdana"/>
              </a:rPr>
              <a:t>seçenek</a:t>
            </a:r>
            <a:r>
              <a:rPr lang="tr-TR" sz="2600" spc="-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Verdana"/>
              </a:rPr>
              <a:t> </a:t>
            </a:r>
            <a:r>
              <a:rPr lang="tr-TR" sz="26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Verdana"/>
              </a:rPr>
              <a:t>tercih</a:t>
            </a:r>
            <a:r>
              <a:rPr lang="tr-TR" sz="2600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Verdana"/>
              </a:rPr>
              <a:t> </a:t>
            </a:r>
            <a:r>
              <a:rPr lang="tr-T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Verdana"/>
              </a:rPr>
              <a:t>nedenleri</a:t>
            </a:r>
          </a:p>
          <a:p>
            <a:pPr marL="12065" indent="0">
              <a:spcBef>
                <a:spcPts val="740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600" spc="-5" dirty="0">
                <a:latin typeface="Calibri "/>
                <a:cs typeface="Verdana"/>
              </a:rPr>
              <a:t>     </a:t>
            </a:r>
            <a:r>
              <a:rPr lang="tr-TR" sz="2200" spc="-5" dirty="0">
                <a:latin typeface="Calibri "/>
                <a:cs typeface="Verdana"/>
              </a:rPr>
              <a:t>- İki ayda</a:t>
            </a:r>
            <a:r>
              <a:rPr lang="tr-TR" sz="2200" spc="10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2</a:t>
            </a:r>
            <a:r>
              <a:rPr lang="tr-TR" sz="2200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veya</a:t>
            </a:r>
            <a:r>
              <a:rPr lang="tr-TR" sz="2200" spc="25" dirty="0">
                <a:latin typeface="Calibri "/>
                <a:cs typeface="Verdana"/>
              </a:rPr>
              <a:t> </a:t>
            </a:r>
            <a:r>
              <a:rPr lang="tr-TR" sz="2200" spc="-10" dirty="0">
                <a:latin typeface="Calibri "/>
                <a:cs typeface="Verdana"/>
              </a:rPr>
              <a:t>daha</a:t>
            </a:r>
            <a:r>
              <a:rPr lang="tr-TR" sz="2200" spc="5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çok</a:t>
            </a:r>
            <a:r>
              <a:rPr lang="tr-TR" sz="2200" spc="5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akut</a:t>
            </a:r>
            <a:r>
              <a:rPr lang="tr-TR" sz="2200" spc="5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sinüzit </a:t>
            </a:r>
            <a:r>
              <a:rPr lang="tr-TR" sz="2200" spc="-10" dirty="0">
                <a:latin typeface="Calibri "/>
                <a:cs typeface="Verdana"/>
              </a:rPr>
              <a:t>geçirmişse</a:t>
            </a:r>
            <a:endParaRPr lang="tr-TR" sz="2200" dirty="0">
              <a:latin typeface="Calibri "/>
              <a:cs typeface="Verdana"/>
            </a:endParaRPr>
          </a:p>
          <a:p>
            <a:pPr marL="12065" indent="0">
              <a:spcBef>
                <a:spcPts val="740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200" spc="-5" dirty="0">
                <a:latin typeface="Calibri "/>
                <a:cs typeface="Verdana"/>
              </a:rPr>
              <a:t>      - Son</a:t>
            </a:r>
            <a:r>
              <a:rPr lang="tr-TR" sz="2200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iki ayda</a:t>
            </a:r>
            <a:r>
              <a:rPr lang="tr-TR" sz="2200" spc="20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herhangi</a:t>
            </a:r>
            <a:r>
              <a:rPr lang="tr-TR" sz="2200" spc="5" dirty="0">
                <a:latin typeface="Calibri "/>
                <a:cs typeface="Verdana"/>
              </a:rPr>
              <a:t> </a:t>
            </a:r>
            <a:r>
              <a:rPr lang="tr-TR" sz="2200" spc="-10" dirty="0">
                <a:latin typeface="Calibri "/>
                <a:cs typeface="Verdana"/>
              </a:rPr>
              <a:t>bir</a:t>
            </a:r>
            <a:r>
              <a:rPr lang="tr-TR" sz="2200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nedenle</a:t>
            </a:r>
            <a:r>
              <a:rPr lang="tr-TR" sz="2200" spc="20" dirty="0">
                <a:latin typeface="Calibri "/>
                <a:cs typeface="Verdana"/>
              </a:rPr>
              <a:t> </a:t>
            </a:r>
            <a:r>
              <a:rPr lang="tr-TR" sz="2200" spc="-10" dirty="0">
                <a:latin typeface="Calibri "/>
                <a:cs typeface="Verdana"/>
              </a:rPr>
              <a:t>birinci</a:t>
            </a:r>
            <a:r>
              <a:rPr lang="tr-TR" sz="2200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seçenek</a:t>
            </a:r>
            <a:r>
              <a:rPr lang="tr-TR" sz="2200" dirty="0">
                <a:latin typeface="Calibri "/>
                <a:cs typeface="Verdana"/>
              </a:rPr>
              <a:t> </a:t>
            </a:r>
            <a:r>
              <a:rPr lang="tr-TR" sz="2200" spc="-10" dirty="0">
                <a:latin typeface="Calibri "/>
                <a:cs typeface="Verdana"/>
              </a:rPr>
              <a:t>ilacı kullanmışsa</a:t>
            </a:r>
            <a:r>
              <a:rPr lang="tr-TR" sz="2200" dirty="0">
                <a:latin typeface="Calibri "/>
                <a:cs typeface="Verdana"/>
              </a:rPr>
              <a:t>  </a:t>
            </a:r>
          </a:p>
          <a:p>
            <a:pPr marL="12065" indent="0">
              <a:spcBef>
                <a:spcPts val="740"/>
              </a:spcBef>
              <a:buClr>
                <a:schemeClr val="tx1"/>
              </a:buClr>
              <a:buNone/>
              <a:tabLst>
                <a:tab pos="481965" algn="l"/>
                <a:tab pos="482600" algn="l"/>
              </a:tabLst>
            </a:pPr>
            <a:r>
              <a:rPr lang="tr-TR" sz="2200" spc="-5" dirty="0">
                <a:latin typeface="Calibri "/>
                <a:cs typeface="Verdana"/>
              </a:rPr>
              <a:t>      - İlk seçenekle</a:t>
            </a:r>
            <a:r>
              <a:rPr lang="tr-TR" sz="2200" spc="35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3.</a:t>
            </a:r>
            <a:r>
              <a:rPr lang="tr-TR" sz="2200" spc="5" dirty="0">
                <a:latin typeface="Calibri "/>
                <a:cs typeface="Verdana"/>
              </a:rPr>
              <a:t> </a:t>
            </a:r>
            <a:r>
              <a:rPr lang="tr-TR" sz="2200" spc="-10" dirty="0">
                <a:latin typeface="Calibri "/>
                <a:cs typeface="Verdana"/>
              </a:rPr>
              <a:t>günde</a:t>
            </a:r>
            <a:r>
              <a:rPr lang="tr-TR" sz="2200" spc="5" dirty="0">
                <a:latin typeface="Calibri "/>
                <a:cs typeface="Verdana"/>
              </a:rPr>
              <a:t> </a:t>
            </a:r>
            <a:r>
              <a:rPr lang="tr-TR" sz="2200" spc="-10" dirty="0">
                <a:latin typeface="Calibri "/>
                <a:cs typeface="Verdana"/>
              </a:rPr>
              <a:t>başarılı</a:t>
            </a:r>
            <a:r>
              <a:rPr lang="tr-TR" sz="2200" spc="20" dirty="0">
                <a:latin typeface="Calibri "/>
                <a:cs typeface="Verdana"/>
              </a:rPr>
              <a:t> </a:t>
            </a:r>
            <a:r>
              <a:rPr lang="tr-TR" sz="2200" spc="-5" dirty="0">
                <a:latin typeface="Calibri "/>
                <a:cs typeface="Verdana"/>
              </a:rPr>
              <a:t>olunamamışsa</a:t>
            </a:r>
            <a:endParaRPr lang="tr-TR" sz="2200" dirty="0">
              <a:latin typeface="Calibri "/>
              <a:cs typeface="Verdana"/>
            </a:endParaRPr>
          </a:p>
          <a:p>
            <a:pPr marL="481965" marR="742315" indent="-469900">
              <a:spcBef>
                <a:spcPts val="625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1965" algn="l"/>
                <a:tab pos="482600" algn="l"/>
              </a:tabLst>
            </a:pPr>
            <a:endParaRPr lang="tr-TR" sz="2600" dirty="0">
              <a:latin typeface="Calibri "/>
              <a:cs typeface="Verdana"/>
            </a:endParaRPr>
          </a:p>
          <a:p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23F9A57-FF4A-10FA-B399-CB083C5B1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834" y="1386663"/>
            <a:ext cx="1316850" cy="204233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7ED2CEA-BFE7-1EF2-FC27-0A8D4FBAA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684" y="2547937"/>
            <a:ext cx="25908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999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E62B5F-BAC5-FB55-4B9C-3360CCFB5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6C0B228-24CF-299B-60B8-4ED0B7C33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Calibri "/>
              </a:rPr>
              <a:t>AKUT RİNOSİNÜZİT</a:t>
            </a:r>
          </a:p>
          <a:p>
            <a:pPr marL="0" indent="0">
              <a:buNone/>
            </a:pPr>
            <a:r>
              <a:rPr lang="tr-TR" b="1" dirty="0">
                <a:latin typeface="Calibri "/>
              </a:rPr>
              <a:t>- Tedavi</a:t>
            </a:r>
          </a:p>
          <a:p>
            <a:r>
              <a:rPr lang="tr-TR" dirty="0"/>
              <a:t>Analjezik-antipiretik (parasetamol) </a:t>
            </a:r>
          </a:p>
          <a:p>
            <a:r>
              <a:rPr lang="tr-TR" dirty="0"/>
              <a:t>Antihistaminikler: Yararı gösterilmemiştir. Mukusu daha da kurutmakta ve sinüs drenajını bozmaktadır. Alerjik olgularda kullanılabilir. </a:t>
            </a:r>
          </a:p>
          <a:p>
            <a:r>
              <a:rPr lang="tr-TR" dirty="0"/>
              <a:t>Lokal / Sistemik dekonjestanlar: İlk 2 yaş sistemik formları önerilmemekle beraber topikal formları 1-3 gün ile sınırlı olmalıdır. </a:t>
            </a:r>
            <a:r>
              <a:rPr lang="tr-TR" u="sng" dirty="0"/>
              <a:t>Yaşlı, hipertansifte dikkat! </a:t>
            </a:r>
          </a:p>
        </p:txBody>
      </p:sp>
    </p:spTree>
    <p:extLst>
      <p:ext uri="{BB962C8B-B14F-4D97-AF65-F5344CB8AC3E}">
        <p14:creationId xmlns:p14="http://schemas.microsoft.com/office/powerpoint/2010/main" val="9973770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BE0F30-284C-DC0A-F4D2-B12104594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6D1418-EDE5-463C-2E3F-6181A298D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b="1" dirty="0">
                <a:solidFill>
                  <a:srgbClr val="FF0000"/>
                </a:solidFill>
                <a:latin typeface="Calibri "/>
              </a:rPr>
              <a:t>AKUT RİNOSİNÜZİT</a:t>
            </a:r>
          </a:p>
          <a:p>
            <a:pPr marL="0" indent="0">
              <a:buNone/>
            </a:pPr>
            <a:r>
              <a:rPr lang="tr-TR" b="1" dirty="0">
                <a:latin typeface="Calibri "/>
              </a:rPr>
              <a:t>- Komplikasyonlar</a:t>
            </a:r>
          </a:p>
          <a:p>
            <a:r>
              <a:rPr lang="tr-TR" dirty="0"/>
              <a:t>Orbital selülit </a:t>
            </a:r>
          </a:p>
          <a:p>
            <a:r>
              <a:rPr lang="tr-TR" dirty="0"/>
              <a:t>Optik </a:t>
            </a:r>
            <a:r>
              <a:rPr lang="tr-TR" dirty="0" err="1"/>
              <a:t>nörit</a:t>
            </a:r>
            <a:r>
              <a:rPr lang="tr-TR" dirty="0"/>
              <a:t> </a:t>
            </a:r>
          </a:p>
          <a:p>
            <a:r>
              <a:rPr lang="tr-TR" dirty="0"/>
              <a:t>Menenjit </a:t>
            </a:r>
          </a:p>
          <a:p>
            <a:r>
              <a:rPr lang="tr-TR" dirty="0"/>
              <a:t>Epidural </a:t>
            </a:r>
            <a:r>
              <a:rPr lang="tr-TR" dirty="0" err="1"/>
              <a:t>abse</a:t>
            </a:r>
            <a:r>
              <a:rPr lang="tr-TR" dirty="0"/>
              <a:t> </a:t>
            </a:r>
          </a:p>
          <a:p>
            <a:r>
              <a:rPr lang="tr-TR" dirty="0" err="1"/>
              <a:t>Subdural</a:t>
            </a:r>
            <a:r>
              <a:rPr lang="tr-TR" dirty="0"/>
              <a:t> </a:t>
            </a:r>
            <a:r>
              <a:rPr lang="tr-TR" dirty="0" err="1"/>
              <a:t>abse</a:t>
            </a:r>
            <a:r>
              <a:rPr lang="tr-TR" dirty="0"/>
              <a:t> </a:t>
            </a:r>
          </a:p>
          <a:p>
            <a:r>
              <a:rPr lang="tr-TR" dirty="0"/>
              <a:t>Beyin </a:t>
            </a:r>
            <a:r>
              <a:rPr lang="tr-TR" dirty="0" err="1"/>
              <a:t>absesi</a:t>
            </a:r>
            <a:r>
              <a:rPr lang="tr-TR" dirty="0"/>
              <a:t> </a:t>
            </a:r>
          </a:p>
          <a:p>
            <a:r>
              <a:rPr lang="tr-TR" dirty="0"/>
              <a:t>Osteomiyelit </a:t>
            </a:r>
          </a:p>
          <a:p>
            <a:r>
              <a:rPr lang="tr-TR" dirty="0" err="1"/>
              <a:t>Kavernöz</a:t>
            </a:r>
            <a:r>
              <a:rPr lang="tr-TR" dirty="0"/>
              <a:t> sinüs trombozu</a:t>
            </a:r>
          </a:p>
        </p:txBody>
      </p:sp>
    </p:spTree>
    <p:extLst>
      <p:ext uri="{BB962C8B-B14F-4D97-AF65-F5344CB8AC3E}">
        <p14:creationId xmlns:p14="http://schemas.microsoft.com/office/powerpoint/2010/main" val="1884875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D07BCEC-288C-019F-5FE1-75AFA20B7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06DFB11-B83C-F4EF-AACD-C07B8457A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sz="2800" spc="-5" dirty="0">
              <a:cs typeface="Verdana"/>
            </a:endParaRPr>
          </a:p>
          <a:p>
            <a:r>
              <a:rPr lang="tr-TR" sz="2800" spc="-5" dirty="0">
                <a:cs typeface="Verdana"/>
              </a:rPr>
              <a:t>Birinci basamakta </a:t>
            </a:r>
            <a:r>
              <a:rPr lang="tr-TR" sz="2800" spc="-10" dirty="0">
                <a:cs typeface="Verdana"/>
              </a:rPr>
              <a:t>solunum sistemiyle </a:t>
            </a:r>
            <a:r>
              <a:rPr lang="tr-TR" sz="2800" spc="-969" dirty="0">
                <a:cs typeface="Verdana"/>
              </a:rPr>
              <a:t> </a:t>
            </a:r>
            <a:r>
              <a:rPr lang="tr-TR" sz="2800" spc="-10" dirty="0">
                <a:cs typeface="Verdana"/>
              </a:rPr>
              <a:t>ilişkili </a:t>
            </a:r>
            <a:r>
              <a:rPr lang="tr-TR" sz="2800" spc="-5" dirty="0">
                <a:cs typeface="Verdana"/>
              </a:rPr>
              <a:t>en sık konulan </a:t>
            </a:r>
            <a:r>
              <a:rPr lang="tr-TR" sz="2800" spc="-10" dirty="0">
                <a:cs typeface="Verdana"/>
              </a:rPr>
              <a:t>tanı üst solunum </a:t>
            </a:r>
            <a:r>
              <a:rPr lang="tr-TR" sz="2800" spc="-969" dirty="0">
                <a:cs typeface="Verdana"/>
              </a:rPr>
              <a:t> </a:t>
            </a:r>
            <a:r>
              <a:rPr lang="tr-TR" sz="2800" spc="-5" dirty="0">
                <a:cs typeface="Verdana"/>
              </a:rPr>
              <a:t>yolu</a:t>
            </a:r>
            <a:r>
              <a:rPr lang="tr-TR" sz="2800" spc="5" dirty="0">
                <a:cs typeface="Verdana"/>
              </a:rPr>
              <a:t> </a:t>
            </a:r>
            <a:r>
              <a:rPr lang="tr-TR" sz="2800" spc="-5" dirty="0">
                <a:cs typeface="Verdana"/>
              </a:rPr>
              <a:t>enfeksiyonudur.</a:t>
            </a:r>
          </a:p>
          <a:p>
            <a:endParaRPr lang="tr-TR" spc="-5" dirty="0"/>
          </a:p>
          <a:p>
            <a:r>
              <a:rPr lang="tr-TR" sz="2800" spc="-5" dirty="0">
                <a:latin typeface="Calibri "/>
                <a:cs typeface="Verdana"/>
              </a:rPr>
              <a:t>ÜSYE</a:t>
            </a:r>
            <a:r>
              <a:rPr lang="tr-TR" sz="280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genel</a:t>
            </a:r>
            <a:r>
              <a:rPr lang="tr-TR" sz="280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bir</a:t>
            </a:r>
            <a:r>
              <a:rPr lang="tr-TR" sz="2800" spc="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tanıdır</a:t>
            </a:r>
            <a:r>
              <a:rPr lang="tr-TR" sz="2800" spc="1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ve farklı</a:t>
            </a:r>
            <a:r>
              <a:rPr lang="tr-TR" spc="-5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etkenlerle oluşmasına </a:t>
            </a:r>
            <a:r>
              <a:rPr lang="tr-TR" sz="2800" spc="-10" dirty="0">
                <a:latin typeface="Calibri "/>
                <a:cs typeface="Verdana"/>
              </a:rPr>
              <a:t>karşın </a:t>
            </a:r>
            <a:r>
              <a:rPr lang="tr-TR" sz="2800" spc="-5" dirty="0">
                <a:latin typeface="Calibri "/>
                <a:cs typeface="Verdana"/>
              </a:rPr>
              <a:t>klinikleri </a:t>
            </a:r>
            <a:r>
              <a:rPr lang="tr-TR" sz="2800" spc="-969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benzer</a:t>
            </a:r>
            <a:r>
              <a:rPr lang="tr-TR" sz="2800" spc="20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hastalık</a:t>
            </a:r>
            <a:r>
              <a:rPr lang="tr-TR" sz="2800" spc="3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tablolarını</a:t>
            </a:r>
            <a:r>
              <a:rPr lang="tr-TR" sz="2800" spc="15" dirty="0">
                <a:latin typeface="Calibri "/>
                <a:cs typeface="Verdana"/>
              </a:rPr>
              <a:t> </a:t>
            </a:r>
            <a:r>
              <a:rPr lang="tr-TR" sz="2800" spc="-10" dirty="0">
                <a:latin typeface="Calibri "/>
                <a:cs typeface="Verdana"/>
              </a:rPr>
              <a:t>içermektedir.</a:t>
            </a:r>
          </a:p>
          <a:p>
            <a:endParaRPr lang="tr-TR" spc="-10" dirty="0">
              <a:latin typeface="Calibri "/>
              <a:cs typeface="Verdana"/>
            </a:endParaRPr>
          </a:p>
          <a:p>
            <a:r>
              <a:rPr lang="tr-TR" sz="2800" spc="-10" dirty="0">
                <a:latin typeface="Calibri "/>
                <a:cs typeface="Verdana"/>
              </a:rPr>
              <a:t>Etken genelde virüslerdir.</a:t>
            </a:r>
          </a:p>
          <a:p>
            <a:endParaRPr lang="tr-TR" dirty="0">
              <a:latin typeface="Calibri 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19766A9-8871-915A-7DD2-E84276891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848" y="4508855"/>
            <a:ext cx="3104642" cy="2123020"/>
          </a:xfrm>
          <a:prstGeom prst="rect">
            <a:avLst/>
          </a:prstGeom>
        </p:spPr>
      </p:pic>
      <p:pic>
        <p:nvPicPr>
          <p:cNvPr id="6" name="Picture 4" descr="rinn">
            <a:extLst>
              <a:ext uri="{FF2B5EF4-FFF2-40B4-BE49-F238E27FC236}">
                <a16:creationId xmlns:a16="http://schemas.microsoft.com/office/drawing/2014/main" id="{2E60B767-0D11-6725-3AFB-EA099F42CB6B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338" y="226125"/>
            <a:ext cx="2659662" cy="256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7677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035F09-82DD-3236-4729-007B76DB9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091FAF-BE71-951E-1E53-C47958B34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  <a:latin typeface="Calibri "/>
              </a:rPr>
              <a:t>AKUT RİNOSİNÜZİT</a:t>
            </a:r>
          </a:p>
          <a:p>
            <a:pPr>
              <a:buFontTx/>
              <a:buChar char="-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Sevk Kriterleri</a:t>
            </a:r>
          </a:p>
          <a:p>
            <a:pPr marL="0" indent="0">
              <a:buNone/>
            </a:pPr>
            <a:r>
              <a:rPr lang="tr-TR" dirty="0"/>
              <a:t>  * İmmün </a:t>
            </a:r>
            <a:r>
              <a:rPr lang="tr-TR" dirty="0" err="1"/>
              <a:t>süprese</a:t>
            </a:r>
            <a:r>
              <a:rPr lang="tr-TR" dirty="0"/>
              <a:t> hasta</a:t>
            </a:r>
          </a:p>
          <a:p>
            <a:pPr marL="0" indent="0">
              <a:buNone/>
            </a:pPr>
            <a:r>
              <a:rPr lang="tr-TR" dirty="0"/>
              <a:t>  * Geniş mikrobiyal tedaviye rağmen düzelmeyen/kötüleşen hasta</a:t>
            </a:r>
          </a:p>
          <a:p>
            <a:pPr marL="0" indent="0">
              <a:buNone/>
            </a:pPr>
            <a:r>
              <a:rPr lang="tr-TR" dirty="0"/>
              <a:t>  * Komplikasyon gelişen hasta</a:t>
            </a:r>
          </a:p>
          <a:p>
            <a:pPr marL="0" indent="0">
              <a:buNone/>
            </a:pPr>
            <a:r>
              <a:rPr lang="tr-TR" dirty="0"/>
              <a:t>  * Tekrarlayan sinüzit atakları</a:t>
            </a:r>
          </a:p>
        </p:txBody>
      </p:sp>
    </p:spTree>
    <p:extLst>
      <p:ext uri="{BB962C8B-B14F-4D97-AF65-F5344CB8AC3E}">
        <p14:creationId xmlns:p14="http://schemas.microsoft.com/office/powerpoint/2010/main" val="13654253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C62C7C-978D-6665-5B8A-B2A85C522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C81F65C-EACB-0577-FCEF-B9A5794CB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AKUT OTİTİS MEDİA</a:t>
            </a:r>
          </a:p>
          <a:p>
            <a:pPr>
              <a:buFontTx/>
              <a:buChar char="-"/>
            </a:pPr>
            <a:r>
              <a:rPr lang="tr-TR" sz="2800" spc="-5" dirty="0">
                <a:latin typeface="Calibri "/>
                <a:cs typeface="Verdana"/>
              </a:rPr>
              <a:t>Orta </a:t>
            </a:r>
            <a:r>
              <a:rPr lang="tr-TR" sz="2800" dirty="0">
                <a:latin typeface="Calibri "/>
                <a:cs typeface="Verdana"/>
              </a:rPr>
              <a:t>kulak ve </a:t>
            </a:r>
            <a:r>
              <a:rPr lang="tr-TR" sz="2800" spc="-5" dirty="0">
                <a:latin typeface="Calibri "/>
                <a:cs typeface="Verdana"/>
              </a:rPr>
              <a:t>hava boşluklarının </a:t>
            </a:r>
            <a:r>
              <a:rPr lang="tr-TR" sz="2800" spc="-1040" dirty="0">
                <a:latin typeface="Calibri "/>
                <a:cs typeface="Verdana"/>
              </a:rPr>
              <a:t> </a:t>
            </a:r>
            <a:r>
              <a:rPr lang="tr-TR" sz="2800" dirty="0" err="1">
                <a:latin typeface="Calibri "/>
                <a:cs typeface="Verdana"/>
              </a:rPr>
              <a:t>süpüratif</a:t>
            </a:r>
            <a:r>
              <a:rPr lang="tr-TR" sz="2800" spc="-5" dirty="0">
                <a:latin typeface="Calibri "/>
                <a:cs typeface="Verdana"/>
              </a:rPr>
              <a:t> enfeksiyonudur.</a:t>
            </a:r>
          </a:p>
          <a:p>
            <a:pPr>
              <a:buFontTx/>
              <a:buChar char="-"/>
            </a:pPr>
            <a:endParaRPr lang="tr-TR" sz="2800" spc="-5" dirty="0">
              <a:latin typeface="Calibri "/>
              <a:cs typeface="Verdana"/>
            </a:endParaRPr>
          </a:p>
          <a:p>
            <a:pPr>
              <a:buFontTx/>
              <a:buChar char="-"/>
            </a:pPr>
            <a:r>
              <a:rPr lang="tr-TR" sz="2800" spc="-5" dirty="0">
                <a:latin typeface="Calibri "/>
                <a:cs typeface="Verdana"/>
              </a:rPr>
              <a:t>Östaki disfonksiyonu bakteriyel</a:t>
            </a:r>
            <a:r>
              <a:rPr lang="tr-TR" sz="2800" dirty="0">
                <a:latin typeface="Calibri "/>
                <a:cs typeface="Verdana"/>
              </a:rPr>
              <a:t> kolonizasyonun</a:t>
            </a:r>
            <a:r>
              <a:rPr lang="tr-TR" sz="2800" spc="-2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temel</a:t>
            </a:r>
            <a:r>
              <a:rPr lang="tr-TR" sz="2800" spc="-3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nedenidir.</a:t>
            </a:r>
          </a:p>
          <a:p>
            <a:pPr>
              <a:buFontTx/>
              <a:buChar char="-"/>
            </a:pPr>
            <a:endParaRPr lang="tr-TR" sz="2800" dirty="0">
              <a:latin typeface="Calibri "/>
              <a:cs typeface="Verdana"/>
            </a:endParaRPr>
          </a:p>
          <a:p>
            <a:pPr>
              <a:buFontTx/>
              <a:buChar char="-"/>
            </a:pPr>
            <a:r>
              <a:rPr lang="tr-TR" dirty="0"/>
              <a:t>Çocuklarda östaki borusu daha kısa, daha horizontal ve daha </a:t>
            </a:r>
            <a:r>
              <a:rPr lang="tr-TR" dirty="0" err="1"/>
              <a:t>nazofarengeal</a:t>
            </a:r>
            <a:r>
              <a:rPr lang="tr-TR" dirty="0"/>
              <a:t> yerleşimlidir, </a:t>
            </a:r>
            <a:r>
              <a:rPr lang="tr-TR" dirty="0" err="1"/>
              <a:t>adenoid</a:t>
            </a:r>
            <a:r>
              <a:rPr lang="tr-TR" dirty="0"/>
              <a:t> vejetasyon veya viral enfeksiyonlar sırasında gelişen </a:t>
            </a:r>
            <a:r>
              <a:rPr lang="tr-TR" dirty="0" err="1"/>
              <a:t>nazofarengeal</a:t>
            </a:r>
            <a:r>
              <a:rPr lang="tr-TR" dirty="0"/>
              <a:t> lenfoid hiperplazi östaki ağzını mekanik olarak bloke edebilir.</a:t>
            </a:r>
            <a:endParaRPr lang="tr-TR" sz="2800" spc="-5" dirty="0">
              <a:latin typeface="Verdana"/>
              <a:cs typeface="Verdana"/>
            </a:endParaRPr>
          </a:p>
          <a:p>
            <a:pPr marL="0" indent="0">
              <a:buNone/>
            </a:pP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5246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6071AF-1919-7137-D676-4C1E522B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6CD5540-59AD-DC20-CBA1-8DE8C940F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AKUT OTİTİS MEDİA</a:t>
            </a:r>
          </a:p>
          <a:p>
            <a:pPr>
              <a:buFontTx/>
              <a:buChar char="-"/>
            </a:pPr>
            <a:r>
              <a:rPr lang="tr-TR" dirty="0"/>
              <a:t>Sıklıkla bakteriyel </a:t>
            </a:r>
          </a:p>
          <a:p>
            <a:pPr marL="0" indent="0">
              <a:buNone/>
            </a:pPr>
            <a:r>
              <a:rPr lang="tr-TR" dirty="0"/>
              <a:t> • S. </a:t>
            </a:r>
            <a:r>
              <a:rPr lang="tr-TR" dirty="0" err="1"/>
              <a:t>Pneumoniae</a:t>
            </a:r>
            <a:r>
              <a:rPr lang="tr-TR" dirty="0"/>
              <a:t> %25-40</a:t>
            </a:r>
          </a:p>
          <a:p>
            <a:pPr marL="0" indent="0">
              <a:buNone/>
            </a:pPr>
            <a:r>
              <a:rPr lang="tr-TR" dirty="0"/>
              <a:t> • H. </a:t>
            </a:r>
            <a:r>
              <a:rPr lang="tr-TR" dirty="0" err="1"/>
              <a:t>İnfluenzae</a:t>
            </a:r>
            <a:r>
              <a:rPr lang="tr-TR" dirty="0"/>
              <a:t> %10-30 (5 yaşından küçük çocuklarda) </a:t>
            </a:r>
          </a:p>
          <a:p>
            <a:pPr marL="0" indent="0">
              <a:buNone/>
            </a:pPr>
            <a:r>
              <a:rPr lang="tr-TR" dirty="0"/>
              <a:t> • M. </a:t>
            </a:r>
            <a:r>
              <a:rPr lang="tr-TR" dirty="0" err="1"/>
              <a:t>Catarrhalis</a:t>
            </a:r>
            <a:r>
              <a:rPr lang="tr-TR" dirty="0"/>
              <a:t> %2 -15 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- Etkenler orta kulağa </a:t>
            </a:r>
            <a:r>
              <a:rPr lang="tr-TR" dirty="0" err="1"/>
              <a:t>nazofarenksten</a:t>
            </a:r>
            <a:r>
              <a:rPr lang="tr-TR" dirty="0"/>
              <a:t> ulaşır. </a:t>
            </a:r>
          </a:p>
        </p:txBody>
      </p:sp>
    </p:spTree>
    <p:extLst>
      <p:ext uri="{BB962C8B-B14F-4D97-AF65-F5344CB8AC3E}">
        <p14:creationId xmlns:p14="http://schemas.microsoft.com/office/powerpoint/2010/main" val="7779036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DB8D57-A0AE-75B9-5054-9753FC26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08266D4-0DD6-5791-8CB4-58196D7E6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AKUT OTİTİS MEDİA</a:t>
            </a:r>
          </a:p>
          <a:p>
            <a:pPr marL="0" indent="0">
              <a:buNone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Klinik</a:t>
            </a:r>
          </a:p>
          <a:p>
            <a:pPr marL="0" indent="0">
              <a:buNone/>
            </a:pPr>
            <a:r>
              <a:rPr lang="tr-TR" dirty="0"/>
              <a:t>• Ateş </a:t>
            </a:r>
          </a:p>
          <a:p>
            <a:pPr marL="0" indent="0">
              <a:buNone/>
            </a:pPr>
            <a:r>
              <a:rPr lang="tr-TR" dirty="0"/>
              <a:t>• Şiddetli kulak ağrısı </a:t>
            </a:r>
          </a:p>
          <a:p>
            <a:pPr marL="0" indent="0">
              <a:buNone/>
            </a:pPr>
            <a:r>
              <a:rPr lang="tr-TR" dirty="0"/>
              <a:t>• Çocukta ağlama, huzursuzluk </a:t>
            </a:r>
          </a:p>
          <a:p>
            <a:pPr marL="0" indent="0">
              <a:buNone/>
            </a:pPr>
            <a:r>
              <a:rPr lang="tr-TR" dirty="0"/>
              <a:t>• İşitme azlığı </a:t>
            </a:r>
          </a:p>
          <a:p>
            <a:pPr marL="0" indent="0">
              <a:buNone/>
            </a:pPr>
            <a:r>
              <a:rPr lang="tr-TR" dirty="0"/>
              <a:t>• Kusma 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DB01EC9-A7A0-6EBE-81FE-1543182A1CA3}"/>
              </a:ext>
            </a:extLst>
          </p:cNvPr>
          <p:cNvSpPr txBox="1"/>
          <p:nvPr/>
        </p:nvSpPr>
        <p:spPr>
          <a:xfrm>
            <a:off x="7059636" y="2877909"/>
            <a:ext cx="42941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/>
              <a:t>• Kulak kepçesini kurcalama (bebekte) </a:t>
            </a:r>
          </a:p>
          <a:p>
            <a:r>
              <a:rPr lang="tr-TR" sz="2800" dirty="0"/>
              <a:t>• Kulak akıntısı </a:t>
            </a:r>
          </a:p>
          <a:p>
            <a:r>
              <a:rPr lang="tr-TR" sz="2800" dirty="0"/>
              <a:t>• Halsizlik, irritabilite </a:t>
            </a:r>
          </a:p>
          <a:p>
            <a:r>
              <a:rPr lang="tr-TR" sz="2800" dirty="0"/>
              <a:t>• </a:t>
            </a:r>
            <a:r>
              <a:rPr lang="tr-TR" sz="2800" dirty="0" err="1"/>
              <a:t>Tinnitus</a:t>
            </a:r>
            <a:r>
              <a:rPr lang="tr-TR" sz="2800" dirty="0"/>
              <a:t>, vertigo</a:t>
            </a:r>
          </a:p>
        </p:txBody>
      </p:sp>
    </p:spTree>
    <p:extLst>
      <p:ext uri="{BB962C8B-B14F-4D97-AF65-F5344CB8AC3E}">
        <p14:creationId xmlns:p14="http://schemas.microsoft.com/office/powerpoint/2010/main" val="4538824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F74964-DE22-1CC0-5B76-5E09657F6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C2D84A-0009-8C35-B49F-996EE2B09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AKUT OTİTİS MEDİA</a:t>
            </a:r>
          </a:p>
          <a:p>
            <a:pPr>
              <a:buFontTx/>
              <a:buChar char="-"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Tanı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tr-TR" sz="2800" spc="-5" dirty="0">
                <a:latin typeface="Calibri "/>
                <a:cs typeface="Verdana"/>
              </a:rPr>
              <a:t>Öykü </a:t>
            </a:r>
            <a:r>
              <a:rPr lang="tr-TR" sz="2800" dirty="0">
                <a:latin typeface="Calibri "/>
                <a:cs typeface="Verdana"/>
              </a:rPr>
              <a:t>+ Fizik </a:t>
            </a:r>
            <a:r>
              <a:rPr lang="tr-TR" sz="2800" spc="-5" dirty="0">
                <a:latin typeface="Calibri "/>
                <a:cs typeface="Verdana"/>
              </a:rPr>
              <a:t>Muayene (</a:t>
            </a:r>
            <a:r>
              <a:rPr lang="tr-TR" sz="2800" spc="-5" dirty="0" err="1">
                <a:latin typeface="Calibri "/>
                <a:cs typeface="Verdana"/>
              </a:rPr>
              <a:t>otoskopik</a:t>
            </a:r>
            <a:r>
              <a:rPr lang="tr-TR" sz="2800" spc="-5" dirty="0">
                <a:latin typeface="Calibri "/>
                <a:cs typeface="Verdana"/>
              </a:rPr>
              <a:t> </a:t>
            </a:r>
            <a:r>
              <a:rPr lang="tr-TR" sz="2800" spc="-1040" dirty="0">
                <a:latin typeface="Calibri "/>
                <a:cs typeface="Verdana"/>
              </a:rPr>
              <a:t> </a:t>
            </a:r>
            <a:r>
              <a:rPr lang="tr-TR" sz="2800" spc="-5" dirty="0">
                <a:latin typeface="Calibri "/>
                <a:cs typeface="Verdana"/>
              </a:rPr>
              <a:t>bulgular)</a:t>
            </a:r>
            <a:endParaRPr lang="tr-TR" sz="2800" dirty="0">
              <a:latin typeface="Calibri "/>
              <a:cs typeface="Verdana"/>
            </a:endParaRPr>
          </a:p>
          <a:p>
            <a:pPr>
              <a:buFontTx/>
              <a:buChar char="-"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3EA0759-917D-00F3-2EB7-43FF97975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599" y="2233587"/>
            <a:ext cx="5816801" cy="343936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A3C5B71-F34A-D447-96DB-FA6C30AAD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283" y="4037427"/>
            <a:ext cx="3791661" cy="190331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F48F80C-EE44-345C-411E-D6ED97DB8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928" y="1379259"/>
            <a:ext cx="3432345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398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2A5724-2D51-8AAC-0742-062E3484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0F99142-CA21-889D-C55B-B7FCFA398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AKUT OTİTİS MEDİA</a:t>
            </a:r>
          </a:p>
          <a:p>
            <a:pPr>
              <a:buFontTx/>
              <a:buChar char="-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Tedavi</a:t>
            </a:r>
          </a:p>
          <a:p>
            <a:pPr marL="0" indent="0">
              <a:buNone/>
            </a:pPr>
            <a:r>
              <a:rPr lang="tr-TR" dirty="0"/>
              <a:t>• Erişkinler AOM görülmesi çok sık rastlanan bir durum değildir ve komplikasyonlar ciddi olabilir bu nedenle tanı anında antibiyotik tedavisi başlanması önerilir. (Amoksisilin </a:t>
            </a:r>
            <a:r>
              <a:rPr lang="tr-TR" dirty="0" err="1"/>
              <a:t>klavulanat</a:t>
            </a:r>
            <a:r>
              <a:rPr lang="tr-TR" dirty="0"/>
              <a:t> 1000 mg 2*1 5-7 gün)</a:t>
            </a:r>
          </a:p>
          <a:p>
            <a:pPr marL="0" indent="0">
              <a:buNone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tr-TR" dirty="0"/>
              <a:t>• Çocuklarda AOM kliniği hafif ise; parasetamol veya </a:t>
            </a:r>
            <a:r>
              <a:rPr lang="tr-TR" dirty="0" err="1"/>
              <a:t>ibuprofen</a:t>
            </a:r>
            <a:r>
              <a:rPr lang="tr-TR" dirty="0"/>
              <a:t> ile izlem ve 48 saat sonra kontrol önerilmelidir. Şikayetler devam ediyorsa 1.basamak antibiyotik tedavisi başlanabilir. (Amoksisilin 80-100 mg/kg/gün 2-3 doz 14 gün)</a:t>
            </a:r>
          </a:p>
        </p:txBody>
      </p:sp>
    </p:spTree>
    <p:extLst>
      <p:ext uri="{BB962C8B-B14F-4D97-AF65-F5344CB8AC3E}">
        <p14:creationId xmlns:p14="http://schemas.microsoft.com/office/powerpoint/2010/main" val="16821620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B76606-4A8A-029F-6157-E7560387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D731076-24DD-7C82-241E-0181B2949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AKUT OTİTİS MEDİA</a:t>
            </a:r>
          </a:p>
          <a:p>
            <a:pPr marL="0" indent="0">
              <a:buNone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Tedavi </a:t>
            </a:r>
          </a:p>
          <a:p>
            <a:r>
              <a:rPr lang="tr-TR" dirty="0"/>
              <a:t>Eğer hasta 2 yaşından küçük ve her iki kulağında </a:t>
            </a:r>
            <a:r>
              <a:rPr lang="tr-TR" dirty="0" err="1"/>
              <a:t>otit</a:t>
            </a:r>
            <a:r>
              <a:rPr lang="tr-TR" dirty="0"/>
              <a:t> bulguları varsa veya yeni başlayan </a:t>
            </a:r>
            <a:r>
              <a:rPr lang="tr-TR" dirty="0" err="1"/>
              <a:t>otoresi</a:t>
            </a:r>
            <a:r>
              <a:rPr lang="tr-TR" dirty="0"/>
              <a:t> varsa izlem beklenmeden antibiyotik tedavisine başlanmalıdır.</a:t>
            </a:r>
          </a:p>
          <a:p>
            <a:endParaRPr lang="tr-TR" dirty="0"/>
          </a:p>
          <a:p>
            <a:r>
              <a:rPr lang="tr-TR" dirty="0"/>
              <a:t>Çocuk kreşe gidiyorsa veya son 3 ay içinde antibiyotik kullanmışsa 2.basamak antibiyotik tedavilerinden biri verilmelidir. (Amoksisilin </a:t>
            </a:r>
            <a:r>
              <a:rPr lang="tr-TR" dirty="0" err="1"/>
              <a:t>klavulanat</a:t>
            </a:r>
            <a:r>
              <a:rPr lang="tr-TR" dirty="0"/>
              <a:t> 80-100 mg/kg/gün 2 doz, </a:t>
            </a:r>
            <a:r>
              <a:rPr lang="tr-TR" dirty="0" err="1"/>
              <a:t>klaritromisin</a:t>
            </a:r>
            <a:r>
              <a:rPr lang="tr-TR" dirty="0"/>
              <a:t> 15 mg/kg/gün 2 doz 10 gün)</a:t>
            </a:r>
          </a:p>
        </p:txBody>
      </p:sp>
    </p:spTree>
    <p:extLst>
      <p:ext uri="{BB962C8B-B14F-4D97-AF65-F5344CB8AC3E}">
        <p14:creationId xmlns:p14="http://schemas.microsoft.com/office/powerpoint/2010/main" val="3419316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E9DDAE-4409-95DC-DDBF-B2E7A477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F4E5646-4A5D-AFE9-BD20-03CFE64AB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AKUT OTİTİS MEDİA</a:t>
            </a:r>
          </a:p>
          <a:p>
            <a:pPr marL="0" indent="0">
              <a:buNone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Tedavi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43965BA-675B-1E06-6B77-E82FCB157188}"/>
              </a:ext>
            </a:extLst>
          </p:cNvPr>
          <p:cNvSpPr txBox="1"/>
          <p:nvPr/>
        </p:nvSpPr>
        <p:spPr>
          <a:xfrm>
            <a:off x="3035104" y="4923214"/>
            <a:ext cx="22824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Amoksisilin </a:t>
            </a:r>
          </a:p>
          <a:p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80-90 mg / kg/ gün PO (</a:t>
            </a:r>
            <a:r>
              <a:rPr lang="tr-T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3gr/gün)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5449E33-588F-458B-BB60-AA5AAA1AB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794" y="2951675"/>
            <a:ext cx="1700931" cy="17253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4F301F5-0841-6716-219D-422C84A14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936" y="2951675"/>
            <a:ext cx="1397210" cy="1543529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C70C504-01E7-AD27-0C53-7481B5C109D5}"/>
              </a:ext>
            </a:extLst>
          </p:cNvPr>
          <p:cNvSpPr txBox="1"/>
          <p:nvPr/>
        </p:nvSpPr>
        <p:spPr>
          <a:xfrm>
            <a:off x="7739575" y="4676993"/>
            <a:ext cx="38393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 err="1"/>
              <a:t>Seftriakson</a:t>
            </a:r>
            <a:r>
              <a:rPr lang="tr-TR" sz="2400" dirty="0"/>
              <a:t> </a:t>
            </a:r>
          </a:p>
          <a:p>
            <a:r>
              <a:rPr lang="tr-TR" sz="2400" dirty="0"/>
              <a:t>50 mg / kg / gün IM tek doz </a:t>
            </a:r>
          </a:p>
          <a:p>
            <a:r>
              <a:rPr lang="tr-TR" sz="2400" dirty="0"/>
              <a:t>(</a:t>
            </a:r>
            <a:r>
              <a:rPr lang="tr-TR" sz="2400" dirty="0" err="1"/>
              <a:t>max</a:t>
            </a:r>
            <a:r>
              <a:rPr lang="tr-TR" sz="2400" dirty="0"/>
              <a:t> 1 g / gün)</a:t>
            </a:r>
          </a:p>
          <a:p>
            <a:r>
              <a:rPr lang="tr-TR" sz="2400" dirty="0"/>
              <a:t>Antibiyotik PO alamayan çocuklar ve uyum sorunları olan hastalar için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5517732-F132-7966-02BE-671ECE35F704}"/>
              </a:ext>
            </a:extLst>
          </p:cNvPr>
          <p:cNvSpPr txBox="1"/>
          <p:nvPr/>
        </p:nvSpPr>
        <p:spPr>
          <a:xfrm>
            <a:off x="3508243" y="2582343"/>
            <a:ext cx="786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2F58A1F3-979C-F59D-C1F4-7EAD3E2B46F5}"/>
              </a:ext>
            </a:extLst>
          </p:cNvPr>
          <p:cNvSpPr txBox="1"/>
          <p:nvPr/>
        </p:nvSpPr>
        <p:spPr>
          <a:xfrm>
            <a:off x="7897727" y="2451637"/>
            <a:ext cx="2178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INTRAMUSKULER</a:t>
            </a:r>
          </a:p>
        </p:txBody>
      </p:sp>
    </p:spTree>
    <p:extLst>
      <p:ext uri="{BB962C8B-B14F-4D97-AF65-F5344CB8AC3E}">
        <p14:creationId xmlns:p14="http://schemas.microsoft.com/office/powerpoint/2010/main" val="40303233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3FA600D-1712-6AE4-CB12-8E59A3FB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DD667EA-BF7E-5B6E-3460-D3676436B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AKUT OTİTİS MEDİA</a:t>
            </a:r>
          </a:p>
          <a:p>
            <a:pPr>
              <a:buFontTx/>
              <a:buChar char="-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Semptomatik Tedavi</a:t>
            </a:r>
          </a:p>
          <a:p>
            <a:pPr lvl="1"/>
            <a:r>
              <a:rPr lang="tr-TR" dirty="0"/>
              <a:t>Ağrı ve ateş kontrolü</a:t>
            </a:r>
          </a:p>
          <a:p>
            <a:pPr lvl="2"/>
            <a:r>
              <a:rPr lang="tr-TR" sz="2400" u="sng" dirty="0"/>
              <a:t>Parasetamol </a:t>
            </a:r>
          </a:p>
          <a:p>
            <a:pPr marL="1051560" lvl="3" indent="0">
              <a:buNone/>
            </a:pPr>
            <a:r>
              <a:rPr lang="tr-TR" sz="2400" dirty="0"/>
              <a:t>10mg/kg/doz, oral 4-6 doz/gün  (4-6 saat ara ile) </a:t>
            </a:r>
          </a:p>
          <a:p>
            <a:pPr marL="1051560" lvl="3" indent="0">
              <a:buNone/>
            </a:pPr>
            <a:r>
              <a:rPr lang="tr-TR" sz="2400" dirty="0"/>
              <a:t>             </a:t>
            </a:r>
          </a:p>
          <a:p>
            <a:pPr lvl="2"/>
            <a:r>
              <a:rPr lang="tr-TR" sz="2400" u="sng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İbuprofen</a:t>
            </a:r>
            <a:endParaRPr lang="tr-TR" sz="2400" u="sng" dirty="0"/>
          </a:p>
          <a:p>
            <a:pPr marL="1051560" lvl="3" indent="0">
              <a:buNone/>
            </a:pPr>
            <a:r>
              <a:rPr lang="tr-TR" sz="2400" dirty="0"/>
              <a:t> 5-10 mg/kg/doz, </a:t>
            </a:r>
            <a:r>
              <a:rPr lang="tr-TR" sz="2400" dirty="0" err="1"/>
              <a:t>max</a:t>
            </a:r>
            <a:r>
              <a:rPr lang="tr-TR" sz="2400" dirty="0"/>
              <a:t> 40 mg /kg/gün (6-8 saat ara ile)</a:t>
            </a:r>
          </a:p>
          <a:p>
            <a:pPr>
              <a:buFontTx/>
              <a:buChar char="-"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2857C62-BA93-64AA-D6AB-180551E2E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457" y="3363758"/>
            <a:ext cx="1536325" cy="81083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955481A-AB94-EABD-A427-10D9D23AF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628" y="4450292"/>
            <a:ext cx="82912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370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8758C3-D8AB-8A9F-4975-FD4EA20FC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1DF6A0D-67E4-75EC-48AD-29E6AD52B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AKUT OTİTİS MEDİA</a:t>
            </a:r>
          </a:p>
          <a:p>
            <a:pPr>
              <a:buFontTx/>
              <a:buChar char="-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Tedavi</a:t>
            </a:r>
          </a:p>
          <a:p>
            <a:pPr marL="0" indent="0">
              <a:buNone/>
            </a:pPr>
            <a:r>
              <a:rPr lang="tr-TR" sz="2800" b="1" dirty="0">
                <a:solidFill>
                  <a:schemeClr val="tx2"/>
                </a:solidFill>
              </a:rPr>
              <a:t>  Penisilin alerjisi varsa;</a:t>
            </a:r>
          </a:p>
          <a:p>
            <a:pPr marL="0" indent="0">
              <a:buNone/>
            </a:pPr>
            <a:r>
              <a:rPr lang="tr-TR" dirty="0"/>
              <a:t>  *</a:t>
            </a:r>
            <a:r>
              <a:rPr lang="tr-TR" sz="2400" dirty="0" err="1"/>
              <a:t>Makrolid</a:t>
            </a:r>
            <a:endParaRPr lang="tr-TR" sz="2400" dirty="0"/>
          </a:p>
          <a:p>
            <a:pPr lvl="1"/>
            <a:r>
              <a:rPr lang="tr-TR" dirty="0" err="1"/>
              <a:t>Klaritromisin</a:t>
            </a:r>
            <a:r>
              <a:rPr lang="tr-TR" dirty="0"/>
              <a:t> </a:t>
            </a:r>
          </a:p>
          <a:p>
            <a:pPr lvl="2"/>
            <a:r>
              <a:rPr lang="tr-TR" sz="2400" dirty="0"/>
              <a:t>15 mg/kg/gün oral 2x1 (maksimum 1 g / gün)</a:t>
            </a:r>
          </a:p>
          <a:p>
            <a:pPr marL="914400" lvl="2" indent="0">
              <a:buNone/>
            </a:pPr>
            <a:endParaRPr lang="tr-TR" sz="2400" dirty="0"/>
          </a:p>
          <a:p>
            <a:pPr lvl="1"/>
            <a:r>
              <a:rPr lang="tr-TR" dirty="0" err="1"/>
              <a:t>Azitromisin</a:t>
            </a:r>
            <a:r>
              <a:rPr lang="tr-TR" dirty="0"/>
              <a:t> </a:t>
            </a:r>
          </a:p>
          <a:p>
            <a:pPr lvl="2"/>
            <a:r>
              <a:rPr lang="tr-TR" sz="2400" dirty="0"/>
              <a:t>Beş gün tedavi; </a:t>
            </a:r>
          </a:p>
          <a:p>
            <a:pPr lvl="2"/>
            <a:r>
              <a:rPr lang="tr-TR" sz="2400" dirty="0"/>
              <a:t>1. günde bir kez 10 mg / kg (</a:t>
            </a:r>
            <a:r>
              <a:rPr lang="tr-TR" sz="2400" dirty="0" err="1"/>
              <a:t>max</a:t>
            </a:r>
            <a:r>
              <a:rPr lang="tr-TR" sz="2400" dirty="0"/>
              <a:t> 500 mg / doz)</a:t>
            </a:r>
          </a:p>
          <a:p>
            <a:pPr lvl="2"/>
            <a:r>
              <a:rPr lang="tr-TR" sz="2400" dirty="0"/>
              <a:t>2-5. günlerde 5 mg /kg/gün 1x1 (</a:t>
            </a:r>
            <a:r>
              <a:rPr lang="tr-TR" sz="2400" dirty="0" err="1"/>
              <a:t>max</a:t>
            </a:r>
            <a:r>
              <a:rPr lang="tr-TR" sz="2400" dirty="0"/>
              <a:t> 250 mg / doz).</a:t>
            </a:r>
          </a:p>
          <a:p>
            <a:pPr>
              <a:buFontTx/>
              <a:buChar char="-"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9BC683A-2388-3EF5-CF08-707ECA8B3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146" y="3108900"/>
            <a:ext cx="1079086" cy="137171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FEC6BF4-CB90-78B4-14FF-19318AA7A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339" y="4993129"/>
            <a:ext cx="938865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8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B75928-9B1D-36EB-D2D0-727D8AA49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D98372A-A88B-775E-6967-30305B71A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36DD262-421E-5D20-BA29-FF8DF289D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3" y="1523256"/>
            <a:ext cx="10170941" cy="53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513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7C13D9-A5EB-57F5-FF89-E04FF64A0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56C1794-98B7-C49A-A4D3-C0BEEC4C0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AKUT OTİTİS MEDİA</a:t>
            </a:r>
          </a:p>
          <a:p>
            <a:pPr>
              <a:buFontTx/>
              <a:buChar char="-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Korunma</a:t>
            </a:r>
          </a:p>
          <a:p>
            <a:pPr>
              <a:lnSpc>
                <a:spcPct val="150000"/>
              </a:lnSpc>
            </a:pPr>
            <a:r>
              <a:rPr lang="tr-TR" dirty="0"/>
              <a:t>Konjuge </a:t>
            </a:r>
            <a:r>
              <a:rPr lang="tr-TR" dirty="0" err="1"/>
              <a:t>pnömokok</a:t>
            </a:r>
            <a:r>
              <a:rPr lang="tr-TR" dirty="0"/>
              <a:t> ve influenza aşılarının yapılması</a:t>
            </a:r>
          </a:p>
          <a:p>
            <a:pPr>
              <a:lnSpc>
                <a:spcPct val="150000"/>
              </a:lnSpc>
            </a:pPr>
            <a:r>
              <a:rPr lang="tr-TR" dirty="0"/>
              <a:t>Anne sütü ile beslenme (en az 6 ay) </a:t>
            </a:r>
          </a:p>
          <a:p>
            <a:pPr>
              <a:lnSpc>
                <a:spcPct val="150000"/>
              </a:lnSpc>
            </a:pPr>
            <a:r>
              <a:rPr lang="tr-TR" dirty="0"/>
              <a:t>Evde ve taşıtlarda sigara içilmemesi </a:t>
            </a:r>
          </a:p>
          <a:p>
            <a:pPr>
              <a:lnSpc>
                <a:spcPct val="150000"/>
              </a:lnSpc>
            </a:pPr>
            <a:r>
              <a:rPr lang="tr-TR" dirty="0"/>
              <a:t>Süt çocuklarının yatarak beslenmemesi, beslenirken yaklaşık 45 derecelik açıyla tutulması</a:t>
            </a:r>
          </a:p>
          <a:p>
            <a:pPr marL="0" indent="0">
              <a:buNone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68251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28CFC6-EA92-6997-7228-02D50E409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599B7B3-6826-E9DD-3B32-0AB1B317D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AKUT OTİTİS MEDİA</a:t>
            </a:r>
          </a:p>
          <a:p>
            <a:pPr>
              <a:buFontTx/>
              <a:buChar char="-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Komplikasyonlar</a:t>
            </a:r>
          </a:p>
          <a:p>
            <a:pPr marL="0" indent="0">
              <a:buNone/>
            </a:pPr>
            <a:r>
              <a:rPr lang="nn-NO" dirty="0"/>
              <a:t>• Kronik otitis media </a:t>
            </a:r>
            <a:endParaRPr lang="tr-TR" dirty="0"/>
          </a:p>
          <a:p>
            <a:pPr marL="0" indent="0">
              <a:buNone/>
            </a:pPr>
            <a:r>
              <a:rPr lang="nn-NO" dirty="0"/>
              <a:t>• Akut mastoidit </a:t>
            </a:r>
            <a:endParaRPr lang="tr-TR" dirty="0"/>
          </a:p>
          <a:p>
            <a:pPr marL="0" indent="0">
              <a:buNone/>
            </a:pPr>
            <a:r>
              <a:rPr lang="nn-NO" dirty="0"/>
              <a:t>• Menenjit </a:t>
            </a:r>
            <a:endParaRPr lang="tr-TR" dirty="0"/>
          </a:p>
          <a:p>
            <a:pPr marL="0" indent="0">
              <a:buNone/>
            </a:pPr>
            <a:r>
              <a:rPr lang="nn-NO" dirty="0"/>
              <a:t>• Fasial paralizi </a:t>
            </a:r>
            <a:endParaRPr lang="tr-TR" dirty="0"/>
          </a:p>
          <a:p>
            <a:pPr marL="0" indent="0">
              <a:buNone/>
            </a:pPr>
            <a:r>
              <a:rPr lang="nn-NO" dirty="0"/>
              <a:t>• Periost altı abse </a:t>
            </a:r>
            <a:endParaRPr lang="tr-TR" dirty="0"/>
          </a:p>
          <a:p>
            <a:pPr marL="0" indent="0">
              <a:buNone/>
            </a:pPr>
            <a:r>
              <a:rPr lang="nn-NO" dirty="0"/>
              <a:t>• Beyin absesi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590365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291838-4BDB-F78D-BA6C-BFF5C8F34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EA559D-37AB-1FF5-B581-3811359AE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AKUT OTİTİS MEDİA</a:t>
            </a:r>
          </a:p>
          <a:p>
            <a:pPr marL="0" indent="0">
              <a:buNone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 Sevk Kriterleri</a:t>
            </a:r>
          </a:p>
          <a:p>
            <a:pPr marL="481965" indent="-469900">
              <a:spcBef>
                <a:spcPts val="819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dirty="0"/>
              <a:t>Kulak zarı perforasyonu </a:t>
            </a:r>
          </a:p>
          <a:p>
            <a:pPr marL="481965" indent="-469900">
              <a:spcBef>
                <a:spcPts val="819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dirty="0"/>
              <a:t>İkinci seçenek antibiyotiğe başladıktan 48-72 saat sonra bulguların gerilememesi </a:t>
            </a:r>
          </a:p>
          <a:p>
            <a:pPr marL="481965" indent="-469900">
              <a:spcBef>
                <a:spcPts val="819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dirty="0"/>
              <a:t>Altı ay içinde üç, bir yıl içinde 4 veya daha fazla AOM saptanması </a:t>
            </a:r>
          </a:p>
          <a:p>
            <a:pPr marL="481965" indent="-469900">
              <a:spcBef>
                <a:spcPts val="819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dirty="0"/>
              <a:t>Komplikasyon gelişmesi </a:t>
            </a:r>
          </a:p>
          <a:p>
            <a:pPr marL="481965" indent="-469900">
              <a:spcBef>
                <a:spcPts val="819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r>
              <a:rPr lang="tr-TR" dirty="0"/>
              <a:t>Tedavinin başlangıcından 6 hafta sonra işitme azlığının devam etmesi</a:t>
            </a:r>
            <a:endParaRPr lang="tr-TR" sz="2800" dirty="0">
              <a:latin typeface="Verdana"/>
              <a:cs typeface="Verdana"/>
            </a:endParaRPr>
          </a:p>
          <a:p>
            <a:pPr marL="481965" indent="-469900">
              <a:spcBef>
                <a:spcPts val="819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82600" algn="l"/>
              </a:tabLst>
            </a:pPr>
            <a:endParaRPr lang="tr-TR" sz="2800" dirty="0">
              <a:latin typeface="Calibri "/>
              <a:cs typeface="Verdana"/>
            </a:endParaRPr>
          </a:p>
          <a:p>
            <a:pPr>
              <a:buFontTx/>
              <a:buChar char="-"/>
            </a:pP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1560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213A44-5C16-6CAA-88ED-E844F2F5A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KAYNAKLAR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B749CF2-6853-3691-6293-D9792DE97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tr-TR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Lange</a:t>
            </a:r>
            <a:r>
              <a:rPr lang="tr-TR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Aile Hekimliği Ayaktan Tedavi ve Korunma</a:t>
            </a:r>
          </a:p>
          <a:p>
            <a:r>
              <a:rPr lang="tr-TR" sz="2800" u="sng" dirty="0" err="1"/>
              <a:t>Rakel</a:t>
            </a:r>
            <a:r>
              <a:rPr lang="tr-TR" sz="2800" u="sng" dirty="0"/>
              <a:t> Aile Hekimliği, S:999-1004, 2019</a:t>
            </a:r>
            <a:endParaRPr lang="tr-TR" u="sng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tr-TR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Birinci Basamağa Yönelik Tanı ve Tedavi Rehberi 2012</a:t>
            </a:r>
          </a:p>
          <a:p>
            <a:r>
              <a:rPr lang="tr-TR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https://www.uptodate.com/contents/treatment-and-prevention-of-streptococcal-pharyngitis?search=pharyngitis%20children&amp;source=search_result&amp;selectedTitle=2~150&amp;usage_type=default&amp;display_rank=2#H1615325577</a:t>
            </a:r>
            <a:endParaRPr lang="tr-TR" dirty="0"/>
          </a:p>
          <a:p>
            <a:r>
              <a:rPr lang="tr-TR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https://www.uptodate.com/contents/complications-of-streptococcal-tonsillopharyngitis?sectionName=NONSUPPURATIVE%20COMPLICATIONS&amp;search=pharyngitis%20children&amp;topicRef=5971&amp;anchor=H2&amp;source=see_link#H2</a:t>
            </a:r>
            <a:endParaRPr lang="tr-TR" dirty="0"/>
          </a:p>
          <a:p>
            <a:r>
              <a:rPr lang="tr-TR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https://www.uptodate.com/contents/the-common-cold-in-children-clinical-features-and-diagnosis?search=acute%20rhinosinusitis&amp;source=search_result&amp;selectedTitle=7~142&amp;usage_type=default&amp;display_rank=7#H199066638</a:t>
            </a:r>
            <a:endParaRPr lang="tr-TR" dirty="0"/>
          </a:p>
          <a:p>
            <a:r>
              <a:rPr lang="tr-TR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https://www.uptodate.com/contents/the-common-cold-in-children-management-and-prevention?search=acute%20rhinosinusitis&amp;topicRef=5978&amp;source=see_link#H199065641</a:t>
            </a:r>
            <a:endParaRPr lang="tr-TR" dirty="0"/>
          </a:p>
          <a:p>
            <a:r>
              <a:rPr lang="tr-TR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https://www.uptodate.com/contents/seasonal-influenza-in-children-clinical-features-and-diagnosis?search=influenza&amp;source=search_result&amp;selectedTitle=1~150&amp;usage_type=default&amp;display_rank=1#H17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49005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3977861-6BD7-EE1B-1F10-3B8C894B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55351B1-9932-B4B5-1F8E-6D5C023CB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Anamnez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l">
              <a:buClr>
                <a:schemeClr val="tx1"/>
              </a:buClr>
              <a:buNone/>
            </a:pP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- </a:t>
            </a:r>
            <a:r>
              <a:rPr lang="tr-TR" sz="2800" b="0" i="0" dirty="0">
                <a:solidFill>
                  <a:schemeClr val="tx1"/>
                </a:solidFill>
                <a:effectLst/>
                <a:latin typeface="Calibri "/>
                <a:ea typeface="Verdana" panose="020B0604030504040204" pitchFamily="34" charset="0"/>
              </a:rPr>
              <a:t>Ateş</a:t>
            </a:r>
          </a:p>
          <a:p>
            <a:pPr marL="0" indent="0" algn="l">
              <a:buClr>
                <a:schemeClr val="tx1"/>
              </a:buClr>
              <a:buNone/>
            </a:pPr>
            <a:r>
              <a:rPr lang="tr-TR" sz="2800" b="0" i="0" dirty="0">
                <a:solidFill>
                  <a:schemeClr val="tx1"/>
                </a:solidFill>
                <a:effectLst/>
                <a:latin typeface="Calibri "/>
                <a:ea typeface="Verdana" panose="020B0604030504040204" pitchFamily="34" charset="0"/>
              </a:rPr>
              <a:t> - Öksürük</a:t>
            </a:r>
          </a:p>
          <a:p>
            <a:pPr marL="0" indent="0" algn="l">
              <a:buClr>
                <a:schemeClr val="tx1"/>
              </a:buClr>
              <a:buNone/>
            </a:pPr>
            <a:r>
              <a:rPr lang="tr-TR" dirty="0">
                <a:latin typeface="Calibri "/>
                <a:ea typeface="Verdana" panose="020B0604030504040204" pitchFamily="34" charset="0"/>
              </a:rPr>
              <a:t> - </a:t>
            </a:r>
            <a:r>
              <a:rPr lang="tr-TR" sz="2800" b="0" i="0" dirty="0">
                <a:solidFill>
                  <a:schemeClr val="tx1"/>
                </a:solidFill>
                <a:effectLst/>
                <a:latin typeface="Calibri "/>
                <a:ea typeface="Verdana" panose="020B0604030504040204" pitchFamily="34" charset="0"/>
              </a:rPr>
              <a:t>Burun akıntısı</a:t>
            </a:r>
          </a:p>
          <a:p>
            <a:pPr marL="0" indent="0" algn="l">
              <a:buClr>
                <a:schemeClr val="tx1"/>
              </a:buClr>
              <a:buNone/>
            </a:pPr>
            <a:r>
              <a:rPr lang="tr-TR" sz="2800" b="0" i="0" dirty="0">
                <a:solidFill>
                  <a:schemeClr val="tx1"/>
                </a:solidFill>
                <a:effectLst/>
                <a:latin typeface="Calibri "/>
                <a:ea typeface="Verdana" panose="020B0604030504040204" pitchFamily="34" charset="0"/>
              </a:rPr>
              <a:t> - Boğaz ağrısı</a:t>
            </a:r>
          </a:p>
          <a:p>
            <a:pPr marL="0" indent="0" algn="l">
              <a:buClr>
                <a:schemeClr val="tx1"/>
              </a:buClr>
              <a:buNone/>
            </a:pPr>
            <a:r>
              <a:rPr lang="tr-TR" sz="2800" b="0" i="0" dirty="0">
                <a:solidFill>
                  <a:schemeClr val="tx1"/>
                </a:solidFill>
                <a:effectLst/>
                <a:latin typeface="Calibri "/>
                <a:ea typeface="Verdana" panose="020B0604030504040204" pitchFamily="34" charset="0"/>
              </a:rPr>
              <a:t> - Baş ağrısı</a:t>
            </a:r>
          </a:p>
          <a:p>
            <a:pPr marL="0" indent="0" algn="l">
              <a:buClr>
                <a:schemeClr val="tx1"/>
              </a:buClr>
              <a:buNone/>
            </a:pPr>
            <a:r>
              <a:rPr lang="tr-TR" sz="2800" b="0" i="0" dirty="0">
                <a:solidFill>
                  <a:schemeClr val="tx1"/>
                </a:solidFill>
                <a:effectLst/>
                <a:latin typeface="Calibri "/>
                <a:ea typeface="Verdana" panose="020B0604030504040204" pitchFamily="34" charset="0"/>
              </a:rPr>
              <a:t> - Halsizlik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tr-TR" sz="2800" dirty="0">
                <a:solidFill>
                  <a:schemeClr val="tx1"/>
                </a:solidFill>
                <a:latin typeface="Calibri "/>
                <a:ea typeface="Verdana" panose="020B0604030504040204" pitchFamily="34" charset="0"/>
              </a:rPr>
              <a:t> - Kulak ağrısı</a:t>
            </a:r>
          </a:p>
          <a:p>
            <a:pPr marL="0" indent="0">
              <a:buNone/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4DC1AEA-46DD-28AB-CD5E-ED4D185F8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663" y="3221409"/>
            <a:ext cx="2143125" cy="214312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09C03EB-1D69-9750-A7E2-8628A32D7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027" y="4152900"/>
            <a:ext cx="1685925" cy="27051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4A2F82D-F77D-839F-D8AF-186AF9A3B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6024" y="4552104"/>
            <a:ext cx="1546876" cy="214312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EAD0165-1BA1-78E6-0E8E-040051D7B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363" y="1330140"/>
            <a:ext cx="299085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50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406E3C-3FC1-E604-7E16-E86AAE273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ÜST SOLUNUM YOLU ENFEKSİYONLARI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E317136-211E-EED8-5D11-F2D104404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</a:rPr>
              <a:t>Fizik Muayene</a:t>
            </a:r>
            <a:endParaRPr lang="tr-TR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tr-TR" sz="2800" dirty="0">
                <a:solidFill>
                  <a:schemeClr val="tx1"/>
                </a:solidFill>
                <a:ea typeface="Verdana" panose="020B0604030504040204" pitchFamily="34" charset="0"/>
              </a:rPr>
              <a:t> - </a:t>
            </a:r>
            <a:r>
              <a:rPr lang="tr-TR" sz="2800" dirty="0" err="1">
                <a:solidFill>
                  <a:schemeClr val="tx1"/>
                </a:solidFill>
                <a:ea typeface="Verdana" panose="020B0604030504040204" pitchFamily="34" charset="0"/>
              </a:rPr>
              <a:t>Vital</a:t>
            </a:r>
            <a:r>
              <a:rPr lang="tr-TR" sz="2800" dirty="0">
                <a:solidFill>
                  <a:schemeClr val="tx1"/>
                </a:solidFill>
                <a:ea typeface="Verdana" panose="020B0604030504040204" pitchFamily="34" charset="0"/>
              </a:rPr>
              <a:t> bulgular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tr-TR" sz="2800" dirty="0">
                <a:solidFill>
                  <a:schemeClr val="tx1"/>
                </a:solidFill>
                <a:ea typeface="Verdana" panose="020B0604030504040204" pitchFamily="34" charset="0"/>
              </a:rPr>
              <a:t> - Hidrasyon durumu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tr-TR" sz="2800" dirty="0">
                <a:solidFill>
                  <a:schemeClr val="tx1"/>
                </a:solidFill>
                <a:ea typeface="Verdana" panose="020B0604030504040204" pitchFamily="34" charset="0"/>
              </a:rPr>
              <a:t> - Konjonktivit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tr-TR" sz="2800" dirty="0">
                <a:solidFill>
                  <a:schemeClr val="tx1"/>
                </a:solidFill>
                <a:ea typeface="Verdana" panose="020B0604030504040204" pitchFamily="34" charset="0"/>
              </a:rPr>
              <a:t> - </a:t>
            </a:r>
            <a:r>
              <a:rPr lang="tr-TR" sz="2800" dirty="0" err="1">
                <a:solidFill>
                  <a:schemeClr val="tx1"/>
                </a:solidFill>
                <a:ea typeface="Verdana" panose="020B0604030504040204" pitchFamily="34" charset="0"/>
              </a:rPr>
              <a:t>Tonsillofaringeal</a:t>
            </a:r>
            <a:r>
              <a:rPr lang="tr-TR" sz="2800" dirty="0">
                <a:solidFill>
                  <a:schemeClr val="tx1"/>
                </a:solidFill>
                <a:ea typeface="Verdana" panose="020B0604030504040204" pitchFamily="34" charset="0"/>
              </a:rPr>
              <a:t>/</a:t>
            </a:r>
            <a:r>
              <a:rPr lang="tr-TR" sz="2800" dirty="0" err="1">
                <a:solidFill>
                  <a:schemeClr val="tx1"/>
                </a:solidFill>
                <a:ea typeface="Verdana" panose="020B0604030504040204" pitchFamily="34" charset="0"/>
              </a:rPr>
              <a:t>palatal</a:t>
            </a:r>
            <a:r>
              <a:rPr lang="tr-TR" sz="2800" dirty="0">
                <a:solidFill>
                  <a:schemeClr val="tx1"/>
                </a:solidFill>
                <a:ea typeface="Verdana" panose="020B0604030504040204" pitchFamily="34" charset="0"/>
              </a:rPr>
              <a:t> </a:t>
            </a:r>
            <a:r>
              <a:rPr lang="tr-TR" sz="2800" dirty="0" err="1">
                <a:solidFill>
                  <a:schemeClr val="tx1"/>
                </a:solidFill>
                <a:ea typeface="Verdana" panose="020B0604030504040204" pitchFamily="34" charset="0"/>
              </a:rPr>
              <a:t>peteşi</a:t>
            </a:r>
            <a:r>
              <a:rPr lang="tr-TR" sz="2800" dirty="0">
                <a:solidFill>
                  <a:schemeClr val="tx1"/>
                </a:solidFill>
                <a:ea typeface="Verdana" panose="020B0604030504040204" pitchFamily="34" charset="0"/>
              </a:rPr>
              <a:t>, </a:t>
            </a:r>
            <a:r>
              <a:rPr lang="tr-TR" sz="2800" dirty="0" err="1">
                <a:solidFill>
                  <a:schemeClr val="tx1"/>
                </a:solidFill>
                <a:ea typeface="Verdana" panose="020B0604030504040204" pitchFamily="34" charset="0"/>
              </a:rPr>
              <a:t>eksuda</a:t>
            </a:r>
            <a:r>
              <a:rPr lang="tr-TR" sz="2800" dirty="0">
                <a:solidFill>
                  <a:schemeClr val="tx1"/>
                </a:solidFill>
                <a:ea typeface="Verdana" panose="020B0604030504040204" pitchFamily="34" charset="0"/>
              </a:rPr>
              <a:t>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tr-TR" sz="2800" dirty="0">
                <a:solidFill>
                  <a:schemeClr val="tx1"/>
                </a:solidFill>
                <a:ea typeface="Verdana" panose="020B0604030504040204" pitchFamily="34" charset="0"/>
              </a:rPr>
              <a:t> - LAP (Servikal / Yaygın)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tr-TR" sz="2800" dirty="0">
                <a:solidFill>
                  <a:schemeClr val="tx1"/>
                </a:solidFill>
                <a:ea typeface="Verdana" panose="020B0604030504040204" pitchFamily="34" charset="0"/>
              </a:rPr>
              <a:t> - Cilt döküntüleri (EBV, </a:t>
            </a:r>
            <a:r>
              <a:rPr lang="tr-TR" sz="2800" dirty="0" err="1">
                <a:solidFill>
                  <a:schemeClr val="tx1"/>
                </a:solidFill>
                <a:ea typeface="Verdana" panose="020B0604030504040204" pitchFamily="34" charset="0"/>
              </a:rPr>
              <a:t>coxackie</a:t>
            </a:r>
            <a:r>
              <a:rPr lang="tr-TR" sz="2800" dirty="0">
                <a:solidFill>
                  <a:schemeClr val="tx1"/>
                </a:solidFill>
                <a:ea typeface="Verdana" panose="020B0604030504040204" pitchFamily="34" charset="0"/>
              </a:rPr>
              <a:t>) </a:t>
            </a:r>
          </a:p>
          <a:p>
            <a:endParaRPr lang="tr-TR" dirty="0"/>
          </a:p>
        </p:txBody>
      </p:sp>
      <p:pic>
        <p:nvPicPr>
          <p:cNvPr id="4" name="Picture 4" descr="bnbnbnb">
            <a:extLst>
              <a:ext uri="{FF2B5EF4-FFF2-40B4-BE49-F238E27FC236}">
                <a16:creationId xmlns:a16="http://schemas.microsoft.com/office/drawing/2014/main" id="{ACF8F308-5F2D-8E7B-F8DA-EAA127DF41B9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1690688"/>
            <a:ext cx="2879725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CB51D77-BE4A-B2FE-DFC6-ED190D62B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00" r="1147"/>
          <a:stretch/>
        </p:blipFill>
        <p:spPr>
          <a:xfrm>
            <a:off x="8280009" y="4360291"/>
            <a:ext cx="326785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68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3282</Words>
  <Application>Microsoft Office PowerPoint</Application>
  <PresentationFormat>Geniş ekran</PresentationFormat>
  <Paragraphs>630</Paragraphs>
  <Slides>73</Slides>
  <Notes>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73</vt:i4>
      </vt:variant>
    </vt:vector>
  </HeadingPairs>
  <TitlesOfParts>
    <vt:vector size="83" baseType="lpstr">
      <vt:lpstr>Arial</vt:lpstr>
      <vt:lpstr>Brush Script MT</vt:lpstr>
      <vt:lpstr>Calıbrı</vt:lpstr>
      <vt:lpstr>Calibri</vt:lpstr>
      <vt:lpstr>Calibri </vt:lpstr>
      <vt:lpstr>Calibri Light</vt:lpstr>
      <vt:lpstr>Google Sans</vt:lpstr>
      <vt:lpstr>Verdana</vt:lpstr>
      <vt:lpstr>Wingdings</vt:lpstr>
      <vt:lpstr>Office Teması</vt:lpstr>
      <vt:lpstr>ÜST SOLUNUM YOLU ENFEKSİYONLARI</vt:lpstr>
      <vt:lpstr>AMAÇ</vt:lpstr>
      <vt:lpstr>HEDEFLER</vt:lpstr>
      <vt:lpstr>SUNUM PLANI</vt:lpstr>
      <vt:lpstr>ÜST SOLUNUM YOLU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PowerPoint Sunusu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PowerPoint Sunusu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ÜST SOLUNUM YOLU ENFEKSİYONLARI</vt:lpstr>
      <vt:lpstr>KAYNAKLAR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ÜST SOLUNUM YOLU ENFEKSİYONLARI</dc:title>
  <dc:creator>İlayda</dc:creator>
  <cp:lastModifiedBy>İlayda</cp:lastModifiedBy>
  <cp:revision>47</cp:revision>
  <dcterms:created xsi:type="dcterms:W3CDTF">2023-05-13T09:26:30Z</dcterms:created>
  <dcterms:modified xsi:type="dcterms:W3CDTF">2023-05-16T08:40:41Z</dcterms:modified>
</cp:coreProperties>
</file>