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306" r:id="rId11"/>
    <p:sldId id="307" r:id="rId12"/>
    <p:sldId id="308" r:id="rId13"/>
    <p:sldId id="309" r:id="rId14"/>
    <p:sldId id="313" r:id="rId15"/>
    <p:sldId id="310" r:id="rId16"/>
    <p:sldId id="311" r:id="rId17"/>
    <p:sldId id="312" r:id="rId18"/>
    <p:sldId id="314" r:id="rId19"/>
    <p:sldId id="315" r:id="rId20"/>
    <p:sldId id="316" r:id="rId21"/>
    <p:sldId id="317" r:id="rId22"/>
    <p:sldId id="332" r:id="rId23"/>
    <p:sldId id="333" r:id="rId24"/>
    <p:sldId id="335" r:id="rId25"/>
    <p:sldId id="336" r:id="rId26"/>
    <p:sldId id="337" r:id="rId27"/>
    <p:sldId id="338" r:id="rId28"/>
    <p:sldId id="270" r:id="rId29"/>
    <p:sldId id="339" r:id="rId30"/>
    <p:sldId id="349" r:id="rId31"/>
    <p:sldId id="271" r:id="rId32"/>
    <p:sldId id="300" r:id="rId33"/>
    <p:sldId id="318" r:id="rId34"/>
    <p:sldId id="342" r:id="rId35"/>
    <p:sldId id="343" r:id="rId36"/>
    <p:sldId id="319" r:id="rId37"/>
    <p:sldId id="346" r:id="rId38"/>
    <p:sldId id="320" r:id="rId39"/>
    <p:sldId id="348" r:id="rId40"/>
    <p:sldId id="347" r:id="rId41"/>
    <p:sldId id="321" r:id="rId42"/>
    <p:sldId id="340" r:id="rId43"/>
    <p:sldId id="298" r:id="rId44"/>
    <p:sldId id="303" r:id="rId45"/>
    <p:sldId id="322" r:id="rId46"/>
    <p:sldId id="323" r:id="rId47"/>
    <p:sldId id="324" r:id="rId48"/>
    <p:sldId id="325" r:id="rId49"/>
    <p:sldId id="326" r:id="rId50"/>
    <p:sldId id="327" r:id="rId51"/>
    <p:sldId id="344" r:id="rId52"/>
    <p:sldId id="328" r:id="rId53"/>
    <p:sldId id="330" r:id="rId54"/>
    <p:sldId id="345" r:id="rId55"/>
    <p:sldId id="341" r:id="rId56"/>
    <p:sldId id="266" r:id="rId57"/>
    <p:sldId id="268" r:id="rId5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slide" Target="slides/slide47.xml" /><Relationship Id="rId55" Type="http://schemas.openxmlformats.org/officeDocument/2006/relationships/slide" Target="slides/slide52.xml" /><Relationship Id="rId7" Type="http://schemas.openxmlformats.org/officeDocument/2006/relationships/slide" Target="slides/slide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54" Type="http://schemas.openxmlformats.org/officeDocument/2006/relationships/slide" Target="slides/slide51.xml" /><Relationship Id="rId62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slide" Target="slides/slide50.xml" /><Relationship Id="rId58" Type="http://schemas.openxmlformats.org/officeDocument/2006/relationships/slide" Target="slides/slide55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slide" Target="slides/slide46.xml" /><Relationship Id="rId57" Type="http://schemas.openxmlformats.org/officeDocument/2006/relationships/slide" Target="slides/slide54.xml" /><Relationship Id="rId61" Type="http://schemas.openxmlformats.org/officeDocument/2006/relationships/theme" Target="theme/theme1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slide" Target="slides/slide49.xml" /><Relationship Id="rId60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56" Type="http://schemas.openxmlformats.org/officeDocument/2006/relationships/slide" Target="slides/slide53.xml" /><Relationship Id="rId8" Type="http://schemas.openxmlformats.org/officeDocument/2006/relationships/slide" Target="slides/slide5.xml" /><Relationship Id="rId51" Type="http://schemas.openxmlformats.org/officeDocument/2006/relationships/slide" Target="slides/slide48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5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3CDDF-1838-4ACC-8218-53D111047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4CE9AE6-548D-4653-B79F-7B3C8C85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1FEA90-A080-4833-BE47-BECC34BA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923D49-8465-4909-8403-C602732D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02FD46-6915-4B32-AF71-BF7197E4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60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447D1F-091C-4771-ACA9-2175EA61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F648DFF-8A63-4F20-B7FD-21972195A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D6A44F-84CB-49D0-BAA5-67F5AB39E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D9861D-C9CC-48DB-ABB0-2E808C96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4B97191-BBA3-493E-8EC6-746B3B54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DF7D190-C091-435E-B250-A981B68C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07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680058-BE5F-44BB-8B67-C4437FC9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6CD51E1-B981-4B15-97A5-32BC2B801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7B69F2-3D35-429D-B363-A55934C0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BC174F-44BC-4CCF-8023-DD743431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15589A-71B1-4A3F-B4F0-2413AC9B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8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D00932F-B7C9-418B-ADB4-9A042356B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C82323D-B112-459B-B48C-87EECF1A5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EE432A-CE00-433E-ADB5-7BE068B9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7C445F-9FD1-469B-A740-F0A2D6EB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E4D5E3-A058-4779-915A-10D5EE52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30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F00EF3-6547-4D93-B22C-EF5B27B30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345A784-F97F-4EA0-ABD7-BEBF01C33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8A9EBC-21E8-4A7B-BB53-939B5D84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C392ED-4FB8-4143-B91A-93772CF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046C37-5400-4134-9217-A14404AA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12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9EEEA2-DA11-470F-9DE0-BC529C36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8A2AF6-BDDC-4759-9024-D39201DF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854F58-EF95-46D2-9673-198EF85C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019F79-FDE0-49DB-A081-A689497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8FC50-5E71-4E3E-B12F-73C2D50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63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0C087E-BD65-407A-8371-2FDBA59A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22FD59B-4C9D-44E3-BFDA-22CB55783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89DC21-D9F2-431F-995C-5A44041A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4E310C-147D-4B2E-BE14-FA8FE9C3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87EE8D-9F5D-40CD-AB8F-C34AC581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128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B5D120-1547-4F41-AD4F-10051F20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151BB7-3F10-4F18-BAA7-C780685A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03BD1DC-ED06-499B-9502-563059C1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D79B40-62EF-4F01-A4A9-A9852BA0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EEE16E1-A5A3-47FE-96C2-C2250E6D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AC3982-0A84-45B8-947C-BDF8A37F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80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BA149-2574-4FF1-AA8D-208DEE08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EAC83B9-1A95-4532-B6CC-E7A1A39AE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948769-24F5-4F75-B90F-C1F816953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98D5BAD-1752-4DA1-B436-585B6B96C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79E5E20-009F-4448-B7B4-AB760497B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E35BE49-3F15-4C41-BEFE-C874D7F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93DBF0B-12E6-40AC-B81F-6B64F220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48A69AE-6F88-41E8-B56D-93894E26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9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C474D6-6BCA-4435-BC62-BB6C900D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9E4FB2D-5EFA-4F72-8E76-A4D55007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DE1B53F-C2D5-4752-AA05-09143100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83A0162-36F0-4DC0-9BFB-034D10C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19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BF1A132-4F44-43A9-A820-5D2E650E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FC6FBE6-7564-42E2-B362-C424AF17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70FBE0-BE76-47B5-B065-15509B84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63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FA2CD0-F1AD-49ED-B35B-2419FD31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80739A82-1121-43B4-9964-4889D347E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tr-TR" dirty="0"/>
              <a:t>ASIL BAŞLIK STİLİNİ DÜZENLEMEK İÇİN TIKLAYIN</a:t>
            </a:r>
          </a:p>
        </p:txBody>
      </p:sp>
    </p:spTree>
    <p:extLst>
      <p:ext uri="{BB962C8B-B14F-4D97-AF65-F5344CB8AC3E}">
        <p14:creationId xmlns:p14="http://schemas.microsoft.com/office/powerpoint/2010/main" val="2690221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2D72C4-A339-4951-8020-B9F0FDC8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9141ED-E395-4E11-AAD2-CBD0A83A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80935D-BBE9-4261-B296-746A224E6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AFA5B61-F54E-44EB-9370-F11D7726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D7A1B08-772F-4DC9-815B-D5DF4083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D07745-11FD-44AA-8C04-D0ABD528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89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4503FF-2952-430A-A5AD-70A318C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43256D6-7959-4417-A55F-51518D816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3B0131-BDB4-43BD-99D7-8D6F319BC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64CFF5-3778-48C0-ADEC-6EB96FD5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C87453-A884-4E54-BE33-6077DDEB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E971B3E-27E6-46B9-9BF0-90535EF5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764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460193-EFB7-46B4-BC70-D1285708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FA074A4-AA1A-4FB3-86F3-9CCE1F120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BA086C-D64A-46FB-BDF4-788DDD0C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C37FDC-1FA5-416B-88DF-BBCA7B41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52410D-BB88-4E89-9CF0-7EC398DC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358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2C502C1-1DCF-4C61-9F45-3D6887531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7451545-3AF0-4D3B-BBFB-FE382D078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2D80AB-FFE4-4DE9-8391-EE4A8D3A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B86A95-5999-48BA-B017-FE67632B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FED522-E155-4B19-B7CA-EEE34971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02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983695-5F28-4BDE-BE5E-346671132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1038CFE-C09F-4F8E-B56A-7EA228678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46FC4A-29BC-4FDD-8949-84A8F384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1F951C-ECD1-4690-B215-945B53B5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6B1E8E-5025-4639-859C-B9C56BF2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649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C8EF6-1D79-470C-9C39-732B6CA6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4A47CC-89AE-4AE9-B65E-1E14237F2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92792C-0837-4FB9-ADFD-B6A85852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510BFE-CFDF-43DA-AC69-F8F2E83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608549-297B-4DD1-8FDB-0EDC7C7D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59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79768C-A52E-453E-AF4D-0AEB107E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D1AE836-2074-4373-B76A-DEF439F6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7D8F5-FE6E-41E5-BD4A-A6B0EF7B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34DBE8-730E-4C0C-83CD-5D0555A3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3A6AC5-03D8-48EB-A71B-01F5F0FA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475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7FC24D-7C46-445C-B935-182071D9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CF705C-0965-4BB8-AC04-CC76E2800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E67C5B-202F-458F-AAE8-D90773D27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12F5C58-ABB6-4195-8E7D-64C82314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0CFC29C-A8F2-4271-83C2-722180BC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9A3AEC-F875-4712-8EA1-691265CB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64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5E187F-F2B9-40D8-B115-4D1C5803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FA114A-64EB-4B8C-A96B-DE3514C24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94D381B-477A-4295-9085-C45A334C2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9D0E882-2990-4E02-9501-0A4D0B1B2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9A8880A-441C-45F1-930B-013332D5B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06D073D-1867-4E49-A01C-D210BE94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8B5EC90-7AFA-4B6B-80EE-0997A38D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2BC204A-50C9-409A-8419-606BC95D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005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CCFCB0-0A52-41C1-BB5E-5930FBED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409103A-5DE3-46B8-8562-0C040C54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843FBC7-AC97-4C1C-AB90-B9758057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0B3D367-7DCA-4B99-BB53-6EBAF2C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04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53896D-C5AF-4E2E-A3EF-9C8604F0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A71E50-E15A-4D01-99DD-B4421B4FE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DA0FC-EFFD-40FE-9196-77DE2F80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B96D30-3C58-4B16-A101-53773654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F545E5-729C-4E92-9D4C-EB5255DB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084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04FC131-12E6-47A4-87D4-C09772EC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FA9ECE4-4E97-4A58-9B8D-C375680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321E2DD-79EE-4D39-A8ED-3A3B5A92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488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D564DE-3BDB-4143-A90B-3B796345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E831B2-786C-4B86-8992-48AD49FC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6390C3B-6FEF-4320-B16B-1420D5E1E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7470C6-8608-4B23-8477-4F1666C8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1EF128-328D-4881-AC8A-FBB18E89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70E7DD9-EA1D-406A-B72D-22A50C2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962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CA618C-3A32-4660-8C16-08A58C3F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24472C5-4565-4DF7-BFCC-7ED020D7E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A11E3BC-BB88-42A9-A549-79940857B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942E140-C27A-430B-B97C-3A38875F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F70EFD7-EF77-4AD7-9045-8A5C5549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A88344-7ADB-4813-82ED-951D891D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349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3C02B9-7CC6-4EB7-B3EC-D2B0B285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24271F2-6FB1-45F4-9358-30C735261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90B5DA-3BFA-4E9F-9F71-9B800627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264846-4CB6-4D80-9BF1-1BBC323E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B6ECA0-4793-48AD-84E8-72770CE1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226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43EA288-6239-472D-8EAF-3DBC5AD02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C90A20D-B47C-4089-B378-560F66BA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616D54-0E10-4AD4-ABDE-1E0412A6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5E4958-0368-4455-9A89-B3540120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ACD2C7-A1B8-493D-A5FC-6DBC60B4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03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7F6D56-9015-493A-8396-895C1AEF6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dirty="0"/>
              <a:t>ASIL BAŞLIK STİLİNİ DÜZENLEMEK İÇİN TIKLAYIN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B2F7C-933C-49A0-9DA8-8882197C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5A2A546-2F95-497B-AB9A-461F15D1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311A83A-4CE2-4814-9039-0C78D541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7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FF12DB-92E4-4475-A77D-1FE61F53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44939A-581A-4F2A-9DD4-2AA5B6636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6CEA197-8B8B-44D5-9A85-FEF7C96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602751-D41B-48CD-8A34-4229071C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CEB8E7-20BD-4E4F-92EB-A922BCF9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11E5582-1F2B-4C38-B6E3-99D7D263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5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11FE13-E848-4C59-9508-A11D4EAD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4D5526-7CED-474E-9F52-7241D6C4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9B6CF4F-ECE7-4BA8-A077-97D309534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F3371A7-A0BA-4095-84E0-1F7137022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2871CA-1A25-4054-9589-DBFCCFF48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B7219E-B2DB-4BD5-98E9-A34347E4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0FA3FA4-2A64-4298-A652-59CD44F3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B87E1EA-AB38-46A7-9109-80D8B2D3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51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28B8C7-0D8F-4119-8800-98F15894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91B9A8D-B815-4F96-9130-31F36974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6598D1F-D201-4A26-A008-19F7243C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BEBBB74-8F07-42D9-A496-02EB193E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39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B548A6D-3BF5-42BA-BA3F-5AAE16AF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35B9F05-2D93-4B8B-9FA1-C8731A94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C5F8B07-4E3B-458F-9CE4-3813DE89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3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73BBAC-2161-4618-8F65-A9A8DFDE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8D9922-4143-418D-82C9-0EEDAD502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0E9DB7F-0FA2-4FBA-BE98-38BC3B83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7D5E3C-9BF8-47DD-818B-5F7DDEF4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99549E-2F8A-4884-85DE-F6D26C7A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961298-07F4-4A22-861F-C701A039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12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BC9EDB9-32BE-4698-A90C-B2A9F42E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ASIL BAŞLIK STİLİNİ DÜZENLEMEK İÇİN TIKLAYIN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3B7178-E6ED-40C8-A861-232CD5A07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92AFAE-57DC-4DE6-A4B3-9CC4F2B3E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B3D8-21A6-4D87-8DC9-A0344B8C6A4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90047A-3ECD-49EB-98F5-91E69768A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C5B758-A71E-41C1-A7C1-9BACC6229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2F924-868C-4EE6-9351-0A60D8729C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812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611AB3A-57C4-406E-9093-BD1C1F7D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ASIL BAŞLIK STİLİNİ DÜZENLEMEK İÇİN TIKLAYIN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07AA35-6178-4951-BFDE-17070EC0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99E95E-E495-4835-8EF9-781594A39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EE49-CC82-409E-9074-B2C76E0108C9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811192-27A7-4146-88DC-9858B98F0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230DEC-E295-478A-BAD6-6BE7B8C0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0F8AF-3A51-4A64-937F-77C063B3B2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47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978D190-C917-4382-B678-FEEA1DEC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C4B82D-DA3B-4477-A248-EF460DB2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97377F-73A7-436C-A2D8-CC6E82134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5372-1C9F-4FE1-A4FE-12041D90A112}" type="datetimeFigureOut">
              <a:rPr lang="tr-TR" smtClean="0"/>
              <a:t>12.04.2022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AFA0C6-0B83-4CB5-9A4B-0EA95FA67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6444C7-DCF8-4157-895A-A6D41D810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673D-62E6-4EED-9E46-D6BFC823E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07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E3A385A8-BB8B-4BB3-9051-F4D2DDE64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5" y="1038181"/>
            <a:ext cx="9925130" cy="47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Katılımcılar, bir gecelik açlıktan sonra gebeliğin 25 ile 32. haftaları arasında ikinci çalışma ziyaretine başvurdular.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2. ziyarette katılımcıların temel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metabolik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profillerini değerlendirmek için açlık kan örneğinde insülin,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glukoz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insülin direnci (HOMA-IR) ve beta hücre fonksiyonu (HOMA-β) çalışıldı.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Katılımcılara daha sonra 2 saatlik 75 g veya 3 saatlik 100 g OGTT yapıldı.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3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OGTT’lerinde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hipoglisemisi olan tüm kadınlar devam eden hipoglisemi semptomlarını değerlendirmek için araştırma ekibinin bir üyesi ile temasa geçti.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 grubunda 75 g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OGTT'nin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en az bir anormal değeri (açlık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92 mg/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[5.11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mmol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/L], 1. saat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180  [9.99], 2. saat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153 [8.49]) varsa GDM tanısı koyuldu; 50 g OGTT göz ardı edildi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endParaRPr lang="tr-TR" sz="1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9379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grubunda 50 g OGTT değeri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130 mg/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7.215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/) ve 100 g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OGTT'nin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iki veya daha fazla anormal değeri (açlık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95 mg /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[5,27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/L], 1. saat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180 [9.99]; 2. saat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155 [8,60]; 3. saat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140 [7,77]) varsa GDM tanısı koyuldu.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Bu çalışmaya dahil edilen kadınlar, entegre sağlık sistemindeki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maternal-fetal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tıp ve kadın doğum kliniklerinde doğum öncesi bakım aldı. 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6237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389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 tanısı alan kadınlara</a:t>
            </a:r>
            <a:r>
              <a:rPr lang="tr-TR" dirty="0">
                <a:ea typeface="Calibri" panose="020F0502020204030204" pitchFamily="34" charset="0"/>
              </a:rPr>
              <a:t>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sertifikalı diyabet eğitimcileri tarafından grup (yaklaşık %75) veya bireysel olarak (yaklaşık %25) bireyselleştirilmiş beslenme danışmanlığı uygulandı.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Kadınlara enerjinin yaklaşık %40-50'si kompleks karbonhidratlardan, %20-30'u proteinden ve %20-30'u yağdan oluşan karbonhidrat kontrollü bir diyet izlemeleri önerildi.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Kan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glukozunun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günde dört kez kendi kendine ölçülmesi istenildi ve açlık değeri &lt; 95 mg/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dL</a:t>
            </a:r>
            <a:r>
              <a:rPr lang="tr-TR" dirty="0">
                <a:solidFill>
                  <a:srgbClr val="333333"/>
                </a:solidFill>
                <a:ea typeface="Calibri" panose="020F0502020204030204" pitchFamily="34" charset="0"/>
              </a:rPr>
              <a:t>,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bir saatlik tokluk  değeri &lt; 140 mg/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dL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olması hedeflendi. </a:t>
            </a:r>
            <a:endParaRPr lang="tr-TR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endParaRPr lang="tr-TR" dirty="0">
              <a:solidFill>
                <a:srgbClr val="333333"/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Diyabet eğitim oturumlarından yaklaşık 7 gün sonra kadınlara GDM kontrollerini değerlendirmek ve tedaviyle ilgili öneriler için bir takip ziyareti planlandı.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Genel olarak,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glukoz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değeri önerilen hedeflerin %30-50’sini aştığında tedavi başlatıldı veya titre edildi.</a:t>
            </a:r>
            <a:r>
              <a:rPr lang="tr-TR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Bununla birlikte,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GDM'nin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tıbbi yönetimine ilişkin nihai kararlar tedavi eden doktor tarafından pragmatik olarak verilmiştir.</a:t>
            </a:r>
            <a:endParaRPr lang="tr-T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2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200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2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sz="2200" dirty="0">
                <a:effectLst/>
                <a:ea typeface="Calibri" panose="020F0502020204030204" pitchFamily="34" charset="0"/>
              </a:rPr>
              <a:t>Değişken blok boyutlarına sahip tabakalı blok </a:t>
            </a:r>
            <a:r>
              <a:rPr lang="tr-TR" sz="2200" dirty="0" err="1">
                <a:effectLst/>
                <a:ea typeface="Calibri" panose="020F0502020204030204" pitchFamily="34" charset="0"/>
              </a:rPr>
              <a:t>randomizasyonu</a:t>
            </a:r>
            <a:r>
              <a:rPr lang="tr-TR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katılımcıları 1:1 oranında tarama gruplarına ayırmak için STATA/SE 12.0 yazılımı kullanılarak bir istatistikçi tarafından gerçekleştirildi.</a:t>
            </a:r>
          </a:p>
          <a:p>
            <a:endParaRPr lang="tr-T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2200" dirty="0" err="1">
                <a:effectLst/>
                <a:ea typeface="Calibri" panose="020F0502020204030204" pitchFamily="34" charset="0"/>
              </a:rPr>
              <a:t>Tabakalandırma</a:t>
            </a:r>
            <a:r>
              <a:rPr lang="tr-TR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klinik tipi temel alınarak yapıldı (hasta bakımının </a:t>
            </a:r>
            <a:r>
              <a:rPr lang="tr-TR" dirty="0">
                <a:ea typeface="Calibri" panose="020F0502020204030204" pitchFamily="34" charset="0"/>
              </a:rPr>
              <a:t>uzman </a:t>
            </a:r>
            <a:r>
              <a:rPr lang="tr-TR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hekimler </a:t>
            </a:r>
            <a:r>
              <a:rPr lang="tr-TR" sz="2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tarafından denetlenen asistan hekimler</a:t>
            </a:r>
            <a:r>
              <a:rPr lang="tr-TR" dirty="0">
                <a:ea typeface="Calibri" panose="020F0502020204030204" pitchFamily="34" charset="0"/>
              </a:rPr>
              <a:t>ce </a:t>
            </a:r>
            <a:r>
              <a:rPr lang="tr-TR" sz="2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sağlandığı </a:t>
            </a:r>
            <a:r>
              <a:rPr lang="tr-TR" sz="2200" dirty="0" err="1">
                <a:ea typeface="Calibri" panose="020F0502020204030204" pitchFamily="34" charset="0"/>
              </a:rPr>
              <a:t>resident</a:t>
            </a:r>
            <a:r>
              <a:rPr lang="tr-TR" sz="2200" dirty="0">
                <a:ea typeface="Calibri" panose="020F0502020204030204" pitchFamily="34" charset="0"/>
              </a:rPr>
              <a:t> kliniklerle </a:t>
            </a:r>
            <a:r>
              <a:rPr lang="tr-TR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hasta bakımının uzman hekimler tarafından sağlandığı </a:t>
            </a:r>
            <a:r>
              <a:rPr lang="tr-TR" sz="2200" dirty="0" err="1">
                <a:effectLst/>
                <a:ea typeface="Calibri" panose="020F0502020204030204" pitchFamily="34" charset="0"/>
              </a:rPr>
              <a:t>nonresident</a:t>
            </a:r>
            <a:r>
              <a:rPr lang="tr-TR" sz="2200" dirty="0">
                <a:effectLst/>
                <a:ea typeface="Calibri" panose="020F0502020204030204" pitchFamily="34" charset="0"/>
              </a:rPr>
              <a:t> klinikler </a:t>
            </a:r>
            <a:r>
              <a:rPr lang="tr-TR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karşılaştırılarak).</a:t>
            </a:r>
            <a:endParaRPr lang="tr-T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2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 err="1">
                <a:effectLst/>
                <a:ea typeface="Calibri" panose="020F0502020204030204" pitchFamily="34" charset="0"/>
              </a:rPr>
              <a:t>Resident</a:t>
            </a:r>
            <a:r>
              <a:rPr lang="tr-TR" dirty="0">
                <a:effectLst/>
                <a:ea typeface="Calibri" panose="020F0502020204030204" pitchFamily="34" charset="0"/>
              </a:rPr>
              <a:t> kliniklerde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düşük sosyoekonomik statüye sahip kadınların oranı çok daha yüksek olduğundan ve kayıt sürecinde dikkate alınmadığı takdirde birincil sonucu etkileyebileceğinden klinik türüne göre sınıflandırıldı.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Katılımcılar, çalışma ziyaretlerine gelmeden önce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çalışma gruplarına karşı körleştirildi.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Kadın doğum uzmanları ve </a:t>
            </a:r>
            <a:r>
              <a:rPr lang="tr-TR" dirty="0">
                <a:effectLst/>
                <a:ea typeface="Calibri" panose="020F0502020204030204" pitchFamily="34" charset="0"/>
              </a:rPr>
              <a:t>ebeler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tarama kriterleri ve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glukoz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testi değerleri konusunda körlenmiş ve sadece hastalarında GDM olup olmadığı konusunda bilgilendirilmiştir.</a:t>
            </a:r>
          </a:p>
          <a:p>
            <a:endParaRPr lang="tr-TR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Baş istatistikçi hariç tüm çalışma araştırmacıları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randomizasyon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şemasına </a:t>
            </a:r>
            <a:r>
              <a:rPr lang="tr-TR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tamamlanana kadar çalışma sonuçlarına karşı kördü (50-g OGTT değeri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200 mg/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, 50 g OGTT değeri &lt;130 mg/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 açlık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glukozu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&gt;105 mg/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veya 100 g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OGTT'de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2.saat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 mg/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, acil tıbbi müdahaleyi gerektiren ciddi bir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advers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olay olmadığı sürece).</a:t>
            </a:r>
            <a:endParaRPr lang="tr-T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tr-TR" sz="18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3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Birincil sonuç, LGA doğum ağırlığıydı ( cinsiyet ve gebelik yaşı için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90.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persentil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).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İkincil sonuçlar şunları içerir: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gebelik yaşına göre küçük (SGA) doğum ağırlığı (cinsiyet ve gebelik yaşı için </a:t>
            </a:r>
            <a:r>
              <a:rPr lang="tr-TR" sz="2000" b="0" i="0" dirty="0">
                <a:solidFill>
                  <a:srgbClr val="202124"/>
                </a:solidFill>
                <a:effectLst/>
              </a:rPr>
              <a:t>≤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10.persentil);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makrozomi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(doğum ağırlığı </a:t>
            </a:r>
            <a:r>
              <a:rPr lang="tr-TR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4.000 g); sezaryen doğum; 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yenidoğanın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boyu, ağırlığı ve baş çevresi;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maternal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morbidite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(üçüncü veya dördüncü derece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perineal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laserasyon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doğum sonu kanama veya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preeklampsi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eklampsi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ve HELLP sendromu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dahil olmak üzere hamileliğin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hipertansif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bozuklukları); ve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yenidoğan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morbiditesi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(yaşamın ilk 24 saatinde klinik hipoglisemi [40 mg/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dL'den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düşük kan şekeri olarak tanımlanır], fototerapi gerektiren klinik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hiperbilirubinemi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ölü doğum ve omuz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distosisi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veya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brakiyal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pleksus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yaralanmaları).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sz="2200" dirty="0">
                <a:effectLst/>
                <a:ea typeface="Calibri" panose="020F0502020204030204" pitchFamily="34" charset="0"/>
              </a:rPr>
              <a:t>Diğer sonuçlar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neonatal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hiperinsülinemi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(kordon kanı C-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peptidi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&gt; 90.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persentil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) ve deri kıvrım ölçümleri kullanılarak değerlendirilen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neonatal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yağ kütlesi, yağsız kütle ve vücut yağ yüzdesiydi. </a:t>
            </a:r>
          </a:p>
          <a:p>
            <a:endParaRPr lang="tr-TR" sz="2200" dirty="0">
              <a:solidFill>
                <a:srgbClr val="333333"/>
              </a:solidFill>
            </a:endParaRPr>
          </a:p>
          <a:p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 olarak;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gliburid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metformin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veya insülin kullanımının yanı sıra herhangi bir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obstetrik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ultrasonografi prosedürünü,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nonstres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testleri,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yenidoğan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yoğun bakım ünitesine kabulü ve hastanede kalış süresini içeren sağlık hizmeti kullanım değişkenleri 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22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eKayıt</a:t>
            </a:r>
            <a:r>
              <a:rPr lang="tr-TR" sz="22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kullanarak Araştırmada Yardım Merkezi) yardımıyla elektronik sağlık kaydından alındı.</a:t>
            </a:r>
            <a:endParaRPr lang="tr-T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3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8C0694-2720-4C7F-B022-7AB3E321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628"/>
            <a:ext cx="10515600" cy="2203372"/>
          </a:xfrm>
        </p:spPr>
        <p:txBody>
          <a:bodyPr>
            <a:noAutofit/>
          </a:bodyPr>
          <a:lstStyle/>
          <a:p>
            <a:pPr algn="ctr"/>
            <a:r>
              <a:rPr lang="tr-TR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GESTASYONEL DİABETES MELLİTUS İÇİN İKİ TARAMA STRATEJİSİNİN PERİNATAL SONUÇLARI</a:t>
            </a:r>
            <a:br>
              <a:rPr lang="tr-TR" sz="4000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2DF699-49D8-4073-8824-2CD6D74B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3922"/>
            <a:ext cx="10515600" cy="3233040"/>
          </a:xfrm>
        </p:spPr>
        <p:txBody>
          <a:bodyPr/>
          <a:lstStyle/>
          <a:p>
            <a:pPr marL="0" indent="0" algn="ctr">
              <a:buNone/>
            </a:pPr>
            <a:endParaRPr lang="tr-TR" sz="2800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200" dirty="0"/>
              <a:t>Arş. Gör. Dr. </a:t>
            </a:r>
            <a:r>
              <a:rPr lang="tr-TR" sz="3200" dirty="0" err="1"/>
              <a:t>Rumeysa</a:t>
            </a:r>
            <a:r>
              <a:rPr lang="tr-TR" sz="3200" dirty="0"/>
              <a:t> Betül KAYA</a:t>
            </a:r>
          </a:p>
          <a:p>
            <a:pPr marL="0" indent="0" algn="ctr">
              <a:buNone/>
            </a:pPr>
            <a:r>
              <a:rPr lang="tr-TR" sz="3200" dirty="0"/>
              <a:t>KTÜ Tıp Fakültesi Aile Hekimliği AD</a:t>
            </a:r>
          </a:p>
          <a:p>
            <a:pPr marL="0" indent="0" algn="ctr">
              <a:buNone/>
            </a:pPr>
            <a:r>
              <a:rPr lang="tr-TR" sz="3200" dirty="0"/>
              <a:t>22.03.2022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82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Ortak birincil hipotezler şunlardı</a:t>
            </a:r>
            <a:r>
              <a:rPr lang="tr-TR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IADPSG kriterleri kullanılarak taramaya tabi tutulan kadınlarda, </a:t>
            </a:r>
            <a:r>
              <a:rPr lang="tr-TR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Carpenter-Coustan</a:t>
            </a:r>
            <a:r>
              <a:rPr lang="tr-TR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kriterleri kullanılarak taramaya tabi tutulanlara kıyasla daha düşük LGA </a:t>
            </a:r>
            <a:r>
              <a:rPr lang="tr-TR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yenidoğan</a:t>
            </a:r>
            <a:r>
              <a:rPr lang="tr-TR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oranları olacaktır ve GDM tanısı almamış kadınların alt kümesinde IADPSG grubundakiler, </a:t>
            </a:r>
            <a:r>
              <a:rPr lang="tr-TR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Carpenter-Coustan</a:t>
            </a:r>
            <a:r>
              <a:rPr lang="tr-TR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kriterlerine göre sınıflandırılanlara kıyasla daha düşük LGA </a:t>
            </a:r>
            <a:r>
              <a:rPr lang="tr-TR" sz="2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yenidoğan</a:t>
            </a:r>
            <a:r>
              <a:rPr lang="tr-TR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oranlarına sahip olacaktır. </a:t>
            </a:r>
          </a:p>
          <a:p>
            <a:endParaRPr lang="tr-TR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İlk hipotez için tüm katılımcılar analize dahil edilirken, ikinci hipotez için yalnızca GDM tanısı olmayan katılımcıların alt kümesi dikkate alındı.</a:t>
            </a:r>
            <a:endParaRPr lang="tr-TR" dirty="0">
              <a:effectLst/>
              <a:ea typeface="Times New Roman" panose="02020603050405020304" pitchFamily="18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Örneklem boyutu hesaplamaları, GDM için farklı tanı kriterleri ile olumsuz doğum sonuçları arasındaki ilişkiyi inceleyen önceki bir retrospektif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kohort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çalışmasına dayanmaktadır.</a:t>
            </a:r>
          </a:p>
          <a:p>
            <a:endParaRPr lang="tr-TR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Toplamda 920’lik örneklem büyüklüğü %15'e varan </a:t>
            </a:r>
            <a:r>
              <a:rPr lang="tr-TR" dirty="0">
                <a:ea typeface="Times New Roman" panose="02020603050405020304" pitchFamily="18" charset="0"/>
                <a:cs typeface="Courier New" panose="02070309020205020404" pitchFamily="49" charset="0"/>
              </a:rPr>
              <a:t>hatayı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 hesaba katacak şekilde planlandı.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endParaRPr lang="tr-TR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1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Her bir çalışma grubu içinde birincil ve ikincil sonuçlar, %95 güven aralığı ile birlikte örneklem ortalamaları veya örneklem oranları kullanılarak açıklanmıştır. </a:t>
            </a:r>
          </a:p>
          <a:p>
            <a:endParaRPr lang="tr-TR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Demografik ve klinik özellikler, başlangıçta bağımsız örneklem </a:t>
            </a:r>
            <a:r>
              <a:rPr lang="tr-TR" i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testi ve ki-kare testi kullanılarak karşılaştırıldı.</a:t>
            </a:r>
          </a:p>
          <a:p>
            <a:endParaRPr lang="tr-TR" dirty="0">
              <a:solidFill>
                <a:srgbClr val="333333"/>
              </a:solidFill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Tedavi amaçlı analizlerde, çalışma grubunun (IADPSG ve </a:t>
            </a:r>
            <a:r>
              <a:rPr lang="tr-TR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) ve klinik tipin </a:t>
            </a:r>
            <a:r>
              <a:rPr lang="tr-TR" dirty="0">
                <a:effectLst/>
                <a:ea typeface="Calibri" panose="020F0502020204030204" pitchFamily="34" charset="0"/>
              </a:rPr>
              <a:t>(</a:t>
            </a:r>
            <a:r>
              <a:rPr lang="tr-TR" dirty="0" err="1">
                <a:effectLst/>
                <a:ea typeface="Calibri" panose="020F0502020204030204" pitchFamily="34" charset="0"/>
              </a:rPr>
              <a:t>resident</a:t>
            </a:r>
            <a:r>
              <a:rPr lang="tr-TR" dirty="0">
                <a:effectLst/>
                <a:ea typeface="Calibri" panose="020F0502020204030204" pitchFamily="34" charset="0"/>
              </a:rPr>
              <a:t> ve </a:t>
            </a:r>
            <a:r>
              <a:rPr lang="tr-TR" dirty="0" err="1">
                <a:effectLst/>
                <a:ea typeface="Calibri" panose="020F0502020204030204" pitchFamily="34" charset="0"/>
              </a:rPr>
              <a:t>nonresident</a:t>
            </a:r>
            <a:r>
              <a:rPr lang="tr-TR" dirty="0">
                <a:effectLst/>
                <a:ea typeface="Calibri" panose="020F0502020204030204" pitchFamily="34" charset="0"/>
              </a:rPr>
              <a:t>) </a:t>
            </a:r>
            <a:r>
              <a:rPr lang="tr-TR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bir fonksiyonu olarak LGA olasılığını ölçmek için lojistik regresyon kullanıldı. 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4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effectLst/>
                <a:ea typeface="Times New Roman" panose="02020603050405020304" pitchFamily="18" charset="0"/>
              </a:rPr>
              <a:t>Göreceli riskler ve güven aralığı, LGA için etki büyüklüğü ölçüleri olarak sunuldu</a:t>
            </a:r>
            <a:r>
              <a:rPr lang="tr-TR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. 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Duyarlılık analizi olarak,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kohortu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edildikleri tarama yöntemini tamamlayan kadınlarla sınırlayan protokol başına bir analiz gerçekleştirildi. 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Ek duyarlılık analizleri, çalışmadan çekilmeyle medeni durum ilişkisi için birincil analitik modelin ayarlanmasını içeriyordu.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Sezaryen doğumun ikincil sonuçları olan </a:t>
            </a:r>
            <a:r>
              <a:rPr lang="tr-TR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yenidoğanın</a:t>
            </a:r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boyutunun, </a:t>
            </a:r>
            <a:r>
              <a:rPr lang="tr-TR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maternal</a:t>
            </a:r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ve </a:t>
            </a:r>
            <a:r>
              <a:rPr lang="tr-TR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neonatal</a:t>
            </a:r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sonuç değişkenlerinin analizlerinde çalışma grubu ve klinik tip ortak değişkenleri ile lojistik regresyon modelleri kullanıldı.</a:t>
            </a:r>
          </a:p>
          <a:p>
            <a:endParaRPr lang="tr-TR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r>
              <a:rPr lang="tr-TR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Yenidoğan</a:t>
            </a:r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büyümesi ve vücut kompozisyonu sonuçları için lineer regresyon kullanıldı. 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08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Son olarak, lojistik regresyon kullanarak çalışma grupları arasında ciddi </a:t>
            </a:r>
            <a:r>
              <a:rPr lang="tr-TR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advers</a:t>
            </a:r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olay yaşayan kadınların oranını karşılaştırıldı. </a:t>
            </a:r>
          </a:p>
          <a:p>
            <a:endParaRPr lang="tr-TR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Benzer şekilde göreceli riskler, ortalama farklılıklar ve </a:t>
            </a:r>
            <a:r>
              <a:rPr lang="tr-TR" dirty="0">
                <a:effectLst/>
                <a:ea typeface="Times New Roman" panose="02020603050405020304" pitchFamily="18" charset="0"/>
              </a:rPr>
              <a:t>güven aralığı</a:t>
            </a:r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, etki büyüklüğünün ölçüleri olarak sunuldu</a:t>
            </a:r>
          </a:p>
          <a:p>
            <a:endParaRPr lang="tr-TR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%5'lik bir tip I hatayı korumak için, ortak birincil hipotezlerin her biri %2,5'lik bir anlamlılık düzeyine dayanıyordu. İkincil sonuçlar %5 anlamlılık düzeyinde analiz edildi.</a:t>
            </a:r>
          </a:p>
          <a:p>
            <a:endParaRPr lang="tr-TR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endParaRPr lang="tr-TR" dirty="0">
              <a:effectLst/>
              <a:ea typeface="Times New Roman" panose="02020603050405020304" pitchFamily="18" charset="0"/>
            </a:endParaRPr>
          </a:p>
          <a:p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3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DF5C26-B03C-4D54-9451-47ED1577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064923-65FB-4248-A05D-3144671A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Toplam 1.016 kadın başlangıç ​​ziyaretini tamamladı; 921 tanesi, IADPSG (n=461) veya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(n=460) gruplarına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edildi. 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Çalışmadan çekilenler, uygun olmayanlar veya birincil sonuçla ilgili verileri olmayanlar hariç tutulduktan sonra tedavi amaçlı analize 855 kadın dahil edildi.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 için temel demografik özellikler ve risk faktörleri, genel olarak tarama grupları arasında ve GDM tanısı konmamış alt grup içinde benzerdi .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C87F62A-E929-43E3-B055-C1CFDE786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1" y="149056"/>
            <a:ext cx="6750397" cy="65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81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034CE2BD-F691-4DCE-91ED-3C27D72E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72888"/>
            <a:ext cx="7446873" cy="63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0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A9E56-CD99-4E2E-B9F4-2C6FDC0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946EFF-EF42-4180-8FAC-1EC42047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Bu çalışmada genel GDM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insidansı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%9,7 (n=80)’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ydi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ve IADPSG grubunda (%14,5, n=62) 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grubuna (%4,5, n=18) göre anlamlı olarak daha yüksekti; </a:t>
            </a:r>
            <a:r>
              <a:rPr lang="tr-TR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 &lt;.001.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insidansı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nonresident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kliniklerde (%10,2, n=53)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resident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klinikle (%6.7, n=27) benzerdi; </a:t>
            </a:r>
            <a:r>
              <a:rPr lang="tr-TR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 = .062. </a:t>
            </a:r>
          </a:p>
          <a:p>
            <a:endParaRPr lang="tr-TR" dirty="0">
              <a:ea typeface="Calibri" panose="020F0502020204030204" pitchFamily="34" charset="0"/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763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6A9168-C49C-4116-8758-1B660ACD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60CAD0-5FC9-4A52-8939-79ED54567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Amerika Birleşik Devletleri'nde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gestasyonel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diyabetes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mellitus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(GDM), yaygın olarak 100 g 3 saatlik oral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glukoz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tolerans testi (OGTT) sırasında iki anormal değer olmasına dayanan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kriterleri kullanılarak iki aşamalı bir yaklaşımla teşhis edilir. 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Uluslararası Diyabet ve Gebelik Çalışma Grupları Birliği (IADPSG), HAPO (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Hiperglisemi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ve Olumsuz Gebelik Sonuçları) çalışmasının sonuçlarına dayanarak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GDM'yi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75 g 2 saatlik OGTT sırasında bir anormal glikoz değeri olması olarak tanımlayan tek aşamalı bir yaklaşım önerdi. Bu yaklaşımın amacı, daha hafif/ılımlı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hiperglisemi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ile gebelikle ilişkili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maternal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neonatal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komplikasyonlar açısından risk altındaki kadınları daha iyi belirlemekti. 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3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A9E56-CD99-4E2E-B9F4-2C6FDC0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946EFF-EF42-4180-8FAC-1EC42047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grupları arasında LGA doğum ağırlığı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insidansında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anlamlı bir farklılık yoktu.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Benzer şekilde, LGA doğum ağırlığı oranı,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GDM'si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olmayan kadın alt kümesi arasında önemli ölçüde farklılık göstermedi.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LGA vakalarının protokol başına analizleri de benzerdi (veriler gösterilmemiştir).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6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A9E56-CD99-4E2E-B9F4-2C6FDC0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946EFF-EF42-4180-8FAC-1EC42047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  <a:cs typeface="Courier New" panose="02070309020205020404" pitchFamily="49" charset="0"/>
              </a:rPr>
              <a:t>Ek olarak, bir duyarlılık analizinde medeni durum için ortak birincil analizleri ayarladıktan sonra sonuçlarda ihmal edilebilir farklılıklar bulundu.</a:t>
            </a:r>
          </a:p>
          <a:p>
            <a:endParaRPr lang="tr-TR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SGA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yenidoğan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oranları,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yenidoğan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boyutu,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makrozomi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sezaryen doğum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maternal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morbidite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çalışma grupları arasında anlamlı farklılık göstermedi.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Bununla birlikte göreceli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neonatal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morbidite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riski,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grubuna kıyasla IADPSG grubunda %40 daha yüksekti.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18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tr-TR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61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10B5FC3E-6A88-4CC3-B293-D05AFC5F1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61" y="0"/>
            <a:ext cx="5819278" cy="6858000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387A9A2-931E-48FB-A0A9-1084599D9B23}"/>
              </a:ext>
            </a:extLst>
          </p:cNvPr>
          <p:cNvSpPr/>
          <p:nvPr/>
        </p:nvSpPr>
        <p:spPr>
          <a:xfrm>
            <a:off x="3635654" y="1367942"/>
            <a:ext cx="256032" cy="131674"/>
          </a:xfrm>
          <a:prstGeom prst="roundRect">
            <a:avLst/>
          </a:prstGeom>
          <a:solidFill>
            <a:srgbClr val="FFFF00">
              <a:alpha val="32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52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2D7EC6A5-DF8B-4049-A209-CAB087176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72" y="1777915"/>
            <a:ext cx="5950256" cy="330217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72B2DCE-8689-4485-A495-E30D09D3204E}"/>
              </a:ext>
            </a:extLst>
          </p:cNvPr>
          <p:cNvSpPr/>
          <p:nvPr/>
        </p:nvSpPr>
        <p:spPr>
          <a:xfrm>
            <a:off x="3591764" y="3730752"/>
            <a:ext cx="672998" cy="329183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795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A9E56-CD99-4E2E-B9F4-2C6FDC0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946EFF-EF42-4180-8FAC-1EC42047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 grubundaki kadınların,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grubundaki kadınlara kıyasla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fetal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nonstres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testinden geçme ve GDM için ilaç (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gliburid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veya insülin) alma olasılıkları daha yüksekti.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En az bir ultrasonografi yapılan kadınların oranı iki grup arasında benzerdi.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222 (%24,1) katılımcı arasında toplam 284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advers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olay meydana geldi; hipoglisemi, mide bulantısı ve kusma en yaygın olaylardı.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6742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8CFF6A66-F8F3-427C-894A-5E5A6AEED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73" y="1411834"/>
            <a:ext cx="8381950" cy="3950208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C541845-5F60-4AD9-8F51-170956B4E6B1}"/>
              </a:ext>
            </a:extLst>
          </p:cNvPr>
          <p:cNvSpPr/>
          <p:nvPr/>
        </p:nvSpPr>
        <p:spPr>
          <a:xfrm>
            <a:off x="9356140" y="3774644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9ED1B71-CDB1-42E5-A5FF-9F4F000E1E39}"/>
              </a:ext>
            </a:extLst>
          </p:cNvPr>
          <p:cNvSpPr/>
          <p:nvPr/>
        </p:nvSpPr>
        <p:spPr>
          <a:xfrm>
            <a:off x="9356140" y="4162350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35CC10-3E76-4A36-9E32-E80FEAD7BCEE}"/>
              </a:ext>
            </a:extLst>
          </p:cNvPr>
          <p:cNvSpPr/>
          <p:nvPr/>
        </p:nvSpPr>
        <p:spPr>
          <a:xfrm>
            <a:off x="9356140" y="3174798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164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A9E56-CD99-4E2E-B9F4-2C6FDC0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946EFF-EF42-4180-8FAC-1EC42047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75" y="18950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grubundakilere kıyasla IADPSG grubunda daha az kadın, en az bir yan etki yaşadı.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endParaRPr lang="tr-TR" dirty="0">
              <a:solidFill>
                <a:srgbClr val="333333"/>
              </a:solidFill>
              <a:effectLst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Ciddi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advers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olaylar nadirdi ve çalışma grubuna göre önemli ölçüde farklılık göstermedi.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Testle ilişkili hipoglisemi (örneğin,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OGTT'den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sonra meydana gelen reaktif hipoglisemi), IADPSG grubunda (%4.3)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(%17.8) grubuna göre daha az yaygındı ( </a:t>
            </a:r>
            <a:r>
              <a:rPr lang="tr-TR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 &lt;.001). 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60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tablo içeren bir resim&#10;&#10;Açıklama otomatik olarak oluşturuldu">
            <a:extLst>
              <a:ext uri="{FF2B5EF4-FFF2-40B4-BE49-F238E27FC236}">
                <a16:creationId xmlns:a16="http://schemas.microsoft.com/office/drawing/2014/main" id="{A436EE40-92A9-4D8F-B942-E86546551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59" y="66481"/>
            <a:ext cx="8277321" cy="331862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9CA48FF-AF62-472D-AB5E-E9EB319F9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64" y="3525926"/>
            <a:ext cx="8182516" cy="3043124"/>
          </a:xfrm>
          <a:prstGeom prst="rect">
            <a:avLst/>
          </a:prstGeom>
        </p:spPr>
      </p:pic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70BCF0A-CD8B-4BD8-B5FF-899BE4709804}"/>
              </a:ext>
            </a:extLst>
          </p:cNvPr>
          <p:cNvSpPr/>
          <p:nvPr/>
        </p:nvSpPr>
        <p:spPr>
          <a:xfrm>
            <a:off x="6298387" y="1894637"/>
            <a:ext cx="475488" cy="20543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8BF4669-D155-443B-9102-55DC9F83F4F3}"/>
              </a:ext>
            </a:extLst>
          </p:cNvPr>
          <p:cNvSpPr/>
          <p:nvPr/>
        </p:nvSpPr>
        <p:spPr>
          <a:xfrm>
            <a:off x="9575598" y="1894636"/>
            <a:ext cx="409650" cy="205438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264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7556B5B7-7BA4-470F-94FB-FD3AA825F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26" y="501499"/>
            <a:ext cx="9696948" cy="5855001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7AF870-4573-4B83-BDF2-D343F3E92012}"/>
              </a:ext>
            </a:extLst>
          </p:cNvPr>
          <p:cNvSpPr/>
          <p:nvPr/>
        </p:nvSpPr>
        <p:spPr>
          <a:xfrm>
            <a:off x="6378854" y="3319884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AA78067-CA63-492E-B4B5-39F82A40E08E}"/>
              </a:ext>
            </a:extLst>
          </p:cNvPr>
          <p:cNvSpPr/>
          <p:nvPr/>
        </p:nvSpPr>
        <p:spPr>
          <a:xfrm>
            <a:off x="10201046" y="3319884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4BB907A-3627-4603-BCFC-0840736FB640}"/>
              </a:ext>
            </a:extLst>
          </p:cNvPr>
          <p:cNvSpPr/>
          <p:nvPr/>
        </p:nvSpPr>
        <p:spPr>
          <a:xfrm>
            <a:off x="6378854" y="4211122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D9972E3-FC43-4C27-8FCA-4AB92DDE6E66}"/>
              </a:ext>
            </a:extLst>
          </p:cNvPr>
          <p:cNvSpPr/>
          <p:nvPr/>
        </p:nvSpPr>
        <p:spPr>
          <a:xfrm>
            <a:off x="6378854" y="3750267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D2E194B-8E8E-4052-BFBF-53D793F67E44}"/>
              </a:ext>
            </a:extLst>
          </p:cNvPr>
          <p:cNvSpPr/>
          <p:nvPr/>
        </p:nvSpPr>
        <p:spPr>
          <a:xfrm>
            <a:off x="10201046" y="3818538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950A864E-13D4-4210-BC73-5AFE85D5CE9E}"/>
              </a:ext>
            </a:extLst>
          </p:cNvPr>
          <p:cNvSpPr/>
          <p:nvPr/>
        </p:nvSpPr>
        <p:spPr>
          <a:xfrm>
            <a:off x="10201046" y="4720760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13FD3CD-1E33-4EFA-B5E7-BDF1A01F08A5}"/>
              </a:ext>
            </a:extLst>
          </p:cNvPr>
          <p:cNvSpPr/>
          <p:nvPr/>
        </p:nvSpPr>
        <p:spPr>
          <a:xfrm>
            <a:off x="6378854" y="4747575"/>
            <a:ext cx="534010" cy="212140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88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A9E56-CD99-4E2E-B9F4-2C6FDC0C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946EFF-EF42-4180-8FAC-1EC42047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 bulantı, kusma ve baş dönmesi daha sıktı.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IADPSG'ye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göre GDM veya GDM değil,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Carpenter-Coustan’a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göre GDM,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pre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-GDM ve GDM değil şeklinde alt gruplar arasında LGA doğum ağırlığının sıklığını incelemek için bir post hoc analiz gerçekleştirildi.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077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95CF8E-7420-4E7C-9B23-1DDB73DA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27B52B-020E-44F5-8A1B-09BB4281E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Ulusal Sağlık Enstitüleri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Gestasyonel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Diyabet Uzlaşı Geliştirme Komitesi,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kriterleri ile karşılaştırıldığında yeni IADPSG kriterlerinin olumsuz gebelik sonuçlarında önemli bir azalma olmaksızın GDM tanılarının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prevalansını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 tıbbi müdahaleyi önemli ölçüde artırabileceğini </a:t>
            </a:r>
            <a:r>
              <a:rPr lang="tr-TR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belirtti.Bu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nedenle uzmanlar, en uygun tanı kriterinin seçimine rehberlik edecek klinik araştırmaları önerdiler.</a:t>
            </a:r>
          </a:p>
          <a:p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24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F2CB0F3-206D-47DB-A891-0C829C3FA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31" y="606280"/>
            <a:ext cx="9493738" cy="56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2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BCC0AA-BA6C-4AD6-B744-A122D458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47F2DB-DB46-4E60-BB96-58B48B219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 tarama kriterlerinin kullanılması GDM tanısı alan ve ilaç tedavisi gören kadın sayısında artışa neden olmuştur. 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Ancak bu,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kriterlerinin kullanılmasıyla karşılaştırıldığında LGA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yenidoğan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sezaryen doğum veya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maternal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morbidite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oranında önemli farklılıklara yol açmadı.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99164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 grubundaki kadınlarda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neonatal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morbidite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oranı daha yüksek olmasına rağmen,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neonatal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yoğun bakım ünitesine yatış sıklığında anlamlı bir fark yoktu. Bu da görülen klinik hipoglisemi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insidansındaki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artışın hafif olduğunu ve muhtemelen IADPSG grubunda artan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sürveyansla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ilişkili olduğunu düşündürdü.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 grubundaki kadınlar arasında sağlık hizmeti kullanımı daha yüksekti; bu kadınların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fetal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nonstres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testinden geçme ve GDM için en yaygını insülin olmak üzere ilaç kullanma olasılıkları daha yüksekti.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73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 veriler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 kriterlerinin benimsenmesiyle ilişkili olarak tıbbi müdahaleler ve sağlık sistemine yönelik maliyetlerin artma potansiyelini göstermektedir.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Birkaç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kohort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çalışması, IADPSG kriterlerinin kullanılması ile klinik sonuçlar arasındaki ilişkiyi incelemiştir. 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43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67" y="18981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Bu çalışmalar,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IADPSG'nin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tanıtılmasından önceki dönemde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kriterleri ile GDM taraması yapılan kadınları daha sonra taranan kadınlarla karşılaştırdı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St. Carlos Çalışması, IADPSG kriterlerinin kullanılmasının GDM tanısını üç kattan fazla artırdığını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gestasyonel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hipertansiyon, erken doğum, sezaryen doğum, SGA, LGA, 1. dakika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Apgar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skorunun 7’den az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olması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yenidoğan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 yoğun bakım ünitesine yatışlarda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azalma ile ilişkili olduğunu buldu. 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3102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 bulgular, 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Carpenter-Coustan'dan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IADPSG kriterlerine geçişin; GDM tanısını, insülin kullanımını, doğum indüksiyonunu,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yenidoğan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hipoglisemisini ve ayaktan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nonstres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testini artırdığını ancak sezaryen doğum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makrozomi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dahil diğer sonuçlarla hiçbir ilişki olmadığını bulan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Pocobelli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ve arkadaşları tarafından tekrarlanmadı.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Palatnik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 arkadaşları IADPSG kriterlerinin kullanımının LGA doğum ağırlığı oranlarında hiçbir farklılık olmaksızın; daha yüksek GDM, sezaryen doğum, omuz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distosisi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yenidoğan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yoğun bakım ünitesine yatış oranları ile ilişkili olduğunu bulmuşlardır. 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8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18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 çalışmaların hiçbiri, IADPSG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kriterlerinin kullanımını doğrudan karşılaştıran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kontrollü çalışmalar değildi.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Hillier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ve arkadaşları, klinik bakımın bir parçası olarak GDM için tek adımlı veya iki adımlı taramaya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edilen 23.792 kadının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perinatal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sonuçlarını, hastalara ve sağlık çalışanlarına sunulan tüm test sonuçlarıyla karşılaştırdı. 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5412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aseline="30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Bu çalışmaya benzer şekilde, iki aşamalı yaklaşıma kıyasla tek aşama kullanılarak taranan kadınlarda GDM oranları daha yüksekti (%16,5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vs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%8,5, %95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CI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1,79-2,11) ve LGA doğum ağırlığı,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perinatal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morbidite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gebeliğin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hipertansif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bozuklukları veya sezaryen doğumda hiçbir farklılık yoktu.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Ayrıca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Hillier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ve arkadaşları, iki aşamalı yaklaşıma kıyasla tek aşamayla taranan kadınlarda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neonatal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hipoglisemi oranlarının daha yüksek olduğunu bulmuşlardır (9.2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vs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%7.5, %95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CI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1.12–1.34). </a:t>
            </a: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0925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 glikoz yüküyle ilgili daha yüksek yan etki oranları, büyük olasılıkla çalışma protokolü ile standart bakım arasındaki farklılıklardan kaynaklanmaktadır. </a:t>
            </a:r>
          </a:p>
          <a:p>
            <a:endParaRPr lang="tr-TR" dirty="0"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Standart bakımda yalnızca 50 g OGTT değeri yüksek olan kadınlara 100 g OGTT uygulanırken, çalışmada değeri 200'ün altında olan herkese 3 saatlik veya 2 saatlik OGTT uygulandı.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858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Klinik bakım standartlarına göre test yapılsaydı IADPSG kriterlerine göre taranan tüm kadınların %13’ü,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grubundaki kadınların yalnızca %4'ü teste tabi tutulmadıkları için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advers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olaylar yaşayacaktı.</a:t>
            </a:r>
          </a:p>
          <a:p>
            <a:endParaRPr lang="tr-TR" dirty="0"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Birkaç çalışma sınırlaması bahsetmeyi hak ediyor. İlk olarak, örneklem büyüklüğü her grupta GDM tanısı almış kadınlar arasındaki sonuçları karşılaştırmak için yetersizdi.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69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F4F3AA-F9EF-4D57-94D0-6653D64F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sz="4400" b="1" dirty="0"/>
              <a:t>GİRİŞ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AEFE21-DFDB-4E04-BCDE-863D76495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Bu pragmatik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kontrollü çalışma, IADPSG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tarama yaklaşımları arasındaki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perinatal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sonuçlardaki farklılıkları değerlendirmek için tasarlanmıştır.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IADPSG'nin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hafif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hiperglisemi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için daha duyarlı olduğu göz önüne alındığında: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IADPSG kriterlerine göre GDM taramasından geçen kadınlarda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kriterlerini kullananlara kıyasla gebelik yaşına göre büyük (LGA)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yenidoğan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oranlarının daha düşük olacağı varsayıldı.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 tanısı almamış kadın alt kümesinde, IADPSG grubundakilerin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grubundakilere kıyasla daha düşük LGA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yenidoğan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oranlarına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sahip olacağı varsayıldı.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20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 teşhisi konan kişiler arasında LGA farkını saptamada yeterli güce sahip olmak için yaklaşık 10.000 kadının iki çalışma grubuna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edilmesi gerekecektir.</a:t>
            </a:r>
          </a:p>
          <a:p>
            <a:endParaRPr lang="tr-TR" dirty="0"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İkincisi, önceki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kohort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çalışmasında gözlemlenen oranlara dayanarak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 daha yüksek bir LGA oranı (%15) tahmin edildi.</a:t>
            </a:r>
          </a:p>
          <a:p>
            <a:endParaRPr lang="tr-TR" dirty="0"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Bununla birlikte,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grubundaki LGA oranı %8.5 olması önceden varsayılmış olana benzer önemli bir etki büyüklüğünü tespit etmeyi engellemiş olabilir.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428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Üçüncüsü; 2. ziyaretten önce katılımcıların geri çekilmesi,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 IADPSG grubuna göre daha yaygındı. Bu durum, GDM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insidansının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azalmasına yol açmış olsa da medeni durum dışında geri çekilen 95 kadın ile kalanlar arasında demografik ve klinik özellikler benzerdi.</a:t>
            </a:r>
          </a:p>
          <a:p>
            <a:endParaRPr lang="tr-TR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Son olarak, tüm kadınlara 50 g OGTT verildi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;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sadece IADPSG kriterleri kullanılsaydı klinik olarak gereksiz olurdu. 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2958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Ek olarak, 50 g OGTT değerleri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200 mg/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11.1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mmol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/L) olan kadınlar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edilmedi ve dışlandı .Bu durum,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grubunda GDM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insidansını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azaltmıştır (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200 mg/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50 g OGTT değerleri olmadan %4,5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vs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200 mg/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50 g OGTT değerleri dahil %5.8).</a:t>
            </a:r>
          </a:p>
          <a:p>
            <a:endParaRPr lang="tr-TR" dirty="0"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Sağlık ekibi profesyonellerinin spesifik test yaklaşımına tamamen kör kalıp kalmadığını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değerlendiremesekte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, her iki grupta da 50 g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OGTT'nin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uygulanması muhtemelen körlüğün korunmasına yardımcı oldu. Ayrıca, sağlık hizmeti verenlerin sayısal sonuçlara erişimi yoktu. 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</a:endParaRPr>
          </a:p>
          <a:p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2748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D0DE3E5-E9EE-458C-92B9-DD0CA108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TARTIŞMA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6A89E3F-58D5-4C41-987A-54ABF4D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GDM2 çalışmasının güçlü yönleri,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çalışma tasarımını içermesidir. 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Uygunluk kriterleri, standart uygulamada 24. gebelik haftasından sonra GDM taraması alan kadınlara benzerdi ve tüm katılımcılar normal bir bakım ortamında çalışmaya alındı ​​ve tedavi edildi.</a:t>
            </a:r>
          </a:p>
        </p:txBody>
      </p:sp>
    </p:spTree>
    <p:extLst>
      <p:ext uri="{BB962C8B-B14F-4D97-AF65-F5344CB8AC3E}">
        <p14:creationId xmlns:p14="http://schemas.microsoft.com/office/powerpoint/2010/main" val="3825295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3CEA13-8713-4412-B024-C1C437F9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3E307D-5082-43DB-A9D9-1D8D5FE19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GDM2 çalışmasının sonuçları,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kriterleri ile karşılaştırıldığında GDM teşhisi için IADPSG kriterlerinin sağlık bakım kaynaklarının kullanımını artırdığına ancak LGA doğum ağırlığı veya hamilelikle ilgili diğer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morbidite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risklerini azaltmadığına dair kanıt sağlar.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1015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F6DFCC-2DFC-4AED-B6CF-E4863D16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9106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DİNLEDİĞİNİZ İÇİN TEŞEKKÜRLER..</a:t>
            </a:r>
          </a:p>
        </p:txBody>
      </p:sp>
    </p:spTree>
    <p:extLst>
      <p:ext uri="{BB962C8B-B14F-4D97-AF65-F5344CB8AC3E}">
        <p14:creationId xmlns:p14="http://schemas.microsoft.com/office/powerpoint/2010/main" val="336896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3601D3-D855-446F-AA27-382E948B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E2A98D-51CE-4295-B3CF-0C56D6CA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400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GDM2 çalışması (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Gestasyonel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Diyabet için İki Tarama Stratejisinin Karşılaştırılması) tek merkezli, paralel gruplu, karşılaştırmalı bir etkinlik çalışmasıydı.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Haziran 2015 ile Şubat 2019 arasında Pittsburgh, Pennsylvania'daki Pittsburgh Üniversitesi Tıp Merkezi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Magee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Kadın Hastanesi'ne bağlı 10 doğum kliniğinden </a:t>
            </a:r>
            <a:r>
              <a:rPr lang="tr-TR" dirty="0">
                <a:ea typeface="Calibri" panose="020F0502020204030204" pitchFamily="34" charset="0"/>
              </a:rPr>
              <a:t>geb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e kadınlar alındı.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619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Çalışma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tasarımı ve çalışma prosedürleri, daha önce yayınlanmış  ve Pittsburgh Üniversitesi'nin Kurumsal İnceleme Kurulu tarafından onaylanmıştır.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Katılımcılardan kayıttan önce yazılı bilgilendirilmiş onam alındı.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Pittsburgh Üniversitesi Klinik ve Çeviri Bilimleri Enstitüsü bünyesindeki bağımsız bir veri güvenliği izleme kurulu gözetim sağladı.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1503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18-45 yaşları arasında, 18 ile 28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6/7 </a:t>
            </a:r>
            <a:r>
              <a:rPr lang="tr-TR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gebelik haftalarındaki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kadınlar kaydedildi.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Dışlama kriterleri;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önceden var olan tip 1 veya tip 2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diabetes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mellitus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24. gebelik haftasından önce teşhis edilen diyabet, çoğul gebelik, ilaç gerektiren hipertansiyon, kayıttan 30 gün önce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kortikosteroid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kullanımı, majör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konjenital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anomali, 28. gebelik haftasından önce beklenen erken doğum, 30. gebelik haftasından önce glikoz testini tamamlayamama, HIV enfeksiyonu, karaciğer hastalığı ve </a:t>
            </a:r>
            <a:r>
              <a:rPr lang="tr-TR" sz="20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gastrik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bypass ameliyatı öyküsü veya OGTT yapılmasını engelleyen diğer durumlardı.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22DF28-423E-49E7-9E45-5673CDF3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/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EF9D14-C822-41AB-AC56-63C2D0FFE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effectLst/>
              <a:ea typeface="Calibri" panose="020F0502020204030204" pitchFamily="34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24 + 0/7 ve 28 + 6/7 gebelik haftaları arasında tamamlanan başlangıç ​​ziyaretleri demografik ve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antropometrik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 değerlendirmeleri içeriyordu.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Tüm katılımcılara 50 g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glukoz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yükleme testi (OGTT) uygulandı ve sonuç &lt;200 mg/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dL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(&lt;11,1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mmol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/) ise katılımcılar IADPSG veya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Carpenter-Coustan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grubuna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randomize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edildi. </a:t>
            </a:r>
          </a:p>
          <a:p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50 g OGTT değerleri 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200 mg/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dL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tr-TR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≥ 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11.1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mmol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/L) olan kadınların </a:t>
            </a:r>
            <a:r>
              <a:rPr lang="tr-TR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gestasyonel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Times New Roman" panose="02020603050405020304" pitchFamily="18" charset="0"/>
              </a:rPr>
              <a:t> diyabeti olduğu varsayıldı ve çalışma dışı bırakıldı.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4217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2852</Words>
  <Application>Microsoft Office PowerPoint</Application>
  <PresentationFormat>Geniş ekran</PresentationFormat>
  <Paragraphs>273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55</vt:i4>
      </vt:variant>
    </vt:vector>
  </HeadingPairs>
  <TitlesOfParts>
    <vt:vector size="58" baseType="lpstr">
      <vt:lpstr>Office Teması</vt:lpstr>
      <vt:lpstr>1_Özel Tasarım</vt:lpstr>
      <vt:lpstr>Özel Tasarım</vt:lpstr>
      <vt:lpstr>PowerPoint Sunusu</vt:lpstr>
      <vt:lpstr>   GESTASYONEL DİABETES MELLİTUS İÇİN İKİ TARAMA STRATEJİSİNİN PERİNATAL SONUÇLARI </vt:lpstr>
      <vt:lpstr>GİRİŞ</vt:lpstr>
      <vt:lpstr>GİRİŞ</vt:lpstr>
      <vt:lpstr>GİRİŞ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METOD</vt:lpstr>
      <vt:lpstr>BULGULAR</vt:lpstr>
      <vt:lpstr>PowerPoint Sunusu</vt:lpstr>
      <vt:lpstr>PowerPoint Sunusu</vt:lpstr>
      <vt:lpstr>BULGULAR</vt:lpstr>
      <vt:lpstr>BULGULAR</vt:lpstr>
      <vt:lpstr>BULGULAR</vt:lpstr>
      <vt:lpstr>PowerPoint Sunusu</vt:lpstr>
      <vt:lpstr>PowerPoint Sunusu</vt:lpstr>
      <vt:lpstr>BULGULAR</vt:lpstr>
      <vt:lpstr>PowerPoint Sunusu</vt:lpstr>
      <vt:lpstr>BULGULAR</vt:lpstr>
      <vt:lpstr>PowerPoint Sunusu</vt:lpstr>
      <vt:lpstr>PowerPoint Sunusu</vt:lpstr>
      <vt:lpstr>BULGULAR</vt:lpstr>
      <vt:lpstr>PowerPoint Sunusu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SONUÇ</vt:lpstr>
      <vt:lpstr>DİNLEDİĞİNİZ İÇİN TEŞEKKÜRLER..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Betül  Kaya</dc:creator>
  <cp:lastModifiedBy>betül kaya</cp:lastModifiedBy>
  <cp:revision>3</cp:revision>
  <dcterms:created xsi:type="dcterms:W3CDTF">2022-03-17T17:39:29Z</dcterms:created>
  <dcterms:modified xsi:type="dcterms:W3CDTF">2022-04-12T11:05:35Z</dcterms:modified>
</cp:coreProperties>
</file>