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7"/>
  </p:notesMasterIdLst>
  <p:sldIdLst>
    <p:sldId id="256" r:id="rId5"/>
    <p:sldId id="297" r:id="rId6"/>
    <p:sldId id="298" r:id="rId7"/>
    <p:sldId id="359" r:id="rId8"/>
    <p:sldId id="343" r:id="rId9"/>
    <p:sldId id="267" r:id="rId10"/>
    <p:sldId id="268" r:id="rId11"/>
    <p:sldId id="269" r:id="rId12"/>
    <p:sldId id="305" r:id="rId13"/>
    <p:sldId id="280" r:id="rId14"/>
    <p:sldId id="260" r:id="rId15"/>
    <p:sldId id="336" r:id="rId16"/>
    <p:sldId id="335" r:id="rId17"/>
    <p:sldId id="344" r:id="rId18"/>
    <p:sldId id="334" r:id="rId19"/>
    <p:sldId id="345" r:id="rId20"/>
    <p:sldId id="326" r:id="rId21"/>
    <p:sldId id="295" r:id="rId22"/>
    <p:sldId id="261" r:id="rId23"/>
    <p:sldId id="262" r:id="rId24"/>
    <p:sldId id="296" r:id="rId25"/>
    <p:sldId id="363" r:id="rId26"/>
    <p:sldId id="299" r:id="rId27"/>
    <p:sldId id="361" r:id="rId28"/>
    <p:sldId id="314" r:id="rId29"/>
    <p:sldId id="300" r:id="rId30"/>
    <p:sldId id="301" r:id="rId31"/>
    <p:sldId id="306" r:id="rId32"/>
    <p:sldId id="349" r:id="rId33"/>
    <p:sldId id="368" r:id="rId34"/>
    <p:sldId id="312" r:id="rId35"/>
    <p:sldId id="311" r:id="rId36"/>
    <p:sldId id="364" r:id="rId37"/>
    <p:sldId id="309" r:id="rId38"/>
    <p:sldId id="308" r:id="rId39"/>
    <p:sldId id="307" r:id="rId40"/>
    <p:sldId id="272" r:id="rId41"/>
    <p:sldId id="332" r:id="rId42"/>
    <p:sldId id="358" r:id="rId43"/>
    <p:sldId id="273" r:id="rId44"/>
    <p:sldId id="315" r:id="rId45"/>
    <p:sldId id="321" r:id="rId46"/>
    <p:sldId id="319" r:id="rId47"/>
    <p:sldId id="325" r:id="rId48"/>
    <p:sldId id="362" r:id="rId49"/>
    <p:sldId id="274" r:id="rId50"/>
    <p:sldId id="282" r:id="rId51"/>
    <p:sldId id="283" r:id="rId52"/>
    <p:sldId id="281" r:id="rId53"/>
    <p:sldId id="285" r:id="rId54"/>
    <p:sldId id="346" r:id="rId55"/>
    <p:sldId id="350" r:id="rId56"/>
    <p:sldId id="287" r:id="rId57"/>
    <p:sldId id="289" r:id="rId58"/>
    <p:sldId id="290" r:id="rId59"/>
    <p:sldId id="291" r:id="rId60"/>
    <p:sldId id="351" r:id="rId61"/>
    <p:sldId id="292" r:id="rId62"/>
    <p:sldId id="352" r:id="rId63"/>
    <p:sldId id="365" r:id="rId64"/>
    <p:sldId id="367" r:id="rId65"/>
    <p:sldId id="294" r:id="rId66"/>
    <p:sldId id="279" r:id="rId67"/>
    <p:sldId id="324" r:id="rId68"/>
    <p:sldId id="341" r:id="rId69"/>
    <p:sldId id="347" r:id="rId70"/>
    <p:sldId id="348" r:id="rId71"/>
    <p:sldId id="354" r:id="rId72"/>
    <p:sldId id="353" r:id="rId73"/>
    <p:sldId id="355" r:id="rId74"/>
    <p:sldId id="356" r:id="rId75"/>
    <p:sldId id="328" r:id="rId7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93"/>
    <a:srgbClr val="FFE181"/>
    <a:srgbClr val="FFCC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591" autoAdjust="0"/>
  </p:normalViewPr>
  <p:slideViewPr>
    <p:cSldViewPr snapToGrid="0">
      <p:cViewPr varScale="1">
        <p:scale>
          <a:sx n="79" d="100"/>
          <a:sy n="79" d="100"/>
        </p:scale>
        <p:origin x="1794" y="9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0BC9C-0568-46DC-93D5-44ED6CEEECCF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3C72D-3816-40D4-977A-EE587EAA17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33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İmmün</a:t>
            </a:r>
            <a:r>
              <a:rPr lang="tr-TR" dirty="0"/>
              <a:t> sistem değ. </a:t>
            </a:r>
            <a:r>
              <a:rPr lang="tr-TR" dirty="0" err="1"/>
              <a:t>Timusun</a:t>
            </a:r>
            <a:r>
              <a:rPr lang="tr-TR" dirty="0"/>
              <a:t> küçülmesiyle enfeksiyonlara dirençte azalma, </a:t>
            </a:r>
            <a:r>
              <a:rPr lang="tr-TR" dirty="0" err="1"/>
              <a:t>otoimmün</a:t>
            </a:r>
            <a:r>
              <a:rPr lang="tr-TR" dirty="0"/>
              <a:t> hastalıklarda artış</a:t>
            </a:r>
          </a:p>
          <a:p>
            <a:r>
              <a:rPr lang="tr-TR" dirty="0"/>
              <a:t>Serbest radikal teorisi: yaşlanma kısmen serbest radikal hasarına bağlı gelişir</a:t>
            </a:r>
          </a:p>
          <a:p>
            <a:r>
              <a:rPr lang="tr-TR" dirty="0"/>
              <a:t>Aşınma teorisi: </a:t>
            </a:r>
            <a:r>
              <a:rPr lang="tr-TR" dirty="0" err="1"/>
              <a:t>dna</a:t>
            </a:r>
            <a:r>
              <a:rPr lang="tr-TR" dirty="0"/>
              <a:t> hasarı sonrasında yapılması beklenen onarımın hatalı veya yetersiz yapılması</a:t>
            </a:r>
          </a:p>
          <a:p>
            <a:r>
              <a:rPr lang="tr-TR" dirty="0" err="1"/>
              <a:t>Enflamasyon</a:t>
            </a:r>
            <a:r>
              <a:rPr lang="tr-TR" dirty="0"/>
              <a:t> </a:t>
            </a:r>
            <a:r>
              <a:rPr lang="tr-TR" dirty="0" err="1"/>
              <a:t>hip.yaşa</a:t>
            </a:r>
            <a:r>
              <a:rPr lang="tr-TR" dirty="0"/>
              <a:t> bağlı </a:t>
            </a:r>
            <a:r>
              <a:rPr lang="tr-TR" dirty="0" err="1"/>
              <a:t>sitokin</a:t>
            </a:r>
            <a:r>
              <a:rPr lang="tr-TR" dirty="0"/>
              <a:t> üretiminin yaşlanmadan sorumlu olduğu </a:t>
            </a:r>
            <a:r>
              <a:rPr lang="tr-TR" dirty="0" err="1"/>
              <a:t>kr</a:t>
            </a:r>
            <a:r>
              <a:rPr lang="tr-TR" dirty="0"/>
              <a:t> </a:t>
            </a:r>
            <a:r>
              <a:rPr lang="tr-TR" dirty="0" err="1"/>
              <a:t>proenfamatuar</a:t>
            </a:r>
            <a:r>
              <a:rPr lang="tr-TR" dirty="0"/>
              <a:t> durum yaratarak hücre </a:t>
            </a:r>
            <a:r>
              <a:rPr lang="tr-TR" dirty="0" err="1"/>
              <a:t>fonk</a:t>
            </a:r>
            <a:r>
              <a:rPr lang="tr-TR" dirty="0"/>
              <a:t> olumsuz etkilediği 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158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3404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İdrar kaçırma hekime bir sorun </a:t>
            </a:r>
            <a:r>
              <a:rPr lang="tr-TR" dirty="0" err="1"/>
              <a:t>olark</a:t>
            </a:r>
            <a:r>
              <a:rPr lang="tr-TR" dirty="0"/>
              <a:t> getirilmez hekimin sorgulaması gerekir bu şikayet </a:t>
            </a:r>
            <a:r>
              <a:rPr lang="tr-TR" dirty="0" err="1"/>
              <a:t>azaltılabilr</a:t>
            </a:r>
            <a:r>
              <a:rPr lang="tr-TR" dirty="0"/>
              <a:t> ve ya geri döndürülebilir</a:t>
            </a:r>
          </a:p>
          <a:p>
            <a:r>
              <a:rPr lang="tr-TR" dirty="0"/>
              <a:t>Diyabet, </a:t>
            </a:r>
            <a:r>
              <a:rPr lang="tr-TR" dirty="0" err="1"/>
              <a:t>antihipertansifler</a:t>
            </a:r>
            <a:r>
              <a:rPr lang="tr-TR" dirty="0"/>
              <a:t>, anti </a:t>
            </a:r>
            <a:r>
              <a:rPr lang="tr-TR" dirty="0" err="1"/>
              <a:t>depresanlar</a:t>
            </a:r>
            <a:r>
              <a:rPr lang="tr-TR" dirty="0"/>
              <a:t>, kalp krizi geçirme korkusu gibi sebepler cinsel işlevi </a:t>
            </a:r>
            <a:r>
              <a:rPr lang="tr-TR" dirty="0" err="1"/>
              <a:t>etkilemktedir</a:t>
            </a:r>
            <a:r>
              <a:rPr lang="tr-TR" dirty="0"/>
              <a:t>.</a:t>
            </a:r>
          </a:p>
          <a:p>
            <a:r>
              <a:rPr lang="tr-TR" dirty="0"/>
              <a:t>Alınacak günlük kalori </a:t>
            </a:r>
            <a:r>
              <a:rPr lang="tr-TR" dirty="0" err="1"/>
              <a:t>kişinn</a:t>
            </a:r>
            <a:r>
              <a:rPr lang="tr-TR" dirty="0"/>
              <a:t> hareketliliğine göre hesaplanmalı, kendi kendine beslenip beslenemediği , alışverişini yemeklerinin kendisi yapıp yapmadığı, başkalarının desteğine ihtiyaç</a:t>
            </a:r>
          </a:p>
          <a:p>
            <a:r>
              <a:rPr lang="tr-TR" dirty="0"/>
              <a:t>Barsak </a:t>
            </a:r>
            <a:r>
              <a:rPr lang="tr-TR" dirty="0" err="1"/>
              <a:t>hareketleirnin</a:t>
            </a:r>
            <a:r>
              <a:rPr lang="tr-TR" dirty="0"/>
              <a:t> azalması, az su tüketimi, hareketsiz yaşam kullanılan ilaçlar. Çözüm için beslenme danışmanlığı </a:t>
            </a:r>
            <a:r>
              <a:rPr lang="tr-TR" dirty="0" err="1"/>
              <a:t>verilmsi</a:t>
            </a:r>
            <a:r>
              <a:rPr lang="tr-TR" dirty="0"/>
              <a:t> ve </a:t>
            </a:r>
            <a:r>
              <a:rPr lang="tr-TR" dirty="0" err="1"/>
              <a:t>gerektiginde</a:t>
            </a:r>
            <a:r>
              <a:rPr lang="tr-TR" dirty="0"/>
              <a:t> ilaç reçete edilmesi yaşam kalitesini </a:t>
            </a:r>
            <a:r>
              <a:rPr lang="tr-TR" dirty="0" err="1"/>
              <a:t>artırıır</a:t>
            </a:r>
            <a:endParaRPr lang="tr-TR" dirty="0"/>
          </a:p>
          <a:p>
            <a:r>
              <a:rPr lang="tr-TR" dirty="0"/>
              <a:t>Sigara </a:t>
            </a:r>
            <a:r>
              <a:rPr lang="tr-TR" dirty="0" err="1"/>
              <a:t>değiştirlebilir</a:t>
            </a:r>
            <a:r>
              <a:rPr lang="tr-TR" dirty="0"/>
              <a:t> </a:t>
            </a:r>
            <a:r>
              <a:rPr lang="tr-TR" dirty="0" err="1"/>
              <a:t>kvh</a:t>
            </a:r>
            <a:r>
              <a:rPr lang="tr-TR" dirty="0"/>
              <a:t> risk </a:t>
            </a:r>
            <a:r>
              <a:rPr lang="tr-TR" dirty="0" err="1"/>
              <a:t>fakt</a:t>
            </a:r>
            <a:r>
              <a:rPr lang="tr-TR" dirty="0"/>
              <a:t> olmanı yanı sıra osteoporoz ve kalça kırığına yol açtığından yaşamı kısaltmaktadır.  </a:t>
            </a:r>
          </a:p>
          <a:p>
            <a:r>
              <a:rPr lang="tr-TR" dirty="0"/>
              <a:t>Düşmeler yaşlıda yüksek </a:t>
            </a:r>
            <a:r>
              <a:rPr lang="tr-TR" dirty="0" err="1"/>
              <a:t>mortalite</a:t>
            </a:r>
            <a:r>
              <a:rPr lang="tr-TR" dirty="0"/>
              <a:t> ve </a:t>
            </a:r>
            <a:r>
              <a:rPr lang="tr-TR" dirty="0" err="1"/>
              <a:t>morbidite</a:t>
            </a:r>
            <a:r>
              <a:rPr lang="tr-TR" dirty="0"/>
              <a:t> nedenidir.</a:t>
            </a:r>
          </a:p>
          <a:p>
            <a:r>
              <a:rPr lang="tr-TR" dirty="0"/>
              <a:t>Aile yapısı sosyal durumu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0426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5706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Mini </a:t>
            </a:r>
            <a:r>
              <a:rPr lang="tr-TR" dirty="0" err="1"/>
              <a:t>mental</a:t>
            </a:r>
            <a:r>
              <a:rPr lang="tr-TR" dirty="0"/>
              <a:t> durum muayenesi ; yer-zaman oryantasyonu,  yakın hafıza, hesap yapma, lisan </a:t>
            </a:r>
          </a:p>
          <a:p>
            <a:r>
              <a:rPr lang="tr-TR" dirty="0"/>
              <a:t>Günlük yaşam aktivite ölçeği : 1-iş yapmak için yetersiz 2-çok bağımlı, 3-orta derecede yardıma gereksinim, 4-minimal yadıma gereksinim, 5- tamamen bağımsız . Merdiven inip çıkma, giyinme, kişisel bakım, beslenme, banyo yapma gibi aktiviteleri ne ölçüde yapabildiği </a:t>
            </a:r>
          </a:p>
          <a:p>
            <a:r>
              <a:rPr lang="tr-TR" dirty="0" err="1"/>
              <a:t>Enstrümental</a:t>
            </a:r>
            <a:r>
              <a:rPr lang="tr-TR" dirty="0"/>
              <a:t> yaşam aktivite ölçeği: alışveriş, ev işleri, yemek hazırlama gibi aktiviteleri bağımsız yapma oranına göre puan alır. 0(çok bağımlı)-8(bağımsız) </a:t>
            </a:r>
          </a:p>
          <a:p>
            <a:r>
              <a:rPr lang="tr-TR" dirty="0" err="1"/>
              <a:t>Get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go</a:t>
            </a:r>
            <a:r>
              <a:rPr lang="tr-TR" dirty="0"/>
              <a:t> testi: kalk ve yürü testi sandalyeden kalk yürü dön ve otur . 16 saniyeden fazlaysa düşme riski var </a:t>
            </a:r>
          </a:p>
          <a:p>
            <a:r>
              <a:rPr lang="tr-TR" dirty="0"/>
              <a:t>Fısıltı testi: hastanın arkasında bir kol mesafesi uzağında oturup fısıltıyla harf ve rakamlarda oluşan bir dizi söyler . 6 </a:t>
            </a:r>
            <a:r>
              <a:rPr lang="tr-TR" dirty="0" err="1"/>
              <a:t>sından</a:t>
            </a:r>
            <a:r>
              <a:rPr lang="tr-TR" dirty="0"/>
              <a:t> 3 ünü tekrar edebilirse testten </a:t>
            </a:r>
            <a:r>
              <a:rPr lang="tr-TR" dirty="0" err="1"/>
              <a:t>gecmiş</a:t>
            </a:r>
            <a:r>
              <a:rPr lang="tr-TR" dirty="0"/>
              <a:t> sayılır</a:t>
            </a:r>
          </a:p>
          <a:p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4550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18-23 hafif </a:t>
            </a:r>
            <a:r>
              <a:rPr lang="tr-TR" dirty="0" err="1"/>
              <a:t>demans</a:t>
            </a:r>
            <a:endParaRPr lang="tr-TR" dirty="0"/>
          </a:p>
          <a:p>
            <a:r>
              <a:rPr lang="tr-TR" dirty="0"/>
              <a:t>&lt;17 ciddi </a:t>
            </a:r>
            <a:r>
              <a:rPr lang="tr-TR" dirty="0" err="1"/>
              <a:t>demans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6542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9604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öZellikle</a:t>
            </a:r>
            <a:r>
              <a:rPr lang="tr-TR" dirty="0"/>
              <a:t> bakımevinde yaşayanlarda evde yaşayanlara göre sık görülür</a:t>
            </a:r>
          </a:p>
          <a:p>
            <a:r>
              <a:rPr lang="tr-TR" dirty="0"/>
              <a:t>özellikle yalnız yaşayan erkeklerde intiharla sonuçlanabilir.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6080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Değiştirilebillir</a:t>
            </a:r>
            <a:r>
              <a:rPr lang="tr-TR" dirty="0"/>
              <a:t> risk faktörleri </a:t>
            </a:r>
            <a:r>
              <a:rPr lang="tr-TR" dirty="0" err="1"/>
              <a:t>ht</a:t>
            </a:r>
            <a:r>
              <a:rPr lang="tr-TR" dirty="0"/>
              <a:t>, sigara, </a:t>
            </a:r>
            <a:r>
              <a:rPr lang="tr-TR" dirty="0" err="1"/>
              <a:t>hiperkolesterolemi</a:t>
            </a:r>
            <a:r>
              <a:rPr lang="tr-TR" dirty="0"/>
              <a:t> , hareketsizlik, diyabet ve </a:t>
            </a:r>
            <a:r>
              <a:rPr lang="tr-TR" dirty="0" err="1"/>
              <a:t>obezite</a:t>
            </a:r>
            <a:r>
              <a:rPr lang="tr-TR" dirty="0"/>
              <a:t> bunlar sorgulanmalı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1186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1411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smear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 yaptırıp yaptırmadığı sorgulanmalı, yapılmadıysa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smear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 yapılmalıdır.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397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baseline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273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6160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 err="1"/>
              <a:t>Digital</a:t>
            </a:r>
            <a:r>
              <a:rPr lang="tr-TR" dirty="0"/>
              <a:t> </a:t>
            </a:r>
            <a:r>
              <a:rPr lang="tr-TR" dirty="0" err="1"/>
              <a:t>rektal</a:t>
            </a:r>
            <a:r>
              <a:rPr lang="tr-TR" dirty="0"/>
              <a:t> muayene, kanda </a:t>
            </a:r>
            <a:r>
              <a:rPr lang="tr-TR" dirty="0" err="1"/>
              <a:t>psa</a:t>
            </a:r>
            <a:r>
              <a:rPr lang="tr-TR" dirty="0"/>
              <a:t> </a:t>
            </a:r>
            <a:r>
              <a:rPr lang="tr-TR" dirty="0" err="1"/>
              <a:t>bakıması</a:t>
            </a:r>
            <a:r>
              <a:rPr lang="tr-TR" dirty="0"/>
              <a:t>, </a:t>
            </a:r>
            <a:r>
              <a:rPr lang="tr-TR" dirty="0" err="1"/>
              <a:t>transrektal</a:t>
            </a:r>
            <a:r>
              <a:rPr lang="tr-TR" dirty="0"/>
              <a:t> </a:t>
            </a:r>
            <a:r>
              <a:rPr lang="tr-TR" dirty="0" err="1"/>
              <a:t>usg</a:t>
            </a:r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1804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456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9254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2255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Tinetti</a:t>
            </a:r>
            <a:r>
              <a:rPr lang="tr-TR" dirty="0"/>
              <a:t> testi; çeşitli denge ve yürüme sorularından oluşur . Sandalyeden kalkma, dik durma , göz kapalı dik durma, </a:t>
            </a:r>
            <a:r>
              <a:rPr lang="tr-TR" dirty="0" err="1"/>
              <a:t>sternumu</a:t>
            </a:r>
            <a:r>
              <a:rPr lang="tr-TR" dirty="0"/>
              <a:t> dürtmek, 360 derece dönmek, tek bacak üstünde durmak , adım uzunluğu adım genişliği, yürüme hattında sapma </a:t>
            </a:r>
            <a:r>
              <a:rPr lang="tr-TR" dirty="0" err="1"/>
              <a:t>değerlendirlir</a:t>
            </a:r>
            <a:r>
              <a:rPr lang="tr-TR" dirty="0"/>
              <a:t> puan verilir </a:t>
            </a:r>
          </a:p>
          <a:p>
            <a:r>
              <a:rPr lang="tr-TR" dirty="0"/>
              <a:t>Sandalyeden</a:t>
            </a:r>
            <a:r>
              <a:rPr lang="tr-TR" baseline="0" dirty="0"/>
              <a:t> oturur pozisyondan ayağa kalkması 10 adım – 3 metre yürümesi ve tekrar yerine oturması gözlemlenir. Zaman da tutulur, 16 </a:t>
            </a:r>
            <a:r>
              <a:rPr lang="tr-TR" baseline="0" dirty="0" err="1"/>
              <a:t>sn</a:t>
            </a:r>
            <a:r>
              <a:rPr lang="tr-TR" baseline="0" dirty="0"/>
              <a:t> den uzun olması düşme olasılığını işaret eder.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4572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242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baseline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94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9138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692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Nüfusun yaşlanması bir nüfusun yaş yapısının değişerek, yaşlı insanların payının göreceli olarak artasıdır.</a:t>
            </a:r>
          </a:p>
          <a:p>
            <a:r>
              <a:rPr lang="tr-TR" dirty="0"/>
              <a:t>Kuşkusuz bölgeler arasında farklılıklar</a:t>
            </a:r>
            <a:r>
              <a:rPr lang="tr-TR" baseline="0" dirty="0"/>
              <a:t> </a:t>
            </a:r>
            <a:r>
              <a:rPr lang="tr-TR" baseline="0" dirty="0" err="1"/>
              <a:t>vardır.her</a:t>
            </a:r>
            <a:r>
              <a:rPr lang="tr-TR" baseline="0" dirty="0"/>
              <a:t> 5 Avrupalının biri 60 yaş ve üstünde iken, yalnızca her 20 </a:t>
            </a:r>
            <a:r>
              <a:rPr lang="tr-TR" baseline="0" dirty="0" err="1"/>
              <a:t>afrikalıdan</a:t>
            </a:r>
            <a:r>
              <a:rPr lang="tr-TR" baseline="0" dirty="0"/>
              <a:t> biri 60 yaş ve üstüdür.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4921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8221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6979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68138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Her fiziksel antrenman ısınma ile başlamalıdır</a:t>
            </a:r>
          </a:p>
          <a:p>
            <a:r>
              <a:rPr lang="tr-TR" dirty="0"/>
              <a:t>Antrenmandan sonra en az 10 </a:t>
            </a:r>
            <a:r>
              <a:rPr lang="tr-TR" dirty="0" err="1"/>
              <a:t>dk</a:t>
            </a:r>
            <a:r>
              <a:rPr lang="tr-TR" dirty="0"/>
              <a:t> süreli aktif soğuma yapılmalıdır (örneğin, 30- 40 </a:t>
            </a:r>
            <a:r>
              <a:rPr lang="tr-TR" dirty="0" err="1"/>
              <a:t>dk</a:t>
            </a:r>
            <a:r>
              <a:rPr lang="tr-TR" dirty="0"/>
              <a:t> </a:t>
            </a:r>
            <a:r>
              <a:rPr lang="tr-TR" dirty="0" err="1"/>
              <a:t>lık</a:t>
            </a:r>
            <a:r>
              <a:rPr lang="tr-TR" dirty="0"/>
              <a:t> bir egzersizin son 5 </a:t>
            </a:r>
            <a:r>
              <a:rPr lang="tr-TR" dirty="0" err="1"/>
              <a:t>dk</a:t>
            </a:r>
            <a:r>
              <a:rPr lang="tr-TR" dirty="0"/>
              <a:t> </a:t>
            </a:r>
            <a:r>
              <a:rPr lang="tr-TR" dirty="0" err="1"/>
              <a:t>lık</a:t>
            </a:r>
            <a:r>
              <a:rPr lang="tr-TR" dirty="0"/>
              <a:t> kısmı giderek yavaşlayan bir tempoda bitirilebilir ve arkasından germe yapılabilir)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94751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Yaşlılar için egzersizde göz önünde tutulması gereken bir kural da şudur;</a:t>
            </a:r>
            <a:r>
              <a:rPr lang="tr-TR" baseline="0" dirty="0"/>
              <a:t> </a:t>
            </a:r>
            <a:r>
              <a:rPr lang="tr-TR" dirty="0"/>
              <a:t>Birey ne kadar yaşlı ise anaerobik egzersizden o kadar kaçınılmalıdır.100 m, 200 m koşu</a:t>
            </a:r>
            <a:r>
              <a:rPr lang="tr-TR" baseline="0" dirty="0"/>
              <a:t> ve 400 m orta mesafe koşuları yaşlılar için </a:t>
            </a:r>
            <a:r>
              <a:rPr lang="tr-TR" baseline="0" dirty="0" err="1"/>
              <a:t>tehlikelidir.bu</a:t>
            </a:r>
            <a:r>
              <a:rPr lang="tr-TR" baseline="0" dirty="0"/>
              <a:t> egzersizlerin sağlık için önemi de yoktur ve yaşlılar için risk faktörüdür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3395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Yürüyüş yaşlılar için en önemli faydalı egzersizdir.</a:t>
            </a:r>
          </a:p>
          <a:p>
            <a:r>
              <a:rPr lang="tr-TR" dirty="0"/>
              <a:t>Egzersizin programı,</a:t>
            </a:r>
            <a:r>
              <a:rPr lang="tr-TR" baseline="0" dirty="0"/>
              <a:t> şiddeti kişiye özel olmalıdır.</a:t>
            </a:r>
            <a:endParaRPr lang="tr-TR" dirty="0"/>
          </a:p>
          <a:p>
            <a:r>
              <a:rPr lang="tr-TR" dirty="0"/>
              <a:t>Yürüyüş yaparken yanındaki kişiyle rahatlıkla konuşabilir bir tempoda yürümesi önerilerek kişinin kendi temposunu belirlemesi sağlanabilir.</a:t>
            </a:r>
          </a:p>
          <a:p>
            <a:r>
              <a:rPr lang="tr-TR" baseline="0" dirty="0"/>
              <a:t>Yeni egzersize başlayanlar haftada en az 3 gün en fazla 5 gün yürümeli 7 gün </a:t>
            </a:r>
            <a:r>
              <a:rPr lang="tr-TR" baseline="0" dirty="0" err="1"/>
              <a:t>yürünmememlidir</a:t>
            </a:r>
            <a:r>
              <a:rPr lang="tr-TR" baseline="0" dirty="0"/>
              <a:t>. Yürüyüş süreleri en az 30 </a:t>
            </a:r>
            <a:r>
              <a:rPr lang="tr-TR" baseline="0" dirty="0" err="1"/>
              <a:t>dk</a:t>
            </a:r>
            <a:r>
              <a:rPr lang="tr-TR" baseline="0" dirty="0"/>
              <a:t> olmalıdır.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7866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Kuvvet egzersizlerinde çeşitli materyaller</a:t>
            </a:r>
            <a:r>
              <a:rPr lang="tr-TR" baseline="0" dirty="0"/>
              <a:t> kullanabiliriz</a:t>
            </a:r>
            <a:endParaRPr lang="tr-TR" dirty="0"/>
          </a:p>
          <a:p>
            <a:r>
              <a:rPr lang="tr-TR" dirty="0"/>
              <a:t>Kuvvet egzersizleri için bildiğimiz</a:t>
            </a:r>
            <a:r>
              <a:rPr lang="tr-TR" baseline="0" dirty="0"/>
              <a:t> birçok hareketi kullanabiliriz ancak hareketlerde kişiye özel değişikliklere ihtiyaç olabilir.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77088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kuvvet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8771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kuvvet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53007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Esneme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889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2050 yılında</a:t>
            </a:r>
            <a:r>
              <a:rPr lang="tr-TR" baseline="0" dirty="0"/>
              <a:t> </a:t>
            </a:r>
            <a:r>
              <a:rPr lang="tr-TR" baseline="0" dirty="0" err="1"/>
              <a:t>türkiye</a:t>
            </a:r>
            <a:r>
              <a:rPr lang="tr-TR" baseline="0" dirty="0"/>
              <a:t> nüfusunda 16 milyon civarında yaşlı nüfus olacağı öngörülmektedir</a:t>
            </a:r>
          </a:p>
          <a:p>
            <a:r>
              <a:rPr lang="tr-TR" baseline="0" dirty="0"/>
              <a:t>Öte yandan yüzyılın ortasına gelindiğinde 0-14  yaş grubu ile yaşlı nüfus arasındaki fark kapanmış görünmektedir.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52037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Denge ve koordinasyon hareketi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0346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1536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Dsö</a:t>
            </a:r>
            <a:r>
              <a:rPr lang="tr-TR" dirty="0"/>
              <a:t> nün geliştirdiği….rehberi bir</a:t>
            </a:r>
            <a:r>
              <a:rPr lang="tr-TR" baseline="0" dirty="0"/>
              <a:t> birinci basamak sağlık merkezinin yaşlı sağlığını destekleyebilmek için nasıl düzenlenmesi gerektiğini ve  çalışanların bu konudaki eğitimlerini destekleyen araç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459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Yaşlanmada</a:t>
            </a:r>
            <a:r>
              <a:rPr lang="tr-TR" baseline="0" dirty="0"/>
              <a:t> görülen fizyolojik değişiklikler sadece yaşlanma sürecini yansıtmaz, aynı zamanda çeşitli hastalıklar ya da dış etmenlere maruz kalınan yılların etkilerini de gösterir.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6657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3701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3347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7998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7443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7939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4565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D77FE-77DC-44CD-A952-5372AB44C920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D5EA-605F-4707-B813-96710C73BE3A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39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3F9C6-7BC4-4676-A074-541A73D99A6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562E-5843-48CA-B4DB-C44B55187963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62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05AEB-CF52-4F2D-89D9-D25480D5449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6AB23-19F0-4029-9609-46973A701B28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00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51F79-EB1B-40AD-A867-18304C948BB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32DB-7AE3-43C2-B491-6D49BDB466C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46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28C8-9041-49D1-887F-A54ED3FF9BDD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2FE9E-52E2-4B99-860E-0F5195E8F50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58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6AF0-671D-4E59-A8A5-6FB5BB9E24A4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C5F18-4BCD-455D-A5C5-AD941BB61E2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78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04288-474B-4C59-8AF8-F391E4F36A99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302C-2937-4B79-BFBD-A74F19DCFF9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50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65BA-CBD8-4A64-A065-03835FE88FE1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15B8E-BCFF-4EE5-9964-1AF1825973B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75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4786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9167-01B5-4F66-9542-4A8042F0BE7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F18F2-E677-46C9-8CCA-A98BB0719515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98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72DC0-CE4E-48E7-BFBA-210230507478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17D85-50AD-4D69-8234-0457B8100676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40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B0C5A-4C20-424B-BD23-391927A9E2B4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9EA0-1E61-4165-8A6D-418F1AB21270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5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D77FE-77DC-44CD-A952-5372AB44C920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D5EA-605F-4707-B813-96710C73BE3A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12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3F9C6-7BC4-4676-A074-541A73D99A6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562E-5843-48CA-B4DB-C44B55187963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63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05AEB-CF52-4F2D-89D9-D25480D5449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6AB23-19F0-4029-9609-46973A701B28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38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51F79-EB1B-40AD-A867-18304C948BB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32DB-7AE3-43C2-B491-6D49BDB466C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12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28C8-9041-49D1-887F-A54ED3FF9BDD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2FE9E-52E2-4B99-860E-0F5195E8F50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08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6AF0-671D-4E59-A8A5-6FB5BB9E24A4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C5F18-4BCD-455D-A5C5-AD941BB61E2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21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04288-474B-4C59-8AF8-F391E4F36A99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302C-2937-4B79-BFBD-A74F19DCFF9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5431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65BA-CBD8-4A64-A065-03835FE88FE1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15B8E-BCFF-4EE5-9964-1AF1825973B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1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9167-01B5-4F66-9542-4A8042F0BE7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F18F2-E677-46C9-8CCA-A98BB0719515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76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72DC0-CE4E-48E7-BFBA-210230507478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17D85-50AD-4D69-8234-0457B8100676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11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B0C5A-4C20-424B-BD23-391927A9E2B4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9EA0-1E61-4165-8A6D-418F1AB21270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92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D77FE-77DC-44CD-A952-5372AB44C920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D5EA-605F-4707-B813-96710C73BE3A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15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3F9C6-7BC4-4676-A074-541A73D99A6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562E-5843-48CA-B4DB-C44B55187963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6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05AEB-CF52-4F2D-89D9-D25480D5449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6AB23-19F0-4029-9609-46973A701B28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45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51F79-EB1B-40AD-A867-18304C948BB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32DB-7AE3-43C2-B491-6D49BDB466C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80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28C8-9041-49D1-887F-A54ED3FF9BDD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2FE9E-52E2-4B99-860E-0F5195E8F50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65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6AF0-671D-4E59-A8A5-6FB5BB9E24A4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C5F18-4BCD-455D-A5C5-AD941BB61E2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5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3661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04288-474B-4C59-8AF8-F391E4F36A99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302C-2937-4B79-BFBD-A74F19DCFF9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11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65BA-CBD8-4A64-A065-03835FE88FE1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15B8E-BCFF-4EE5-9964-1AF1825973B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214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9167-01B5-4F66-9542-4A8042F0BE7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F18F2-E677-46C9-8CCA-A98BB0719515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495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72DC0-CE4E-48E7-BFBA-210230507478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17D85-50AD-4D69-8234-0457B8100676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75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B0C5A-4C20-424B-BD23-391927A9E2B4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9EA0-1E61-4165-8A6D-418F1AB21270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7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136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04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667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423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465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265F3-2543-4DC3-9179-8E6BF14A02DA}" type="datetimeFigureOut">
              <a:rPr lang="tr-TR" smtClean="0"/>
              <a:t>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79E58-40C6-4B8D-A40F-802966E1146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629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aşlık Yer Tutucus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1027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346E60-C57E-41BC-9EC0-628E4BE80E7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3B04F5-E7D8-47F1-85CE-335AF6123AEC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3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aşlık Yer Tutucus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1027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346E60-C57E-41BC-9EC0-628E4BE80E7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3B04F5-E7D8-47F1-85CE-335AF6123AEC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4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aşlık Yer Tutucus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1027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346E60-C57E-41BC-9EC0-628E4BE80E7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2.10.2018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3B04F5-E7D8-47F1-85CE-335AF6123AEC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4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365504" y="476187"/>
            <a:ext cx="9144000" cy="2387600"/>
          </a:xfrm>
        </p:spPr>
        <p:txBody>
          <a:bodyPr>
            <a:normAutofit/>
          </a:bodyPr>
          <a:lstStyle/>
          <a:p>
            <a:r>
              <a:rPr lang="tr-TR" b="1" i="1" dirty="0">
                <a:solidFill>
                  <a:schemeClr val="accent1">
                    <a:lumMod val="75000"/>
                  </a:schemeClr>
                </a:solidFill>
              </a:rPr>
              <a:t>Yaşlı Sağlığına Kapsamlı Yaklaşım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437376" y="3745992"/>
            <a:ext cx="5047488" cy="1828800"/>
          </a:xfrm>
        </p:spPr>
        <p:txBody>
          <a:bodyPr>
            <a:normAutofit/>
          </a:bodyPr>
          <a:lstStyle/>
          <a:p>
            <a:endParaRPr lang="tr-TR" dirty="0"/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Gör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Dr.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Hatice ALKAYA KOL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KTÜ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Aile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Hekimliği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</a:t>
            </a:r>
          </a:p>
          <a:p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02.10.2018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1" i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B0B2808-253F-4C1B-A145-016656F80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3987" r="1084" b="4525"/>
          <a:stretch/>
        </p:blipFill>
        <p:spPr>
          <a:xfrm>
            <a:off x="1267968" y="3096767"/>
            <a:ext cx="3316224" cy="31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06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/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 bir süreçtir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yaşlanma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yaşlılık belirtilerinin görülmemesi değil, bireyin yaşlanma sürecine bağlı değişikliklere kolay adapte olabilmesidir.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İyi ve sağlıklı yaşlanma</a:t>
            </a:r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1- Hastalık ve sakatlık olasılığının düşük olması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2- Zihinsel ve fiziksel fonksiyonların yüksek olması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3- Yaşama aktif bağlılık</a:t>
            </a:r>
          </a:p>
        </p:txBody>
      </p:sp>
    </p:spTree>
    <p:extLst>
      <p:ext uri="{BB962C8B-B14F-4D97-AF65-F5344CB8AC3E}">
        <p14:creationId xmlns:p14="http://schemas.microsoft.com/office/powerpoint/2010/main" val="1488552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Cilt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Vücut duruşu, kas iskelet sistemi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Solunum işlevi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Nörolojik işlev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Özel duyular(görme, işitme, tat, koku)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İmmün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sistem 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Genitoüriner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</p:txBody>
      </p:sp>
    </p:spTree>
    <p:extLst>
      <p:ext uri="{BB962C8B-B14F-4D97-AF65-F5344CB8AC3E}">
        <p14:creationId xmlns:p14="http://schemas.microsoft.com/office/powerpoint/2010/main" val="207436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91973"/>
            <a:ext cx="10515600" cy="1325563"/>
          </a:xfrm>
        </p:spPr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Vücut duruş ve kas iskelet işlev değişiklikleri: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gücünde azalma</a:t>
            </a: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Egzersiz ile yavaşlatılabilir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Boyda kısalma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Vücut yağında artma, yağsız vücut ağırlığı ve toplam vücut suyunda azalma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Kemik kütlesinde kayıp ve kemik yapısında zayıflama</a:t>
            </a: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Osteoartrit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sık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8115B0F-A8F1-4B2A-BA17-2624AE93C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882" y="505396"/>
            <a:ext cx="1586206" cy="30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94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işlevlerde değişiklik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Aort ve arterlerde sertleşme, elastikiyetini yitirme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Kalbin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katekolaminlere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yanıtında azalma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Aorttaki sertleşme sonucu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sistolik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 basıncındaki artış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diyastolik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 basıncından daha belirgindir.</a:t>
            </a: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Ortostatik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hipotansiyon sık</a:t>
            </a:r>
          </a:p>
        </p:txBody>
      </p:sp>
    </p:spTree>
    <p:extLst>
      <p:ext uri="{BB962C8B-B14F-4D97-AF65-F5344CB8AC3E}">
        <p14:creationId xmlns:p14="http://schemas.microsoft.com/office/powerpoint/2010/main" val="1064939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88DF4B4-28F0-4F00-BA26-FD3283B1D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A0A691-5173-4313-9CE4-569F5E43D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Solunum işlevinde değişiklikler </a:t>
            </a:r>
          </a:p>
          <a:p>
            <a:endParaRPr lang="tr-TR" sz="2400" dirty="0"/>
          </a:p>
          <a:p>
            <a:pPr lvl="1"/>
            <a:r>
              <a:rPr lang="tr-TR" dirty="0"/>
              <a:t>Maksimum oksijen tüketimi düşer</a:t>
            </a:r>
          </a:p>
          <a:p>
            <a:pPr lvl="1"/>
            <a:r>
              <a:rPr lang="tr-TR" dirty="0"/>
              <a:t>Akciğerin elastikiyeti azalır </a:t>
            </a:r>
          </a:p>
          <a:p>
            <a:pPr lvl="1"/>
            <a:r>
              <a:rPr lang="tr-TR" dirty="0"/>
              <a:t>Alveol yapısı bozulur</a:t>
            </a:r>
          </a:p>
          <a:p>
            <a:pPr lvl="1"/>
            <a:r>
              <a:rPr lang="tr-TR" dirty="0" err="1"/>
              <a:t>Vital</a:t>
            </a:r>
            <a:r>
              <a:rPr lang="tr-TR" dirty="0"/>
              <a:t> kapasite düşer</a:t>
            </a:r>
          </a:p>
        </p:txBody>
      </p:sp>
    </p:spTree>
    <p:extLst>
      <p:ext uri="{BB962C8B-B14F-4D97-AF65-F5344CB8AC3E}">
        <p14:creationId xmlns:p14="http://schemas.microsoft.com/office/powerpoint/2010/main" val="1375322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işlevlerde değişiklikler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Diş kaybı</a:t>
            </a: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Atrofik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gastrite bağlı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intrensek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faktör salgısında azalma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B12 vitamin emilimindeki bozukluk sonucu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pernisiyöz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anemi,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periferik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nöropati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ataksi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görülebilir.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Kolon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divertikülleri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sıktır.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Kabızlık (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fekal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impakt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megakolon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rektal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prolapsus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hemoroid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laksatif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alışkanlığı)</a:t>
            </a:r>
          </a:p>
        </p:txBody>
      </p:sp>
    </p:spTree>
    <p:extLst>
      <p:ext uri="{BB962C8B-B14F-4D97-AF65-F5344CB8AC3E}">
        <p14:creationId xmlns:p14="http://schemas.microsoft.com/office/powerpoint/2010/main" val="2852367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D693DF9-8826-4D64-994D-AF2F0363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C3919E-7DB7-4545-864C-E0D608D0D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sz="3000" dirty="0"/>
              <a:t>Nörolojik işlev değişiklikleri</a:t>
            </a:r>
          </a:p>
          <a:p>
            <a:endParaRPr lang="tr-TR" sz="3000" dirty="0"/>
          </a:p>
          <a:p>
            <a:pPr lvl="1"/>
            <a:r>
              <a:rPr lang="tr-TR" sz="2600" dirty="0"/>
              <a:t>Duysal-motor değişiklikler ve duysal </a:t>
            </a:r>
            <a:r>
              <a:rPr lang="tr-TR" sz="2600" dirty="0" err="1"/>
              <a:t>proprioseptif</a:t>
            </a:r>
            <a:r>
              <a:rPr lang="tr-TR" sz="2600" dirty="0"/>
              <a:t> iletilerin azalması </a:t>
            </a:r>
          </a:p>
          <a:p>
            <a:pPr marL="0" indent="0">
              <a:buNone/>
            </a:pPr>
            <a:r>
              <a:rPr lang="tr-TR" dirty="0"/>
              <a:t>                       ↓↓</a:t>
            </a:r>
          </a:p>
          <a:p>
            <a:pPr marL="0" indent="0">
              <a:buNone/>
            </a:pPr>
            <a:endParaRPr lang="tr-TR" dirty="0"/>
          </a:p>
          <a:p>
            <a:pPr lvl="2"/>
            <a:r>
              <a:rPr lang="tr-TR" sz="2200" dirty="0"/>
              <a:t>Motor kuvvet azalır</a:t>
            </a:r>
          </a:p>
          <a:p>
            <a:pPr lvl="2"/>
            <a:r>
              <a:rPr lang="tr-TR" sz="2200" dirty="0"/>
              <a:t>Reaksiyon zamanı uzar ve refleksler azalır </a:t>
            </a:r>
          </a:p>
          <a:p>
            <a:pPr lvl="1"/>
            <a:endParaRPr lang="tr-TR" sz="2200" dirty="0"/>
          </a:p>
          <a:p>
            <a:pPr marL="457200" lvl="1" indent="0">
              <a:buNone/>
            </a:pPr>
            <a:r>
              <a:rPr lang="tr-TR" sz="2200" dirty="0"/>
              <a:t>                      ↓↓</a:t>
            </a:r>
          </a:p>
          <a:p>
            <a:pPr marL="457200" lvl="1" indent="0">
              <a:buNone/>
            </a:pPr>
            <a:endParaRPr lang="tr-TR" sz="2200" dirty="0"/>
          </a:p>
          <a:p>
            <a:pPr lvl="2"/>
            <a:r>
              <a:rPr lang="tr-TR" sz="2200" dirty="0"/>
              <a:t>Denge problemi </a:t>
            </a:r>
          </a:p>
          <a:p>
            <a:pPr lvl="2"/>
            <a:r>
              <a:rPr lang="tr-TR" sz="2200" dirty="0"/>
              <a:t>Temkinli hareket etme </a:t>
            </a:r>
          </a:p>
          <a:p>
            <a:pPr lvl="1"/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1976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48255"/>
            <a:ext cx="10515600" cy="4128707"/>
          </a:xfrm>
        </p:spPr>
        <p:txBody>
          <a:bodyPr>
            <a:normAutofit/>
          </a:bodyPr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Genitoüriner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 değişikliği:</a:t>
            </a:r>
          </a:p>
          <a:p>
            <a:endParaRPr lang="tr-TR" dirty="0"/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Mesane kapasitesinde azalma, idrara çıkma sıklığı artma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Elastik doku ve kaslar zayıfladıkça idrar tutamama sık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Kadınlarda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perineal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yapıların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atrofisi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vajinal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atrofi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Vajinal enfeksiyonlar, kaşıntılar, ağrılı cinsel birleşme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Erkeklerde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prostat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hipertrofisi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sık </a:t>
            </a:r>
          </a:p>
        </p:txBody>
      </p:sp>
    </p:spTree>
    <p:extLst>
      <p:ext uri="{BB962C8B-B14F-4D97-AF65-F5344CB8AC3E}">
        <p14:creationId xmlns:p14="http://schemas.microsoft.com/office/powerpoint/2010/main" val="226631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1142048"/>
          </a:xfrm>
        </p:spPr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Yaşlıya özgü öykü alma</a:t>
            </a:r>
            <a:b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İşlev kaybı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Fiziksel ve bilişsel fonksiyon yetersizlikleri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Günlük sorunlar ve sosyal ortam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78FF766-27D7-4117-9C33-F87FDF68E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b="9404"/>
          <a:stretch/>
        </p:blipFill>
        <p:spPr>
          <a:xfrm>
            <a:off x="7037832" y="1690688"/>
            <a:ext cx="4315968" cy="29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Öyküde sorulması gereken ana başlıklar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i="1" dirty="0"/>
              <a:t>	</a:t>
            </a:r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İdrar kaçırma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Cinsellik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Egzersiz-beslenme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Kabızlık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 - alkol tüketimi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Uyku düzeni, uyku bozuklukları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öyküsü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Sosyal destek</a:t>
            </a:r>
          </a:p>
        </p:txBody>
      </p:sp>
    </p:spTree>
    <p:extLst>
      <p:ext uri="{BB962C8B-B14F-4D97-AF65-F5344CB8AC3E}">
        <p14:creationId xmlns:p14="http://schemas.microsoft.com/office/powerpoint/2010/main" val="260553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Amaç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sağlığına kapsamlı yaklaşım ile ilgili bilgi vermek</a:t>
            </a:r>
          </a:p>
        </p:txBody>
      </p:sp>
    </p:spTree>
    <p:extLst>
      <p:ext uri="{BB962C8B-B14F-4D97-AF65-F5344CB8AC3E}">
        <p14:creationId xmlns:p14="http://schemas.microsoft.com/office/powerpoint/2010/main" val="3686821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36448"/>
            <a:ext cx="10515600" cy="1154240"/>
          </a:xfrm>
        </p:spPr>
        <p:txBody>
          <a:bodyPr>
            <a:normAutofit fontScale="90000"/>
          </a:bodyPr>
          <a:lstStyle/>
          <a:p>
            <a:r>
              <a:rPr lang="tr-TR" dirty="0"/>
              <a:t> </a:t>
            </a:r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Fiziksel ve zihinsel muayene</a:t>
            </a:r>
            <a:b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İşlevselliğin değerlendirilmesi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Bedensel işlev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Zihinsel işlev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hastalıklar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Diyabet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Osteoporoz </a:t>
            </a:r>
          </a:p>
        </p:txBody>
      </p:sp>
    </p:spTree>
    <p:extLst>
      <p:ext uri="{BB962C8B-B14F-4D97-AF65-F5344CB8AC3E}">
        <p14:creationId xmlns:p14="http://schemas.microsoft.com/office/powerpoint/2010/main" val="2068836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475488"/>
            <a:ext cx="10515600" cy="1215200"/>
          </a:xfrm>
        </p:spPr>
        <p:txBody>
          <a:bodyPr>
            <a:normAutofit fontScale="90000"/>
          </a:bodyPr>
          <a:lstStyle/>
          <a:p>
            <a:r>
              <a:rPr lang="tr-TR" dirty="0"/>
              <a:t> </a:t>
            </a:r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 muayenenin yanı sıra sık kullanılan test ve ölçekler</a:t>
            </a:r>
            <a:b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mental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durum değerlendirme sorgulaması (MMDDS)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Günlük yaşam aktivite ölçeği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Enstrümental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yaşam aktivite ölçeği (IADL)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 bacak denge testi ve </a:t>
            </a:r>
            <a:r>
              <a:rPr lang="tr-T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Snellen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eşeli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Diyapazon ve fısıltı testi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8694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BADD14B-9DC4-4CDC-B3F5-423FC7C24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03C0B48-A905-4ADB-ABCB-0CF38CDED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396" t="14363" r="30457" b="8025"/>
          <a:stretch/>
        </p:blipFill>
        <p:spPr>
          <a:xfrm>
            <a:off x="3316224" y="73152"/>
            <a:ext cx="6132576" cy="6322186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C591C496-9013-4CCB-89EC-02C60C9031F8}"/>
              </a:ext>
            </a:extLst>
          </p:cNvPr>
          <p:cNvSpPr txBox="1"/>
          <p:nvPr/>
        </p:nvSpPr>
        <p:spPr>
          <a:xfrm>
            <a:off x="3316224" y="6590929"/>
            <a:ext cx="8107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/>
              <a:t>*http://www.ftronline.com/mini-mental-test/</a:t>
            </a:r>
          </a:p>
        </p:txBody>
      </p:sp>
    </p:spTree>
    <p:extLst>
      <p:ext uri="{BB962C8B-B14F-4D97-AF65-F5344CB8AC3E}">
        <p14:creationId xmlns:p14="http://schemas.microsoft.com/office/powerpoint/2010/main" val="1034269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65504"/>
            <a:ext cx="10515600" cy="4811459"/>
          </a:xfrm>
        </p:spPr>
        <p:txBody>
          <a:bodyPr>
            <a:normAutofit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 beslenme değerlendirme ölçeği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Ağız hijyeni, eksik dişler, çürük,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prekanseröz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lezyonlar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Yılda bir kez diş hekimi kontrolü 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1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2E4FDA7-6D6E-47EB-B139-7A964C99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430E7BF-C731-483C-A270-6203D8429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37976"/>
            <a:ext cx="11436096" cy="6782048"/>
          </a:xfrm>
        </p:spPr>
      </p:pic>
    </p:spTree>
    <p:extLst>
      <p:ext uri="{BB962C8B-B14F-4D97-AF65-F5344CB8AC3E}">
        <p14:creationId xmlns:p14="http://schemas.microsoft.com/office/powerpoint/2010/main" val="137397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Depresyon</a:t>
            </a:r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Yale depresyon tarama testi (kendinizi sıklıkla üzgün yada kederli hissediyor musunuz)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Geriatrik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depresyon ölçeği (DGÖ) (30 soru) 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5E52E37-60AA-4F57-ADBA-B53270C10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778" y="2752852"/>
            <a:ext cx="2669286" cy="35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65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 </a:t>
            </a:r>
            <a:r>
              <a:rPr lang="tr-TR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hastalıklar: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faktörleri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Yılda en az bir kez kan basıncı ölçümü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EKG :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özellikle sigara içenler, HT, DM,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periferik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damar hastalığı olanlarda düzenli tarama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6637113-63E3-491D-9C91-C8E905A8C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1332" r="2471" b="3023"/>
          <a:stretch/>
        </p:blipFill>
        <p:spPr>
          <a:xfrm>
            <a:off x="7949184" y="1511064"/>
            <a:ext cx="3194304" cy="279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82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  <a:endParaRPr lang="tr-TR" sz="31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84960"/>
            <a:ext cx="10515600" cy="5010912"/>
          </a:xfrm>
        </p:spPr>
        <p:txBody>
          <a:bodyPr>
            <a:no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USG ile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abdominal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aort anevrizması taraması: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 içen ya da içmiş olan, 65 – 75 yaş arası erkeklerin USG ile bir kez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abdominal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aort anevrizması açısından değerlendirilmesi önerilir</a:t>
            </a:r>
          </a:p>
          <a:p>
            <a:pPr marL="3657600" lvl="8" indent="0">
              <a:buNone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pPr lvl="8"/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Atriyal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fibrilasyon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Asemptomatik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olgular, nabız muayenesi ile ve nabzın aritmik bulunması halinde EKG ile saptanırlar.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  ye bağlı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tromboembolizmden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korunmada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varfarin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kullanılır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INR düzeyi 2-3 </a:t>
            </a:r>
          </a:p>
        </p:txBody>
      </p:sp>
    </p:spTree>
    <p:extLst>
      <p:ext uri="{BB962C8B-B14F-4D97-AF65-F5344CB8AC3E}">
        <p14:creationId xmlns:p14="http://schemas.microsoft.com/office/powerpoint/2010/main" val="4112167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Diabetes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mellitus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tr-TR" dirty="0"/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yaşından itibaren, 3 yılda bir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BKI≥25 kg/m2 + risk gruplarından birinde olanların daha erken yaşta daha sık </a:t>
            </a:r>
          </a:p>
        </p:txBody>
      </p:sp>
    </p:spTree>
    <p:extLst>
      <p:ext uri="{BB962C8B-B14F-4D97-AF65-F5344CB8AC3E}">
        <p14:creationId xmlns:p14="http://schemas.microsoft.com/office/powerpoint/2010/main" val="2116676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0C596F3-DB43-43D6-BE12-3C165E89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  <a:br>
              <a:rPr lang="tr-TR" b="1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E4F4FA-EC5C-4840-BA86-B96BF67DB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6736"/>
            <a:ext cx="10515600" cy="4860227"/>
          </a:xfrm>
        </p:spPr>
        <p:txBody>
          <a:bodyPr>
            <a:normAutofit/>
          </a:bodyPr>
          <a:lstStyle/>
          <a:p>
            <a:endParaRPr lang="tr-TR" b="1" dirty="0"/>
          </a:p>
          <a:p>
            <a:r>
              <a:rPr lang="tr-TR" dirty="0"/>
              <a:t>Osteoporoz </a:t>
            </a:r>
          </a:p>
          <a:p>
            <a:endParaRPr lang="tr-TR" dirty="0"/>
          </a:p>
          <a:p>
            <a:pPr lvl="1"/>
            <a:r>
              <a:rPr lang="tr-TR" dirty="0"/>
              <a:t>Kadınlarda </a:t>
            </a:r>
          </a:p>
          <a:p>
            <a:pPr lvl="2"/>
            <a:r>
              <a:rPr lang="tr-TR" dirty="0"/>
              <a:t>65 yaş ve üzeri rutin tarama,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az bir kez DEXA ölçümü önerilir</a:t>
            </a:r>
            <a:endParaRPr lang="tr-TR" dirty="0"/>
          </a:p>
          <a:p>
            <a:pPr lvl="2"/>
            <a:r>
              <a:rPr lang="tr-TR" dirty="0"/>
              <a:t>Risk faktörü varsa 60 yaş ve üzeri </a:t>
            </a:r>
          </a:p>
          <a:p>
            <a:pPr marL="457200" lvl="1" indent="0">
              <a:buNone/>
            </a:pPr>
            <a:r>
              <a:rPr lang="tr-TR" sz="2000" dirty="0"/>
              <a:t>( ailede osteoporoz ve osteoporoza bağlı kırık, sigara, kortizon kullanımı, hareketsizlik, düşük kalsiyum alımı, düşük BKI, 45 yaşından önce menopoz) </a:t>
            </a:r>
          </a:p>
          <a:p>
            <a:pPr marL="457200" lvl="1" indent="0">
              <a:buNone/>
            </a:pPr>
            <a:endParaRPr lang="tr-TR" dirty="0"/>
          </a:p>
          <a:p>
            <a:pPr lvl="1"/>
            <a:r>
              <a:rPr lang="tr-TR" dirty="0"/>
              <a:t>Erkeklerde </a:t>
            </a:r>
          </a:p>
          <a:p>
            <a:pPr lvl="2"/>
            <a:r>
              <a:rPr lang="tr-TR" dirty="0"/>
              <a:t>Risk faktörü varsa 70 yaş ve üzerinde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az bir kez DEXA ölçümü önerilir</a:t>
            </a:r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4035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Hedefler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değişiklikleri sayabilmek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periyodik muayene ve tarama testlerini sayabilmek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düşme, beslenme ve egzersiz konularında danışmanlık verebilmek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96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EAD7699-CA01-4FB5-926D-025E10572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  <a:endParaRPr lang="tr-TR" sz="3200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82EC83B-7DBB-4A49-95DE-F769C56FD0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/>
              <a:t>Osteoporoz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yaş üstü yılda bir biyokimyasal test 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iyonize kalsiyum, tam kan sayımı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kreatinin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alkalen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fosfataz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TSH, 25-hidroksivitamin D ölçümleri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tr-TR" dirty="0"/>
          </a:p>
          <a:p>
            <a:pPr lvl="1"/>
            <a:r>
              <a:rPr lang="tr-TR" dirty="0"/>
              <a:t>Koruyucu tedavi; düzenli egzersiz, düşmelerin önlenmesi, kilo kontrolü, kalsiyum ve D vitamini</a:t>
            </a:r>
          </a:p>
          <a:p>
            <a:endParaRPr lang="tr-TR" dirty="0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F512FD3F-7D43-4D46-A239-96B06FD789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9" y="1943893"/>
            <a:ext cx="3200401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60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28307"/>
          </a:xfrm>
        </p:spPr>
        <p:txBody>
          <a:bodyPr>
            <a:normAutofit/>
          </a:bodyPr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Akciğer kanseri: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Kişi sigara içiyorsa bırakılması yönünde danışmanlık ve destek verilmeli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Direk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 da balgam sitolojisiyle tarama yapılması önerilmemekte 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67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Meme kanseri: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40- 69 yaş arası kadınlara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Yılda bir hekim tarafından klinik muayene</a:t>
            </a: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İki yılda bir mamografi yapılması</a:t>
            </a: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93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D408DC50-6F9A-46B0-8841-8F5EED37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14778"/>
          </a:xfrm>
        </p:spPr>
        <p:txBody>
          <a:bodyPr>
            <a:normAutofit fontScale="90000"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  <a:b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</a:t>
            </a:r>
            <a:b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Mide kanseri </a:t>
            </a:r>
            <a:endParaRPr lang="tr-TR" sz="2800" b="1" dirty="0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5CCB8A3D-0E80-4628-8959-48FD9266B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595816"/>
            <a:ext cx="5181600" cy="3897059"/>
          </a:xfrm>
        </p:spPr>
        <p:txBody>
          <a:bodyPr>
            <a:normAutofit lnSpcReduction="10000"/>
          </a:bodyPr>
          <a:lstStyle/>
          <a:p>
            <a:r>
              <a:rPr lang="tr-TR" u="sng" dirty="0"/>
              <a:t>Risk Faktörleri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pylori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enfeksiyonu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Ailede mide kanseri öyküsü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kan grubu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Meyve sebzenin az tüketilmesi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Tuzlu, tütsülenmiş hazır gıdalar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Sigara- alkol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Obezite</a:t>
            </a:r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AB82246-2555-437A-90BF-4852E9E1E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5815"/>
            <a:ext cx="5181600" cy="3897060"/>
          </a:xfrm>
        </p:spPr>
        <p:txBody>
          <a:bodyPr>
            <a:normAutofit lnSpcReduction="10000"/>
          </a:bodyPr>
          <a:lstStyle/>
          <a:p>
            <a:r>
              <a:rPr lang="tr-TR" u="sng" dirty="0"/>
              <a:t>Korunma</a:t>
            </a:r>
            <a:endParaRPr lang="tr-TR" dirty="0"/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beslenme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Tütün kullanımının bırakılması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Varsa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enf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tedavisi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Gastrit bulgusu olanlardan risk altındakilerin endoskopik olarak incelenmesi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Erken tanı için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taraması yapılması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4981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Serviks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kanseri: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smear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yaşından sonra, yakın zamanda yapılmış olan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smearleri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normal olan ve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uterusu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kanser dışı nedenlerle alınmış olan kadınlara tarama önerilmez </a:t>
            </a:r>
          </a:p>
        </p:txBody>
      </p:sp>
    </p:spTree>
    <p:extLst>
      <p:ext uri="{BB962C8B-B14F-4D97-AF65-F5344CB8AC3E}">
        <p14:creationId xmlns:p14="http://schemas.microsoft.com/office/powerpoint/2010/main" val="772010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Kolorektal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kanser: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yaşında başlamak 70 yaşında bitmek üzere yıllık tarama (GGK)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Tüm testler negatif dahi olsa 10 yılda bir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kolonoskopi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iki testi negatif olan 70 yaş üzerine taramaya son verilmesi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Birinci derece akrabalarında erken yaşta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kolorektal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kanser,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adenomatöz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polip çıkan bireylerde akrabalarında kanser çıkış yaşından 5 yıl önce tarama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3160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Prostat kanseri: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Ailesinde prostat kanseri olanlarda 40 yaşından itibaren,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Ailesinde prostat kanseri olmayanlarda 50 yaşından itibaren  en az 10 yıllık yaşam beklentisi olan hastaya, prostat kanseri tarama yöntemleri ve tedavisi hakkında bilgi verilmeli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Yıllık taramalar için hasta ile hekim ortak karar</a:t>
            </a:r>
          </a:p>
        </p:txBody>
      </p:sp>
    </p:spTree>
    <p:extLst>
      <p:ext uri="{BB962C8B-B14F-4D97-AF65-F5344CB8AC3E}">
        <p14:creationId xmlns:p14="http://schemas.microsoft.com/office/powerpoint/2010/main" val="2466349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Aşılar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İnfluenza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aşısı: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Bakım evinde kalan yaşlı ve engelliler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Bakım evinde kalmayan ama bir ya da daha fazla kronik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metabolik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 da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 olan ya da bağışıklığı baskılanmış yaşlılar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Ulusal tıbbi risk sınırı kabul edilen yaşın üzerinde olanlar (pek çok ülkede 65 yaş)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risk gruplarından olan kişilerin bakımı ile uğraşan ya da onlarla aynı evi- ortamı paylaşan kişiler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yıl ekim - kasım aylarında gribe karşı aşılanması önerilir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DC9DBA1-F616-45FE-848A-25B9B4D2B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429641"/>
            <a:ext cx="2791968" cy="27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82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Aşılar</a:t>
            </a:r>
          </a:p>
          <a:p>
            <a:r>
              <a:rPr lang="tr-TR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Pnömokok</a:t>
            </a:r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aşısı:</a:t>
            </a:r>
          </a:p>
          <a:p>
            <a:endParaRPr lang="tr-TR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yaş ve üzeri hastalara en az bir kez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yıl sonra ikinci bir doz aşı gerekenler</a:t>
            </a: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Kronik kalp ve akciğer hastalığı, kronik böbrek yetmezliği, diyabet, fonksiyonel ya da anatomik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asplenisi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olanlar ve bağışıklık sistemi baskılanmış olanlar</a:t>
            </a: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Polisakkarid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aşı, tekrarlanması gerek</a:t>
            </a: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Konjuge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aşı tek doz bağışıklığı sağlamakta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4171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541CCD4-F008-4C24-898D-C5FDB8416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212172-9FA1-4EE7-A8EE-A18756D90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Aşılar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Difteri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tetanoz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aşısı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yılda 1</a:t>
            </a:r>
          </a:p>
          <a:p>
            <a:endParaRPr lang="tr-TR" b="1" dirty="0"/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88502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58A0950-9424-44B1-AD27-205F17827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B6CD36-6F19-41F1-BE56-F2CA70BB7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tr-TR" sz="3600" dirty="0"/>
          </a:p>
          <a:p>
            <a:pPr marL="0" indent="0" algn="ctr">
              <a:buNone/>
            </a:pPr>
            <a:endParaRPr lang="tr-TR" sz="3600" dirty="0"/>
          </a:p>
          <a:p>
            <a:pPr marL="0" indent="0" algn="ctr">
              <a:buNone/>
            </a:pPr>
            <a:r>
              <a:rPr lang="tr-TR" sz="3600" dirty="0"/>
              <a:t>Yaşlanma Teorileri? </a:t>
            </a:r>
          </a:p>
        </p:txBody>
      </p:sp>
    </p:spTree>
    <p:extLst>
      <p:ext uri="{BB962C8B-B14F-4D97-AF65-F5344CB8AC3E}">
        <p14:creationId xmlns:p14="http://schemas.microsoft.com/office/powerpoint/2010/main" val="4048220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0400" y="1939925"/>
            <a:ext cx="10515600" cy="4351338"/>
          </a:xfrm>
        </p:spPr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Sigaranın bırakılması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/>
              <a:t>Sigara değiştirilebilir </a:t>
            </a:r>
            <a:r>
              <a:rPr lang="tr-TR" dirty="0" err="1"/>
              <a:t>kardiyovasküler</a:t>
            </a:r>
            <a:r>
              <a:rPr lang="tr-TR" dirty="0"/>
              <a:t> risk faktörlerinden biri olmanın yanı sıra osteoporoz ve kalça kırığına yok açmaktadır. </a:t>
            </a:r>
          </a:p>
          <a:p>
            <a:endParaRPr lang="tr-TR" dirty="0"/>
          </a:p>
          <a:p>
            <a:pPr lvl="1"/>
            <a:r>
              <a:rPr lang="tr-TR" dirty="0"/>
              <a:t>Her başvuran bireyin sigara içip içmediği sorgulanmalı (A kanıt düzeyi)</a:t>
            </a:r>
          </a:p>
          <a:p>
            <a:endParaRPr lang="tr-TR" dirty="0"/>
          </a:p>
          <a:p>
            <a:pPr lvl="1"/>
            <a:r>
              <a:rPr lang="tr-TR" dirty="0"/>
              <a:t>İçiyorsa sigarayı bırakması yönünde danışmanlık ve tedavi verilmelidir.</a:t>
            </a:r>
          </a:p>
          <a:p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70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Düşmelerin önlenmesi: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kazaya bağlı ölümlerin en önemli sebebi !!!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Birden fazla neden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Önlenebilir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 önlemede alınabilecek çevresel önlemler, yapılabilecek değişiklikler konusunda bireyin kendisi ve yakını  bilgilendirilmelidir.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82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 riskinin değerlendirilmesi;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Tinetti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denge ve yürüyüş değerlendirmesi ölçeği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 (kalkıp yürüme testi)</a:t>
            </a:r>
          </a:p>
        </p:txBody>
      </p:sp>
    </p:spTree>
    <p:extLst>
      <p:ext uri="{BB962C8B-B14F-4D97-AF65-F5344CB8AC3E}">
        <p14:creationId xmlns:p14="http://schemas.microsoft.com/office/powerpoint/2010/main" val="258746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 riski</a:t>
            </a:r>
          </a:p>
          <a:p>
            <a:pPr lvl="1"/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Dış faktörler </a:t>
            </a:r>
          </a:p>
          <a:p>
            <a:pPr lvl="2"/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Kaygan yüzeyler, halı, kilim, engeller, yetersiz aydınlatma, alçak sandalye/koltuk, tutacakların olmaması</a:t>
            </a:r>
          </a:p>
          <a:p>
            <a:pPr lvl="1"/>
            <a:endParaRPr lang="tr-TR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Kişiye ait nedenler </a:t>
            </a:r>
          </a:p>
          <a:p>
            <a:pPr lvl="2"/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Yürüyüş ve denge bozuklukları, güçsüzlük, eklem kısıtlılıkları, ayak sorunları,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vertigo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postürel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hipotansiyon, görme bozuklukları,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mss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bozuklukları, bilişsel bozukluk</a:t>
            </a:r>
          </a:p>
          <a:p>
            <a:pPr lvl="2"/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Kullandığı ilaçlar </a:t>
            </a:r>
          </a:p>
          <a:p>
            <a:pPr lvl="2"/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Sedatif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hipnotik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ilaçlar,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anksiyolitikler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trisiklik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antidepresanlar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antihipertansifler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hipoglisemik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ajanlar</a:t>
            </a:r>
          </a:p>
          <a:p>
            <a:pPr marL="457200" lvl="1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3449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227"/>
          </a:xfrm>
        </p:spPr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 </a:t>
            </a:r>
            <a:b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08264"/>
            <a:ext cx="10515600" cy="4884611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 önlemek için alınması gereken çevresel önlemler-1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Kaygan kilimlerin kaldırılması, halıların yere sabitlenmesi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Eşyaların fazla ve sıkışık yerleştirilmiş olmaması,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Yerdeki alçak nesne ve mobilyanın kaldırılması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Yerdeki kabloların kaldırılması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Yeterli ışıklandırma sağlanması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01064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2842CC0-3B05-44A4-8162-70802B76E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0F40E0-D0F3-4B93-BE20-22CEE31C8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929"/>
            <a:ext cx="10515600" cy="4351338"/>
          </a:xfrm>
        </p:spPr>
        <p:txBody>
          <a:bodyPr>
            <a:normAutofit fontScale="32500" lnSpcReduction="20000"/>
          </a:bodyPr>
          <a:lstStyle/>
          <a:p>
            <a:r>
              <a:rPr lang="tr-TR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 önlemek için alınması gereken çevresel önlemler-2</a:t>
            </a:r>
          </a:p>
          <a:p>
            <a:endParaRPr lang="tr-TR" sz="8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Merdivenlerde halı varsa sabitlenmesi, merdiven kenarlarında tırabzan olması</a:t>
            </a: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 temizliğinde kaygan malzeme ve cila kullanılmaması</a:t>
            </a: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Banyolara tutacak yerleştirilmesi</a:t>
            </a: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Küvet ve duşta kayganlığı önleyici paspas yerleştirilmesi</a:t>
            </a: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Tuvaletin yükseltilmesi</a:t>
            </a: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Evin giriş ve merdivenlerinde çatlak ya da düzensizlikler varsa düzeltilmesi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97928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Beslenme:</a:t>
            </a:r>
          </a:p>
          <a:p>
            <a:endParaRPr lang="tr-TR" b="1" dirty="0"/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Kalori ihtiyacı azalmıştır.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Dengeli beslenme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%25-30 yağ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%50-60 karbonhidrat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Diyabet, hipertansiyon,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hastalıklar açısından beslenme danışmanlığı </a:t>
            </a:r>
          </a:p>
        </p:txBody>
      </p:sp>
    </p:spTree>
    <p:extLst>
      <p:ext uri="{BB962C8B-B14F-4D97-AF65-F5344CB8AC3E}">
        <p14:creationId xmlns:p14="http://schemas.microsoft.com/office/powerpoint/2010/main" val="1363542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Beslenme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Öğün sayısının artırılması, her öğünde yenen miktarın azaltılması.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Yiyeceklerin öğünlere dengeli olarak dağıtılmasıyla sindirim güçlükleri önlenir.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Mevsimine uygun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gün her grup yiyecekten(süt ve süt ürünleri, et, yumurta,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kurubaklagil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yağlı tohumlar, sebze ve meyveler, ekmek ve  tahıllar) tüketmek çok önemlidir</a:t>
            </a:r>
          </a:p>
        </p:txBody>
      </p:sp>
    </p:spTree>
    <p:extLst>
      <p:ext uri="{BB962C8B-B14F-4D97-AF65-F5344CB8AC3E}">
        <p14:creationId xmlns:p14="http://schemas.microsoft.com/office/powerpoint/2010/main" val="27432200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Beslenme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tüketiminin desteklenmesi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Posa (20-30 gram /gün)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Kalsiyum ve D vitamini;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Yetişkinler yaşlandıkça kalsiyum gereksinimi artar</a:t>
            </a: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Elli yaşın  üzerindeki kadın ve erkekler için yeterli kalsiyum alımı 1200 mg/gün </a:t>
            </a:r>
          </a:p>
        </p:txBody>
      </p:sp>
    </p:spTree>
    <p:extLst>
      <p:ext uri="{BB962C8B-B14F-4D97-AF65-F5344CB8AC3E}">
        <p14:creationId xmlns:p14="http://schemas.microsoft.com/office/powerpoint/2010/main" val="1792753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9297" y="1690688"/>
            <a:ext cx="10515600" cy="4351338"/>
          </a:xfrm>
        </p:spPr>
        <p:txBody>
          <a:bodyPr>
            <a:no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Beslenme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hafif ve orta düzey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obezitenin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önemi belirsizdir.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Kişiye göre değerlendirme yapılmalıdır.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yaşın altında ve ideal vücut ağırlığının % 20  üzerinde olan hastalara ölçülü ve tedbirli kilo kaybı önerilmelidir.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yaşın üzerindeki hastalarda eğer dengeli bir diyetle tıbbi durum belirgin olarak düzelecekse kilo kaybı önerilmelidir.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81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137223E-4F98-43AF-B6FA-4D48D662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Yaşlanma teorileri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A534BB-B761-4F70-A074-B5A2319B6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Programlanmış değişiklik teorileri</a:t>
            </a:r>
          </a:p>
          <a:p>
            <a:pPr lvl="1"/>
            <a:r>
              <a:rPr lang="tr-TR" dirty="0"/>
              <a:t>Genetik olarak belirlenmiş teoriler</a:t>
            </a:r>
          </a:p>
          <a:p>
            <a:pPr lvl="2"/>
            <a:r>
              <a:rPr lang="tr-TR" dirty="0" err="1"/>
              <a:t>İmmün</a:t>
            </a:r>
            <a:r>
              <a:rPr lang="tr-TR" dirty="0"/>
              <a:t> sistem değişiklikleri</a:t>
            </a:r>
          </a:p>
          <a:p>
            <a:pPr lvl="2"/>
            <a:endParaRPr lang="tr-TR" dirty="0"/>
          </a:p>
          <a:p>
            <a:r>
              <a:rPr lang="tr-TR" dirty="0"/>
              <a:t>Olasılıklı teoriler </a:t>
            </a:r>
          </a:p>
          <a:p>
            <a:pPr lvl="1"/>
            <a:r>
              <a:rPr lang="tr-TR" dirty="0"/>
              <a:t>Çevresel zarar vericilerin birikimi</a:t>
            </a:r>
          </a:p>
          <a:p>
            <a:pPr lvl="2"/>
            <a:r>
              <a:rPr lang="tr-TR" dirty="0"/>
              <a:t>Serbest radikal teorisi</a:t>
            </a:r>
          </a:p>
          <a:p>
            <a:pPr lvl="2"/>
            <a:r>
              <a:rPr lang="tr-TR" dirty="0"/>
              <a:t>Aşınma teorisi</a:t>
            </a:r>
          </a:p>
          <a:p>
            <a:pPr lvl="2"/>
            <a:r>
              <a:rPr lang="tr-TR" dirty="0" err="1"/>
              <a:t>Enflamasyon</a:t>
            </a:r>
            <a:r>
              <a:rPr lang="tr-TR" dirty="0"/>
              <a:t> hipotezi</a:t>
            </a:r>
          </a:p>
          <a:p>
            <a:pPr lvl="2"/>
            <a:endParaRPr lang="tr-TR" dirty="0"/>
          </a:p>
          <a:p>
            <a:pPr lvl="1"/>
            <a:endParaRPr lang="tr-TR" dirty="0"/>
          </a:p>
          <a:p>
            <a:pPr lvl="1"/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27250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b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77696"/>
            <a:ext cx="10515600" cy="511517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tr-TR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tr-TR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yaşlanma ve egzersiz </a:t>
            </a:r>
          </a:p>
          <a:p>
            <a:endParaRPr lang="tr-TR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Aktif bir yaşam süren ve  düzenli egzersiz yapan bir kişi kendisinden 15-20 yaş daha küçük bir kişiden daha sağlıklı ve aktif bir yaşlılık dönemi geçirebilir.</a:t>
            </a:r>
          </a:p>
          <a:p>
            <a:endParaRPr lang="tr-TR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Fiziksel etkinlik programına başlamak için hiç kimse çok yaşlı değildir.</a:t>
            </a:r>
          </a:p>
          <a:p>
            <a:endParaRPr lang="tr-TR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İlerleyen yaşlarda fiziksel aktivite ve sağlık konularında yapılan bir </a:t>
            </a:r>
            <a:r>
              <a:rPr lang="tr-TR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metaanalizde</a:t>
            </a:r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fiziksel aktivitenin en büyük oranda </a:t>
            </a:r>
          </a:p>
          <a:p>
            <a:pPr lvl="1"/>
            <a:r>
              <a:rPr lang="tr-T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Özgüven </a:t>
            </a:r>
          </a:p>
          <a:p>
            <a:pPr lvl="1"/>
            <a:r>
              <a:rPr lang="tr-T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Dayanıklılığın ve fonksiyonel kapasitenin iyileşmesini</a:t>
            </a:r>
          </a:p>
          <a:p>
            <a:pPr lvl="1"/>
            <a:r>
              <a:rPr lang="tr-T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durumun iyileşmesi</a:t>
            </a:r>
          </a:p>
          <a:p>
            <a:pPr lvl="1"/>
            <a:r>
              <a:rPr lang="tr-T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Sağlığa olumlu yönde etki sağladığı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tr-TR" dirty="0"/>
          </a:p>
          <a:p>
            <a:pPr lvl="1"/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4226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C87619A-25D2-4B35-97EC-A300A7BA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6C0F1E-CFA3-47C2-93ED-8163BA564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yaşlanma ve egzersiz 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/>
              <a:t>Egzersizi nispeten </a:t>
            </a:r>
            <a:r>
              <a:rPr lang="tr-TR" dirty="0" err="1"/>
              <a:t>sedanter</a:t>
            </a:r>
            <a:r>
              <a:rPr lang="tr-TR" dirty="0"/>
              <a:t> yaşam süren yaşlılarda ;</a:t>
            </a:r>
          </a:p>
          <a:p>
            <a:pPr lvl="1"/>
            <a:r>
              <a:rPr lang="tr-TR" dirty="0"/>
              <a:t>Düşük seviyeden başlatıp yavaş yavaş ilerlemek önemlidir.</a:t>
            </a:r>
          </a:p>
          <a:p>
            <a:pPr lvl="1"/>
            <a:r>
              <a:rPr lang="tr-TR" dirty="0"/>
              <a:t>Markete kadar yürümek veya bahçe işiyle uğraşmak gibi aktiviteleri günlük yaşam içine sığdırmak</a:t>
            </a:r>
          </a:p>
          <a:p>
            <a:pPr lvl="1"/>
            <a:endParaRPr lang="tr-TR" dirty="0"/>
          </a:p>
          <a:p>
            <a:r>
              <a:rPr lang="tr-TR" dirty="0"/>
              <a:t>Amaç kişinin aktiviteden birkaç saat sonra tatlı yorgunluk hissetmesini sağlamak ve istenilen zindeliğe ulaşana kadar aktivitenin yavaş yavaş artırılmasıdır</a:t>
            </a:r>
          </a:p>
        </p:txBody>
      </p:sp>
    </p:spTree>
    <p:extLst>
      <p:ext uri="{BB962C8B-B14F-4D97-AF65-F5344CB8AC3E}">
        <p14:creationId xmlns:p14="http://schemas.microsoft.com/office/powerpoint/2010/main" val="17122692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C48EFF1-5FDF-41EF-BEE8-1895869E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262B0DC3-9491-4AE2-954F-EC4BEE3FA5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707519"/>
              </p:ext>
            </p:extLst>
          </p:nvPr>
        </p:nvGraphicFramePr>
        <p:xfrm>
          <a:off x="0" y="0"/>
          <a:ext cx="12192000" cy="6792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9035">
                  <a:extLst>
                    <a:ext uri="{9D8B030D-6E8A-4147-A177-3AD203B41FA5}">
                      <a16:colId xmlns:a16="http://schemas.microsoft.com/office/drawing/2014/main" val="1572186875"/>
                    </a:ext>
                  </a:extLst>
                </a:gridCol>
                <a:gridCol w="4692840">
                  <a:extLst>
                    <a:ext uri="{9D8B030D-6E8A-4147-A177-3AD203B41FA5}">
                      <a16:colId xmlns:a16="http://schemas.microsoft.com/office/drawing/2014/main" val="932739623"/>
                    </a:ext>
                  </a:extLst>
                </a:gridCol>
                <a:gridCol w="3130125">
                  <a:extLst>
                    <a:ext uri="{9D8B030D-6E8A-4147-A177-3AD203B41FA5}">
                      <a16:colId xmlns:a16="http://schemas.microsoft.com/office/drawing/2014/main" val="903146181"/>
                    </a:ext>
                  </a:extLst>
                </a:gridCol>
              </a:tblGrid>
              <a:tr h="37158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Yaşlanmanın etkisi 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Egzersizin etkisi 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458245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Dinlenme halinde kalp atım hızı 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897543"/>
                  </a:ext>
                </a:extLst>
              </a:tr>
              <a:tr h="650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Maksimum kalp atım hızı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707824"/>
                  </a:ext>
                </a:extLst>
              </a:tr>
              <a:tr h="650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Maksimum pompalama kapasitesi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977977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Kan damarlarının sertliği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199568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Kan basıncı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270174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Kan viskozitesi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84782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Kas kütlesi ve gücü</a:t>
                      </a:r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514815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Vücut yağ yüzdesi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</a:t>
                      </a:r>
                      <a:r>
                        <a:rPr lang="tr-TR" dirty="0"/>
                        <a:t>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015832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LDL kolesterol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936499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HDL kolesterol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947293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Cinsiyet hormon seviyeleri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Bir miktar artar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27568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Sinir iletimi ve refleksler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Daha yavaş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Daha hızlı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093760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Uyku kalitesi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622067"/>
                  </a:ext>
                </a:extLst>
              </a:tr>
              <a:tr h="650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Depresyon riski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905016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Unutkanlık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463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0442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84831"/>
            <a:ext cx="10515600" cy="4092131"/>
          </a:xfrm>
        </p:spPr>
        <p:txBody>
          <a:bodyPr>
            <a:normAutofit/>
          </a:bodyPr>
          <a:lstStyle/>
          <a:p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yaşlanma ve egzersiz</a:t>
            </a:r>
          </a:p>
          <a:p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Yıllardan beri düzenli egzersiz yapan yaşlılar, spor yaşamlarını alıştıkları şekilde devam ettirebilirler.</a:t>
            </a:r>
          </a:p>
          <a:p>
            <a:pPr lvl="1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Fakat her yıl tıbbi kontrolden geçmeleri gerekir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Düzenli egzersiz yapmayan yaşlılar herhangi bir spora veya düzenli antrenmana başlamadan önce bir spor hekimi tarafından muayene edilmelidirler </a:t>
            </a:r>
          </a:p>
        </p:txBody>
      </p:sp>
    </p:spTree>
    <p:extLst>
      <p:ext uri="{BB962C8B-B14F-4D97-AF65-F5344CB8AC3E}">
        <p14:creationId xmlns:p14="http://schemas.microsoft.com/office/powerpoint/2010/main" val="39164120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77317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09344"/>
            <a:ext cx="10515600" cy="4871339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 için egzersiz önerileri? </a:t>
            </a:r>
          </a:p>
          <a:p>
            <a:endParaRPr lang="tr-TR" dirty="0"/>
          </a:p>
          <a:p>
            <a:pPr lvl="1"/>
            <a:r>
              <a:rPr lang="tr-TR" dirty="0"/>
              <a:t>Isınma</a:t>
            </a:r>
          </a:p>
          <a:p>
            <a:pPr lvl="1"/>
            <a:endParaRPr lang="tr-TR" dirty="0"/>
          </a:p>
          <a:p>
            <a:pPr lvl="1"/>
            <a:r>
              <a:rPr lang="tr-TR" dirty="0"/>
              <a:t>Aktif soğuma</a:t>
            </a:r>
          </a:p>
          <a:p>
            <a:pPr lvl="1"/>
            <a:endParaRPr lang="tr-TR" dirty="0"/>
          </a:p>
          <a:p>
            <a:pPr lvl="1"/>
            <a:r>
              <a:rPr lang="tr-TR" dirty="0"/>
              <a:t>Programları yavaş yavaş artırma</a:t>
            </a:r>
          </a:p>
          <a:p>
            <a:pPr lvl="1"/>
            <a:endParaRPr lang="tr-TR" dirty="0"/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Aerobik dayanıklılık, kuvvet, esneklik, denge ve koordinasyon özellikleri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artırma, iyi bir koordinasyon ve esneklik kazanma üzerinde durulmalıdır.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49757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194559"/>
            <a:ext cx="10515600" cy="3982403"/>
          </a:xfrm>
        </p:spPr>
        <p:txBody>
          <a:bodyPr>
            <a:normAutofit/>
          </a:bodyPr>
          <a:lstStyle/>
          <a:p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 için egzersiz önerileri </a:t>
            </a:r>
          </a:p>
          <a:p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Birey ne kadar yaşlı ise anaerobik egzersizden o kadar kaçınılmalıdır. (ağırlık kaldırma, zıplama)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 hareketlerden ve büyük ağırlıklardan kaçınılmalıdır.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Yalnız olmama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4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egzersiz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Yürüyüş , yüzme, bisiklet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990600" y="426721"/>
            <a:ext cx="10668000" cy="1182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8D21984-1C44-4465-95BB-E8B87615E78D}"/>
              </a:ext>
            </a:extLst>
          </p:cNvPr>
          <p:cNvSpPr txBox="1"/>
          <p:nvPr/>
        </p:nvSpPr>
        <p:spPr>
          <a:xfrm>
            <a:off x="838200" y="869616"/>
            <a:ext cx="977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7433265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15A31B3-7584-4FEC-B2B6-D0F78B72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5B83A4-726B-4551-9F6A-6DCBA1928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Kuvvet egzersizleri</a:t>
            </a:r>
          </a:p>
          <a:p>
            <a:endParaRPr lang="tr-TR" dirty="0"/>
          </a:p>
          <a:p>
            <a:pPr lvl="1"/>
            <a:r>
              <a:rPr lang="tr-TR" dirty="0"/>
              <a:t>Kas güçsüzlüğünü önlemesi ve denge özelliğini desteklemesi nedeniyle düşme riski azalır </a:t>
            </a:r>
          </a:p>
          <a:p>
            <a:pPr lvl="1"/>
            <a:r>
              <a:rPr lang="tr-TR" dirty="0"/>
              <a:t>Kademeli yükseltilmeli</a:t>
            </a:r>
          </a:p>
          <a:p>
            <a:pPr lvl="1"/>
            <a:r>
              <a:rPr lang="tr-TR" dirty="0"/>
              <a:t>Hareket sayıları 10-15 tekrar olmalı, haftada en az iki kez yapılmalıdır</a:t>
            </a:r>
          </a:p>
          <a:p>
            <a:pPr lvl="1"/>
            <a:r>
              <a:rPr lang="tr-TR" dirty="0" err="1"/>
              <a:t>Dumbbel</a:t>
            </a:r>
            <a:r>
              <a:rPr lang="tr-TR" dirty="0"/>
              <a:t>, su şişeleri , tüp lastik, enli lastik, havlu veya kum torbaları kullanılabilir.</a:t>
            </a:r>
          </a:p>
        </p:txBody>
      </p:sp>
    </p:spTree>
    <p:extLst>
      <p:ext uri="{BB962C8B-B14F-4D97-AF65-F5344CB8AC3E}">
        <p14:creationId xmlns:p14="http://schemas.microsoft.com/office/powerpoint/2010/main" val="70091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5490" cy="3332217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216"/>
            <a:ext cx="6083656" cy="352578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56" y="0"/>
            <a:ext cx="6108344" cy="333221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55" y="3332215"/>
            <a:ext cx="6108345" cy="352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972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53553B2-6A2D-49CA-BCEB-30E3087D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1B117287-EA9A-42FA-AE07-463E99BEE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r="15602"/>
          <a:stretch/>
        </p:blipFill>
        <p:spPr>
          <a:xfrm rot="5400000">
            <a:off x="-676490" y="1505882"/>
            <a:ext cx="4449748" cy="3096768"/>
          </a:xfr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AC43D8E6-9B31-447F-B001-03774C1057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t="7122" r="7184"/>
          <a:stretch/>
        </p:blipFill>
        <p:spPr>
          <a:xfrm rot="5400000">
            <a:off x="2529841" y="1408183"/>
            <a:ext cx="4437885" cy="3304032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56C3D16A-6D5F-4D8D-925B-4A99B77EEE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t="13488" r="3112" b="10699"/>
          <a:stretch/>
        </p:blipFill>
        <p:spPr>
          <a:xfrm>
            <a:off x="6400800" y="829391"/>
            <a:ext cx="5791200" cy="444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92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Yaşlılık bireyin hayatında kendine özgü karakteristikleri olan özel bir dönemdir.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Genç yaşlı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– 74 yaş arası </a:t>
            </a:r>
          </a:p>
          <a:p>
            <a:pPr lvl="1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Orta yaşlı</a:t>
            </a:r>
          </a:p>
          <a:p>
            <a:pPr lvl="1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 – 84 yaş arası </a:t>
            </a:r>
          </a:p>
          <a:p>
            <a:pPr marL="457200" lvl="1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yaşlı </a:t>
            </a:r>
          </a:p>
          <a:p>
            <a:pPr lvl="1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 yaş ve üstü </a:t>
            </a:r>
          </a:p>
        </p:txBody>
      </p:sp>
    </p:spTree>
    <p:extLst>
      <p:ext uri="{BB962C8B-B14F-4D97-AF65-F5344CB8AC3E}">
        <p14:creationId xmlns:p14="http://schemas.microsoft.com/office/powerpoint/2010/main" val="30723876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4B04AEB-42CF-42F8-8263-EEE26334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C6DC87A-A1C2-474E-993C-F09D842B16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3" b="26311"/>
          <a:stretch/>
        </p:blipFill>
        <p:spPr>
          <a:xfrm rot="10800000">
            <a:off x="0" y="0"/>
            <a:ext cx="6943344" cy="3413758"/>
          </a:xfrm>
          <a:prstGeom prst="rect">
            <a:avLst/>
          </a:prstGeom>
        </p:spPr>
      </p:pic>
      <p:pic>
        <p:nvPicPr>
          <p:cNvPr id="13" name="İçerik Yer Tutucusu 12">
            <a:extLst>
              <a:ext uri="{FF2B5EF4-FFF2-40B4-BE49-F238E27FC236}">
                <a16:creationId xmlns:a16="http://schemas.microsoft.com/office/drawing/2014/main" id="{AA582989-9169-48FF-9DD8-51E000833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6680" r="12598"/>
          <a:stretch/>
        </p:blipFill>
        <p:spPr>
          <a:xfrm rot="5400000">
            <a:off x="6154837" y="788507"/>
            <a:ext cx="6813233" cy="5236220"/>
          </a:xfr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70E408E0-97EA-4BE9-B1EB-DCE4489C7C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3953" r="5212" b="15840"/>
          <a:stretch/>
        </p:blipFill>
        <p:spPr>
          <a:xfrm>
            <a:off x="0" y="3425951"/>
            <a:ext cx="6943344" cy="34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77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0E9643E-71C7-4A9A-AC2C-FAF7FAA9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15998F9-29D5-4993-B66A-767F5DD70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r="3778" b="27595"/>
          <a:stretch/>
        </p:blipFill>
        <p:spPr>
          <a:xfrm>
            <a:off x="0" y="755904"/>
            <a:ext cx="8042432" cy="4462272"/>
          </a:xfrm>
          <a:prstGeom prst="rect">
            <a:avLst/>
          </a:prstGeom>
        </p:spPr>
      </p:pic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4F471C42-87E4-4154-89C0-312BC1B21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6981" r="14970" b="4515"/>
          <a:stretch/>
        </p:blipFill>
        <p:spPr>
          <a:xfrm rot="5400000">
            <a:off x="7702294" y="1096042"/>
            <a:ext cx="4461352" cy="3781077"/>
          </a:xfrm>
        </p:spPr>
      </p:pic>
    </p:spTree>
    <p:extLst>
      <p:ext uri="{BB962C8B-B14F-4D97-AF65-F5344CB8AC3E}">
        <p14:creationId xmlns:p14="http://schemas.microsoft.com/office/powerpoint/2010/main" val="6403782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5019"/>
            <a:ext cx="2963917" cy="4351338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18" y="1265019"/>
            <a:ext cx="2175642" cy="435133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60" y="1265019"/>
            <a:ext cx="70524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97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16736"/>
            <a:ext cx="10515600" cy="48602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Kemoproflaksi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Aspirin kullanımı:</a:t>
            </a: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Miyokard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infarktüsünü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önleme potansiyeli,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kanamaya sebep olma ihtimalinden daha fazla olması halinde 45-79 yaşları arasında erkeklerde kullanılması önerilir.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Kadınlarda ise,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iskemik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inmeleri önleme açısından potansiyel faydası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kanama yapma riskinden daha fazlaysa 55 – 79 yaş arasında  kullanımı önerilir.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yaş üzerinde kanıt yok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738427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mineral desteği :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Osteporozun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önlenmesi açısından yeterli kalsiyum alımı (besinler ve kalsiyum takviyesi, D vitamini desteği önemlidir)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C, E vitaminleri,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asit destekli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multivitaminlerin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 da antioksidanların kanser ya da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hastalıklardan korunma için kullanımı konusunda kanıtlar yetersizdir.</a:t>
            </a:r>
          </a:p>
        </p:txBody>
      </p:sp>
    </p:spTree>
    <p:extLst>
      <p:ext uri="{BB962C8B-B14F-4D97-AF65-F5344CB8AC3E}">
        <p14:creationId xmlns:p14="http://schemas.microsoft.com/office/powerpoint/2010/main" val="16620460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65375"/>
            <a:ext cx="10515600" cy="4311587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Evde bakım hizmetleri</a:t>
            </a:r>
            <a: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Hastanın evinde ziyareti onun doğal yaşam koşullarının, ilaçlarının, ev düzeninin daha gerçekçi olarak değerlendirilmesine olanak sağlar</a:t>
            </a:r>
          </a:p>
        </p:txBody>
      </p:sp>
    </p:spTree>
    <p:extLst>
      <p:ext uri="{BB962C8B-B14F-4D97-AF65-F5344CB8AC3E}">
        <p14:creationId xmlns:p14="http://schemas.microsoft.com/office/powerpoint/2010/main" val="1853292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95F9129-8F48-4F44-8332-B18E1CB6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		</a:t>
            </a:r>
            <a:r>
              <a:rPr lang="tr-TR" sz="3200" b="1" dirty="0"/>
              <a:t>Yaşlı istismarı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3B8711-1312-49A3-8565-2AB42F0053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 dirty="0"/>
          </a:p>
          <a:p>
            <a:pPr lvl="1"/>
            <a:r>
              <a:rPr lang="tr-TR" dirty="0"/>
              <a:t>Fiziksel </a:t>
            </a:r>
          </a:p>
          <a:p>
            <a:pPr lvl="1"/>
            <a:r>
              <a:rPr lang="tr-TR" dirty="0"/>
              <a:t>Cinsel</a:t>
            </a:r>
          </a:p>
          <a:p>
            <a:pPr lvl="1"/>
            <a:r>
              <a:rPr lang="tr-TR" dirty="0"/>
              <a:t>Duygusal</a:t>
            </a:r>
          </a:p>
          <a:p>
            <a:pPr lvl="1"/>
            <a:r>
              <a:rPr lang="tr-TR" dirty="0"/>
              <a:t>Maddi sömürü</a:t>
            </a:r>
          </a:p>
          <a:p>
            <a:pPr lvl="1"/>
            <a:r>
              <a:rPr lang="tr-TR" dirty="0"/>
              <a:t>İhmal</a:t>
            </a:r>
          </a:p>
          <a:p>
            <a:pPr lvl="1"/>
            <a:r>
              <a:rPr lang="tr-TR" dirty="0"/>
              <a:t>Terk etme</a:t>
            </a:r>
          </a:p>
          <a:p>
            <a:pPr lvl="1"/>
            <a:r>
              <a:rPr lang="tr-TR" dirty="0"/>
              <a:t>Kendi kendini ihmal etme</a:t>
            </a:r>
          </a:p>
          <a:p>
            <a:endParaRPr lang="tr-TR" dirty="0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0C8CDA08-0546-48D1-BCA0-A824616640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2235" r="4151" b="14000"/>
          <a:stretch/>
        </p:blipFill>
        <p:spPr>
          <a:xfrm rot="5400000">
            <a:off x="6198368" y="1397247"/>
            <a:ext cx="5779697" cy="4082483"/>
          </a:xfrm>
        </p:spPr>
      </p:pic>
    </p:spTree>
    <p:extLst>
      <p:ext uri="{BB962C8B-B14F-4D97-AF65-F5344CB8AC3E}">
        <p14:creationId xmlns:p14="http://schemas.microsoft.com/office/powerpoint/2010/main" val="509546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AB690EF-E9F3-4CF3-83FB-692A5D7D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E6B87F0-B1F4-4A7D-A61B-E11E89CC3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Yaklaşık 6000 kişi ile yapılan bir araştırmada bir yılda aile bireylerince uygulanmış</a:t>
            </a:r>
          </a:p>
          <a:p>
            <a:pPr lvl="1"/>
            <a:r>
              <a:rPr lang="tr-TR" dirty="0"/>
              <a:t>%4.6 duygusal istismar</a:t>
            </a:r>
          </a:p>
          <a:p>
            <a:pPr lvl="1"/>
            <a:r>
              <a:rPr lang="tr-TR" dirty="0"/>
              <a:t>%1.6 fiziksel istismar</a:t>
            </a:r>
          </a:p>
          <a:p>
            <a:pPr lvl="1"/>
            <a:r>
              <a:rPr lang="tr-TR" dirty="0"/>
              <a:t>%0.6 cinsel istismar</a:t>
            </a:r>
          </a:p>
          <a:p>
            <a:pPr lvl="1"/>
            <a:r>
              <a:rPr lang="tr-TR" dirty="0"/>
              <a:t>%5.1 olası ihmal</a:t>
            </a:r>
          </a:p>
          <a:p>
            <a:pPr lvl="1"/>
            <a:r>
              <a:rPr lang="tr-TR" dirty="0"/>
              <a:t>%5.2 mali istismar </a:t>
            </a:r>
          </a:p>
          <a:p>
            <a:pPr lvl="1"/>
            <a:endParaRPr lang="tr-TR" dirty="0"/>
          </a:p>
          <a:p>
            <a:r>
              <a:rPr lang="tr-TR" dirty="0"/>
              <a:t>Toplumdaki yaşlıların %2-10’dan fazlası orta-şiddetli istismar mağduru olabilir fakat eksik bildirim saptamada azlık nedeniyle gerçek oran </a:t>
            </a:r>
            <a:r>
              <a:rPr lang="tr-TR" dirty="0" err="1"/>
              <a:t>cok</a:t>
            </a:r>
            <a:r>
              <a:rPr lang="tr-TR" dirty="0"/>
              <a:t> daha büyük olabilir.</a:t>
            </a:r>
          </a:p>
        </p:txBody>
      </p:sp>
    </p:spTree>
    <p:extLst>
      <p:ext uri="{BB962C8B-B14F-4D97-AF65-F5344CB8AC3E}">
        <p14:creationId xmlns:p14="http://schemas.microsoft.com/office/powerpoint/2010/main" val="17920988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9528929-6064-4C5C-9493-F2B38ACE3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89C8CA-C1BC-4952-8AA2-44DED3FFC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Yaşlılar yaşam beklentileri ve işlevsel durumlarına göre dört kategoride sınıflanmıştır. </a:t>
            </a:r>
          </a:p>
          <a:p>
            <a:endParaRPr lang="tr-TR" dirty="0"/>
          </a:p>
          <a:p>
            <a:pPr lvl="1"/>
            <a:r>
              <a:rPr lang="tr-TR" dirty="0"/>
              <a:t>K1 – Yaşlı (yaşam beklentisi≥5 yıl ve işlevsel olarak bağımsız) </a:t>
            </a:r>
          </a:p>
          <a:p>
            <a:pPr lvl="1"/>
            <a:r>
              <a:rPr lang="tr-TR" dirty="0"/>
              <a:t>K2 - Düşkün (yaşam beklentisi &lt; 5 yıl ya da belirgin işlevsel bozulma)</a:t>
            </a:r>
          </a:p>
          <a:p>
            <a:pPr lvl="1"/>
            <a:r>
              <a:rPr lang="tr-TR" dirty="0"/>
              <a:t>K3 - Orta derecede bunamış (yaşam beklentisi 2-5 yıl)</a:t>
            </a:r>
          </a:p>
          <a:p>
            <a:pPr lvl="1"/>
            <a:r>
              <a:rPr lang="tr-TR" dirty="0"/>
              <a:t>K4 – Yaşam sonu dönemi (yaşam beklentisi&lt;2 yıl) 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02546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36F9576-A648-4E09-9238-42BA1401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81876CA3-CC56-45EF-9E3B-E98A93BFD1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514274"/>
              </p:ext>
            </p:extLst>
          </p:nvPr>
        </p:nvGraphicFramePr>
        <p:xfrm>
          <a:off x="0" y="0"/>
          <a:ext cx="12192000" cy="6857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7129">
                  <a:extLst>
                    <a:ext uri="{9D8B030D-6E8A-4147-A177-3AD203B41FA5}">
                      <a16:colId xmlns:a16="http://schemas.microsoft.com/office/drawing/2014/main" val="2954729044"/>
                    </a:ext>
                  </a:extLst>
                </a:gridCol>
                <a:gridCol w="6074871">
                  <a:extLst>
                    <a:ext uri="{9D8B030D-6E8A-4147-A177-3AD203B41FA5}">
                      <a16:colId xmlns:a16="http://schemas.microsoft.com/office/drawing/2014/main" val="3354701543"/>
                    </a:ext>
                  </a:extLst>
                </a:gridCol>
              </a:tblGrid>
              <a:tr h="56247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Yaşlılarda girişimler ve tarama testleri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20865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Muayene sayısı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Yılda bir (K1)- Yılda 1-4(K2,3)-Gerektiğinde(K4)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780762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Kan basıncı ve nabız sayımı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Her muayenede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647766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Boy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Yılda bir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553938"/>
                  </a:ext>
                </a:extLst>
              </a:tr>
              <a:tr h="5770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Ağırlık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Her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muayenede;Yıllık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kayıp 2,5 kg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’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ı ge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ç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erse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m,n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ü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trisyonel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değerlendirme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034580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Ağız ve diş muayenesi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Yıllık diş hekimi kontrol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ü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367852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ö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rme keskinliği muayenesi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Yılda bir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243857"/>
                  </a:ext>
                </a:extLst>
              </a:tr>
              <a:tr h="5770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Glokom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Ailede glokom 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ö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yk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ü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ü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diyabetli ise, ileri miyop var ise 65 yaşından sonra 1-2 yılda bir g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ö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 uzmanı muayenesi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524741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İşitme muayenesi (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diapozon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fısıltı)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Yılda bir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48759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ü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ü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 ve denge muayenesi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İlk muayenede , yakınmalar varsa her muayene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908996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Uyku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apnesi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Yılda bir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534668"/>
                  </a:ext>
                </a:extLst>
              </a:tr>
              <a:tr h="5770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Erkeklerde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erektil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disfonksiyon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ve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androjen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yetersizliğinin değerlendirilmesi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Yılda bir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43909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Aile i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ç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ilişkiler, aile i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ç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şiddet, yaşlı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ö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rselenmesi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Her muayenede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624993"/>
                  </a:ext>
                </a:extLst>
              </a:tr>
              <a:tr h="5770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Depresyon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İlk muayenede ve yakınmalar varsa tarama kuvvetle 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ö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nerilir.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Geriatrik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depresyon 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ö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ç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eği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519776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Demans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mental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test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024272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Meme muayenesi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Yılda bir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328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03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Yaşlanan dünya yaşlanan Türkiye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645165" y="2199670"/>
            <a:ext cx="5139559" cy="1330051"/>
          </a:xfrm>
        </p:spPr>
        <p:txBody>
          <a:bodyPr/>
          <a:lstStyle/>
          <a:p>
            <a:r>
              <a:rPr lang="tr-TR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Dünya’da yaş gruplarının nüfusa oranının yıllar içindeki değişimi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2234" t="8596" r="3616" b="12691"/>
          <a:stretch/>
        </p:blipFill>
        <p:spPr>
          <a:xfrm>
            <a:off x="796159" y="1613726"/>
            <a:ext cx="5612524" cy="3462993"/>
          </a:xfrm>
          <a:prstGeom prst="rect">
            <a:avLst/>
          </a:prstGeom>
        </p:spPr>
      </p:pic>
      <p:sp>
        <p:nvSpPr>
          <p:cNvPr id="4" name="Metin Yer Tutucusu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7" name="İçerik Yer Tutucusu 6"/>
          <p:cNvSpPr>
            <a:spLocks noGrp="1"/>
          </p:cNvSpPr>
          <p:nvPr>
            <p:ph sz="quarter" idx="4"/>
          </p:nvPr>
        </p:nvSpPr>
        <p:spPr>
          <a:xfrm>
            <a:off x="1018762" y="4853091"/>
            <a:ext cx="10306876" cy="1743368"/>
          </a:xfrm>
        </p:spPr>
        <p:txBody>
          <a:bodyPr/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2050 yılında 5 kişiden birinin 60 yaş ve üzerinde olması beklenmekte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nüfus da kendi içinde yaşlanmakta, 85 yaş üstü nüfus hızla artmaktadır.</a:t>
            </a:r>
          </a:p>
        </p:txBody>
      </p:sp>
    </p:spTree>
    <p:extLst>
      <p:ext uri="{BB962C8B-B14F-4D97-AF65-F5344CB8AC3E}">
        <p14:creationId xmlns:p14="http://schemas.microsoft.com/office/powerpoint/2010/main" val="1759886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3E97968-EA5E-4389-85DE-41500A87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37850152-89A8-4F38-AFE7-7464E6FFCA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6356027"/>
              </p:ext>
            </p:extLst>
          </p:nvPr>
        </p:nvGraphicFramePr>
        <p:xfrm>
          <a:off x="0" y="0"/>
          <a:ext cx="12192000" cy="685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571274352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832841483"/>
                    </a:ext>
                  </a:extLst>
                </a:gridCol>
              </a:tblGrid>
              <a:tr h="8309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Yaşlılarda periyodik muayene, </a:t>
                      </a: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tarama</a:t>
                      </a: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testleri ve yapılması gereken girişimler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883667"/>
                  </a:ext>
                </a:extLst>
              </a:tr>
              <a:tr h="614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Hemogram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Kronik hastalık sorunu olanlarda yılda bir kez, 50 yaş ve üzerindeki herkese her 5 yılda bir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55406"/>
                  </a:ext>
                </a:extLst>
              </a:tr>
              <a:tr h="614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Açlık kan şekeri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Semptomatik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ise ya da risk faktörleri varsa yapılır; üç yılda bir tekrarlanır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463908"/>
                  </a:ext>
                </a:extLst>
              </a:tr>
              <a:tr h="614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TSH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K1,2 için iki yılda bir, K3 için 3 yılda bir , K4 için düşünülmeli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464462"/>
                  </a:ext>
                </a:extLst>
              </a:tr>
              <a:tr h="614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Prostat spesifik antijen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Hastayla birlikte karar verilir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111961"/>
                  </a:ext>
                </a:extLst>
              </a:tr>
              <a:tr h="614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Gaitada gizli kan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 yaşından itibaren 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85507"/>
                  </a:ext>
                </a:extLst>
              </a:tr>
              <a:tr h="614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Sigmoidoskopi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Birinci derece akrabalarında kolon kanseri ya da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familial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polipozis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olan yüksek riskli hastalarda 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811323"/>
                  </a:ext>
                </a:extLst>
              </a:tr>
              <a:tr h="614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Mamografi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 yaşından 79 yaşa kadar 1-2 yılda bir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159542"/>
                  </a:ext>
                </a:extLst>
              </a:tr>
              <a:tr h="8628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Pap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smear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Hiç yapılmadıysa bir yıl arayla 2 kez, sonra 70 yaşına kadar 1-3 yılda bir, daha önceki testler normal ise 65 yaştan sonra yapılmayabilir 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172932"/>
                  </a:ext>
                </a:extLst>
              </a:tr>
              <a:tr h="8628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Osteoporoz- kemik yoğunluğu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K1-2-3 için bir kez önerilir, K 4 için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önerilmez.kemik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yoğunluğunun ölçülemediği durumlarda osteoporoz açısından kişinin risk değerlendirmesi yapılır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254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8367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911663B-D81F-4731-B2C3-7AB6F96E2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64D2CC2B-95B8-4161-9F7B-FB64CBFD82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701192"/>
              </p:ext>
            </p:extLst>
          </p:nvPr>
        </p:nvGraphicFramePr>
        <p:xfrm>
          <a:off x="85344" y="60612"/>
          <a:ext cx="12106656" cy="6797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3328">
                  <a:extLst>
                    <a:ext uri="{9D8B030D-6E8A-4147-A177-3AD203B41FA5}">
                      <a16:colId xmlns:a16="http://schemas.microsoft.com/office/drawing/2014/main" val="1850951352"/>
                    </a:ext>
                  </a:extLst>
                </a:gridCol>
                <a:gridCol w="6053328">
                  <a:extLst>
                    <a:ext uri="{9D8B030D-6E8A-4147-A177-3AD203B41FA5}">
                      <a16:colId xmlns:a16="http://schemas.microsoft.com/office/drawing/2014/main" val="3932478015"/>
                    </a:ext>
                  </a:extLst>
                </a:gridCol>
              </a:tblGrid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Aşılar 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511435"/>
                  </a:ext>
                </a:extLst>
              </a:tr>
              <a:tr h="5428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Difteri/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tetanoz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aşısı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Hiç aşılanmadıysa bir seri aşılama; 10 yılda bir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rapel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65 yaşından sonra tek doz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40536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İnfluenza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aşısı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Yılda bir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201761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Pnömokok aşısı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Bir kez; risk grubunda 6 yıl sonra tekrar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734961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Danışmanlık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694140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Beslenme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Mini beslenme değerlendirme ölçeği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852477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Egzersiz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Düzenli ve ihtiyaca göre 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21663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Sigara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Her muayenede 3 dk danışmanlık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27939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Alkol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 az 1 görüşmede 15 dakika danışmanlık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571459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Düşmelerin önlenmesi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Her muayenede 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86287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Kendi kendine meme muayenesi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Eğitim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964054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Uyku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Uyku düzeni açısından danışmanlık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167283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Kemoprofilaksi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200780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Aspirin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Mı öyküsü&gt;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gıs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kanama ise 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08435"/>
                  </a:ext>
                </a:extLst>
              </a:tr>
              <a:tr h="4441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Kalsiyum-vitamin D 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700 IU Vitamin D+ 500 mg kalsiyum </a:t>
                      </a:r>
                      <a:r>
                        <a:rPr kumimoji="0" lang="tr-T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sitrat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 gün</a:t>
                      </a:r>
                    </a:p>
                  </a:txBody>
                  <a:tcPr anchor="b" horzOverflow="overflow"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398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6309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4751"/>
          </a:xfrm>
        </p:spPr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Kaynaklar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506717"/>
            <a:ext cx="10515600" cy="3670246"/>
          </a:xfrm>
        </p:spPr>
        <p:txBody>
          <a:bodyPr>
            <a:normAutofit/>
          </a:bodyPr>
          <a:lstStyle/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Çifçili,S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.(2011) </a:t>
            </a:r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hekimleri için Yaşlı Sağlığına Bütüncül </a:t>
            </a:r>
            <a:r>
              <a:rPr lang="tr-T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Yaklaşım.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İstanbul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Deomed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yayınları</a:t>
            </a:r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tr-T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South-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Paul,J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Matheny,S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&amp;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Lewis,E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(2014).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 Tanı ve </a:t>
            </a:r>
            <a:r>
              <a:rPr lang="tr-T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Tedavi,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Ankara</a:t>
            </a:r>
            <a:r>
              <a:rPr lang="tr-T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Güneş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Tıp Kitabevleri 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syf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439-477.</a:t>
            </a:r>
          </a:p>
        </p:txBody>
      </p:sp>
    </p:spTree>
    <p:extLst>
      <p:ext uri="{BB962C8B-B14F-4D97-AF65-F5344CB8AC3E}">
        <p14:creationId xmlns:p14="http://schemas.microsoft.com/office/powerpoint/2010/main" val="1859320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092262" y="0"/>
            <a:ext cx="7099738" cy="1245475"/>
          </a:xfrm>
        </p:spPr>
        <p:txBody>
          <a:bodyPr>
            <a:normAutofit/>
          </a:bodyPr>
          <a:lstStyle/>
          <a:p>
            <a:pPr algn="ctr"/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Yaşlanan dünya yaşlanan Türkiye</a:t>
            </a:r>
            <a:endParaRPr lang="tr-TR" sz="3200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391807" cy="3389586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9587"/>
            <a:ext cx="5391806" cy="3468413"/>
          </a:xfrm>
        </p:spPr>
      </p:pic>
      <p:sp>
        <p:nvSpPr>
          <p:cNvPr id="3" name="Metin kutusu 2"/>
          <p:cNvSpPr txBox="1"/>
          <p:nvPr/>
        </p:nvSpPr>
        <p:spPr>
          <a:xfrm>
            <a:off x="6182710" y="1891862"/>
            <a:ext cx="52183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Türkiye de yıllara göre yaş piramidi projeksiyonları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2050 yılında Türkiye nüfusunda 16 milyon yaşlı olacağı öngörülmektedir</a:t>
            </a:r>
            <a:r>
              <a:rPr lang="tr-TR" sz="2400" dirty="0"/>
              <a:t>.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235523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Aktif Yaşlanma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Kişi yaşlandıkça yaşam kalitesini zenginleştirmek amacı ile sağlık, yaşama katılım ve güvenlik fırsatlarının iyileştirilmesi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DSÖ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‘Yaşlı dostu birinci basamak sağlık merkezi’ </a:t>
            </a:r>
          </a:p>
          <a:p>
            <a:pPr lvl="1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Birinci basamak için yaşlı sağlığı destekleme ve düzenleme rehberi 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62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18426</TotalTime>
  <Words>3480</Words>
  <Application>Microsoft Office PowerPoint</Application>
  <PresentationFormat>Geniş ekran</PresentationFormat>
  <Paragraphs>730</Paragraphs>
  <Slides>72</Slides>
  <Notes>41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4</vt:i4>
      </vt:variant>
      <vt:variant>
        <vt:lpstr>Slayt Başlıkları</vt:lpstr>
      </vt:variant>
      <vt:variant>
        <vt:i4>72</vt:i4>
      </vt:variant>
    </vt:vector>
  </HeadingPairs>
  <TitlesOfParts>
    <vt:vector size="81" baseType="lpstr">
      <vt:lpstr>Arial</vt:lpstr>
      <vt:lpstr>Calibri</vt:lpstr>
      <vt:lpstr>Calibri Light</vt:lpstr>
      <vt:lpstr>Times New Roman</vt:lpstr>
      <vt:lpstr>Wingdings</vt:lpstr>
      <vt:lpstr>Office Teması</vt:lpstr>
      <vt:lpstr>1_Office Teması</vt:lpstr>
      <vt:lpstr>2_Office Teması</vt:lpstr>
      <vt:lpstr>3_Office Teması</vt:lpstr>
      <vt:lpstr>Yaşlı Sağlığına Kapsamlı Yaklaşım</vt:lpstr>
      <vt:lpstr>Amaç</vt:lpstr>
      <vt:lpstr>Hedefler</vt:lpstr>
      <vt:lpstr>PowerPoint Sunusu</vt:lpstr>
      <vt:lpstr>Yaşlanma teorileri</vt:lpstr>
      <vt:lpstr>Yaşlanma</vt:lpstr>
      <vt:lpstr> Yaşlanan dünya yaşlanan Türkiye</vt:lpstr>
      <vt:lpstr>Yaşlanan dünya yaşlanan Türkiye</vt:lpstr>
      <vt:lpstr>Aktif Yaşlanma</vt:lpstr>
      <vt:lpstr> </vt:lpstr>
      <vt:lpstr>Yaşlanmayla gelişen fizyolojik değişiklikler</vt:lpstr>
      <vt:lpstr> Yaşlanmayla gelişen fizyolojik değişiklikler</vt:lpstr>
      <vt:lpstr> Yaşlanmayla gelişen fizyolojik değişiklikler</vt:lpstr>
      <vt:lpstr>Yaşlanmayla gelişen fizyolojik değişiklikler</vt:lpstr>
      <vt:lpstr> Yaşlanmayla gelişen fizyolojik değişiklikler</vt:lpstr>
      <vt:lpstr>Yaşlanmayla gelişen fizyolojik değişiklikler</vt:lpstr>
      <vt:lpstr> Yaşlanmayla gelişen fizyolojik değişiklikler</vt:lpstr>
      <vt:lpstr> Yaşlıya özgü öykü alma </vt:lpstr>
      <vt:lpstr> Öyküde sorulması gereken ana başlıklar</vt:lpstr>
      <vt:lpstr> Fiziksel ve zihinsel muayene </vt:lpstr>
      <vt:lpstr> Fizik muayenenin yanı sıra sık kullanılan test ve ölçekler </vt:lpstr>
      <vt:lpstr>PowerPoint Sunusu</vt:lpstr>
      <vt:lpstr> </vt:lpstr>
      <vt:lpstr>PowerPoint Sunusu</vt:lpstr>
      <vt:lpstr> Depresyon </vt:lpstr>
      <vt:lpstr> Sık rastlanan kronik hastalıklar açısından değerlendirme </vt:lpstr>
      <vt:lpstr>Sık rastlanan kronik hastalıklar açısından değerlendirme</vt:lpstr>
      <vt:lpstr> Sık rastlanan kronik hastalıklar açısından değerlendirme</vt:lpstr>
      <vt:lpstr>Sık rastlanan kronik hastalıklar açısından değerlendirme </vt:lpstr>
      <vt:lpstr>Sık rastlanan kronik hastalıklar açısından değerlendirme</vt:lpstr>
      <vt:lpstr> Sık rastlanan kronik hastalıklar açısından değerlendirme</vt:lpstr>
      <vt:lpstr> Sık rastlanan kronik hastalıklar açısından değerlendirme</vt:lpstr>
      <vt:lpstr>Sık rastlanan kronik hastalıklar açısından değerlendirme  Kanserler  Mide kanseri </vt:lpstr>
      <vt:lpstr>Sık rastlanan kronik hastalıklar açısından değerlendirme</vt:lpstr>
      <vt:lpstr> Sık rastlanan kronik hastalıklar açısından değerlendirme</vt:lpstr>
      <vt:lpstr>Sık rastlanan kronik hastalıklar açısından değerlendirme</vt:lpstr>
      <vt:lpstr>Koruyucu hekimlik uygulamaları</vt:lpstr>
      <vt:lpstr> Koruyucu hekimlik uygulamaları</vt:lpstr>
      <vt:lpstr>Koruyucu hekimlik uygulamaları</vt:lpstr>
      <vt:lpstr> Koruyucu hekimlik uygulamaları</vt:lpstr>
      <vt:lpstr> Koruyucu hekimlik uygulamaları</vt:lpstr>
      <vt:lpstr> Koruyucu hekimlik uygulamaları</vt:lpstr>
      <vt:lpstr> Koruyucu hekimlik uygulamaları</vt:lpstr>
      <vt:lpstr>Koruyucu hekimlik uygulamaları  </vt:lpstr>
      <vt:lpstr>Koruyucu hekimlik uygulamaları</vt:lpstr>
      <vt:lpstr> Koruyucu hekimlik uygulamaları</vt:lpstr>
      <vt:lpstr> Koruyucu hekimlik uygulamaları</vt:lpstr>
      <vt:lpstr> Koruyucu hekimlik uygulamaları</vt:lpstr>
      <vt:lpstr> Koruyucu hekimlik uygulamaları</vt:lpstr>
      <vt:lpstr>Koruyucu hekimlik uygulamaları </vt:lpstr>
      <vt:lpstr>Koruyucu hekimlik uygulamaları</vt:lpstr>
      <vt:lpstr>PowerPoint Sunusu</vt:lpstr>
      <vt:lpstr> Koruyucu hekimlik uygulamaları</vt:lpstr>
      <vt:lpstr> Koruyucu hekimlik uygulamaları</vt:lpstr>
      <vt:lpstr> Koruyucu hekimlik uygulamaları</vt:lpstr>
      <vt:lpstr>PowerPoint Sunusu</vt:lpstr>
      <vt:lpstr>Koruyucu hekimlik uygulamaları</vt:lpstr>
      <vt:lpstr> </vt:lpstr>
      <vt:lpstr>PowerPoint Sunusu</vt:lpstr>
      <vt:lpstr>PowerPoint Sunusu</vt:lpstr>
      <vt:lpstr>PowerPoint Sunusu</vt:lpstr>
      <vt:lpstr> </vt:lpstr>
      <vt:lpstr> Koruyucu hekimlik uygulamaları</vt:lpstr>
      <vt:lpstr> Koruyucu hekimlik uygulamaları</vt:lpstr>
      <vt:lpstr> </vt:lpstr>
      <vt:lpstr>  Yaşlı istismarı</vt:lpstr>
      <vt:lpstr>PowerPoint Sunusu</vt:lpstr>
      <vt:lpstr>PowerPoint Sunusu</vt:lpstr>
      <vt:lpstr>PowerPoint Sunusu</vt:lpstr>
      <vt:lpstr>PowerPoint Sunusu</vt:lpstr>
      <vt:lpstr>PowerPoint Sunusu</vt:lpstr>
      <vt:lpstr> Kaynaklar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emel ardic</dc:creator>
  <cp:lastModifiedBy>Hatice Alkaya Kol</cp:lastModifiedBy>
  <cp:revision>333</cp:revision>
  <dcterms:created xsi:type="dcterms:W3CDTF">2017-04-04T06:39:36Z</dcterms:created>
  <dcterms:modified xsi:type="dcterms:W3CDTF">2018-10-02T17:34:56Z</dcterms:modified>
</cp:coreProperties>
</file>