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5"/>
  </p:notesMasterIdLst>
  <p:sldIdLst>
    <p:sldId id="256" r:id="rId2"/>
    <p:sldId id="300" r:id="rId3"/>
    <p:sldId id="301" r:id="rId4"/>
    <p:sldId id="258" r:id="rId5"/>
    <p:sldId id="257" r:id="rId6"/>
    <p:sldId id="260" r:id="rId7"/>
    <p:sldId id="259" r:id="rId8"/>
    <p:sldId id="261" r:id="rId9"/>
    <p:sldId id="265" r:id="rId10"/>
    <p:sldId id="264" r:id="rId11"/>
    <p:sldId id="262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5" r:id="rId20"/>
    <p:sldId id="273" r:id="rId21"/>
    <p:sldId id="274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5" r:id="rId39"/>
    <p:sldId id="296" r:id="rId40"/>
    <p:sldId id="297" r:id="rId41"/>
    <p:sldId id="298" r:id="rId42"/>
    <p:sldId id="294" r:id="rId43"/>
    <p:sldId id="299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044" autoAdjust="0"/>
  </p:normalViewPr>
  <p:slideViewPr>
    <p:cSldViewPr>
      <p:cViewPr varScale="1">
        <p:scale>
          <a:sx n="72" d="100"/>
          <a:sy n="72" d="100"/>
        </p:scale>
        <p:origin x="-26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39CD1-F8E4-4D83-8172-0BE05BBA2BE7}" type="datetimeFigureOut">
              <a:rPr lang="tr-TR" smtClean="0"/>
              <a:t>20.06.2016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D5B7F-90F0-4E59-939F-9D48F864B1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81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8206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5139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5681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3388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0286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5756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0308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2575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8267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8267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834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070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738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8289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2250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5098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0200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8200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14451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19110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252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20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7107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7400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7400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7400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7400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836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5171-F6A2-4093-8FE3-363B5571AE56}" type="datetimeFigureOut">
              <a:rPr lang="tr-TR" smtClean="0"/>
              <a:t>20.06.2016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5171-F6A2-4093-8FE3-363B5571AE56}" type="datetimeFigureOut">
              <a:rPr lang="tr-TR" smtClean="0"/>
              <a:t>20.06.2016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5171-F6A2-4093-8FE3-363B5571AE56}" type="datetimeFigureOut">
              <a:rPr lang="tr-TR" smtClean="0"/>
              <a:t>20.06.2016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5171-F6A2-4093-8FE3-363B5571AE56}" type="datetimeFigureOut">
              <a:rPr lang="tr-TR" smtClean="0"/>
              <a:t>20.06.2016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5171-F6A2-4093-8FE3-363B5571AE56}" type="datetimeFigureOut">
              <a:rPr lang="tr-TR" smtClean="0"/>
              <a:t>20.06.2016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5171-F6A2-4093-8FE3-363B5571AE56}" type="datetimeFigureOut">
              <a:rPr lang="tr-TR" smtClean="0"/>
              <a:t>20.06.2016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5171-F6A2-4093-8FE3-363B5571AE56}" type="datetimeFigureOut">
              <a:rPr lang="tr-TR" smtClean="0"/>
              <a:t>20.06.2016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5171-F6A2-4093-8FE3-363B5571AE56}" type="datetimeFigureOut">
              <a:rPr lang="tr-TR" smtClean="0"/>
              <a:t>20.06.2016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5171-F6A2-4093-8FE3-363B5571AE56}" type="datetimeFigureOut">
              <a:rPr lang="tr-TR" smtClean="0"/>
              <a:t>20.06.2016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5171-F6A2-4093-8FE3-363B5571AE56}" type="datetimeFigureOut">
              <a:rPr lang="tr-TR" smtClean="0"/>
              <a:t>20.06.2016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5171-F6A2-4093-8FE3-363B5571AE56}" type="datetimeFigureOut">
              <a:rPr lang="tr-TR" smtClean="0"/>
              <a:t>20.06.2016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B775171-F6A2-4093-8FE3-363B5571AE56}" type="datetimeFigureOut">
              <a:rPr lang="tr-TR" smtClean="0"/>
              <a:t>20.06.2016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Dislipidemiler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743200" y="5085824"/>
            <a:ext cx="6400800" cy="1752600"/>
          </a:xfrm>
        </p:spPr>
        <p:txBody>
          <a:bodyPr/>
          <a:lstStyle/>
          <a:p>
            <a:r>
              <a:rPr lang="tr-TR" dirty="0" smtClean="0"/>
              <a:t>Yrd. Doç. Dr. Elif ATEŞ</a:t>
            </a:r>
          </a:p>
          <a:p>
            <a:r>
              <a:rPr lang="tr-TR" dirty="0" smtClean="0"/>
              <a:t>14 Haziran 2016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699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86521" y="6134725"/>
            <a:ext cx="889000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400" dirty="0"/>
              <a:t>Extensive </a:t>
            </a:r>
            <a:r>
              <a:rPr lang="en-US" sz="1400" dirty="0" err="1"/>
              <a:t>Xanthomas</a:t>
            </a:r>
            <a:r>
              <a:rPr lang="en-US" sz="1400" dirty="0"/>
              <a:t> and Severe Subclinical Atherosclerosis in Homozygous Familial Hypercholesterolemia</a:t>
            </a:r>
          </a:p>
          <a:p>
            <a:pPr eaLnBrk="1" hangingPunct="1"/>
            <a:r>
              <a:rPr lang="en-US" sz="900" dirty="0"/>
              <a:t>Rocha, Viviane Z., MD, JACC (Journal of the American College of Cardiology), Volume 61, Issue 21, 2193-2193</a:t>
            </a:r>
          </a:p>
          <a:p>
            <a:pPr eaLnBrk="1" hangingPunct="1"/>
            <a:endParaRPr lang="en-US" sz="900" dirty="0"/>
          </a:p>
          <a:p>
            <a:pPr eaLnBrk="1" hangingPunct="1"/>
            <a:r>
              <a:rPr lang="en-US" sz="900" dirty="0"/>
              <a:t>Copyright ©  2013   American College of Cardiology Foundation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5520978" cy="283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532268" cy="258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920" y="1340767"/>
            <a:ext cx="10772703" cy="307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33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600200"/>
          </a:xfrm>
        </p:spPr>
        <p:txBody>
          <a:bodyPr/>
          <a:lstStyle/>
          <a:p>
            <a:r>
              <a:rPr lang="tr-TR" dirty="0" smtClean="0"/>
              <a:t>Hastalık değil</a:t>
            </a:r>
            <a:br>
              <a:rPr lang="tr-TR" dirty="0" smtClean="0"/>
            </a:br>
            <a:r>
              <a:rPr lang="tr-TR" dirty="0" smtClean="0"/>
              <a:t>peki neden önemli?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974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tr-TR" dirty="0" err="1"/>
              <a:t>Anamnez&amp;Fizik</a:t>
            </a:r>
            <a:r>
              <a:rPr lang="tr-TR" dirty="0"/>
              <a:t> Muayene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K</a:t>
            </a:r>
            <a:r>
              <a:rPr lang="tr-TR" dirty="0" err="1" smtClean="0"/>
              <a:t>ardiyovasküler</a:t>
            </a:r>
            <a:r>
              <a:rPr lang="tr-TR" dirty="0" smtClean="0"/>
              <a:t> </a:t>
            </a:r>
            <a:r>
              <a:rPr lang="tr-TR" dirty="0"/>
              <a:t>risk </a:t>
            </a:r>
            <a:r>
              <a:rPr lang="tr-TR" dirty="0" smtClean="0"/>
              <a:t>faktörleri </a:t>
            </a:r>
            <a:endParaRPr lang="tr-TR" dirty="0"/>
          </a:p>
          <a:p>
            <a:endParaRPr lang="tr-TR" dirty="0" smtClean="0"/>
          </a:p>
          <a:p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/>
              <a:t>dislipidemi</a:t>
            </a:r>
            <a:r>
              <a:rPr lang="tr-TR" dirty="0"/>
              <a:t> nedenleri </a:t>
            </a:r>
            <a:r>
              <a:rPr lang="tr-TR" dirty="0" smtClean="0"/>
              <a:t>araştırılmalı</a:t>
            </a:r>
            <a:endParaRPr lang="tr-TR" dirty="0"/>
          </a:p>
          <a:p>
            <a:endParaRPr lang="tr-TR" dirty="0" smtClean="0"/>
          </a:p>
          <a:p>
            <a:r>
              <a:rPr lang="tr-TR" dirty="0" err="1" smtClean="0"/>
              <a:t>Metabolik</a:t>
            </a:r>
            <a:r>
              <a:rPr lang="tr-TR" dirty="0" smtClean="0"/>
              <a:t> durumu ve Alışkanlıkları </a:t>
            </a:r>
          </a:p>
        </p:txBody>
      </p:sp>
    </p:spTree>
    <p:extLst>
      <p:ext uri="{BB962C8B-B14F-4D97-AF65-F5344CB8AC3E}">
        <p14:creationId xmlns:p14="http://schemas.microsoft.com/office/powerpoint/2010/main" val="304504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tr-TR" dirty="0" err="1"/>
              <a:t>Anamnez&amp;Fizik</a:t>
            </a:r>
            <a:r>
              <a:rPr lang="tr-TR" dirty="0"/>
              <a:t> Muayene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K</a:t>
            </a:r>
            <a:r>
              <a:rPr lang="tr-TR" dirty="0" err="1" smtClean="0"/>
              <a:t>ardiyovasküler</a:t>
            </a:r>
            <a:r>
              <a:rPr lang="tr-TR" dirty="0" smtClean="0"/>
              <a:t> </a:t>
            </a:r>
            <a:r>
              <a:rPr lang="tr-TR" dirty="0"/>
              <a:t>risk </a:t>
            </a:r>
            <a:r>
              <a:rPr lang="tr-TR" dirty="0" smtClean="0"/>
              <a:t>faktörleri </a:t>
            </a:r>
          </a:p>
          <a:p>
            <a:pPr lvl="1"/>
            <a:r>
              <a:rPr lang="tr-TR" dirty="0" smtClean="0"/>
              <a:t>Yaş</a:t>
            </a:r>
            <a:r>
              <a:rPr lang="tr-TR" dirty="0"/>
              <a:t>, cinsiyet, sigara kullanımı, HT ve diyabet öyküsü, ailede erken </a:t>
            </a:r>
            <a:r>
              <a:rPr lang="tr-TR" dirty="0" smtClean="0"/>
              <a:t>yaşta </a:t>
            </a:r>
            <a:r>
              <a:rPr lang="tr-TR" dirty="0"/>
              <a:t>KVH öyküsü</a:t>
            </a:r>
            <a:endParaRPr lang="tr-TR" dirty="0" smtClean="0"/>
          </a:p>
          <a:p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/>
              <a:t>dislipidemi</a:t>
            </a:r>
            <a:r>
              <a:rPr lang="tr-TR" dirty="0"/>
              <a:t> nedenleri </a:t>
            </a:r>
            <a:r>
              <a:rPr lang="tr-TR" dirty="0" smtClean="0"/>
              <a:t>araştırılmalı</a:t>
            </a:r>
          </a:p>
          <a:p>
            <a:pPr lvl="1"/>
            <a:endParaRPr lang="tr-TR" dirty="0" smtClean="0"/>
          </a:p>
          <a:p>
            <a:r>
              <a:rPr lang="tr-TR" dirty="0" err="1" smtClean="0"/>
              <a:t>Metabolik</a:t>
            </a:r>
            <a:r>
              <a:rPr lang="tr-TR" dirty="0" smtClean="0"/>
              <a:t> durumu ve Alışkanlıkları </a:t>
            </a:r>
          </a:p>
        </p:txBody>
      </p:sp>
    </p:spTree>
    <p:extLst>
      <p:ext uri="{BB962C8B-B14F-4D97-AF65-F5344CB8AC3E}">
        <p14:creationId xmlns:p14="http://schemas.microsoft.com/office/powerpoint/2010/main" val="1019700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tr-TR" dirty="0" err="1"/>
              <a:t>Anamnez&amp;Fizik</a:t>
            </a:r>
            <a:r>
              <a:rPr lang="tr-TR" dirty="0"/>
              <a:t> Muayene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K</a:t>
            </a:r>
            <a:r>
              <a:rPr lang="tr-TR" dirty="0" err="1" smtClean="0"/>
              <a:t>ardiyovasküler</a:t>
            </a:r>
            <a:r>
              <a:rPr lang="tr-TR" dirty="0" smtClean="0"/>
              <a:t> </a:t>
            </a:r>
            <a:r>
              <a:rPr lang="tr-TR" dirty="0"/>
              <a:t>risk </a:t>
            </a:r>
            <a:r>
              <a:rPr lang="tr-TR" dirty="0" smtClean="0"/>
              <a:t>faktörleri </a:t>
            </a:r>
          </a:p>
          <a:p>
            <a:pPr lvl="1"/>
            <a:r>
              <a:rPr lang="tr-TR" dirty="0" smtClean="0"/>
              <a:t>Yaş</a:t>
            </a:r>
            <a:r>
              <a:rPr lang="tr-TR" dirty="0"/>
              <a:t>, cinsiyet, sigara kullanımı, HT ve diyabet öyküsü, ailede erken </a:t>
            </a:r>
            <a:r>
              <a:rPr lang="tr-TR" dirty="0" smtClean="0"/>
              <a:t>yaşta </a:t>
            </a:r>
            <a:r>
              <a:rPr lang="tr-TR" dirty="0"/>
              <a:t>KVH öyküsü</a:t>
            </a:r>
            <a:endParaRPr lang="tr-TR" dirty="0" smtClean="0"/>
          </a:p>
          <a:p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/>
              <a:t>dislipidemi</a:t>
            </a:r>
            <a:r>
              <a:rPr lang="tr-TR" dirty="0"/>
              <a:t> nedenleri </a:t>
            </a:r>
            <a:r>
              <a:rPr lang="tr-TR" dirty="0" smtClean="0"/>
              <a:t>araştırılmalı</a:t>
            </a:r>
          </a:p>
          <a:p>
            <a:pPr lvl="1"/>
            <a:r>
              <a:rPr lang="tr-TR" dirty="0" smtClean="0"/>
              <a:t>Alkol </a:t>
            </a:r>
            <a:r>
              <a:rPr lang="tr-TR" dirty="0"/>
              <a:t>kullanımı, diyabet, </a:t>
            </a:r>
            <a:r>
              <a:rPr lang="tr-TR" dirty="0" err="1"/>
              <a:t>hipotiroidi</a:t>
            </a:r>
            <a:r>
              <a:rPr lang="tr-TR" dirty="0"/>
              <a:t>, böbrek ve karaciğer hastalıkları varlığı, </a:t>
            </a:r>
            <a:r>
              <a:rPr lang="tr-TR" dirty="0" smtClean="0"/>
              <a:t>ilaçlar </a:t>
            </a:r>
          </a:p>
          <a:p>
            <a:pPr lvl="2"/>
            <a:r>
              <a:rPr lang="tr-TR" dirty="0" err="1" smtClean="0"/>
              <a:t>Tiazid</a:t>
            </a:r>
            <a:r>
              <a:rPr lang="tr-TR" dirty="0" smtClean="0"/>
              <a:t> </a:t>
            </a:r>
            <a:r>
              <a:rPr lang="tr-TR" dirty="0" err="1"/>
              <a:t>Diüretikleri</a:t>
            </a:r>
            <a:r>
              <a:rPr lang="tr-TR" dirty="0"/>
              <a:t>, </a:t>
            </a:r>
            <a:r>
              <a:rPr lang="tr-TR" dirty="0" err="1"/>
              <a:t>Steroidler</a:t>
            </a:r>
            <a:r>
              <a:rPr lang="tr-TR" dirty="0"/>
              <a:t>, </a:t>
            </a:r>
            <a:r>
              <a:rPr lang="el-GR" dirty="0"/>
              <a:t>β-</a:t>
            </a:r>
            <a:r>
              <a:rPr lang="tr-TR" dirty="0" err="1"/>
              <a:t>blokerler</a:t>
            </a:r>
            <a:r>
              <a:rPr lang="tr-TR" dirty="0"/>
              <a:t>, Oral </a:t>
            </a:r>
            <a:r>
              <a:rPr lang="tr-TR" dirty="0" err="1"/>
              <a:t>kontraseptifler</a:t>
            </a:r>
            <a:r>
              <a:rPr lang="tr-TR" dirty="0"/>
              <a:t>, </a:t>
            </a:r>
            <a:r>
              <a:rPr lang="tr-TR" dirty="0" err="1"/>
              <a:t>Androjen</a:t>
            </a:r>
            <a:r>
              <a:rPr lang="tr-TR" dirty="0"/>
              <a:t> preparatları, </a:t>
            </a:r>
            <a:r>
              <a:rPr lang="tr-TR" dirty="0" err="1"/>
              <a:t>Fenotiazinler</a:t>
            </a:r>
            <a:r>
              <a:rPr lang="tr-TR" dirty="0"/>
              <a:t>, </a:t>
            </a:r>
            <a:r>
              <a:rPr lang="tr-TR" dirty="0" err="1"/>
              <a:t>Antikonvulsanlar</a:t>
            </a:r>
            <a:r>
              <a:rPr lang="tr-TR" dirty="0"/>
              <a:t>, Bazı </a:t>
            </a:r>
            <a:r>
              <a:rPr lang="tr-TR" dirty="0" err="1"/>
              <a:t>Antiviral</a:t>
            </a:r>
            <a:r>
              <a:rPr lang="tr-TR" dirty="0"/>
              <a:t> ajanlar </a:t>
            </a:r>
            <a:endParaRPr lang="tr-TR" dirty="0" smtClean="0"/>
          </a:p>
          <a:p>
            <a:r>
              <a:rPr lang="tr-TR" dirty="0" err="1" smtClean="0"/>
              <a:t>Metabolik</a:t>
            </a:r>
            <a:r>
              <a:rPr lang="tr-TR" dirty="0" smtClean="0"/>
              <a:t> durumu ve Alışkanlıkları </a:t>
            </a:r>
          </a:p>
        </p:txBody>
      </p:sp>
    </p:spTree>
    <p:extLst>
      <p:ext uri="{BB962C8B-B14F-4D97-AF65-F5344CB8AC3E}">
        <p14:creationId xmlns:p14="http://schemas.microsoft.com/office/powerpoint/2010/main" val="182997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tr-TR" dirty="0" err="1"/>
              <a:t>Anamnez&amp;Fizik</a:t>
            </a:r>
            <a:r>
              <a:rPr lang="tr-TR" dirty="0"/>
              <a:t> Muayene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K</a:t>
            </a:r>
            <a:r>
              <a:rPr lang="tr-TR" dirty="0" err="1" smtClean="0"/>
              <a:t>ardiyovasküler</a:t>
            </a:r>
            <a:r>
              <a:rPr lang="tr-TR" dirty="0" smtClean="0"/>
              <a:t> </a:t>
            </a:r>
            <a:r>
              <a:rPr lang="tr-TR" dirty="0"/>
              <a:t>risk </a:t>
            </a:r>
            <a:r>
              <a:rPr lang="tr-TR" dirty="0" smtClean="0"/>
              <a:t>faktörleri </a:t>
            </a:r>
          </a:p>
          <a:p>
            <a:pPr lvl="1"/>
            <a:r>
              <a:rPr lang="tr-TR" dirty="0" smtClean="0"/>
              <a:t>Yaş</a:t>
            </a:r>
            <a:r>
              <a:rPr lang="tr-TR" dirty="0"/>
              <a:t>, cinsiyet, sigara kullanımı, HT ve diyabet öyküsü, ailede erken </a:t>
            </a:r>
            <a:r>
              <a:rPr lang="tr-TR" dirty="0" smtClean="0"/>
              <a:t>yaşta </a:t>
            </a:r>
            <a:r>
              <a:rPr lang="tr-TR" dirty="0"/>
              <a:t>KVH öyküsü</a:t>
            </a:r>
            <a:endParaRPr lang="tr-TR" dirty="0" smtClean="0"/>
          </a:p>
          <a:p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/>
              <a:t>dislipidemi</a:t>
            </a:r>
            <a:r>
              <a:rPr lang="tr-TR" dirty="0"/>
              <a:t> nedenleri </a:t>
            </a:r>
            <a:r>
              <a:rPr lang="tr-TR" dirty="0" smtClean="0"/>
              <a:t>araştırılmalı</a:t>
            </a:r>
          </a:p>
          <a:p>
            <a:pPr lvl="1"/>
            <a:r>
              <a:rPr lang="tr-TR" dirty="0" smtClean="0"/>
              <a:t>Alkol </a:t>
            </a:r>
            <a:r>
              <a:rPr lang="tr-TR" dirty="0"/>
              <a:t>kullanımı, diyabet, </a:t>
            </a:r>
            <a:r>
              <a:rPr lang="tr-TR" dirty="0" err="1"/>
              <a:t>hipotiroidi</a:t>
            </a:r>
            <a:r>
              <a:rPr lang="tr-TR" dirty="0"/>
              <a:t>, böbrek ve karaciğer hastalıkları varlığı, </a:t>
            </a:r>
            <a:r>
              <a:rPr lang="tr-TR" dirty="0" smtClean="0"/>
              <a:t>ilaçlar </a:t>
            </a:r>
          </a:p>
          <a:p>
            <a:pPr lvl="2"/>
            <a:r>
              <a:rPr lang="tr-TR" dirty="0" err="1" smtClean="0"/>
              <a:t>Tiazid</a:t>
            </a:r>
            <a:r>
              <a:rPr lang="tr-TR" dirty="0" smtClean="0"/>
              <a:t> </a:t>
            </a:r>
            <a:r>
              <a:rPr lang="tr-TR" dirty="0" err="1"/>
              <a:t>Diüretikleri</a:t>
            </a:r>
            <a:r>
              <a:rPr lang="tr-TR" dirty="0"/>
              <a:t>, </a:t>
            </a:r>
            <a:r>
              <a:rPr lang="tr-TR" dirty="0" err="1"/>
              <a:t>Steroidler</a:t>
            </a:r>
            <a:r>
              <a:rPr lang="tr-TR" dirty="0"/>
              <a:t>, </a:t>
            </a:r>
            <a:r>
              <a:rPr lang="el-GR" dirty="0"/>
              <a:t>β-</a:t>
            </a:r>
            <a:r>
              <a:rPr lang="tr-TR" dirty="0" err="1"/>
              <a:t>blokerler</a:t>
            </a:r>
            <a:r>
              <a:rPr lang="tr-TR" dirty="0"/>
              <a:t>, Oral </a:t>
            </a:r>
            <a:r>
              <a:rPr lang="tr-TR" dirty="0" err="1"/>
              <a:t>kontraseptifler</a:t>
            </a:r>
            <a:r>
              <a:rPr lang="tr-TR" dirty="0"/>
              <a:t>, </a:t>
            </a:r>
            <a:r>
              <a:rPr lang="tr-TR" dirty="0" err="1"/>
              <a:t>Androjen</a:t>
            </a:r>
            <a:r>
              <a:rPr lang="tr-TR" dirty="0"/>
              <a:t> preparatları, </a:t>
            </a:r>
            <a:r>
              <a:rPr lang="tr-TR" dirty="0" err="1"/>
              <a:t>Fenotiazinler</a:t>
            </a:r>
            <a:r>
              <a:rPr lang="tr-TR" dirty="0"/>
              <a:t>, </a:t>
            </a:r>
            <a:r>
              <a:rPr lang="tr-TR" dirty="0" err="1"/>
              <a:t>Antikonvulsanlar</a:t>
            </a:r>
            <a:r>
              <a:rPr lang="tr-TR" dirty="0"/>
              <a:t>, Bazı </a:t>
            </a:r>
            <a:r>
              <a:rPr lang="tr-TR" dirty="0" err="1"/>
              <a:t>Antiviral</a:t>
            </a:r>
            <a:r>
              <a:rPr lang="tr-TR" dirty="0"/>
              <a:t> ajanlar </a:t>
            </a:r>
            <a:endParaRPr lang="tr-TR" dirty="0" smtClean="0"/>
          </a:p>
          <a:p>
            <a:r>
              <a:rPr lang="tr-TR" dirty="0" err="1" smtClean="0"/>
              <a:t>Metabolik</a:t>
            </a:r>
            <a:r>
              <a:rPr lang="tr-TR" dirty="0" smtClean="0"/>
              <a:t> durumu ve Alışkanlıkları </a:t>
            </a:r>
          </a:p>
          <a:p>
            <a:pPr lvl="1"/>
            <a:r>
              <a:rPr lang="tr-TR" dirty="0"/>
              <a:t>B</a:t>
            </a:r>
            <a:r>
              <a:rPr lang="tr-TR" dirty="0" smtClean="0"/>
              <a:t>oy</a:t>
            </a:r>
            <a:r>
              <a:rPr lang="tr-TR" dirty="0"/>
              <a:t>, ağırlık, bel </a:t>
            </a:r>
            <a:r>
              <a:rPr lang="tr-TR" dirty="0" smtClean="0"/>
              <a:t>çevresi, </a:t>
            </a:r>
            <a:r>
              <a:rPr lang="tr-TR" dirty="0" err="1"/>
              <a:t>arteriyel</a:t>
            </a:r>
            <a:r>
              <a:rPr lang="tr-TR" dirty="0"/>
              <a:t> kan </a:t>
            </a:r>
            <a:r>
              <a:rPr lang="tr-TR" dirty="0" smtClean="0"/>
              <a:t>basıncı, </a:t>
            </a:r>
            <a:r>
              <a:rPr lang="tr-TR" dirty="0"/>
              <a:t>beslenme alışkanlıkları ve günlük fiziki </a:t>
            </a:r>
            <a:r>
              <a:rPr lang="tr-TR" dirty="0" smtClean="0"/>
              <a:t>aktivitesi</a:t>
            </a:r>
          </a:p>
          <a:p>
            <a:pPr lvl="1"/>
            <a:r>
              <a:rPr lang="tr-TR" dirty="0" err="1" smtClean="0"/>
              <a:t>Dislipidemi</a:t>
            </a:r>
            <a:r>
              <a:rPr lang="tr-TR" dirty="0" smtClean="0"/>
              <a:t> </a:t>
            </a:r>
            <a:r>
              <a:rPr lang="tr-TR" dirty="0"/>
              <a:t>öyküsü, uygulanan diyet programları ve </a:t>
            </a:r>
            <a:r>
              <a:rPr lang="tr-TR" dirty="0" smtClean="0"/>
              <a:t>ilaçlar </a:t>
            </a:r>
          </a:p>
          <a:p>
            <a:pPr lvl="1"/>
            <a:r>
              <a:rPr lang="tr-TR" dirty="0" err="1" smtClean="0"/>
              <a:t>Semptomatik</a:t>
            </a:r>
            <a:r>
              <a:rPr lang="tr-TR" dirty="0" smtClean="0"/>
              <a:t> </a:t>
            </a:r>
            <a:r>
              <a:rPr lang="tr-TR" dirty="0"/>
              <a:t>KVH, PAH ve </a:t>
            </a:r>
            <a:r>
              <a:rPr lang="tr-TR" dirty="0" err="1"/>
              <a:t>familyal</a:t>
            </a:r>
            <a:r>
              <a:rPr lang="tr-TR" dirty="0"/>
              <a:t> </a:t>
            </a:r>
            <a:r>
              <a:rPr lang="tr-TR" dirty="0" err="1"/>
              <a:t>hiperlipidemiler</a:t>
            </a:r>
            <a:r>
              <a:rPr lang="tr-TR" dirty="0"/>
              <a:t> açısından hasta </a:t>
            </a:r>
            <a:r>
              <a:rPr lang="tr-TR" dirty="0" smtClean="0"/>
              <a:t>değerlendirilmelidir.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2635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Tarama kime, ne zaman?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Kanıtlanmış </a:t>
            </a:r>
            <a:r>
              <a:rPr lang="tr-TR" dirty="0" err="1"/>
              <a:t>kardiyovasküler</a:t>
            </a:r>
            <a:r>
              <a:rPr lang="tr-TR" dirty="0"/>
              <a:t> hastalık </a:t>
            </a:r>
            <a:endParaRPr lang="tr-TR" dirty="0" smtClean="0"/>
          </a:p>
          <a:p>
            <a:pPr lvl="1"/>
            <a:r>
              <a:rPr lang="tr-TR" dirty="0"/>
              <a:t>Tip 2 diyabet </a:t>
            </a:r>
          </a:p>
          <a:p>
            <a:pPr lvl="1"/>
            <a:r>
              <a:rPr lang="tr-TR" dirty="0"/>
              <a:t>Hipertansiyon </a:t>
            </a:r>
          </a:p>
          <a:p>
            <a:pPr lvl="1"/>
            <a:r>
              <a:rPr lang="tr-TR" dirty="0"/>
              <a:t>Kronik </a:t>
            </a:r>
            <a:r>
              <a:rPr lang="tr-TR" dirty="0" err="1"/>
              <a:t>inflamatuvar</a:t>
            </a:r>
            <a:r>
              <a:rPr lang="tr-TR" dirty="0"/>
              <a:t> hastalık</a:t>
            </a:r>
          </a:p>
          <a:p>
            <a:pPr lvl="1"/>
            <a:r>
              <a:rPr lang="tr-TR" dirty="0"/>
              <a:t>Kronik böbrek hastalığı </a:t>
            </a:r>
          </a:p>
          <a:p>
            <a:pPr lvl="1"/>
            <a:r>
              <a:rPr lang="tr-TR" dirty="0"/>
              <a:t>Sigara kullanımı </a:t>
            </a:r>
          </a:p>
          <a:p>
            <a:pPr lvl="1"/>
            <a:r>
              <a:rPr lang="tr-TR" dirty="0"/>
              <a:t>BKİ ≥25 kg/m2 veya bel çevresi erkeklerde ≥ 90cm; kadınlarda ≥80 </a:t>
            </a:r>
            <a:r>
              <a:rPr lang="tr-TR" dirty="0" smtClean="0"/>
              <a:t>cm</a:t>
            </a:r>
          </a:p>
          <a:p>
            <a:r>
              <a:rPr lang="tr-TR" dirty="0"/>
              <a:t>Bilinen bir hastalığı olmayan </a:t>
            </a:r>
            <a:r>
              <a:rPr lang="tr-TR" dirty="0" err="1"/>
              <a:t>asemptomatik</a:t>
            </a:r>
            <a:r>
              <a:rPr lang="tr-TR" dirty="0"/>
              <a:t> kişilerin ailelerinde erken yaşta (Erkek  &lt;55yaş, Kadın &lt;65 yaş) </a:t>
            </a:r>
            <a:r>
              <a:rPr lang="tr-TR" dirty="0" err="1"/>
              <a:t>kardiyovasküler</a:t>
            </a:r>
            <a:r>
              <a:rPr lang="tr-TR" dirty="0"/>
              <a:t> hastalık veya çok yüksek kolesterol düzeyleri varsa </a:t>
            </a:r>
            <a:r>
              <a:rPr lang="tr-TR" dirty="0" err="1"/>
              <a:t>dislipidemi</a:t>
            </a:r>
            <a:r>
              <a:rPr lang="tr-TR" dirty="0"/>
              <a:t> </a:t>
            </a:r>
            <a:r>
              <a:rPr lang="tr-TR" dirty="0" smtClean="0"/>
              <a:t>taranmalı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7005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Tarama kime, ne zaman?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0010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07504" y="6391492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/>
              <a:t>L</a:t>
            </a:r>
            <a:r>
              <a:rPr lang="tr-TR" sz="1400" dirty="0" err="1" smtClean="0"/>
              <a:t>ipid</a:t>
            </a:r>
            <a:r>
              <a:rPr lang="tr-TR" sz="1400" dirty="0" smtClean="0"/>
              <a:t> metabolizma bozuklukları tanı ve tedavi kılavuzu 2016. Türkiye Endokrin ve Metabolizma Derneği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333192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Taramada L</a:t>
            </a:r>
            <a:r>
              <a:rPr lang="sv-SE" b="1" dirty="0" smtClean="0"/>
              <a:t>aboratuvar y</a:t>
            </a:r>
            <a:r>
              <a:rPr lang="tr-TR" b="1" dirty="0" smtClean="0"/>
              <a:t>ö</a:t>
            </a:r>
            <a:r>
              <a:rPr lang="sv-SE" b="1" dirty="0" smtClean="0"/>
              <a:t>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/>
          <a:lstStyle/>
          <a:p>
            <a:r>
              <a:rPr lang="tr-TR" dirty="0" smtClean="0"/>
              <a:t>Açlık kan şekeri ölçümü</a:t>
            </a:r>
          </a:p>
          <a:p>
            <a:r>
              <a:rPr lang="tr-TR" dirty="0" smtClean="0"/>
              <a:t>Total kolesterol</a:t>
            </a:r>
          </a:p>
          <a:p>
            <a:r>
              <a:rPr lang="tr-TR" dirty="0" smtClean="0"/>
              <a:t>LDL-K</a:t>
            </a:r>
          </a:p>
          <a:p>
            <a:r>
              <a:rPr lang="tr-TR" dirty="0" err="1" smtClean="0"/>
              <a:t>Trigliserid</a:t>
            </a:r>
            <a:endParaRPr lang="tr-TR" dirty="0" smtClean="0"/>
          </a:p>
          <a:p>
            <a:r>
              <a:rPr lang="tr-TR" dirty="0" smtClean="0"/>
              <a:t>HDL-K</a:t>
            </a:r>
          </a:p>
          <a:p>
            <a:r>
              <a:rPr lang="tr-TR" dirty="0">
                <a:solidFill>
                  <a:schemeClr val="tx1"/>
                </a:solidFill>
              </a:rPr>
              <a:t>E</a:t>
            </a:r>
            <a:r>
              <a:rPr lang="tr-TR" dirty="0" smtClean="0">
                <a:solidFill>
                  <a:schemeClr val="tx1"/>
                </a:solidFill>
              </a:rPr>
              <a:t>n </a:t>
            </a:r>
            <a:r>
              <a:rPr lang="tr-TR" dirty="0">
                <a:solidFill>
                  <a:schemeClr val="tx1"/>
                </a:solidFill>
              </a:rPr>
              <a:t>az 10-12 saat </a:t>
            </a:r>
            <a:r>
              <a:rPr lang="tr-TR" dirty="0" smtClean="0">
                <a:solidFill>
                  <a:schemeClr val="tx1"/>
                </a:solidFill>
              </a:rPr>
              <a:t>aç </a:t>
            </a:r>
            <a:r>
              <a:rPr lang="tr-TR" dirty="0">
                <a:solidFill>
                  <a:schemeClr val="tx1"/>
                </a:solidFill>
              </a:rPr>
              <a:t>iken ve </a:t>
            </a:r>
            <a:r>
              <a:rPr lang="tr-TR" dirty="0" err="1">
                <a:solidFill>
                  <a:schemeClr val="tx1"/>
                </a:solidFill>
              </a:rPr>
              <a:t>metabolik</a:t>
            </a:r>
            <a:r>
              <a:rPr lang="tr-TR" dirty="0">
                <a:solidFill>
                  <a:schemeClr val="tx1"/>
                </a:solidFill>
              </a:rPr>
              <a:t> olarak stabil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9493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600200"/>
          </a:xfrm>
        </p:spPr>
        <p:txBody>
          <a:bodyPr/>
          <a:lstStyle/>
          <a:p>
            <a:r>
              <a:rPr lang="de-DE" dirty="0"/>
              <a:t>Lipid </a:t>
            </a:r>
            <a:r>
              <a:rPr lang="de-DE" dirty="0" err="1"/>
              <a:t>Ölçümünde</a:t>
            </a:r>
            <a:r>
              <a:rPr lang="de-DE" dirty="0"/>
              <a:t> </a:t>
            </a:r>
            <a:r>
              <a:rPr lang="de-DE" dirty="0" err="1"/>
              <a:t>Dikkat</a:t>
            </a:r>
            <a:r>
              <a:rPr lang="de-DE" dirty="0"/>
              <a:t> </a:t>
            </a:r>
            <a:r>
              <a:rPr lang="de-DE" dirty="0" err="1"/>
              <a:t>Edilmesi</a:t>
            </a:r>
            <a:r>
              <a:rPr lang="de-DE" dirty="0"/>
              <a:t> </a:t>
            </a:r>
            <a:r>
              <a:rPr lang="de-DE" dirty="0" err="1"/>
              <a:t>Gereken</a:t>
            </a:r>
            <a:r>
              <a:rPr lang="de-DE" dirty="0"/>
              <a:t> </a:t>
            </a:r>
            <a:r>
              <a:rPr lang="de-DE" dirty="0" err="1"/>
              <a:t>Durumlar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Yaşa </a:t>
            </a:r>
            <a:r>
              <a:rPr lang="tr-TR" b="1" dirty="0">
                <a:solidFill>
                  <a:schemeClr val="tx1"/>
                </a:solidFill>
              </a:rPr>
              <a:t>ve cinsiyete </a:t>
            </a:r>
            <a:r>
              <a:rPr lang="tr-TR" dirty="0" smtClean="0">
                <a:solidFill>
                  <a:schemeClr val="tx1"/>
                </a:solidFill>
              </a:rPr>
              <a:t>bağımlı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Fizyolojik </a:t>
            </a:r>
            <a:r>
              <a:rPr lang="tr-TR" dirty="0">
                <a:solidFill>
                  <a:schemeClr val="tx1"/>
                </a:solidFill>
              </a:rPr>
              <a:t>olarak </a:t>
            </a:r>
            <a:r>
              <a:rPr lang="tr-TR" b="1" dirty="0">
                <a:solidFill>
                  <a:schemeClr val="tx1"/>
                </a:solidFill>
              </a:rPr>
              <a:t>gebelikte ve </a:t>
            </a:r>
            <a:r>
              <a:rPr lang="tr-TR" b="1" dirty="0" err="1">
                <a:solidFill>
                  <a:schemeClr val="tx1"/>
                </a:solidFill>
              </a:rPr>
              <a:t>postprandiyal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b="1" dirty="0" smtClean="0">
                <a:solidFill>
                  <a:schemeClr val="tx1"/>
                </a:solidFill>
              </a:rPr>
              <a:t>artar</a:t>
            </a:r>
            <a:r>
              <a:rPr lang="tr-TR" b="1" dirty="0">
                <a:solidFill>
                  <a:schemeClr val="tx1"/>
                </a:solidFill>
              </a:rPr>
              <a:t>.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Enfeksiyon</a:t>
            </a:r>
            <a:r>
              <a:rPr lang="tr-TR" b="1" dirty="0">
                <a:solidFill>
                  <a:schemeClr val="tx1"/>
                </a:solidFill>
              </a:rPr>
              <a:t>, cerrahi girişim, </a:t>
            </a:r>
            <a:r>
              <a:rPr lang="tr-TR" b="1" dirty="0" err="1">
                <a:solidFill>
                  <a:schemeClr val="tx1"/>
                </a:solidFill>
              </a:rPr>
              <a:t>myokard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infarktüsü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>
                <a:solidFill>
                  <a:schemeClr val="tx1"/>
                </a:solidFill>
              </a:rPr>
              <a:t>gibi akut stres durumlarından </a:t>
            </a:r>
            <a:r>
              <a:rPr lang="tr-TR" b="1" dirty="0" smtClean="0">
                <a:solidFill>
                  <a:schemeClr val="tx1"/>
                </a:solidFill>
              </a:rPr>
              <a:t>ve </a:t>
            </a:r>
            <a:r>
              <a:rPr lang="tr-TR" b="1" dirty="0" err="1" smtClean="0">
                <a:solidFill>
                  <a:schemeClr val="tx1"/>
                </a:solidFill>
              </a:rPr>
              <a:t>ilac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>
                <a:solidFill>
                  <a:schemeClr val="tx1"/>
                </a:solidFill>
              </a:rPr>
              <a:t>kullanımları</a:t>
            </a:r>
            <a:r>
              <a:rPr lang="tr-TR" dirty="0">
                <a:solidFill>
                  <a:schemeClr val="tx1"/>
                </a:solidFill>
              </a:rPr>
              <a:t>ndan etkilenmektedir.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En </a:t>
            </a:r>
            <a:r>
              <a:rPr lang="tr-TR" b="1" dirty="0">
                <a:solidFill>
                  <a:schemeClr val="tx1"/>
                </a:solidFill>
              </a:rPr>
              <a:t>az 10-12 saat </a:t>
            </a:r>
            <a:r>
              <a:rPr lang="tr-TR" b="1" dirty="0" smtClean="0">
                <a:solidFill>
                  <a:schemeClr val="tx1"/>
                </a:solidFill>
              </a:rPr>
              <a:t>aç </a:t>
            </a:r>
            <a:r>
              <a:rPr lang="tr-TR" b="1" dirty="0">
                <a:solidFill>
                  <a:schemeClr val="tx1"/>
                </a:solidFill>
              </a:rPr>
              <a:t>iken ve </a:t>
            </a:r>
            <a:r>
              <a:rPr lang="tr-TR" b="1" dirty="0" err="1">
                <a:solidFill>
                  <a:schemeClr val="tx1"/>
                </a:solidFill>
              </a:rPr>
              <a:t>metabolik</a:t>
            </a:r>
            <a:r>
              <a:rPr lang="tr-TR" b="1" dirty="0">
                <a:solidFill>
                  <a:schemeClr val="tx1"/>
                </a:solidFill>
              </a:rPr>
              <a:t> olarak stabil iken </a:t>
            </a:r>
            <a:r>
              <a:rPr lang="tr-TR" dirty="0">
                <a:solidFill>
                  <a:schemeClr val="tx1"/>
                </a:solidFill>
              </a:rPr>
              <a:t>yapılmalıdır.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197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Dislipidemi</a:t>
            </a:r>
            <a:r>
              <a:rPr lang="tr-TR" dirty="0" smtClean="0"/>
              <a:t> hakkında bilgi vermek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3075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46872" y="980728"/>
            <a:ext cx="8229600" cy="1600200"/>
          </a:xfrm>
        </p:spPr>
        <p:txBody>
          <a:bodyPr/>
          <a:lstStyle/>
          <a:p>
            <a:r>
              <a:rPr lang="tr-TR" dirty="0" err="1"/>
              <a:t>Dislipidemik</a:t>
            </a:r>
            <a:r>
              <a:rPr lang="tr-TR" dirty="0"/>
              <a:t> Hastada Yapılması Önerilen Laboratuvar İncelemeleri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55" y="2924944"/>
            <a:ext cx="916465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81328"/>
            <a:ext cx="82978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386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"/>
            <a:ext cx="7200800" cy="645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4" y="6486525"/>
            <a:ext cx="83042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426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600200"/>
          </a:xfrm>
        </p:spPr>
        <p:txBody>
          <a:bodyPr/>
          <a:lstStyle/>
          <a:p>
            <a:r>
              <a:rPr lang="tr-TR" sz="2800" dirty="0"/>
              <a:t>DİSLİPİDEMİK HASTADA RİSK DEĞERLENDİRMESİ VE</a:t>
            </a:r>
            <a:br>
              <a:rPr lang="tr-TR" sz="2800" dirty="0"/>
            </a:br>
            <a:r>
              <a:rPr lang="tr-TR" sz="2800" dirty="0"/>
              <a:t>LDL KOLESTEROL YÜKSEKLİĞİNE YAKLAŞIM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3140968"/>
            <a:ext cx="11881320" cy="4525963"/>
          </a:xfrm>
        </p:spPr>
        <p:txBody>
          <a:bodyPr/>
          <a:lstStyle/>
          <a:p>
            <a:r>
              <a:rPr lang="tr-TR" b="1" dirty="0"/>
              <a:t>1. Adım; </a:t>
            </a:r>
            <a:r>
              <a:rPr lang="tr-TR" b="1" dirty="0" err="1" smtClean="0"/>
              <a:t>Lipoprotein</a:t>
            </a:r>
            <a:r>
              <a:rPr lang="tr-TR" b="1" dirty="0" smtClean="0"/>
              <a:t> düzeylerine göre risk değerlendirilmeli</a:t>
            </a:r>
          </a:p>
          <a:p>
            <a:r>
              <a:rPr lang="tr-TR" b="1" dirty="0"/>
              <a:t>2. Adım; </a:t>
            </a:r>
            <a:r>
              <a:rPr lang="tr-TR" b="1" dirty="0" smtClean="0"/>
              <a:t>KAH </a:t>
            </a:r>
            <a:r>
              <a:rPr lang="tr-TR" b="1" dirty="0"/>
              <a:t>ve </a:t>
            </a:r>
            <a:r>
              <a:rPr lang="tr-TR" b="1" dirty="0" smtClean="0"/>
              <a:t>eşdeğeri hastalık aranmalı</a:t>
            </a:r>
          </a:p>
          <a:p>
            <a:r>
              <a:rPr lang="tr-TR" b="1" dirty="0"/>
              <a:t>3. Adım; Toplam </a:t>
            </a:r>
            <a:r>
              <a:rPr lang="tr-TR" b="1" dirty="0" err="1"/>
              <a:t>kardiyovaskuler</a:t>
            </a:r>
            <a:r>
              <a:rPr lang="tr-TR" b="1" dirty="0"/>
              <a:t> </a:t>
            </a:r>
            <a:r>
              <a:rPr lang="tr-TR" b="1" dirty="0" smtClean="0"/>
              <a:t>riskin değerlendirilmesi</a:t>
            </a:r>
          </a:p>
          <a:p>
            <a:r>
              <a:rPr lang="nn-NO" b="1" dirty="0"/>
              <a:t>4. Adım; </a:t>
            </a:r>
            <a:r>
              <a:rPr lang="nn-NO" b="1" dirty="0" smtClean="0"/>
              <a:t>İla</a:t>
            </a:r>
            <a:r>
              <a:rPr lang="tr-TR" b="1" dirty="0" smtClean="0"/>
              <a:t>ç</a:t>
            </a:r>
            <a:r>
              <a:rPr lang="nn-NO" b="1" dirty="0" smtClean="0"/>
              <a:t> </a:t>
            </a:r>
            <a:r>
              <a:rPr lang="nn-NO" b="1" dirty="0"/>
              <a:t>tedavisine karar </a:t>
            </a:r>
            <a:r>
              <a:rPr lang="nn-NO" b="1" dirty="0" smtClean="0"/>
              <a:t>verme</a:t>
            </a:r>
            <a:r>
              <a:rPr lang="tr-TR" b="1" dirty="0" smtClean="0"/>
              <a:t>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8108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err="1"/>
              <a:t>L</a:t>
            </a:r>
            <a:r>
              <a:rPr lang="tr-TR" sz="4000" b="1" dirty="0" err="1" smtClean="0"/>
              <a:t>ipoprotein</a:t>
            </a:r>
            <a:r>
              <a:rPr lang="tr-TR" sz="4000" b="1" dirty="0" smtClean="0"/>
              <a:t> düzeylerine göre </a:t>
            </a:r>
            <a:r>
              <a:rPr lang="tr-TR" sz="4000" b="1" dirty="0"/>
              <a:t>risk</a:t>
            </a:r>
            <a:br>
              <a:rPr lang="tr-TR" sz="4000" b="1" dirty="0"/>
            </a:br>
            <a:r>
              <a:rPr lang="tr-TR" sz="4000" b="1" dirty="0" smtClean="0"/>
              <a:t>değerlendirme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ATP III Sınıflandırması (</a:t>
            </a:r>
            <a:r>
              <a:rPr lang="tr-TR" dirty="0" err="1"/>
              <a:t>Lipid</a:t>
            </a:r>
            <a:r>
              <a:rPr lang="tr-TR" dirty="0"/>
              <a:t> Parametrelerinin Sınıflandırılması</a:t>
            </a:r>
            <a:r>
              <a:rPr lang="tr-TR" dirty="0" smtClean="0"/>
              <a:t>).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endParaRPr lang="tr-TR" b="1" dirty="0" smtClean="0">
              <a:solidFill>
                <a:schemeClr val="tx1"/>
              </a:solidFill>
            </a:endParaRPr>
          </a:p>
          <a:p>
            <a:endParaRPr lang="tr-TR" b="1" dirty="0">
              <a:solidFill>
                <a:schemeClr val="tx1"/>
              </a:solidFill>
            </a:endParaRPr>
          </a:p>
          <a:p>
            <a:endParaRPr lang="tr-TR" b="1" dirty="0" smtClean="0">
              <a:solidFill>
                <a:schemeClr val="tx1"/>
              </a:solidFill>
            </a:endParaRPr>
          </a:p>
          <a:p>
            <a:endParaRPr lang="tr-TR" b="1" dirty="0">
              <a:solidFill>
                <a:schemeClr val="tx1"/>
              </a:solidFill>
            </a:endParaRPr>
          </a:p>
          <a:p>
            <a:endParaRPr lang="tr-TR" b="1" dirty="0" smtClean="0">
              <a:solidFill>
                <a:schemeClr val="tx1"/>
              </a:solidFill>
            </a:endParaRPr>
          </a:p>
          <a:p>
            <a:endParaRPr lang="tr-TR" b="1" dirty="0">
              <a:solidFill>
                <a:schemeClr val="tx1"/>
              </a:solidFill>
            </a:endParaRPr>
          </a:p>
          <a:p>
            <a:endParaRPr lang="tr-TR" b="1" dirty="0" smtClean="0">
              <a:solidFill>
                <a:schemeClr val="tx1"/>
              </a:solidFill>
            </a:endParaRPr>
          </a:p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 err="1">
                <a:solidFill>
                  <a:schemeClr val="tx1"/>
                </a:solidFill>
              </a:rPr>
              <a:t>D</a:t>
            </a:r>
            <a:r>
              <a:rPr lang="tr-TR" b="1" dirty="0" err="1" smtClean="0">
                <a:solidFill>
                  <a:schemeClr val="tx1"/>
                </a:solidFill>
              </a:rPr>
              <a:t>islipidemi</a:t>
            </a:r>
            <a:r>
              <a:rPr lang="tr-TR" b="1" dirty="0" smtClean="0">
                <a:solidFill>
                  <a:schemeClr val="tx1"/>
                </a:solidFill>
              </a:rPr>
              <a:t> tedavisinde </a:t>
            </a:r>
            <a:r>
              <a:rPr lang="tr-TR" b="1" dirty="0">
                <a:solidFill>
                  <a:schemeClr val="tx1"/>
                </a:solidFill>
              </a:rPr>
              <a:t>birincil </a:t>
            </a:r>
            <a:r>
              <a:rPr lang="tr-TR" b="1" dirty="0" smtClean="0">
                <a:solidFill>
                  <a:schemeClr val="tx1"/>
                </a:solidFill>
              </a:rPr>
              <a:t>hedef LDL-K düzeyi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24624"/>
            <a:ext cx="9144001" cy="217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6368" y="13360"/>
            <a:ext cx="8939336" cy="1600200"/>
          </a:xfrm>
        </p:spPr>
        <p:txBody>
          <a:bodyPr/>
          <a:lstStyle/>
          <a:p>
            <a:r>
              <a:rPr lang="tr-TR" sz="4000" b="1" dirty="0"/>
              <a:t>KAH ve eşdeğeri hastalık </a:t>
            </a:r>
            <a:r>
              <a:rPr lang="tr-TR" sz="4000" b="1" dirty="0" smtClean="0"/>
              <a:t>aranması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r>
              <a:rPr lang="tr-TR" b="1" dirty="0" smtClean="0"/>
              <a:t>Kanıtlanmış </a:t>
            </a:r>
            <a:r>
              <a:rPr lang="tr-TR" b="1" dirty="0" err="1"/>
              <a:t>aterosklerotik</a:t>
            </a:r>
            <a:r>
              <a:rPr lang="tr-TR" b="1" dirty="0"/>
              <a:t> </a:t>
            </a:r>
            <a:r>
              <a:rPr lang="tr-TR" b="1" dirty="0" err="1"/>
              <a:t>kardiyovaskuler</a:t>
            </a:r>
            <a:r>
              <a:rPr lang="tr-TR" b="1" dirty="0"/>
              <a:t> hastalık (ASKVH) varlığı </a:t>
            </a:r>
            <a:endParaRPr lang="tr-TR" dirty="0"/>
          </a:p>
          <a:p>
            <a:pPr lvl="1"/>
            <a:r>
              <a:rPr lang="tr-TR" sz="2000" dirty="0" err="1" smtClean="0"/>
              <a:t>Gecirilmiş</a:t>
            </a:r>
            <a:r>
              <a:rPr lang="tr-TR" sz="2000" dirty="0" smtClean="0"/>
              <a:t>; </a:t>
            </a:r>
            <a:r>
              <a:rPr lang="tr-TR" sz="2000" dirty="0" err="1" smtClean="0"/>
              <a:t>myokard</a:t>
            </a:r>
            <a:r>
              <a:rPr lang="tr-TR" sz="2000" dirty="0" smtClean="0"/>
              <a:t> </a:t>
            </a:r>
            <a:r>
              <a:rPr lang="tr-TR" sz="2000" dirty="0" err="1"/>
              <a:t>infarktusu</a:t>
            </a:r>
            <a:r>
              <a:rPr lang="tr-TR" sz="2000" dirty="0"/>
              <a:t> (MI), Akut Koroner Sendrom, Koroner arter </a:t>
            </a:r>
            <a:r>
              <a:rPr lang="tr-TR" sz="2000" dirty="0" err="1"/>
              <a:t>By-pass</a:t>
            </a:r>
            <a:r>
              <a:rPr lang="tr-TR" sz="2000" dirty="0"/>
              <a:t> operasyonu, </a:t>
            </a:r>
            <a:r>
              <a:rPr lang="tr-TR" sz="2000" dirty="0" err="1" smtClean="0"/>
              <a:t>revaskularizasyon</a:t>
            </a:r>
            <a:r>
              <a:rPr lang="tr-TR" sz="2000" dirty="0"/>
              <a:t> </a:t>
            </a:r>
            <a:r>
              <a:rPr lang="tr-TR" sz="2000" dirty="0" smtClean="0"/>
              <a:t>işlemleri</a:t>
            </a:r>
            <a:r>
              <a:rPr lang="tr-TR" sz="2000" dirty="0"/>
              <a:t>, </a:t>
            </a:r>
            <a:r>
              <a:rPr lang="tr-TR" sz="2000" dirty="0" err="1"/>
              <a:t>Periferik</a:t>
            </a:r>
            <a:r>
              <a:rPr lang="tr-TR" sz="2000" dirty="0"/>
              <a:t> Arter Hastalığı (PAH), </a:t>
            </a:r>
            <a:r>
              <a:rPr lang="tr-TR" sz="2000" dirty="0" err="1"/>
              <a:t>Abdominal</a:t>
            </a:r>
            <a:r>
              <a:rPr lang="tr-TR" sz="2000" dirty="0"/>
              <a:t> Aort </a:t>
            </a:r>
            <a:r>
              <a:rPr lang="tr-TR" sz="2000" dirty="0" smtClean="0"/>
              <a:t>Anevrizması (AAA</a:t>
            </a:r>
            <a:r>
              <a:rPr lang="tr-TR" sz="2000" dirty="0"/>
              <a:t>), </a:t>
            </a:r>
            <a:r>
              <a:rPr lang="tr-TR" sz="2000" dirty="0" err="1"/>
              <a:t>Karotis</a:t>
            </a:r>
            <a:r>
              <a:rPr lang="tr-TR" sz="2000" dirty="0"/>
              <a:t> Arter Darlığı, </a:t>
            </a:r>
            <a:r>
              <a:rPr lang="tr-TR" sz="2000" dirty="0" err="1"/>
              <a:t>İskemik</a:t>
            </a:r>
            <a:r>
              <a:rPr lang="tr-TR" sz="2000" dirty="0"/>
              <a:t> İnme)</a:t>
            </a:r>
          </a:p>
          <a:p>
            <a:r>
              <a:rPr lang="nn-NO" b="1" dirty="0" smtClean="0"/>
              <a:t>Tip </a:t>
            </a:r>
            <a:r>
              <a:rPr lang="nn-NO" b="1" dirty="0"/>
              <a:t>2 Diyabet yada organ hasarı olan Tip 1 Diyabetikler</a:t>
            </a:r>
          </a:p>
          <a:p>
            <a:r>
              <a:rPr lang="tr-TR" b="1" dirty="0" smtClean="0"/>
              <a:t>KBH </a:t>
            </a:r>
            <a:r>
              <a:rPr lang="tr-TR" b="1" dirty="0"/>
              <a:t>(Orta-Şiddetli) </a:t>
            </a:r>
            <a:r>
              <a:rPr lang="tr-TR" dirty="0"/>
              <a:t>(GFR &lt; 60 </a:t>
            </a:r>
            <a:r>
              <a:rPr lang="tr-TR" dirty="0" err="1"/>
              <a:t>mL</a:t>
            </a:r>
            <a:r>
              <a:rPr lang="tr-TR" dirty="0"/>
              <a:t>/</a:t>
            </a:r>
            <a:r>
              <a:rPr lang="tr-TR" dirty="0" err="1"/>
              <a:t>dk</a:t>
            </a:r>
            <a:r>
              <a:rPr lang="tr-TR" dirty="0"/>
              <a:t>/1.73 m2)</a:t>
            </a:r>
          </a:p>
        </p:txBody>
      </p:sp>
    </p:spTree>
    <p:extLst>
      <p:ext uri="{BB962C8B-B14F-4D97-AF65-F5344CB8AC3E}">
        <p14:creationId xmlns:p14="http://schemas.microsoft.com/office/powerpoint/2010/main" val="985542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6368" y="13360"/>
            <a:ext cx="8939336" cy="1600200"/>
          </a:xfrm>
        </p:spPr>
        <p:txBody>
          <a:bodyPr/>
          <a:lstStyle/>
          <a:p>
            <a:r>
              <a:rPr lang="tr-TR" sz="4000" b="1" dirty="0"/>
              <a:t>KAH ve eşdeğeri hastalık </a:t>
            </a:r>
            <a:r>
              <a:rPr lang="tr-TR" sz="4000" b="1" dirty="0" smtClean="0"/>
              <a:t>aranması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r>
              <a:rPr lang="tr-TR" dirty="0"/>
              <a:t>KAH ve eşdeğeri hastalık varlığında hasta </a:t>
            </a:r>
            <a:r>
              <a:rPr lang="tr-TR" dirty="0" smtClean="0"/>
              <a:t>çok yüksek </a:t>
            </a:r>
            <a:r>
              <a:rPr lang="tr-TR" dirty="0"/>
              <a:t>risk grubunda olacağından risk </a:t>
            </a:r>
            <a:r>
              <a:rPr lang="tr-TR" dirty="0" smtClean="0"/>
              <a:t>skoru hesaplanmasına gerek </a:t>
            </a:r>
            <a:r>
              <a:rPr lang="tr-TR" dirty="0"/>
              <a:t>yoktur. Bu hastalara </a:t>
            </a:r>
            <a:r>
              <a:rPr lang="tr-TR" dirty="0" err="1"/>
              <a:t>sekonder</a:t>
            </a:r>
            <a:r>
              <a:rPr lang="tr-TR" dirty="0"/>
              <a:t> koruma </a:t>
            </a:r>
            <a:r>
              <a:rPr lang="tr-TR" dirty="0" smtClean="0"/>
              <a:t>amaçlı </a:t>
            </a:r>
            <a:r>
              <a:rPr lang="tr-TR" dirty="0"/>
              <a:t>tedavi planı </a:t>
            </a:r>
            <a:r>
              <a:rPr lang="tr-TR" dirty="0" smtClean="0"/>
              <a:t>yapılmalıdır.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KAH ve </a:t>
            </a:r>
            <a:r>
              <a:rPr lang="tr-TR" dirty="0"/>
              <a:t>eşdeğeri hastalık yok ise hastanın toplam </a:t>
            </a:r>
            <a:r>
              <a:rPr lang="tr-TR" dirty="0" err="1" smtClean="0"/>
              <a:t>kardiyovasküler</a:t>
            </a:r>
            <a:r>
              <a:rPr lang="tr-TR" dirty="0" smtClean="0"/>
              <a:t> </a:t>
            </a:r>
            <a:r>
              <a:rPr lang="tr-TR" dirty="0"/>
              <a:t>riski değerlendirilmelidir.</a:t>
            </a:r>
          </a:p>
        </p:txBody>
      </p:sp>
    </p:spTree>
    <p:extLst>
      <p:ext uri="{BB962C8B-B14F-4D97-AF65-F5344CB8AC3E}">
        <p14:creationId xmlns:p14="http://schemas.microsoft.com/office/powerpoint/2010/main" val="114615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/>
              <a:t>Toplam </a:t>
            </a:r>
            <a:r>
              <a:rPr lang="tr-TR" sz="4000" b="1" dirty="0" err="1"/>
              <a:t>kardiyovaskuler</a:t>
            </a:r>
            <a:r>
              <a:rPr lang="tr-TR" sz="4000" b="1" dirty="0"/>
              <a:t> riskin değerlendirilmesi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SCORE (</a:t>
            </a:r>
            <a:r>
              <a:rPr lang="tr-TR" dirty="0" err="1" smtClean="0"/>
              <a:t>Systematic</a:t>
            </a:r>
            <a:r>
              <a:rPr lang="tr-TR" dirty="0" smtClean="0"/>
              <a:t> </a:t>
            </a:r>
            <a:r>
              <a:rPr lang="tr-TR" dirty="0" err="1"/>
              <a:t>Coronary</a:t>
            </a:r>
            <a:r>
              <a:rPr lang="tr-TR" dirty="0"/>
              <a:t> Risk </a:t>
            </a:r>
            <a:r>
              <a:rPr lang="tr-TR" dirty="0" smtClean="0"/>
              <a:t>Evaluation) (ESC/EAS)</a:t>
            </a:r>
          </a:p>
          <a:p>
            <a:r>
              <a:rPr lang="tr-TR" dirty="0" smtClean="0"/>
              <a:t>Türk toplumu için mevcut değil</a:t>
            </a:r>
          </a:p>
          <a:p>
            <a:r>
              <a:rPr lang="tr-TR" b="1" i="1" dirty="0"/>
              <a:t>Y</a:t>
            </a:r>
            <a:r>
              <a:rPr lang="tr-TR" b="1" i="1" dirty="0" smtClean="0"/>
              <a:t>aş</a:t>
            </a:r>
            <a:endParaRPr lang="tr-TR" b="1" i="1" dirty="0"/>
          </a:p>
          <a:p>
            <a:r>
              <a:rPr lang="tr-TR" b="1" i="1" dirty="0" smtClean="0"/>
              <a:t>Cinsiyet</a:t>
            </a:r>
          </a:p>
          <a:p>
            <a:r>
              <a:rPr lang="tr-TR" b="1" i="1" dirty="0"/>
              <a:t>S</a:t>
            </a:r>
            <a:r>
              <a:rPr lang="tr-TR" b="1" i="1" dirty="0" smtClean="0"/>
              <a:t>igara kullanımı</a:t>
            </a:r>
          </a:p>
          <a:p>
            <a:r>
              <a:rPr lang="tr-TR" b="1" i="1" dirty="0" err="1"/>
              <a:t>S</a:t>
            </a:r>
            <a:r>
              <a:rPr lang="tr-TR" b="1" i="1" dirty="0" err="1" smtClean="0"/>
              <a:t>istolik</a:t>
            </a:r>
            <a:r>
              <a:rPr lang="tr-TR" b="1" i="1" dirty="0" smtClean="0"/>
              <a:t> </a:t>
            </a:r>
            <a:r>
              <a:rPr lang="tr-TR" b="1" i="1" dirty="0"/>
              <a:t>kan basıncı </a:t>
            </a:r>
            <a:endParaRPr lang="tr-TR" dirty="0"/>
          </a:p>
          <a:p>
            <a:r>
              <a:rPr lang="tr-TR" b="1" i="1" dirty="0" smtClean="0"/>
              <a:t>Total Kolesterol</a:t>
            </a:r>
          </a:p>
          <a:p>
            <a:r>
              <a:rPr lang="tr-TR" dirty="0" smtClean="0"/>
              <a:t>10 </a:t>
            </a:r>
            <a:r>
              <a:rPr lang="tr-TR" dirty="0"/>
              <a:t>yıllık </a:t>
            </a:r>
            <a:r>
              <a:rPr lang="tr-TR" dirty="0" smtClean="0"/>
              <a:t>ölümcül </a:t>
            </a:r>
            <a:r>
              <a:rPr lang="tr-TR" dirty="0"/>
              <a:t>ASKVH riski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96752"/>
            <a:ext cx="1152128" cy="147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3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6561"/>
            <a:ext cx="8136904" cy="64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79512" y="6453336"/>
            <a:ext cx="10513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http://www.escardio.org/static_file/Escardio/Subspecialty/EACPR/Documents/score-charts.pdf</a:t>
            </a:r>
          </a:p>
        </p:txBody>
      </p:sp>
    </p:spTree>
    <p:extLst>
      <p:ext uri="{BB962C8B-B14F-4D97-AF65-F5344CB8AC3E}">
        <p14:creationId xmlns:p14="http://schemas.microsoft.com/office/powerpoint/2010/main" val="359714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59487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6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SCORE değerlendirme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459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401234"/>
            <a:ext cx="5917132" cy="36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7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Hedefler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Dislipidemi</a:t>
            </a:r>
            <a:r>
              <a:rPr lang="tr-TR" dirty="0" smtClean="0"/>
              <a:t> tanımını ve sınıflamasını sayabilmek</a:t>
            </a:r>
          </a:p>
          <a:p>
            <a:r>
              <a:rPr lang="tr-TR" dirty="0" err="1" smtClean="0"/>
              <a:t>Dislipidemide</a:t>
            </a:r>
            <a:r>
              <a:rPr lang="tr-TR" dirty="0" smtClean="0"/>
              <a:t> tarama hedef kitleyi tanımlayabilmek</a:t>
            </a:r>
          </a:p>
          <a:p>
            <a:r>
              <a:rPr lang="tr-TR" dirty="0" smtClean="0"/>
              <a:t>Tedavi yaklaşımını sayabilmek</a:t>
            </a:r>
          </a:p>
          <a:p>
            <a:r>
              <a:rPr lang="tr-TR" dirty="0" smtClean="0"/>
              <a:t>İlaç yan etkileri </a:t>
            </a:r>
            <a:r>
              <a:rPr lang="tr-TR" smtClean="0"/>
              <a:t>hakkında danışmanlık </a:t>
            </a:r>
            <a:r>
              <a:rPr lang="tr-TR" dirty="0" smtClean="0"/>
              <a:t>verebilmek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9030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684584" y="-800100"/>
            <a:ext cx="9515400" cy="1600200"/>
          </a:xfrm>
        </p:spPr>
        <p:txBody>
          <a:bodyPr/>
          <a:lstStyle/>
          <a:p>
            <a:r>
              <a:rPr lang="tr-TR" sz="4000" b="1" dirty="0" smtClean="0"/>
              <a:t>    </a:t>
            </a:r>
            <a:r>
              <a:rPr lang="nn-NO" sz="4000" b="1" dirty="0" smtClean="0"/>
              <a:t>İla</a:t>
            </a:r>
            <a:r>
              <a:rPr lang="tr-TR" sz="4000" b="1" dirty="0"/>
              <a:t>ç</a:t>
            </a:r>
            <a:r>
              <a:rPr lang="nn-NO" sz="4000" b="1" dirty="0"/>
              <a:t> tedavisine karar verme</a:t>
            </a:r>
            <a:r>
              <a:rPr lang="tr-TR" sz="4000" b="1" dirty="0" smtClean="0"/>
              <a:t>si</a:t>
            </a:r>
            <a:endParaRPr lang="tr-TR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7"/>
            <a:ext cx="6781800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4147" y="3106933"/>
            <a:ext cx="5917132" cy="36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673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DİSLİPİDEMİDE KULLANILAN İLAÇLAR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Statinler</a:t>
            </a:r>
            <a:endParaRPr lang="tr-TR" b="1" dirty="0" smtClean="0"/>
          </a:p>
          <a:p>
            <a:pPr lvl="1"/>
            <a:r>
              <a:rPr lang="tr-TR" sz="2000" dirty="0" err="1" smtClean="0"/>
              <a:t>Hidroksimetil</a:t>
            </a:r>
            <a:r>
              <a:rPr lang="tr-TR" sz="2000" dirty="0" smtClean="0"/>
              <a:t> </a:t>
            </a:r>
            <a:r>
              <a:rPr lang="tr-TR" sz="2000" dirty="0" err="1"/>
              <a:t>glutaril</a:t>
            </a:r>
            <a:r>
              <a:rPr lang="tr-TR" sz="2000" dirty="0"/>
              <a:t> </a:t>
            </a:r>
            <a:r>
              <a:rPr lang="tr-TR" sz="2000" dirty="0" err="1"/>
              <a:t>CoA</a:t>
            </a:r>
            <a:r>
              <a:rPr lang="tr-TR" sz="2000" dirty="0"/>
              <a:t> </a:t>
            </a:r>
            <a:r>
              <a:rPr lang="tr-TR" sz="2000" dirty="0" err="1" smtClean="0"/>
              <a:t>reduktaz</a:t>
            </a:r>
            <a:r>
              <a:rPr lang="tr-TR" sz="2000" dirty="0"/>
              <a:t> </a:t>
            </a:r>
            <a:r>
              <a:rPr lang="tr-TR" sz="2000" dirty="0" smtClean="0"/>
              <a:t>(HMG </a:t>
            </a:r>
            <a:r>
              <a:rPr lang="tr-TR" sz="2000" dirty="0" err="1"/>
              <a:t>CoA</a:t>
            </a:r>
            <a:r>
              <a:rPr lang="tr-TR" sz="2000" dirty="0"/>
              <a:t> R) enziminin </a:t>
            </a:r>
            <a:r>
              <a:rPr lang="tr-TR" sz="2000" dirty="0" err="1" smtClean="0"/>
              <a:t>inhibisyonu</a:t>
            </a:r>
            <a:endParaRPr lang="tr-TR" sz="2000" dirty="0" smtClean="0"/>
          </a:p>
          <a:p>
            <a:pPr lvl="1"/>
            <a:r>
              <a:rPr lang="tr-TR" sz="2000" dirty="0" err="1" smtClean="0"/>
              <a:t>Pravastatin</a:t>
            </a:r>
            <a:endParaRPr lang="tr-TR" sz="2000" dirty="0"/>
          </a:p>
          <a:p>
            <a:pPr lvl="1"/>
            <a:r>
              <a:rPr lang="fi-FI" sz="2000" dirty="0" smtClean="0"/>
              <a:t>Simvastati</a:t>
            </a:r>
            <a:r>
              <a:rPr lang="tr-TR" sz="2000" dirty="0" smtClean="0"/>
              <a:t>n</a:t>
            </a:r>
          </a:p>
          <a:p>
            <a:pPr lvl="1"/>
            <a:r>
              <a:rPr lang="fi-FI" sz="2000" dirty="0" smtClean="0"/>
              <a:t>Atorvastatin </a:t>
            </a:r>
            <a:endParaRPr lang="tr-TR" sz="2000" dirty="0" smtClean="0"/>
          </a:p>
          <a:p>
            <a:pPr lvl="1"/>
            <a:r>
              <a:rPr lang="fi-FI" sz="2000" dirty="0" smtClean="0"/>
              <a:t>Rosuvastatin </a:t>
            </a:r>
            <a:endParaRPr lang="tr-TR" sz="2000" dirty="0" smtClean="0"/>
          </a:p>
          <a:p>
            <a:pPr lvl="1"/>
            <a:r>
              <a:rPr lang="fi-FI" sz="2000" dirty="0" smtClean="0"/>
              <a:t>Fluvastatin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875847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Statinler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sz="2000" dirty="0" smtClean="0"/>
              <a:t>HDL-K </a:t>
            </a:r>
            <a:r>
              <a:rPr lang="tr-TR" sz="2000" dirty="0"/>
              <a:t>artırıcı etkileri %10 (</a:t>
            </a:r>
            <a:r>
              <a:rPr lang="tr-TR" sz="2000" dirty="0" err="1"/>
              <a:t>rosuvastatin</a:t>
            </a:r>
            <a:r>
              <a:rPr lang="tr-TR" sz="2000" dirty="0"/>
              <a:t> ve </a:t>
            </a:r>
            <a:r>
              <a:rPr lang="tr-TR" sz="2000" dirty="0" err="1"/>
              <a:t>simvastatin</a:t>
            </a:r>
            <a:r>
              <a:rPr lang="tr-TR" sz="2000" dirty="0"/>
              <a:t>) </a:t>
            </a:r>
          </a:p>
          <a:p>
            <a:pPr lvl="1"/>
            <a:r>
              <a:rPr lang="tr-TR" sz="2000" dirty="0" err="1" smtClean="0"/>
              <a:t>Trigliserid</a:t>
            </a:r>
            <a:r>
              <a:rPr lang="tr-TR" sz="2000" dirty="0" smtClean="0"/>
              <a:t> Düşürücü Etkileri En Çok </a:t>
            </a:r>
            <a:r>
              <a:rPr lang="tr-TR" sz="2000" dirty="0" err="1" smtClean="0"/>
              <a:t>Atorvastatin</a:t>
            </a:r>
            <a:r>
              <a:rPr lang="tr-TR" sz="2000" dirty="0" smtClean="0"/>
              <a:t> Ve </a:t>
            </a:r>
            <a:r>
              <a:rPr lang="tr-TR" sz="2000" dirty="0" err="1" smtClean="0"/>
              <a:t>Rosuvastatin</a:t>
            </a:r>
            <a:endParaRPr lang="tr-TR" sz="38200" dirty="0" smtClean="0"/>
          </a:p>
          <a:p>
            <a:pPr lvl="1"/>
            <a:r>
              <a:rPr lang="tr-TR" sz="2000" dirty="0" err="1" smtClean="0"/>
              <a:t>Aterom</a:t>
            </a:r>
            <a:r>
              <a:rPr lang="tr-TR" sz="2000" dirty="0" smtClean="0"/>
              <a:t> Plağı Stabilizasyonu</a:t>
            </a:r>
          </a:p>
          <a:p>
            <a:pPr lvl="1"/>
            <a:r>
              <a:rPr lang="tr-TR" sz="2000" dirty="0" err="1" smtClean="0"/>
              <a:t>Endotel</a:t>
            </a:r>
            <a:r>
              <a:rPr lang="tr-TR" sz="2000" dirty="0" smtClean="0"/>
              <a:t> </a:t>
            </a:r>
            <a:r>
              <a:rPr lang="tr-TR" sz="2000" dirty="0" err="1" smtClean="0"/>
              <a:t>Disfonksiyonunda</a:t>
            </a:r>
            <a:r>
              <a:rPr lang="tr-TR" sz="2000" dirty="0" smtClean="0"/>
              <a:t> </a:t>
            </a:r>
            <a:r>
              <a:rPr lang="tr-TR" sz="2000" dirty="0" err="1" smtClean="0"/>
              <a:t>Duzelme</a:t>
            </a:r>
            <a:r>
              <a:rPr lang="tr-TR" sz="2000" dirty="0" smtClean="0"/>
              <a:t> </a:t>
            </a:r>
          </a:p>
          <a:p>
            <a:pPr lvl="1"/>
            <a:r>
              <a:rPr lang="tr-TR" sz="2000" dirty="0" err="1" smtClean="0"/>
              <a:t>Trombosit</a:t>
            </a:r>
            <a:r>
              <a:rPr lang="tr-TR" sz="2000" dirty="0" smtClean="0"/>
              <a:t> </a:t>
            </a:r>
            <a:r>
              <a:rPr lang="tr-TR" sz="2000" dirty="0" err="1" smtClean="0"/>
              <a:t>Aggregasyonunda</a:t>
            </a:r>
            <a:r>
              <a:rPr lang="tr-TR" sz="2000" dirty="0" smtClean="0"/>
              <a:t> Azalma</a:t>
            </a:r>
          </a:p>
          <a:p>
            <a:pPr lvl="1"/>
            <a:r>
              <a:rPr lang="tr-TR" sz="2000" dirty="0" smtClean="0"/>
              <a:t>Anti-</a:t>
            </a:r>
            <a:r>
              <a:rPr lang="tr-TR" sz="2000" dirty="0" err="1" smtClean="0"/>
              <a:t>inflamatuar</a:t>
            </a:r>
            <a:r>
              <a:rPr lang="tr-TR" sz="2000" dirty="0" smtClean="0"/>
              <a:t> Etkiler</a:t>
            </a:r>
          </a:p>
          <a:p>
            <a:pPr lvl="1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90333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Statinler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tr-TR" sz="2400" dirty="0"/>
              <a:t>Gece kullanım</a:t>
            </a:r>
          </a:p>
          <a:p>
            <a:r>
              <a:rPr lang="tr-TR" dirty="0" smtClean="0"/>
              <a:t>Tedavi öncesi </a:t>
            </a:r>
          </a:p>
          <a:p>
            <a:pPr lvl="1"/>
            <a:r>
              <a:rPr lang="tr-TR" dirty="0"/>
              <a:t>TSH</a:t>
            </a:r>
          </a:p>
          <a:p>
            <a:pPr lvl="1"/>
            <a:r>
              <a:rPr lang="tr-TR" dirty="0" err="1"/>
              <a:t>Transaminazlar</a:t>
            </a:r>
            <a:endParaRPr lang="tr-TR" dirty="0"/>
          </a:p>
          <a:p>
            <a:pPr lvl="1"/>
            <a:r>
              <a:rPr lang="tr-TR" dirty="0" err="1"/>
              <a:t>Kreatinin</a:t>
            </a:r>
            <a:r>
              <a:rPr lang="tr-TR" dirty="0"/>
              <a:t> ----</a:t>
            </a:r>
            <a:r>
              <a:rPr lang="tr-TR" dirty="0" err="1"/>
              <a:t>renal</a:t>
            </a:r>
            <a:r>
              <a:rPr lang="tr-TR" dirty="0"/>
              <a:t> fonksiyon bozukluğu-----</a:t>
            </a:r>
            <a:r>
              <a:rPr lang="tr-TR" dirty="0" err="1"/>
              <a:t>kreatinin</a:t>
            </a:r>
            <a:r>
              <a:rPr lang="tr-TR" dirty="0"/>
              <a:t> </a:t>
            </a:r>
            <a:r>
              <a:rPr lang="tr-TR" dirty="0" err="1"/>
              <a:t>klerensi</a:t>
            </a:r>
            <a:endParaRPr lang="tr-TR" dirty="0"/>
          </a:p>
          <a:p>
            <a:pPr lvl="2"/>
            <a:r>
              <a:rPr lang="tr-TR" dirty="0" err="1"/>
              <a:t>kreatinin</a:t>
            </a:r>
            <a:r>
              <a:rPr lang="tr-TR" dirty="0"/>
              <a:t> </a:t>
            </a:r>
            <a:r>
              <a:rPr lang="tr-TR" dirty="0" err="1"/>
              <a:t>klerensi</a:t>
            </a:r>
            <a:r>
              <a:rPr lang="tr-TR" dirty="0"/>
              <a:t>&lt;30 </a:t>
            </a:r>
            <a:r>
              <a:rPr lang="tr-TR" dirty="0" err="1"/>
              <a:t>mL</a:t>
            </a:r>
            <a:r>
              <a:rPr lang="tr-TR" dirty="0"/>
              <a:t>/dakika ise doz ayarlanmalı</a:t>
            </a:r>
          </a:p>
          <a:p>
            <a:pPr lvl="2"/>
            <a:r>
              <a:rPr lang="tr-TR" dirty="0" err="1"/>
              <a:t>pravastatin</a:t>
            </a:r>
            <a:r>
              <a:rPr lang="tr-TR" dirty="0"/>
              <a:t> tercih edilebilir</a:t>
            </a:r>
          </a:p>
          <a:p>
            <a:r>
              <a:rPr lang="tr-TR" dirty="0" smtClean="0"/>
              <a:t>İlaç ve gıda etkileşimleri</a:t>
            </a:r>
          </a:p>
          <a:p>
            <a:r>
              <a:rPr lang="tr-TR" dirty="0"/>
              <a:t>Gebelik ve emzirme </a:t>
            </a:r>
            <a:r>
              <a:rPr lang="tr-TR" dirty="0" smtClean="0"/>
              <a:t>döneminde </a:t>
            </a:r>
            <a:r>
              <a:rPr lang="tr-TR" dirty="0" err="1"/>
              <a:t>statinlerin</a:t>
            </a:r>
            <a:r>
              <a:rPr lang="tr-TR" dirty="0"/>
              <a:t> kullanımı ö</a:t>
            </a:r>
            <a:r>
              <a:rPr lang="tr-TR" dirty="0" smtClean="0"/>
              <a:t>nerilmez</a:t>
            </a:r>
          </a:p>
        </p:txBody>
      </p:sp>
    </p:spTree>
    <p:extLst>
      <p:ext uri="{BB962C8B-B14F-4D97-AF65-F5344CB8AC3E}">
        <p14:creationId xmlns:p14="http://schemas.microsoft.com/office/powerpoint/2010/main" val="2342085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Statin</a:t>
            </a:r>
            <a:r>
              <a:rPr lang="tr-TR" dirty="0"/>
              <a:t> </a:t>
            </a:r>
            <a:r>
              <a:rPr lang="tr-TR" dirty="0" err="1"/>
              <a:t>toksisitesi</a:t>
            </a:r>
            <a:r>
              <a:rPr lang="tr-TR" dirty="0"/>
              <a:t> açısından riskli durumlar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5256584" cy="511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596281"/>
            <a:ext cx="8229600" cy="36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10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tr-TR" sz="4800" b="1" dirty="0" err="1" smtClean="0"/>
              <a:t>Statin</a:t>
            </a:r>
            <a:r>
              <a:rPr lang="tr-TR" sz="4800" b="1" dirty="0" smtClean="0"/>
              <a:t> tedavisinde yan etkiler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Hepatik</a:t>
            </a:r>
            <a:r>
              <a:rPr lang="tr-TR" b="1" dirty="0"/>
              <a:t> </a:t>
            </a:r>
            <a:r>
              <a:rPr lang="tr-TR" b="1" dirty="0" err="1" smtClean="0"/>
              <a:t>disfonksiyon</a:t>
            </a:r>
            <a:endParaRPr lang="tr-TR" b="1" dirty="0" smtClean="0"/>
          </a:p>
          <a:p>
            <a:pPr lvl="1"/>
            <a:r>
              <a:rPr lang="tr-TR" sz="2400" dirty="0"/>
              <a:t>12 hafta sonra </a:t>
            </a:r>
            <a:r>
              <a:rPr lang="tr-TR" sz="2400" dirty="0" err="1"/>
              <a:t>transaminaz</a:t>
            </a:r>
            <a:r>
              <a:rPr lang="tr-TR" sz="2400" dirty="0"/>
              <a:t> </a:t>
            </a:r>
            <a:r>
              <a:rPr lang="tr-TR" sz="2400" dirty="0" smtClean="0"/>
              <a:t>kontrol </a:t>
            </a:r>
          </a:p>
          <a:p>
            <a:pPr lvl="1"/>
            <a:r>
              <a:rPr lang="tr-TR" sz="2400" dirty="0" smtClean="0"/>
              <a:t>Üst </a:t>
            </a:r>
            <a:r>
              <a:rPr lang="tr-TR" sz="2400" dirty="0"/>
              <a:t>limitinin 3 </a:t>
            </a:r>
            <a:r>
              <a:rPr lang="tr-TR" sz="2400" dirty="0" smtClean="0"/>
              <a:t>kat artışı----- </a:t>
            </a:r>
            <a:r>
              <a:rPr lang="tr-TR" sz="2400" dirty="0" err="1"/>
              <a:t>statine</a:t>
            </a:r>
            <a:r>
              <a:rPr lang="tr-TR" sz="2400" dirty="0"/>
              <a:t> ara </a:t>
            </a:r>
            <a:r>
              <a:rPr lang="tr-TR" sz="2400" dirty="0" smtClean="0"/>
              <a:t>ver </a:t>
            </a:r>
            <a:r>
              <a:rPr lang="tr-TR" sz="2400" dirty="0" err="1" smtClean="0"/>
              <a:t>transaminazlar</a:t>
            </a:r>
            <a:r>
              <a:rPr lang="tr-TR" sz="2400" dirty="0"/>
              <a:t> </a:t>
            </a:r>
            <a:r>
              <a:rPr lang="tr-TR" sz="2400" dirty="0" smtClean="0"/>
              <a:t>normal </a:t>
            </a:r>
            <a:r>
              <a:rPr lang="tr-TR" sz="2400" dirty="0"/>
              <a:t>değerlere </a:t>
            </a:r>
            <a:r>
              <a:rPr lang="tr-TR" sz="2400" dirty="0" smtClean="0"/>
              <a:t>dönünce </a:t>
            </a:r>
            <a:r>
              <a:rPr lang="tr-TR" sz="2400" dirty="0"/>
              <a:t>LDL-K </a:t>
            </a:r>
            <a:r>
              <a:rPr lang="tr-TR" sz="2400" dirty="0" smtClean="0"/>
              <a:t>hedef </a:t>
            </a:r>
            <a:r>
              <a:rPr lang="tr-TR" sz="2400" dirty="0"/>
              <a:t>değerlere ulaşmamış </a:t>
            </a:r>
            <a:r>
              <a:rPr lang="tr-TR" sz="2400" dirty="0" smtClean="0"/>
              <a:t>ise</a:t>
            </a:r>
          </a:p>
          <a:p>
            <a:pPr lvl="2"/>
            <a:r>
              <a:rPr lang="tr-TR" sz="2400" dirty="0" err="1"/>
              <a:t>statin</a:t>
            </a:r>
            <a:r>
              <a:rPr lang="tr-TR" sz="2400" dirty="0"/>
              <a:t> </a:t>
            </a:r>
            <a:r>
              <a:rPr lang="tr-TR" sz="2400" dirty="0" smtClean="0"/>
              <a:t>değiştir</a:t>
            </a:r>
            <a:endParaRPr lang="tr-TR" sz="2400" dirty="0"/>
          </a:p>
          <a:p>
            <a:pPr lvl="2"/>
            <a:r>
              <a:rPr lang="tr-TR" sz="2400" dirty="0"/>
              <a:t>doz </a:t>
            </a:r>
            <a:r>
              <a:rPr lang="tr-TR" sz="2400" dirty="0" smtClean="0"/>
              <a:t>azalt</a:t>
            </a:r>
            <a:endParaRPr lang="tr-TR" sz="2400" dirty="0"/>
          </a:p>
          <a:p>
            <a:pPr lvl="2"/>
            <a:r>
              <a:rPr lang="tr-TR" sz="2400" dirty="0"/>
              <a:t>günaşırı </a:t>
            </a:r>
            <a:r>
              <a:rPr lang="tr-TR" sz="2400" dirty="0" smtClean="0"/>
              <a:t>kullanım</a:t>
            </a:r>
          </a:p>
          <a:p>
            <a:pPr lvl="1"/>
            <a:r>
              <a:rPr lang="tr-TR" sz="2400" dirty="0" smtClean="0"/>
              <a:t>Üst </a:t>
            </a:r>
            <a:r>
              <a:rPr lang="tr-TR" sz="2400" dirty="0"/>
              <a:t>limitinin 3 katını </a:t>
            </a:r>
            <a:r>
              <a:rPr lang="tr-TR" sz="2400" dirty="0" smtClean="0"/>
              <a:t>aşmamışsa----- </a:t>
            </a:r>
            <a:r>
              <a:rPr lang="tr-TR" sz="2400" dirty="0" err="1"/>
              <a:t>statin</a:t>
            </a:r>
            <a:r>
              <a:rPr lang="tr-TR" sz="2400" dirty="0"/>
              <a:t> </a:t>
            </a:r>
            <a:r>
              <a:rPr lang="tr-TR" sz="2400" dirty="0" smtClean="0"/>
              <a:t>devam---6 hafta sonra kontrol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10451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tr-TR" sz="4800" b="1" dirty="0" err="1" smtClean="0"/>
              <a:t>Statin</a:t>
            </a:r>
            <a:r>
              <a:rPr lang="tr-TR" sz="4800" b="1" dirty="0" smtClean="0"/>
              <a:t> tedavisinde yan etkiler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1800" b="1" dirty="0"/>
              <a:t>Kas hasarı /</a:t>
            </a:r>
            <a:r>
              <a:rPr lang="tr-TR" sz="1800" b="1" dirty="0" err="1"/>
              <a:t>Miyopati</a:t>
            </a:r>
            <a:endParaRPr lang="tr-TR" sz="1800" b="1" dirty="0"/>
          </a:p>
          <a:p>
            <a:pPr lvl="1"/>
            <a:r>
              <a:rPr lang="tr-TR" sz="1800" dirty="0"/>
              <a:t>%5-25 kas ilişkili semptomlar ve </a:t>
            </a:r>
            <a:r>
              <a:rPr lang="tr-TR" sz="1800" dirty="0" err="1"/>
              <a:t>kreatinin</a:t>
            </a:r>
            <a:r>
              <a:rPr lang="tr-TR" sz="1800" dirty="0"/>
              <a:t> </a:t>
            </a:r>
            <a:r>
              <a:rPr lang="tr-TR" sz="1800" dirty="0" err="1"/>
              <a:t>kinaz</a:t>
            </a:r>
            <a:r>
              <a:rPr lang="tr-TR" sz="1800" dirty="0"/>
              <a:t> (CK) yüksekliği</a:t>
            </a:r>
          </a:p>
          <a:p>
            <a:pPr lvl="1"/>
            <a:r>
              <a:rPr lang="tr-TR" sz="1800" b="1" dirty="0" err="1" smtClean="0"/>
              <a:t>Myalji</a:t>
            </a:r>
            <a:r>
              <a:rPr lang="tr-TR" sz="1800" b="1" dirty="0"/>
              <a:t>: </a:t>
            </a:r>
            <a:r>
              <a:rPr lang="tr-TR" sz="1800" dirty="0" smtClean="0"/>
              <a:t>CK yüksekliği olmaksızın ağrı. </a:t>
            </a:r>
            <a:r>
              <a:rPr lang="tr-TR" sz="2000" dirty="0" smtClean="0"/>
              <a:t>%</a:t>
            </a:r>
            <a:r>
              <a:rPr lang="tr-TR" sz="2000" dirty="0"/>
              <a:t>5-10 </a:t>
            </a:r>
            <a:r>
              <a:rPr lang="tr-TR" sz="2000" dirty="0" smtClean="0"/>
              <a:t>Ağrı </a:t>
            </a:r>
            <a:r>
              <a:rPr lang="tr-TR" sz="2000" dirty="0"/>
              <a:t>kısıtlayıcı değilse </a:t>
            </a:r>
            <a:r>
              <a:rPr lang="tr-TR" sz="2000" dirty="0" smtClean="0"/>
              <a:t>ilaca devam</a:t>
            </a:r>
          </a:p>
          <a:p>
            <a:pPr lvl="1"/>
            <a:r>
              <a:rPr lang="tr-TR" sz="2000" b="1" dirty="0" err="1" smtClean="0"/>
              <a:t>Myopati</a:t>
            </a:r>
            <a:r>
              <a:rPr lang="tr-TR" sz="2000" b="1" dirty="0" smtClean="0"/>
              <a:t> </a:t>
            </a:r>
          </a:p>
          <a:p>
            <a:pPr lvl="2"/>
            <a:r>
              <a:rPr lang="tr-TR" sz="2000" dirty="0" smtClean="0"/>
              <a:t>KVH </a:t>
            </a:r>
            <a:r>
              <a:rPr lang="tr-TR" sz="2000" dirty="0"/>
              <a:t>riskine ve </a:t>
            </a:r>
            <a:r>
              <a:rPr lang="tr-TR" sz="2000" dirty="0" err="1"/>
              <a:t>myopatinin</a:t>
            </a:r>
            <a:r>
              <a:rPr lang="tr-TR" sz="2000" dirty="0"/>
              <a:t> derecesine </a:t>
            </a:r>
            <a:r>
              <a:rPr lang="tr-TR" sz="2000" dirty="0" err="1"/>
              <a:t>gore</a:t>
            </a:r>
            <a:r>
              <a:rPr lang="tr-TR" sz="2000" dirty="0"/>
              <a:t> </a:t>
            </a:r>
            <a:r>
              <a:rPr lang="tr-TR" sz="2000" dirty="0" err="1"/>
              <a:t>statin</a:t>
            </a:r>
            <a:r>
              <a:rPr lang="tr-TR" sz="2000" dirty="0"/>
              <a:t> </a:t>
            </a:r>
            <a:r>
              <a:rPr lang="tr-TR" sz="2000" dirty="0" smtClean="0"/>
              <a:t>doz azalt</a:t>
            </a:r>
            <a:endParaRPr lang="tr-TR" sz="2000" dirty="0"/>
          </a:p>
          <a:p>
            <a:pPr lvl="2"/>
            <a:r>
              <a:rPr lang="tr-TR" sz="2000" dirty="0" err="1" smtClean="0"/>
              <a:t>statine</a:t>
            </a:r>
            <a:r>
              <a:rPr lang="tr-TR" sz="2000" dirty="0" smtClean="0"/>
              <a:t> </a:t>
            </a:r>
            <a:r>
              <a:rPr lang="tr-TR" sz="2000" dirty="0"/>
              <a:t>ara verilerek </a:t>
            </a:r>
            <a:r>
              <a:rPr lang="tr-TR" sz="2000" dirty="0" err="1"/>
              <a:t>koenzim</a:t>
            </a:r>
            <a:r>
              <a:rPr lang="tr-TR" sz="2000" dirty="0"/>
              <a:t>-Q desteği yapılabilir, </a:t>
            </a:r>
            <a:endParaRPr lang="tr-TR" sz="2000" dirty="0" smtClean="0"/>
          </a:p>
          <a:p>
            <a:pPr lvl="2"/>
            <a:r>
              <a:rPr lang="tr-TR" sz="2000" dirty="0" err="1" smtClean="0"/>
              <a:t>statine</a:t>
            </a:r>
            <a:r>
              <a:rPr lang="tr-TR" sz="2000" dirty="0" smtClean="0"/>
              <a:t> </a:t>
            </a:r>
            <a:r>
              <a:rPr lang="tr-TR" sz="2000" dirty="0"/>
              <a:t>ara verilip </a:t>
            </a:r>
            <a:r>
              <a:rPr lang="tr-TR" sz="2000" dirty="0" smtClean="0"/>
              <a:t>ardından farklı </a:t>
            </a:r>
            <a:r>
              <a:rPr lang="tr-TR" sz="2000" dirty="0"/>
              <a:t>bir </a:t>
            </a:r>
            <a:r>
              <a:rPr lang="tr-TR" sz="2000" dirty="0" err="1"/>
              <a:t>statin</a:t>
            </a:r>
            <a:r>
              <a:rPr lang="tr-TR" sz="2000" dirty="0"/>
              <a:t> kullanılabilir. </a:t>
            </a:r>
            <a:endParaRPr lang="tr-TR" sz="2000" dirty="0" smtClean="0"/>
          </a:p>
          <a:p>
            <a:pPr lvl="1"/>
            <a:r>
              <a:rPr lang="tr-TR" sz="2000" b="1" dirty="0" err="1" smtClean="0"/>
              <a:t>Myozit</a:t>
            </a:r>
            <a:r>
              <a:rPr lang="tr-TR" sz="2000" b="1" dirty="0" smtClean="0"/>
              <a:t> </a:t>
            </a:r>
            <a:r>
              <a:rPr lang="tr-TR" sz="2000" dirty="0" smtClean="0"/>
              <a:t>CK ‘de yükselme ile kas ağrısı, güçsüzlüğü</a:t>
            </a:r>
          </a:p>
          <a:p>
            <a:pPr lvl="1"/>
            <a:r>
              <a:rPr lang="tr-TR" sz="2000" b="1" dirty="0" err="1" smtClean="0"/>
              <a:t>Rabdomyoliz</a:t>
            </a:r>
            <a:r>
              <a:rPr lang="tr-TR" sz="2000" dirty="0"/>
              <a:t>: </a:t>
            </a:r>
            <a:r>
              <a:rPr lang="tr-TR" sz="2000" dirty="0" smtClean="0"/>
              <a:t>CK normalin </a:t>
            </a:r>
            <a:r>
              <a:rPr lang="tr-TR" sz="2000" dirty="0"/>
              <a:t>ü</a:t>
            </a:r>
            <a:r>
              <a:rPr lang="tr-TR" sz="2000" dirty="0" smtClean="0"/>
              <a:t>st </a:t>
            </a:r>
            <a:r>
              <a:rPr lang="tr-TR" sz="2000" dirty="0"/>
              <a:t>katından 10 kat ve ü</a:t>
            </a:r>
            <a:r>
              <a:rPr lang="tr-TR" sz="2000" dirty="0" smtClean="0"/>
              <a:t>zerinde artışı</a:t>
            </a:r>
            <a:r>
              <a:rPr lang="tr-TR" sz="2000" dirty="0"/>
              <a:t> </a:t>
            </a:r>
            <a:r>
              <a:rPr lang="tr-TR" sz="2000" dirty="0" smtClean="0"/>
              <a:t>ile </a:t>
            </a:r>
            <a:r>
              <a:rPr lang="tr-TR" sz="2000" dirty="0"/>
              <a:t>birlikte kas ağrısı, </a:t>
            </a:r>
            <a:r>
              <a:rPr lang="tr-TR" sz="2000" dirty="0" smtClean="0"/>
              <a:t>güçsüzlüğü, böbrek </a:t>
            </a:r>
            <a:r>
              <a:rPr lang="tr-TR" sz="2000" dirty="0"/>
              <a:t>fonksiyon bozuklukları </a:t>
            </a:r>
            <a:r>
              <a:rPr lang="tr-TR" sz="2000" dirty="0" smtClean="0"/>
              <a:t>oluşur.</a:t>
            </a:r>
          </a:p>
          <a:p>
            <a:pPr lvl="1"/>
            <a:r>
              <a:rPr lang="tr-TR" sz="2000" b="1" dirty="0" err="1" smtClean="0"/>
              <a:t>Renal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disfonksiyon</a:t>
            </a:r>
            <a:r>
              <a:rPr lang="tr-TR" sz="2000" b="1" dirty="0"/>
              <a:t> </a:t>
            </a:r>
            <a:r>
              <a:rPr lang="tr-TR" sz="2000" dirty="0" smtClean="0"/>
              <a:t>olgu</a:t>
            </a:r>
            <a:r>
              <a:rPr lang="tr-TR" sz="2000" dirty="0"/>
              <a:t> </a:t>
            </a:r>
            <a:r>
              <a:rPr lang="tr-TR" sz="2000" dirty="0" smtClean="0"/>
              <a:t>sunumları mevcut, meta-analiz yok</a:t>
            </a:r>
            <a:endParaRPr lang="tr-TR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788603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Statin</a:t>
            </a:r>
            <a:r>
              <a:rPr lang="tr-TR" b="1" dirty="0"/>
              <a:t> tedavisinde yan etkiler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Kognitif fonksiyonlar ve hafıza</a:t>
            </a:r>
          </a:p>
          <a:p>
            <a:pPr lvl="1"/>
            <a:r>
              <a:rPr lang="tr-TR" b="1" dirty="0"/>
              <a:t>Olgu sunumu</a:t>
            </a:r>
          </a:p>
          <a:p>
            <a:pPr lvl="1"/>
            <a:r>
              <a:rPr lang="tr-TR" dirty="0"/>
              <a:t>Çok büyük hasta sayılı birçok çalışma kognitif fonksiyonlarda bir kötüleşme bildirmemiş</a:t>
            </a:r>
          </a:p>
          <a:p>
            <a:pPr lvl="1"/>
            <a:r>
              <a:rPr lang="tr-TR" dirty="0" err="1"/>
              <a:t>Statinlerin</a:t>
            </a:r>
            <a:r>
              <a:rPr lang="tr-TR" dirty="0"/>
              <a:t> </a:t>
            </a:r>
            <a:r>
              <a:rPr lang="tr-TR" dirty="0" err="1"/>
              <a:t>vaskuler</a:t>
            </a:r>
            <a:r>
              <a:rPr lang="tr-TR" dirty="0"/>
              <a:t> </a:t>
            </a:r>
            <a:r>
              <a:rPr lang="tr-TR" dirty="0" err="1"/>
              <a:t>demans</a:t>
            </a:r>
            <a:r>
              <a:rPr lang="tr-TR" dirty="0"/>
              <a:t> </a:t>
            </a:r>
            <a:r>
              <a:rPr lang="tr-TR" dirty="0" err="1"/>
              <a:t>uzerine</a:t>
            </a:r>
            <a:r>
              <a:rPr lang="tr-TR" dirty="0"/>
              <a:t> olumlu etkileri</a:t>
            </a:r>
            <a:endParaRPr lang="tr-TR" b="1" dirty="0"/>
          </a:p>
          <a:p>
            <a:pPr lvl="1"/>
            <a:r>
              <a:rPr lang="tr-TR" b="1" dirty="0" err="1"/>
              <a:t>Hidrofilik</a:t>
            </a:r>
            <a:r>
              <a:rPr lang="tr-TR" b="1" dirty="0"/>
              <a:t> </a:t>
            </a:r>
            <a:r>
              <a:rPr lang="tr-TR" b="1" dirty="0" err="1"/>
              <a:t>statinler</a:t>
            </a:r>
            <a:r>
              <a:rPr lang="tr-TR" b="1" dirty="0"/>
              <a:t> (</a:t>
            </a:r>
            <a:r>
              <a:rPr lang="tr-TR" b="1" dirty="0" err="1"/>
              <a:t>rosuvastatin</a:t>
            </a:r>
            <a:r>
              <a:rPr lang="tr-TR" b="1" dirty="0"/>
              <a:t>, </a:t>
            </a:r>
            <a:r>
              <a:rPr lang="tr-TR" b="1" dirty="0" err="1"/>
              <a:t>pravastatin</a:t>
            </a:r>
            <a:r>
              <a:rPr lang="tr-TR" b="1" dirty="0"/>
              <a:t>) tercih</a:t>
            </a:r>
          </a:p>
          <a:p>
            <a:r>
              <a:rPr lang="tr-TR" dirty="0" smtClean="0"/>
              <a:t>Diyabet gelişimi  </a:t>
            </a:r>
            <a:r>
              <a:rPr lang="tr-TR" sz="1600" dirty="0" smtClean="0"/>
              <a:t>oldukça düşük</a:t>
            </a:r>
            <a:endParaRPr lang="tr-TR" dirty="0" smtClean="0"/>
          </a:p>
          <a:p>
            <a:r>
              <a:rPr lang="tr-TR" dirty="0" smtClean="0"/>
              <a:t>Kanser </a:t>
            </a:r>
            <a:r>
              <a:rPr lang="tr-TR" sz="1600" dirty="0"/>
              <a:t>Hayvan </a:t>
            </a:r>
            <a:r>
              <a:rPr lang="tr-TR" sz="1600" dirty="0" smtClean="0"/>
              <a:t>deneylerinde</a:t>
            </a:r>
            <a:r>
              <a:rPr lang="tr-TR" sz="1400" dirty="0" smtClean="0"/>
              <a:t> </a:t>
            </a:r>
            <a:r>
              <a:rPr lang="tr-TR" sz="1600" dirty="0" smtClean="0"/>
              <a:t>karaciğer </a:t>
            </a:r>
            <a:r>
              <a:rPr lang="tr-TR" sz="1600" dirty="0" err="1" smtClean="0"/>
              <a:t>tümor</a:t>
            </a:r>
            <a:endParaRPr lang="tr-TR" dirty="0" smtClean="0"/>
          </a:p>
          <a:p>
            <a:r>
              <a:rPr lang="tr-TR" dirty="0" smtClean="0"/>
              <a:t>Katarakt </a:t>
            </a:r>
            <a:r>
              <a:rPr lang="tr-TR" sz="1800" dirty="0"/>
              <a:t>ç</a:t>
            </a:r>
            <a:r>
              <a:rPr lang="tr-TR" sz="1800" dirty="0" smtClean="0"/>
              <a:t>elişkili sonuçlar</a:t>
            </a:r>
            <a:endParaRPr lang="tr-TR" dirty="0" smtClean="0"/>
          </a:p>
          <a:p>
            <a:r>
              <a:rPr lang="tr-TR" dirty="0" err="1" smtClean="0"/>
              <a:t>Nöropati</a:t>
            </a:r>
            <a:r>
              <a:rPr lang="tr-TR" dirty="0" smtClean="0"/>
              <a:t> </a:t>
            </a:r>
            <a:r>
              <a:rPr lang="tr-TR" sz="1800" dirty="0"/>
              <a:t>olgu raporları</a:t>
            </a:r>
            <a:endParaRPr lang="tr-TR" dirty="0" smtClean="0"/>
          </a:p>
          <a:p>
            <a:r>
              <a:rPr lang="tr-TR" dirty="0" err="1"/>
              <a:t>İmpotans</a:t>
            </a:r>
            <a:r>
              <a:rPr lang="tr-TR" dirty="0"/>
              <a:t> ve </a:t>
            </a:r>
            <a:r>
              <a:rPr lang="tr-TR" dirty="0" err="1"/>
              <a:t>androjen</a:t>
            </a:r>
            <a:r>
              <a:rPr lang="tr-TR" dirty="0"/>
              <a:t> düzeylerine </a:t>
            </a:r>
            <a:r>
              <a:rPr lang="tr-TR" dirty="0" smtClean="0"/>
              <a:t>etkisi </a:t>
            </a:r>
            <a:r>
              <a:rPr lang="da-DK" sz="1800" dirty="0"/>
              <a:t>dislipidemi kendi başına erektil disfonksiyon</a:t>
            </a:r>
            <a:endParaRPr lang="tr-TR" sz="1800" dirty="0" smtClean="0"/>
          </a:p>
        </p:txBody>
      </p:sp>
    </p:spTree>
    <p:extLst>
      <p:ext uri="{BB962C8B-B14F-4D97-AF65-F5344CB8AC3E}">
        <p14:creationId xmlns:p14="http://schemas.microsoft.com/office/powerpoint/2010/main" val="12428218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FIBRATLAR (</a:t>
            </a:r>
            <a:r>
              <a:rPr lang="tr-TR" b="1" dirty="0" err="1"/>
              <a:t>Fibrik</a:t>
            </a:r>
            <a:r>
              <a:rPr lang="tr-TR" b="1" dirty="0"/>
              <a:t> asit türevleri</a:t>
            </a:r>
            <a:r>
              <a:rPr lang="tr-TR" b="1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TRIGLISERID </a:t>
            </a:r>
            <a:r>
              <a:rPr lang="tr-TR" dirty="0"/>
              <a:t>ve Kolesterol </a:t>
            </a:r>
            <a:r>
              <a:rPr lang="tr-TR" dirty="0" err="1"/>
              <a:t>düsürücü</a:t>
            </a:r>
            <a:r>
              <a:rPr lang="tr-TR" dirty="0"/>
              <a:t> etkisi var.</a:t>
            </a:r>
          </a:p>
          <a:p>
            <a:r>
              <a:rPr lang="tr-TR" dirty="0"/>
              <a:t>Etki mekanizmaları tam olarak bilinmiyor.</a:t>
            </a:r>
          </a:p>
          <a:p>
            <a:r>
              <a:rPr lang="tr-TR" dirty="0" err="1"/>
              <a:t>Lipoprotein</a:t>
            </a:r>
            <a:r>
              <a:rPr lang="tr-TR" dirty="0"/>
              <a:t> </a:t>
            </a:r>
            <a:r>
              <a:rPr lang="tr-TR" dirty="0" err="1"/>
              <a:t>lipaz</a:t>
            </a:r>
            <a:r>
              <a:rPr lang="tr-TR" dirty="0"/>
              <a:t> aktivitesinde </a:t>
            </a:r>
            <a:r>
              <a:rPr lang="tr-TR" dirty="0" err="1"/>
              <a:t>artısa</a:t>
            </a:r>
            <a:r>
              <a:rPr lang="tr-TR" dirty="0"/>
              <a:t>, </a:t>
            </a:r>
            <a:r>
              <a:rPr lang="tr-TR" dirty="0" err="1"/>
              <a:t>karacigerde</a:t>
            </a:r>
            <a:r>
              <a:rPr lang="tr-TR" dirty="0"/>
              <a:t> VLDL </a:t>
            </a:r>
            <a:r>
              <a:rPr lang="tr-TR" dirty="0" smtClean="0"/>
              <a:t>sentezinin azalmasına </a:t>
            </a:r>
            <a:r>
              <a:rPr lang="tr-TR" dirty="0"/>
              <a:t>ve LDL tutulumunun artmasına yol </a:t>
            </a:r>
            <a:r>
              <a:rPr lang="tr-TR" dirty="0" smtClean="0"/>
              <a:t>açtığı bildirilmiştir</a:t>
            </a:r>
            <a:r>
              <a:rPr lang="tr-TR" dirty="0"/>
              <a:t>.</a:t>
            </a:r>
          </a:p>
          <a:p>
            <a:r>
              <a:rPr lang="tr-TR" b="1" dirty="0"/>
              <a:t>Ortalama doz</a:t>
            </a:r>
          </a:p>
          <a:p>
            <a:pPr lvl="1"/>
            <a:r>
              <a:rPr lang="tr-TR" sz="2400" dirty="0"/>
              <a:t>Gemfibrozil1200 mg/gün </a:t>
            </a:r>
            <a:r>
              <a:rPr lang="tr-TR" sz="2400" dirty="0" err="1"/>
              <a:t>Fenofibrate</a:t>
            </a:r>
            <a:r>
              <a:rPr lang="tr-TR" sz="2400" dirty="0"/>
              <a:t> 250 mg/gün</a:t>
            </a:r>
          </a:p>
          <a:p>
            <a:pPr lvl="1"/>
            <a:r>
              <a:rPr lang="tr-TR" sz="2400" dirty="0" err="1"/>
              <a:t>Etofibrat</a:t>
            </a:r>
            <a:r>
              <a:rPr lang="tr-TR" sz="2400" dirty="0"/>
              <a:t> 500 mg/gün </a:t>
            </a:r>
            <a:r>
              <a:rPr lang="tr-TR" sz="2400" dirty="0" err="1"/>
              <a:t>Clofibrate</a:t>
            </a:r>
            <a:r>
              <a:rPr lang="tr-TR" sz="2400" dirty="0"/>
              <a:t> 2000 mg/gün</a:t>
            </a:r>
          </a:p>
          <a:p>
            <a:pPr lvl="1"/>
            <a:r>
              <a:rPr lang="tr-TR" sz="2400" dirty="0" err="1"/>
              <a:t>Bezafibrate</a:t>
            </a:r>
            <a:r>
              <a:rPr lang="tr-TR" sz="2400" dirty="0"/>
              <a:t> 400 mg/gün </a:t>
            </a:r>
            <a:r>
              <a:rPr lang="tr-TR" sz="2400" dirty="0" err="1"/>
              <a:t>Etofyllinclofibrat</a:t>
            </a:r>
            <a:r>
              <a:rPr lang="tr-TR" sz="2400" dirty="0"/>
              <a:t> 500 </a:t>
            </a:r>
            <a:r>
              <a:rPr lang="tr-TR" sz="2400" dirty="0" smtClean="0"/>
              <a:t>mg/gün</a:t>
            </a:r>
          </a:p>
          <a:p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737949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FIBRATLAR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Yan </a:t>
            </a:r>
            <a:r>
              <a:rPr lang="tr-TR" b="1" dirty="0"/>
              <a:t>etkiler:</a:t>
            </a:r>
          </a:p>
          <a:p>
            <a:r>
              <a:rPr lang="tr-TR" dirty="0"/>
              <a:t>GIS </a:t>
            </a:r>
            <a:r>
              <a:rPr lang="tr-TR" dirty="0" err="1"/>
              <a:t>sikayetleri</a:t>
            </a:r>
            <a:r>
              <a:rPr lang="tr-TR" dirty="0"/>
              <a:t>, kabızlık, nadiren; </a:t>
            </a:r>
            <a:r>
              <a:rPr lang="tr-TR" dirty="0" err="1" smtClean="0"/>
              <a:t>transaminazlarda</a:t>
            </a:r>
            <a:r>
              <a:rPr lang="tr-TR" dirty="0"/>
              <a:t> </a:t>
            </a:r>
            <a:r>
              <a:rPr lang="tr-TR" dirty="0" smtClean="0"/>
              <a:t>yükselme</a:t>
            </a:r>
            <a:r>
              <a:rPr lang="tr-TR" dirty="0"/>
              <a:t>, </a:t>
            </a:r>
            <a:r>
              <a:rPr lang="tr-TR" dirty="0" err="1"/>
              <a:t>allerjik</a:t>
            </a:r>
            <a:r>
              <a:rPr lang="tr-TR" dirty="0"/>
              <a:t> reaksiyonlar, saç </a:t>
            </a:r>
            <a:r>
              <a:rPr lang="tr-TR" dirty="0" smtClean="0"/>
              <a:t>dökülmesi, </a:t>
            </a:r>
            <a:r>
              <a:rPr lang="tr-TR" dirty="0" err="1" smtClean="0"/>
              <a:t>impotans</a:t>
            </a:r>
            <a:r>
              <a:rPr lang="tr-TR" dirty="0"/>
              <a:t>, </a:t>
            </a:r>
            <a:r>
              <a:rPr lang="tr-TR" dirty="0" err="1"/>
              <a:t>miyopati</a:t>
            </a:r>
            <a:r>
              <a:rPr lang="tr-TR" dirty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miyalji+CK</a:t>
            </a:r>
            <a:r>
              <a:rPr lang="tr-TR" dirty="0" smtClean="0"/>
              <a:t> yükselmesi</a:t>
            </a:r>
            <a:r>
              <a:rPr lang="tr-TR" dirty="0"/>
              <a:t>), safra tası riskinde </a:t>
            </a:r>
            <a:r>
              <a:rPr lang="tr-TR" dirty="0" smtClean="0"/>
              <a:t>artış</a:t>
            </a:r>
            <a:endParaRPr lang="tr-TR" dirty="0"/>
          </a:p>
          <a:p>
            <a:r>
              <a:rPr lang="tr-TR" dirty="0" err="1" smtClean="0"/>
              <a:t>Sulfonilürelerin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/>
              <a:t>Warfarin</a:t>
            </a:r>
            <a:r>
              <a:rPr lang="tr-TR" dirty="0"/>
              <a:t> gibi </a:t>
            </a:r>
            <a:r>
              <a:rPr lang="tr-TR" dirty="0" err="1"/>
              <a:t>antikoagülanların</a:t>
            </a:r>
            <a:endParaRPr lang="tr-TR" dirty="0"/>
          </a:p>
          <a:p>
            <a:r>
              <a:rPr lang="tr-TR" dirty="0"/>
              <a:t>etkisini arttırabilirler.!</a:t>
            </a:r>
          </a:p>
          <a:p>
            <a:r>
              <a:rPr lang="tr-TR" b="1" dirty="0" err="1" smtClean="0"/>
              <a:t>Kontrendikasyonları</a:t>
            </a:r>
            <a:r>
              <a:rPr lang="tr-TR" b="1" dirty="0" smtClean="0"/>
              <a:t>:</a:t>
            </a:r>
          </a:p>
          <a:p>
            <a:r>
              <a:rPr lang="tr-TR" dirty="0" smtClean="0"/>
              <a:t>Böbrek </a:t>
            </a:r>
            <a:r>
              <a:rPr lang="tr-TR" dirty="0" err="1"/>
              <a:t>yetmezligi</a:t>
            </a:r>
            <a:r>
              <a:rPr lang="tr-TR" dirty="0"/>
              <a:t>, </a:t>
            </a:r>
            <a:r>
              <a:rPr lang="tr-TR" dirty="0" err="1"/>
              <a:t>karaciger</a:t>
            </a:r>
            <a:r>
              <a:rPr lang="tr-TR" dirty="0"/>
              <a:t> hastalıkları, </a:t>
            </a:r>
            <a:r>
              <a:rPr lang="tr-TR" dirty="0" err="1" smtClean="0"/>
              <a:t>kolestaz</a:t>
            </a:r>
            <a:r>
              <a:rPr lang="tr-TR" dirty="0" smtClean="0"/>
              <a:t>, </a:t>
            </a:r>
          </a:p>
          <a:p>
            <a:r>
              <a:rPr lang="tr-TR" dirty="0" smtClean="0"/>
              <a:t>gebelik</a:t>
            </a:r>
            <a:r>
              <a:rPr lang="tr-TR" dirty="0"/>
              <a:t>, </a:t>
            </a:r>
            <a:r>
              <a:rPr lang="tr-TR" dirty="0" err="1"/>
              <a:t>laktasyon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71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DISLIPIDEMI</a:t>
            </a:r>
          </a:p>
          <a:p>
            <a:r>
              <a:rPr lang="tr-TR" b="1" dirty="0"/>
              <a:t>=</a:t>
            </a:r>
          </a:p>
          <a:p>
            <a:r>
              <a:rPr lang="tr-TR" b="1" dirty="0"/>
              <a:t>YAG METABOLIZMASI BOZUKLUKLARI,</a:t>
            </a:r>
          </a:p>
          <a:p>
            <a:r>
              <a:rPr lang="tr-TR" b="1" dirty="0"/>
              <a:t>=</a:t>
            </a:r>
          </a:p>
          <a:p>
            <a:r>
              <a:rPr lang="tr-TR" b="1" dirty="0"/>
              <a:t>HIPERLIPOPROTEINEMILER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37298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/>
              <a:t>REÇINELER</a:t>
            </a:r>
            <a:br>
              <a:rPr lang="tr-TR" sz="4400" b="1" dirty="0"/>
            </a:br>
            <a:r>
              <a:rPr lang="tr-TR" sz="4400" b="1" dirty="0"/>
              <a:t>(Safra asidi </a:t>
            </a:r>
            <a:r>
              <a:rPr lang="tr-TR" sz="4400" b="1" dirty="0" err="1"/>
              <a:t>baglayıcıları:SAB</a:t>
            </a:r>
            <a:r>
              <a:rPr lang="tr-TR" sz="4400" b="1" dirty="0"/>
              <a:t>)</a:t>
            </a: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Safra asitlerini ince </a:t>
            </a:r>
            <a:r>
              <a:rPr lang="tr-TR" dirty="0" err="1"/>
              <a:t>barsakta</a:t>
            </a:r>
            <a:r>
              <a:rPr lang="tr-TR" dirty="0"/>
              <a:t> </a:t>
            </a:r>
            <a:r>
              <a:rPr lang="tr-TR" dirty="0" err="1"/>
              <a:t>baglayarak</a:t>
            </a:r>
            <a:r>
              <a:rPr lang="tr-TR" dirty="0"/>
              <a:t> </a:t>
            </a:r>
            <a:r>
              <a:rPr lang="tr-TR" dirty="0" err="1" smtClean="0"/>
              <a:t>enterohepatik</a:t>
            </a:r>
            <a:r>
              <a:rPr lang="tr-TR" dirty="0"/>
              <a:t> </a:t>
            </a:r>
            <a:r>
              <a:rPr lang="tr-TR" dirty="0" err="1" smtClean="0"/>
              <a:t>dolasımlarının</a:t>
            </a:r>
            <a:r>
              <a:rPr lang="tr-TR" dirty="0" smtClean="0"/>
              <a:t> </a:t>
            </a:r>
            <a:r>
              <a:rPr lang="tr-TR" dirty="0"/>
              <a:t>geri emilim </a:t>
            </a:r>
            <a:r>
              <a:rPr lang="tr-TR" dirty="0" err="1"/>
              <a:t>basamagını</a:t>
            </a:r>
            <a:r>
              <a:rPr lang="tr-TR" dirty="0"/>
              <a:t> bozarlar. </a:t>
            </a:r>
            <a:r>
              <a:rPr lang="tr-TR" dirty="0" smtClean="0"/>
              <a:t>Safra asitlerinin </a:t>
            </a:r>
            <a:r>
              <a:rPr lang="tr-TR" dirty="0"/>
              <a:t>emilimini önlerler. </a:t>
            </a:r>
            <a:r>
              <a:rPr lang="tr-TR" dirty="0" err="1"/>
              <a:t>Karacigerde</a:t>
            </a:r>
            <a:r>
              <a:rPr lang="tr-TR" dirty="0"/>
              <a:t> </a:t>
            </a:r>
            <a:r>
              <a:rPr lang="tr-TR" dirty="0" smtClean="0"/>
              <a:t>LDL reseptörlerini </a:t>
            </a:r>
            <a:r>
              <a:rPr lang="tr-TR" dirty="0"/>
              <a:t>aktive ederek LDL </a:t>
            </a:r>
            <a:r>
              <a:rPr lang="tr-TR" dirty="0" err="1"/>
              <a:t>kolesterolun</a:t>
            </a:r>
            <a:r>
              <a:rPr lang="tr-TR" dirty="0"/>
              <a:t> </a:t>
            </a:r>
            <a:r>
              <a:rPr lang="tr-TR" dirty="0" err="1" smtClean="0"/>
              <a:t>düsmesine</a:t>
            </a:r>
            <a:r>
              <a:rPr lang="tr-TR" dirty="0"/>
              <a:t> </a:t>
            </a:r>
            <a:r>
              <a:rPr lang="tr-TR" dirty="0" smtClean="0"/>
              <a:t>neden </a:t>
            </a:r>
            <a:r>
              <a:rPr lang="tr-TR" dirty="0"/>
              <a:t>olurlar.</a:t>
            </a:r>
          </a:p>
          <a:p>
            <a:r>
              <a:rPr lang="tr-TR" dirty="0"/>
              <a:t>Ortalama doz:</a:t>
            </a:r>
          </a:p>
          <a:p>
            <a:pPr lvl="1"/>
            <a:r>
              <a:rPr lang="tr-TR" sz="2000" dirty="0" err="1"/>
              <a:t>Cholestyramine</a:t>
            </a:r>
            <a:r>
              <a:rPr lang="tr-TR" sz="2000" dirty="0"/>
              <a:t> 8-24 gr/gün (</a:t>
            </a:r>
            <a:r>
              <a:rPr lang="tr-TR" sz="2000" dirty="0" err="1"/>
              <a:t>Questran</a:t>
            </a:r>
            <a:r>
              <a:rPr lang="tr-TR" sz="2000" dirty="0"/>
              <a:t>)</a:t>
            </a:r>
          </a:p>
          <a:p>
            <a:pPr lvl="1"/>
            <a:r>
              <a:rPr lang="tr-TR" sz="2000" dirty="0" err="1"/>
              <a:t>Colestipol</a:t>
            </a:r>
            <a:r>
              <a:rPr lang="tr-TR" sz="2000" dirty="0"/>
              <a:t> 10-30 gr/gün (</a:t>
            </a:r>
            <a:r>
              <a:rPr lang="tr-TR" sz="2000" dirty="0" err="1"/>
              <a:t>Colestid</a:t>
            </a:r>
            <a:r>
              <a:rPr lang="tr-TR" sz="2000" dirty="0"/>
              <a:t>)</a:t>
            </a:r>
          </a:p>
          <a:p>
            <a:r>
              <a:rPr lang="tr-TR" b="1" dirty="0"/>
              <a:t>Yan etkiler: </a:t>
            </a:r>
            <a:r>
              <a:rPr lang="tr-TR" dirty="0"/>
              <a:t>GIS yakınmaları (sıklıkla yüksek </a:t>
            </a:r>
            <a:r>
              <a:rPr lang="tr-TR" dirty="0" smtClean="0"/>
              <a:t>dozlarda ortaya </a:t>
            </a:r>
            <a:r>
              <a:rPr lang="tr-TR" dirty="0"/>
              <a:t>çıkar), </a:t>
            </a:r>
            <a:r>
              <a:rPr lang="tr-TR" dirty="0" smtClean="0"/>
              <a:t>şişkinlik</a:t>
            </a:r>
            <a:r>
              <a:rPr lang="tr-TR" dirty="0"/>
              <a:t>, </a:t>
            </a:r>
            <a:r>
              <a:rPr lang="tr-TR" dirty="0" smtClean="0"/>
              <a:t>gaz, </a:t>
            </a:r>
            <a:r>
              <a:rPr lang="tr-TR" dirty="0"/>
              <a:t>kabızlık, </a:t>
            </a:r>
            <a:r>
              <a:rPr lang="tr-TR" dirty="0" smtClean="0"/>
              <a:t>A-D-E-K </a:t>
            </a:r>
            <a:r>
              <a:rPr lang="fi-FI" dirty="0" smtClean="0"/>
              <a:t>vitaminlerinin </a:t>
            </a:r>
            <a:r>
              <a:rPr lang="fi-FI" dirty="0"/>
              <a:t>eksikligi (yagda eriyen </a:t>
            </a:r>
            <a:r>
              <a:rPr lang="fi-FI" dirty="0" smtClean="0"/>
              <a:t>vitaminlerin</a:t>
            </a:r>
            <a:r>
              <a:rPr lang="tr-TR" dirty="0" smtClean="0"/>
              <a:t> emiliminin </a:t>
            </a:r>
            <a:r>
              <a:rPr lang="tr-TR" dirty="0"/>
              <a:t>bozulmasına </a:t>
            </a:r>
            <a:r>
              <a:rPr lang="tr-TR" dirty="0" smtClean="0"/>
              <a:t>bağlı </a:t>
            </a:r>
            <a:r>
              <a:rPr lang="tr-TR" dirty="0"/>
              <a:t>olarak)</a:t>
            </a:r>
          </a:p>
        </p:txBody>
      </p:sp>
    </p:spTree>
    <p:extLst>
      <p:ext uri="{BB962C8B-B14F-4D97-AF65-F5344CB8AC3E}">
        <p14:creationId xmlns:p14="http://schemas.microsoft.com/office/powerpoint/2010/main" val="2913570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NIKOTINIK ASIT (</a:t>
            </a:r>
            <a:r>
              <a:rPr lang="tr-TR" b="1" dirty="0" err="1"/>
              <a:t>Niacin</a:t>
            </a:r>
            <a:r>
              <a:rPr lang="tr-TR" b="1" dirty="0"/>
              <a:t>) ve TÜREVLERI: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/>
              <a:t>Karacigerde</a:t>
            </a:r>
            <a:r>
              <a:rPr lang="tr-TR" dirty="0"/>
              <a:t> VLDL sentezini </a:t>
            </a:r>
            <a:r>
              <a:rPr lang="tr-TR" dirty="0" smtClean="0"/>
              <a:t>azaltır. LDL-K </a:t>
            </a:r>
            <a:r>
              <a:rPr lang="tr-TR" dirty="0"/>
              <a:t>ve </a:t>
            </a:r>
            <a:r>
              <a:rPr lang="tr-TR" dirty="0" smtClean="0"/>
              <a:t>TG azaltır</a:t>
            </a:r>
            <a:endParaRPr lang="tr-TR" dirty="0"/>
          </a:p>
          <a:p>
            <a:r>
              <a:rPr lang="tr-TR" b="1" dirty="0"/>
              <a:t>Günlük ortalama doz</a:t>
            </a:r>
          </a:p>
          <a:p>
            <a:pPr lvl="1"/>
            <a:r>
              <a:rPr lang="fi-FI" sz="2100" dirty="0"/>
              <a:t>Nikotinik asit (Niacin) 1000-4000 </a:t>
            </a:r>
            <a:r>
              <a:rPr lang="fi-FI" sz="2100" dirty="0" smtClean="0"/>
              <a:t>mg</a:t>
            </a:r>
            <a:r>
              <a:rPr lang="tr-TR" sz="2100" dirty="0" smtClean="0"/>
              <a:t> (250 </a:t>
            </a:r>
            <a:r>
              <a:rPr lang="tr-TR" sz="2100" dirty="0"/>
              <a:t>mg/</a:t>
            </a:r>
            <a:r>
              <a:rPr lang="tr-TR" sz="2100" dirty="0" err="1"/>
              <a:t>gün’le</a:t>
            </a:r>
            <a:r>
              <a:rPr lang="tr-TR" sz="2100" dirty="0"/>
              <a:t> </a:t>
            </a:r>
            <a:r>
              <a:rPr lang="tr-TR" sz="2100" dirty="0" err="1"/>
              <a:t>baslanıp</a:t>
            </a:r>
            <a:r>
              <a:rPr lang="tr-TR" sz="2100" dirty="0"/>
              <a:t> doz 1 gramın üzerine çıkılır)</a:t>
            </a:r>
          </a:p>
          <a:p>
            <a:pPr lvl="1"/>
            <a:r>
              <a:rPr lang="tr-TR" sz="2100" dirty="0" err="1"/>
              <a:t>Pyridylmethanol</a:t>
            </a:r>
            <a:r>
              <a:rPr lang="tr-TR" sz="2100" dirty="0"/>
              <a:t> 150-900 mg</a:t>
            </a:r>
          </a:p>
          <a:p>
            <a:pPr lvl="1"/>
            <a:r>
              <a:rPr lang="tr-TR" sz="2100" dirty="0" err="1"/>
              <a:t>Acipimox</a:t>
            </a:r>
            <a:r>
              <a:rPr lang="tr-TR" sz="2100" dirty="0"/>
              <a:t> 500-750 mg</a:t>
            </a:r>
          </a:p>
          <a:p>
            <a:r>
              <a:rPr lang="tr-TR" b="1" dirty="0"/>
              <a:t>Yan etkiler: </a:t>
            </a:r>
            <a:r>
              <a:rPr lang="tr-TR" dirty="0"/>
              <a:t>Ciltte kızarıklık (</a:t>
            </a:r>
            <a:r>
              <a:rPr lang="tr-TR" dirty="0" err="1"/>
              <a:t>flush</a:t>
            </a:r>
            <a:r>
              <a:rPr lang="tr-TR" dirty="0"/>
              <a:t>), </a:t>
            </a:r>
            <a:r>
              <a:rPr lang="tr-TR" dirty="0" smtClean="0"/>
              <a:t>kaşıntı</a:t>
            </a:r>
            <a:r>
              <a:rPr lang="tr-TR" dirty="0"/>
              <a:t>, </a:t>
            </a:r>
            <a:r>
              <a:rPr lang="tr-TR" dirty="0" err="1"/>
              <a:t>gastrointestinal</a:t>
            </a:r>
            <a:r>
              <a:rPr lang="tr-TR" dirty="0"/>
              <a:t> </a:t>
            </a:r>
            <a:r>
              <a:rPr lang="tr-TR" dirty="0" smtClean="0"/>
              <a:t>yakınmalar, </a:t>
            </a:r>
            <a:r>
              <a:rPr lang="tr-TR" dirty="0" err="1" smtClean="0"/>
              <a:t>reversible</a:t>
            </a:r>
            <a:r>
              <a:rPr lang="tr-TR" dirty="0" smtClean="0"/>
              <a:t> </a:t>
            </a:r>
            <a:r>
              <a:rPr lang="tr-TR" dirty="0" err="1"/>
              <a:t>transaminaz</a:t>
            </a:r>
            <a:r>
              <a:rPr lang="tr-TR" dirty="0"/>
              <a:t> yükselmesi, </a:t>
            </a:r>
            <a:r>
              <a:rPr lang="tr-TR" dirty="0" err="1"/>
              <a:t>kolestaz</a:t>
            </a:r>
            <a:r>
              <a:rPr lang="tr-TR" dirty="0"/>
              <a:t>, ürik asit </a:t>
            </a:r>
            <a:r>
              <a:rPr lang="tr-TR" dirty="0" smtClean="0"/>
              <a:t>yükselmesi, </a:t>
            </a:r>
            <a:r>
              <a:rPr lang="tr-TR" dirty="0" err="1" smtClean="0"/>
              <a:t>glukoz</a:t>
            </a:r>
            <a:r>
              <a:rPr lang="tr-TR" dirty="0" smtClean="0"/>
              <a:t> </a:t>
            </a:r>
            <a:r>
              <a:rPr lang="tr-TR" dirty="0"/>
              <a:t>toleransının kötü yönde etkilenmesi</a:t>
            </a:r>
            <a:r>
              <a:rPr lang="tr-TR" dirty="0" smtClean="0"/>
              <a:t>... </a:t>
            </a:r>
          </a:p>
          <a:p>
            <a:r>
              <a:rPr lang="tr-TR" dirty="0" err="1" smtClean="0"/>
              <a:t>Antihipertansiflerin</a:t>
            </a:r>
            <a:r>
              <a:rPr lang="tr-TR" dirty="0" smtClean="0"/>
              <a:t> </a:t>
            </a:r>
            <a:r>
              <a:rPr lang="tr-TR" dirty="0"/>
              <a:t>etkisini arttırabilir.</a:t>
            </a:r>
          </a:p>
          <a:p>
            <a:r>
              <a:rPr lang="tr-TR" b="1" dirty="0" err="1"/>
              <a:t>Kontrendikasyonları</a:t>
            </a:r>
            <a:r>
              <a:rPr lang="tr-TR" b="1" dirty="0"/>
              <a:t>: </a:t>
            </a:r>
            <a:r>
              <a:rPr lang="tr-TR" dirty="0" err="1"/>
              <a:t>Dekompanze</a:t>
            </a:r>
            <a:r>
              <a:rPr lang="tr-TR" dirty="0"/>
              <a:t> kalp </a:t>
            </a:r>
            <a:r>
              <a:rPr lang="tr-TR" dirty="0" err="1"/>
              <a:t>yetmezligi</a:t>
            </a:r>
            <a:r>
              <a:rPr lang="tr-TR" dirty="0"/>
              <a:t>, kanama </a:t>
            </a:r>
            <a:r>
              <a:rPr lang="tr-TR" dirty="0" err="1" smtClean="0"/>
              <a:t>diatezleri</a:t>
            </a:r>
            <a:r>
              <a:rPr lang="tr-TR" dirty="0"/>
              <a:t> </a:t>
            </a:r>
            <a:r>
              <a:rPr lang="tr-TR" dirty="0" smtClean="0"/>
              <a:t>ve </a:t>
            </a:r>
            <a:r>
              <a:rPr lang="tr-TR" dirty="0"/>
              <a:t>kanamalar, </a:t>
            </a:r>
            <a:r>
              <a:rPr lang="tr-TR" dirty="0" err="1"/>
              <a:t>peptik</a:t>
            </a:r>
            <a:r>
              <a:rPr lang="tr-TR" dirty="0"/>
              <a:t> ülser, </a:t>
            </a:r>
            <a:r>
              <a:rPr lang="tr-TR" dirty="0" smtClean="0"/>
              <a:t>karaciğer </a:t>
            </a:r>
            <a:r>
              <a:rPr lang="tr-TR" dirty="0"/>
              <a:t>hastalıkları</a:t>
            </a:r>
          </a:p>
        </p:txBody>
      </p:sp>
    </p:spTree>
    <p:extLst>
      <p:ext uri="{BB962C8B-B14F-4D97-AF65-F5344CB8AC3E}">
        <p14:creationId xmlns:p14="http://schemas.microsoft.com/office/powerpoint/2010/main" val="4629032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b="1" dirty="0"/>
              <a:t>Atorvastatin** </a:t>
            </a:r>
            <a:r>
              <a:rPr lang="sv-SE" dirty="0"/>
              <a:t>(Lipitor, Lipidra, Ator, Kolestor, Tarden, Alvastin)</a:t>
            </a:r>
          </a:p>
          <a:p>
            <a:r>
              <a:rPr lang="tr-TR" b="1" dirty="0" err="1"/>
              <a:t>Simvastatin</a:t>
            </a:r>
            <a:r>
              <a:rPr lang="tr-TR" b="1" dirty="0"/>
              <a:t>* </a:t>
            </a:r>
            <a:r>
              <a:rPr lang="tr-TR" dirty="0"/>
              <a:t>(</a:t>
            </a:r>
            <a:r>
              <a:rPr lang="tr-TR" dirty="0" err="1"/>
              <a:t>Zovatin</a:t>
            </a:r>
            <a:r>
              <a:rPr lang="tr-TR" dirty="0"/>
              <a:t>, </a:t>
            </a:r>
            <a:r>
              <a:rPr lang="tr-TR" dirty="0" err="1"/>
              <a:t>Zocor</a:t>
            </a:r>
            <a:r>
              <a:rPr lang="tr-TR" dirty="0"/>
              <a:t>, </a:t>
            </a:r>
            <a:r>
              <a:rPr lang="tr-TR" dirty="0" err="1"/>
              <a:t>Simvakol</a:t>
            </a:r>
            <a:r>
              <a:rPr lang="tr-TR" dirty="0"/>
              <a:t>)</a:t>
            </a:r>
          </a:p>
          <a:p>
            <a:r>
              <a:rPr lang="nn-NO" b="1" dirty="0"/>
              <a:t>Serivastatin** </a:t>
            </a:r>
            <a:r>
              <a:rPr lang="nn-NO" dirty="0"/>
              <a:t>(Lipobay) olumsuz yan etkilerinden dolayı</a:t>
            </a:r>
          </a:p>
          <a:p>
            <a:r>
              <a:rPr lang="tr-TR" dirty="0"/>
              <a:t>2001'de piyasadan </a:t>
            </a:r>
            <a:r>
              <a:rPr lang="tr-TR" dirty="0" err="1"/>
              <a:t>çekilmistir</a:t>
            </a:r>
            <a:r>
              <a:rPr lang="tr-TR" dirty="0"/>
              <a:t>.</a:t>
            </a:r>
          </a:p>
          <a:p>
            <a:r>
              <a:rPr lang="tr-TR" b="1" dirty="0" err="1"/>
              <a:t>Lovastatin</a:t>
            </a:r>
            <a:r>
              <a:rPr lang="tr-TR" b="1" dirty="0"/>
              <a:t>* </a:t>
            </a:r>
            <a:r>
              <a:rPr lang="tr-TR" dirty="0"/>
              <a:t>(</a:t>
            </a:r>
            <a:r>
              <a:rPr lang="tr-TR" dirty="0" err="1"/>
              <a:t>Movacor</a:t>
            </a:r>
            <a:r>
              <a:rPr lang="tr-TR" dirty="0"/>
              <a:t>)</a:t>
            </a:r>
          </a:p>
          <a:p>
            <a:r>
              <a:rPr lang="tr-TR" b="1" dirty="0" err="1"/>
              <a:t>Fluvastatin</a:t>
            </a:r>
            <a:r>
              <a:rPr lang="tr-TR" b="1" dirty="0"/>
              <a:t>** </a:t>
            </a:r>
            <a:r>
              <a:rPr lang="tr-TR" dirty="0"/>
              <a:t>(</a:t>
            </a:r>
            <a:r>
              <a:rPr lang="tr-TR" dirty="0" err="1"/>
              <a:t>Lescol</a:t>
            </a:r>
            <a:r>
              <a:rPr lang="tr-TR" dirty="0"/>
              <a:t>)</a:t>
            </a:r>
          </a:p>
          <a:p>
            <a:r>
              <a:rPr lang="tr-TR" b="1" dirty="0" err="1"/>
              <a:t>Mevastatin</a:t>
            </a:r>
            <a:r>
              <a:rPr lang="tr-TR" b="1" dirty="0"/>
              <a:t> </a:t>
            </a:r>
            <a:r>
              <a:rPr lang="tr-TR" dirty="0"/>
              <a:t>(Yan etkileri nedeniyle artık </a:t>
            </a:r>
            <a:r>
              <a:rPr lang="tr-TR" dirty="0" err="1"/>
              <a:t>hiperlipidemi</a:t>
            </a:r>
            <a:endParaRPr lang="tr-TR" dirty="0"/>
          </a:p>
          <a:p>
            <a:r>
              <a:rPr lang="tr-TR" dirty="0"/>
              <a:t>tedavisinde </a:t>
            </a:r>
            <a:r>
              <a:rPr lang="tr-TR" dirty="0" err="1"/>
              <a:t>kullanılamıyor.Pravastatin</a:t>
            </a:r>
            <a:endParaRPr lang="tr-TR" dirty="0"/>
          </a:p>
          <a:p>
            <a:r>
              <a:rPr lang="tr-TR" dirty="0"/>
              <a:t>üretiminde kullanıyor.)</a:t>
            </a:r>
          </a:p>
          <a:p>
            <a:r>
              <a:rPr lang="tr-TR" b="1" dirty="0" err="1"/>
              <a:t>Pravastatin</a:t>
            </a:r>
            <a:r>
              <a:rPr lang="tr-TR" b="1" dirty="0"/>
              <a:t>* </a:t>
            </a:r>
            <a:r>
              <a:rPr lang="tr-TR" dirty="0"/>
              <a:t>(</a:t>
            </a:r>
            <a:r>
              <a:rPr lang="tr-TR" dirty="0" err="1"/>
              <a:t>Pravachol</a:t>
            </a:r>
            <a:r>
              <a:rPr lang="tr-TR" dirty="0"/>
              <a:t>)</a:t>
            </a:r>
          </a:p>
          <a:p>
            <a:r>
              <a:rPr lang="tr-TR" b="1" dirty="0" err="1"/>
              <a:t>Pitavastatin</a:t>
            </a:r>
            <a:r>
              <a:rPr lang="tr-TR" b="1" dirty="0"/>
              <a:t> </a:t>
            </a:r>
            <a:r>
              <a:rPr lang="tr-TR" dirty="0"/>
              <a:t>(</a:t>
            </a:r>
            <a:r>
              <a:rPr lang="tr-TR" dirty="0" err="1"/>
              <a:t>Livalo</a:t>
            </a:r>
            <a:r>
              <a:rPr lang="tr-TR" dirty="0"/>
              <a:t>, </a:t>
            </a:r>
            <a:r>
              <a:rPr lang="tr-TR" dirty="0" err="1"/>
              <a:t>Pitava</a:t>
            </a:r>
            <a:r>
              <a:rPr lang="tr-TR" dirty="0"/>
              <a:t>)</a:t>
            </a:r>
          </a:p>
          <a:p>
            <a:r>
              <a:rPr lang="tr-TR" b="1" dirty="0" err="1"/>
              <a:t>Rosuvastatin</a:t>
            </a:r>
            <a:r>
              <a:rPr lang="tr-TR" b="1" dirty="0"/>
              <a:t>** </a:t>
            </a:r>
            <a:r>
              <a:rPr lang="tr-TR" dirty="0"/>
              <a:t>(</a:t>
            </a:r>
            <a:r>
              <a:rPr lang="tr-TR" dirty="0" err="1"/>
              <a:t>Ultrox</a:t>
            </a:r>
            <a:r>
              <a:rPr lang="tr-TR" dirty="0"/>
              <a:t>, </a:t>
            </a:r>
            <a:r>
              <a:rPr lang="tr-TR" dirty="0" err="1"/>
              <a:t>Crestor</a:t>
            </a:r>
            <a:r>
              <a:rPr lang="tr-TR" dirty="0"/>
              <a:t>, </a:t>
            </a:r>
            <a:r>
              <a:rPr lang="tr-TR" dirty="0" err="1"/>
              <a:t>Colnar</a:t>
            </a:r>
            <a:r>
              <a:rPr lang="tr-TR" dirty="0"/>
              <a:t>, </a:t>
            </a:r>
            <a:r>
              <a:rPr lang="tr-TR" dirty="0" err="1"/>
              <a:t>Rosucor</a:t>
            </a:r>
            <a:r>
              <a:rPr lang="tr-TR" dirty="0"/>
              <a:t>)</a:t>
            </a:r>
          </a:p>
          <a:p>
            <a:r>
              <a:rPr lang="tr-TR" dirty="0"/>
              <a:t>*: </a:t>
            </a:r>
            <a:r>
              <a:rPr lang="tr-TR" dirty="0" err="1"/>
              <a:t>dogal</a:t>
            </a:r>
            <a:endParaRPr lang="tr-TR" dirty="0"/>
          </a:p>
          <a:p>
            <a:r>
              <a:rPr lang="tr-TR" dirty="0"/>
              <a:t>**: sentetik</a:t>
            </a:r>
          </a:p>
        </p:txBody>
      </p:sp>
    </p:spTree>
    <p:extLst>
      <p:ext uri="{BB962C8B-B14F-4D97-AF65-F5344CB8AC3E}">
        <p14:creationId xmlns:p14="http://schemas.microsoft.com/office/powerpoint/2010/main" val="445578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Lipid</a:t>
            </a:r>
            <a:r>
              <a:rPr lang="tr-TR" dirty="0" smtClean="0"/>
              <a:t> Metabolizma Bozuklukları Tanı ve Tedavi Rehberi-Türk Endokrin Metabolizma Derneği</a:t>
            </a:r>
          </a:p>
          <a:p>
            <a:r>
              <a:rPr lang="tr-TR" dirty="0"/>
              <a:t>http://</a:t>
            </a:r>
            <a:r>
              <a:rPr lang="tr-TR" dirty="0" smtClean="0"/>
              <a:t>www.escardio.org/static_file/Escardio/Subspecialty/EACPR/Documents/score-charts.pdf</a:t>
            </a:r>
          </a:p>
          <a:p>
            <a:r>
              <a:rPr lang="tr-TR" dirty="0" smtClean="0"/>
              <a:t>Birinci Basamakta </a:t>
            </a:r>
            <a:r>
              <a:rPr lang="tr-TR" dirty="0" err="1" smtClean="0"/>
              <a:t>Dislipidemilere</a:t>
            </a:r>
            <a:r>
              <a:rPr lang="tr-TR" dirty="0" smtClean="0"/>
              <a:t> </a:t>
            </a:r>
            <a:r>
              <a:rPr lang="tr-TR" dirty="0" err="1" smtClean="0"/>
              <a:t>Yaklasım</a:t>
            </a:r>
            <a:r>
              <a:rPr lang="tr-TR" dirty="0" smtClean="0"/>
              <a:t>-Dilek toprak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025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Tanım 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Dislipidemi</a:t>
            </a:r>
            <a:r>
              <a:rPr lang="tr-TR" dirty="0"/>
              <a:t>; </a:t>
            </a:r>
            <a:r>
              <a:rPr lang="tr-TR" dirty="0" err="1"/>
              <a:t>lipoproteinlerin</a:t>
            </a:r>
            <a:r>
              <a:rPr lang="tr-TR" dirty="0"/>
              <a:t> sayısal fazlalığı yada eksikliği ile işlevsel bozukluklarını tanımlayan bir </a:t>
            </a:r>
            <a:r>
              <a:rPr lang="tr-TR" dirty="0" smtClean="0"/>
              <a:t>kavram</a:t>
            </a:r>
          </a:p>
          <a:p>
            <a:r>
              <a:rPr lang="tr-TR" dirty="0" smtClean="0"/>
              <a:t>Bir </a:t>
            </a:r>
            <a:r>
              <a:rPr lang="tr-TR" dirty="0"/>
              <a:t>tanı </a:t>
            </a:r>
            <a:r>
              <a:rPr lang="tr-TR" dirty="0" smtClean="0"/>
              <a:t>değil </a:t>
            </a:r>
            <a:r>
              <a:rPr lang="tr-TR" dirty="0"/>
              <a:t>sadece </a:t>
            </a:r>
            <a:r>
              <a:rPr lang="tr-TR" dirty="0" smtClean="0"/>
              <a:t>bir laboratuvar bulgusu</a:t>
            </a:r>
          </a:p>
          <a:p>
            <a:r>
              <a:rPr lang="tr-TR" dirty="0" err="1"/>
              <a:t>Lipoprotein</a:t>
            </a:r>
            <a:r>
              <a:rPr lang="tr-TR" dirty="0"/>
              <a:t> düzeylerine göre </a:t>
            </a:r>
            <a:r>
              <a:rPr lang="tr-TR" dirty="0" err="1"/>
              <a:t>Fredrickson</a:t>
            </a:r>
            <a:r>
              <a:rPr lang="tr-TR" dirty="0"/>
              <a:t>* </a:t>
            </a:r>
            <a:r>
              <a:rPr lang="tr-TR" dirty="0" smtClean="0"/>
              <a:t>sınıflaması</a:t>
            </a:r>
          </a:p>
          <a:p>
            <a:r>
              <a:rPr lang="tr-TR" dirty="0"/>
              <a:t>Etiyolojilerine göre </a:t>
            </a:r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/>
              <a:t>sekonder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23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Etiyolojilerine göre </a:t>
            </a:r>
            <a:r>
              <a:rPr lang="tr-TR" dirty="0" err="1"/>
              <a:t>primer</a:t>
            </a:r>
            <a:r>
              <a:rPr lang="tr-TR" dirty="0"/>
              <a:t> ve </a:t>
            </a:r>
            <a:r>
              <a:rPr lang="tr-TR" dirty="0" err="1" smtClean="0"/>
              <a:t>sekonder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b="1" dirty="0" err="1" smtClean="0"/>
              <a:t>Primer</a:t>
            </a:r>
            <a:r>
              <a:rPr lang="tr-TR" b="1" dirty="0" smtClean="0"/>
              <a:t> </a:t>
            </a:r>
            <a:r>
              <a:rPr lang="tr-TR" dirty="0" smtClean="0"/>
              <a:t>(ailevi) </a:t>
            </a:r>
            <a:r>
              <a:rPr lang="tr-TR" dirty="0" err="1" smtClean="0"/>
              <a:t>dislipidemiler</a:t>
            </a:r>
            <a:r>
              <a:rPr lang="tr-TR" dirty="0" smtClean="0"/>
              <a:t>– genetik</a:t>
            </a:r>
          </a:p>
          <a:p>
            <a:r>
              <a:rPr lang="tr-TR" b="1" dirty="0" err="1"/>
              <a:t>S</a:t>
            </a:r>
            <a:r>
              <a:rPr lang="tr-TR" b="1" dirty="0" err="1" smtClean="0"/>
              <a:t>ekonder</a:t>
            </a:r>
            <a:r>
              <a:rPr lang="tr-TR" b="1" dirty="0" smtClean="0"/>
              <a:t> </a:t>
            </a:r>
            <a:r>
              <a:rPr lang="tr-TR" dirty="0" err="1" smtClean="0"/>
              <a:t>dislipidemiler</a:t>
            </a:r>
            <a:endParaRPr lang="tr-TR" dirty="0" smtClean="0"/>
          </a:p>
          <a:p>
            <a:pPr lvl="1"/>
            <a:r>
              <a:rPr lang="tr-TR" sz="2200" dirty="0" err="1"/>
              <a:t>Obezite</a:t>
            </a:r>
            <a:endParaRPr lang="tr-TR" sz="2200" dirty="0"/>
          </a:p>
          <a:p>
            <a:pPr lvl="1"/>
            <a:r>
              <a:rPr lang="tr-TR" sz="2200" dirty="0"/>
              <a:t>Tip 2 </a:t>
            </a:r>
            <a:r>
              <a:rPr lang="tr-TR" sz="2200" dirty="0" err="1"/>
              <a:t>Diabetes</a:t>
            </a:r>
            <a:r>
              <a:rPr lang="tr-TR" sz="2200" dirty="0"/>
              <a:t> </a:t>
            </a:r>
            <a:r>
              <a:rPr lang="tr-TR" sz="2200" dirty="0" err="1"/>
              <a:t>Mellitus</a:t>
            </a:r>
            <a:endParaRPr lang="tr-TR" sz="2200" dirty="0"/>
          </a:p>
          <a:p>
            <a:pPr lvl="1"/>
            <a:r>
              <a:rPr lang="tr-TR" sz="2200" dirty="0" err="1"/>
              <a:t>Hipotiroidi</a:t>
            </a:r>
            <a:endParaRPr lang="tr-TR" sz="2200" dirty="0"/>
          </a:p>
          <a:p>
            <a:pPr lvl="1"/>
            <a:r>
              <a:rPr lang="tr-TR" sz="2200" dirty="0"/>
              <a:t>Kronik </a:t>
            </a:r>
            <a:r>
              <a:rPr lang="tr-TR" sz="2200" dirty="0" err="1"/>
              <a:t>Bobrek</a:t>
            </a:r>
            <a:r>
              <a:rPr lang="tr-TR" sz="2200" dirty="0"/>
              <a:t> Hastalığı</a:t>
            </a:r>
          </a:p>
          <a:p>
            <a:pPr lvl="1"/>
            <a:r>
              <a:rPr lang="tr-TR" sz="2200" dirty="0"/>
              <a:t>Aşırı Alkol </a:t>
            </a:r>
            <a:r>
              <a:rPr lang="tr-TR" sz="2200" dirty="0" err="1"/>
              <a:t>Tuketimi</a:t>
            </a:r>
            <a:endParaRPr lang="tr-TR" sz="2200" dirty="0"/>
          </a:p>
          <a:p>
            <a:pPr lvl="1"/>
            <a:r>
              <a:rPr lang="tr-TR" sz="2200" dirty="0" err="1"/>
              <a:t>Primer</a:t>
            </a:r>
            <a:r>
              <a:rPr lang="tr-TR" sz="2200" dirty="0"/>
              <a:t> </a:t>
            </a:r>
            <a:r>
              <a:rPr lang="tr-TR" sz="2200" dirty="0" err="1"/>
              <a:t>Biliyer</a:t>
            </a:r>
            <a:r>
              <a:rPr lang="tr-TR" sz="2200" dirty="0"/>
              <a:t> Siroz ve Diğer </a:t>
            </a:r>
            <a:r>
              <a:rPr lang="tr-TR" sz="2200" dirty="0" err="1"/>
              <a:t>Kolestatik</a:t>
            </a:r>
            <a:r>
              <a:rPr lang="tr-TR" sz="2200" dirty="0"/>
              <a:t> Karaciğer Hastalıkları</a:t>
            </a:r>
          </a:p>
          <a:p>
            <a:pPr lvl="1"/>
            <a:r>
              <a:rPr lang="tr-TR" sz="2200" dirty="0" err="1"/>
              <a:t>Nefrotik</a:t>
            </a:r>
            <a:r>
              <a:rPr lang="tr-TR" sz="2200" dirty="0"/>
              <a:t> Sendrom</a:t>
            </a:r>
          </a:p>
          <a:p>
            <a:pPr lvl="1"/>
            <a:r>
              <a:rPr lang="da-DK" sz="2200" dirty="0"/>
              <a:t>Romatoid Artrit ve Diğer Kollajen Doku Hastalıkları</a:t>
            </a:r>
          </a:p>
          <a:p>
            <a:pPr lvl="1"/>
            <a:r>
              <a:rPr lang="tr-TR" sz="2200" dirty="0"/>
              <a:t>HIV Enfeksiyonu</a:t>
            </a:r>
          </a:p>
          <a:p>
            <a:pPr lvl="1"/>
            <a:r>
              <a:rPr lang="tr-TR" sz="2200" dirty="0" err="1"/>
              <a:t>İlaclar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2107603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8229600" cy="1600200"/>
          </a:xfrm>
        </p:spPr>
        <p:txBody>
          <a:bodyPr/>
          <a:lstStyle/>
          <a:p>
            <a:r>
              <a:rPr lang="tr-TR" dirty="0" err="1"/>
              <a:t>Fredrickson</a:t>
            </a:r>
            <a:r>
              <a:rPr lang="tr-TR" dirty="0"/>
              <a:t>* sınıflaması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052736"/>
            <a:ext cx="7616681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331640" y="6019820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Hiperprebetali-poproteinemi</a:t>
            </a:r>
            <a:r>
              <a:rPr lang="tr-T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 </a:t>
            </a:r>
            <a:r>
              <a:rPr lang="tr-TR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Şilomikronemi</a:t>
            </a:r>
            <a:endParaRPr lang="tr-T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652120" y="5877272"/>
            <a:ext cx="2016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Hepatosplenomegali</a:t>
            </a:r>
            <a:r>
              <a:rPr lang="tr-T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1000mg/</a:t>
            </a:r>
            <a:r>
              <a:rPr lang="tr-TR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dL</a:t>
            </a: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uzerinde</a:t>
            </a:r>
            <a:r>
              <a:rPr lang="tr-T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TG </a:t>
            </a:r>
            <a:r>
              <a:rPr lang="tr-TR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duzeyleri</a:t>
            </a: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tr-T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Yakın hafıza bozuklukları, </a:t>
            </a:r>
            <a:r>
              <a:rPr lang="tr-TR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karınağrısı,pankreatit</a:t>
            </a:r>
            <a:r>
              <a:rPr lang="tr-T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tr-T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dispne</a:t>
            </a:r>
            <a:r>
              <a:rPr lang="tr-T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ve </a:t>
            </a:r>
            <a:r>
              <a:rPr lang="tr-T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eruptif</a:t>
            </a:r>
            <a:r>
              <a:rPr lang="tr-T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ksantomlar</a:t>
            </a:r>
            <a:endParaRPr lang="tr-T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32333"/>
            <a:ext cx="8229600" cy="36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6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Anamnez&amp;Fizik</a:t>
            </a:r>
            <a:r>
              <a:rPr lang="tr-TR" dirty="0" smtClean="0"/>
              <a:t> Muayene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tr-TR" dirty="0" smtClean="0"/>
              <a:t>Çoğu </a:t>
            </a:r>
            <a:r>
              <a:rPr lang="tr-TR" dirty="0"/>
              <a:t>zaman </a:t>
            </a:r>
            <a:r>
              <a:rPr lang="tr-TR" dirty="0" err="1" smtClean="0"/>
              <a:t>asemptomatik</a:t>
            </a:r>
            <a:endParaRPr lang="tr-TR" dirty="0" smtClean="0"/>
          </a:p>
          <a:p>
            <a:r>
              <a:rPr lang="tr-TR" dirty="0" smtClean="0"/>
              <a:t>Fizik muayene Normal-----deri, göz, </a:t>
            </a:r>
            <a:r>
              <a:rPr lang="tr-TR" dirty="0" err="1"/>
              <a:t>kardiyovasküler</a:t>
            </a:r>
            <a:r>
              <a:rPr lang="tr-TR" dirty="0"/>
              <a:t> sistem ve </a:t>
            </a:r>
            <a:r>
              <a:rPr lang="tr-TR" dirty="0" err="1"/>
              <a:t>gastrointestinal</a:t>
            </a:r>
            <a:r>
              <a:rPr lang="tr-TR" dirty="0"/>
              <a:t> sistem bulguları </a:t>
            </a:r>
            <a:endParaRPr lang="tr-TR" dirty="0" smtClean="0"/>
          </a:p>
          <a:p>
            <a:r>
              <a:rPr lang="tr-TR" dirty="0" err="1"/>
              <a:t>Kardiyovasküler</a:t>
            </a:r>
            <a:r>
              <a:rPr lang="tr-TR" dirty="0"/>
              <a:t> hastalık (KVH), inme ve </a:t>
            </a:r>
            <a:r>
              <a:rPr lang="tr-TR" dirty="0" err="1"/>
              <a:t>periferik</a:t>
            </a:r>
            <a:r>
              <a:rPr lang="tr-TR" dirty="0"/>
              <a:t> arter hastalığı (PAH) </a:t>
            </a:r>
            <a:endParaRPr lang="tr-TR" dirty="0" smtClean="0"/>
          </a:p>
          <a:p>
            <a:r>
              <a:rPr lang="tr-TR" dirty="0" err="1" smtClean="0"/>
              <a:t>Trigliserid</a:t>
            </a:r>
            <a:r>
              <a:rPr lang="tr-TR" dirty="0"/>
              <a:t>≥ 1000 mg/ </a:t>
            </a:r>
            <a:r>
              <a:rPr lang="tr-TR" dirty="0" smtClean="0"/>
              <a:t>dl--------Akut </a:t>
            </a:r>
            <a:r>
              <a:rPr lang="tr-TR" dirty="0" err="1" smtClean="0"/>
              <a:t>pankreatit</a:t>
            </a:r>
            <a:endParaRPr lang="tr-TR" dirty="0" smtClean="0"/>
          </a:p>
          <a:p>
            <a:r>
              <a:rPr lang="tr-TR" dirty="0" err="1" smtClean="0"/>
              <a:t>Ksantom</a:t>
            </a:r>
            <a:r>
              <a:rPr lang="tr-TR" dirty="0" smtClean="0"/>
              <a:t> ------</a:t>
            </a:r>
            <a:r>
              <a:rPr lang="tr-TR" dirty="0" err="1" smtClean="0"/>
              <a:t>arkus</a:t>
            </a:r>
            <a:r>
              <a:rPr lang="tr-TR" dirty="0" smtClean="0"/>
              <a:t> </a:t>
            </a:r>
            <a:r>
              <a:rPr lang="tr-TR" dirty="0"/>
              <a:t>kornea ile </a:t>
            </a:r>
            <a:r>
              <a:rPr lang="tr-TR" dirty="0" err="1"/>
              <a:t>aşil</a:t>
            </a:r>
            <a:r>
              <a:rPr lang="tr-TR" dirty="0"/>
              <a:t> </a:t>
            </a:r>
            <a:r>
              <a:rPr lang="tr-TR" dirty="0" err="1"/>
              <a:t>tendonunda</a:t>
            </a:r>
            <a:r>
              <a:rPr lang="tr-TR" dirty="0"/>
              <a:t>, el bileği, dirsek </a:t>
            </a:r>
            <a:r>
              <a:rPr lang="tr-TR" dirty="0" err="1"/>
              <a:t>tendonlarında</a:t>
            </a:r>
            <a:r>
              <a:rPr lang="tr-TR" dirty="0"/>
              <a:t> ve </a:t>
            </a:r>
            <a:r>
              <a:rPr lang="tr-TR" dirty="0" err="1"/>
              <a:t>metakarpofalangeal</a:t>
            </a:r>
            <a:r>
              <a:rPr lang="tr-TR" dirty="0"/>
              <a:t> </a:t>
            </a:r>
            <a:r>
              <a:rPr lang="tr-TR" dirty="0" smtClean="0"/>
              <a:t>eklemlerde</a:t>
            </a:r>
          </a:p>
          <a:p>
            <a:r>
              <a:rPr lang="tr-TR" dirty="0" err="1"/>
              <a:t>Lipemi</a:t>
            </a:r>
            <a:r>
              <a:rPr lang="tr-TR" dirty="0"/>
              <a:t> </a:t>
            </a:r>
            <a:r>
              <a:rPr lang="tr-TR" dirty="0" err="1" smtClean="0"/>
              <a:t>Retinalis</a:t>
            </a:r>
            <a:r>
              <a:rPr lang="tr-TR" dirty="0" smtClean="0"/>
              <a:t>---</a:t>
            </a:r>
            <a:r>
              <a:rPr lang="tr-TR" dirty="0"/>
              <a:t>krem </a:t>
            </a:r>
            <a:r>
              <a:rPr lang="tr-TR" dirty="0" smtClean="0"/>
              <a:t>renginde </a:t>
            </a:r>
            <a:r>
              <a:rPr lang="tr-TR" dirty="0" err="1" smtClean="0"/>
              <a:t>retinal</a:t>
            </a:r>
            <a:r>
              <a:rPr lang="tr-TR" dirty="0" smtClean="0"/>
              <a:t> </a:t>
            </a:r>
            <a:r>
              <a:rPr lang="tr-TR" dirty="0"/>
              <a:t>arter ve </a:t>
            </a:r>
            <a:r>
              <a:rPr lang="tr-TR" dirty="0" err="1" smtClean="0"/>
              <a:t>venler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915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94" y="116632"/>
            <a:ext cx="5818014" cy="651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401234"/>
            <a:ext cx="5917132" cy="36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5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372</TotalTime>
  <Words>1551</Words>
  <Application>Microsoft Office PowerPoint</Application>
  <PresentationFormat>Ekran Gösterisi (4:3)</PresentationFormat>
  <Paragraphs>272</Paragraphs>
  <Slides>43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4" baseType="lpstr">
      <vt:lpstr>Üst Düzey</vt:lpstr>
      <vt:lpstr>Dislipidemiler</vt:lpstr>
      <vt:lpstr>Amaç</vt:lpstr>
      <vt:lpstr>Hedefler </vt:lpstr>
      <vt:lpstr>PowerPoint Sunusu</vt:lpstr>
      <vt:lpstr>Tanım </vt:lpstr>
      <vt:lpstr>Etiyolojilerine göre primer ve sekonder</vt:lpstr>
      <vt:lpstr>Fredrickson* sınıflaması</vt:lpstr>
      <vt:lpstr>Anamnez&amp;Fizik Muayene </vt:lpstr>
      <vt:lpstr>PowerPoint Sunusu</vt:lpstr>
      <vt:lpstr>PowerPoint Sunusu</vt:lpstr>
      <vt:lpstr>Hastalık değil peki neden önemli?</vt:lpstr>
      <vt:lpstr>Anamnez&amp;Fizik Muayene </vt:lpstr>
      <vt:lpstr>Anamnez&amp;Fizik Muayene </vt:lpstr>
      <vt:lpstr>Anamnez&amp;Fizik Muayene </vt:lpstr>
      <vt:lpstr>Anamnez&amp;Fizik Muayene </vt:lpstr>
      <vt:lpstr>Tarama kime, ne zaman?</vt:lpstr>
      <vt:lpstr>Tarama kime, ne zaman?</vt:lpstr>
      <vt:lpstr>Taramada Laboratuvar yöntemleri</vt:lpstr>
      <vt:lpstr>Lipid Ölçümünde Dikkat Edilmesi Gereken Durumlar</vt:lpstr>
      <vt:lpstr>Dislipidemik Hastada Yapılması Önerilen Laboratuvar İncelemeleri</vt:lpstr>
      <vt:lpstr>PowerPoint Sunusu</vt:lpstr>
      <vt:lpstr>DİSLİPİDEMİK HASTADA RİSK DEĞERLENDİRMESİ VE LDL KOLESTEROL YÜKSEKLİĞİNE YAKLAŞIM</vt:lpstr>
      <vt:lpstr>Lipoprotein düzeylerine göre risk değerlendirme</vt:lpstr>
      <vt:lpstr>KAH ve eşdeğeri hastalık aranması</vt:lpstr>
      <vt:lpstr>KAH ve eşdeğeri hastalık aranması</vt:lpstr>
      <vt:lpstr>Toplam kardiyovaskuler riskin değerlendirilmesi</vt:lpstr>
      <vt:lpstr>PowerPoint Sunusu</vt:lpstr>
      <vt:lpstr>PowerPoint Sunusu</vt:lpstr>
      <vt:lpstr>SCORE değerlendirme</vt:lpstr>
      <vt:lpstr>    İlaç tedavisine karar vermesi</vt:lpstr>
      <vt:lpstr>DİSLİPİDEMİDE KULLANILAN İLAÇLAR</vt:lpstr>
      <vt:lpstr>Statinler</vt:lpstr>
      <vt:lpstr>Statinler</vt:lpstr>
      <vt:lpstr>Statin toksisitesi açısından riskli durumlar</vt:lpstr>
      <vt:lpstr>Statin tedavisinde yan etkiler</vt:lpstr>
      <vt:lpstr>Statin tedavisinde yan etkiler</vt:lpstr>
      <vt:lpstr>Statin tedavisinde yan etkiler</vt:lpstr>
      <vt:lpstr>FIBRATLAR (Fibrik asit türevleri)</vt:lpstr>
      <vt:lpstr>FIBRATLAR </vt:lpstr>
      <vt:lpstr>REÇINELER (Safra asidi baglayıcıları:SAB)</vt:lpstr>
      <vt:lpstr>NIKOTINIK ASIT (Niacin) ve TÜREVLERI:</vt:lpstr>
      <vt:lpstr>PowerPoint Sunusu</vt:lpstr>
      <vt:lpstr>Kaynaklar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Dislipidemiler</dc:title>
  <dc:creator>Win7</dc:creator>
  <cp:lastModifiedBy>Win7</cp:lastModifiedBy>
  <cp:revision>59</cp:revision>
  <dcterms:created xsi:type="dcterms:W3CDTF">2016-06-09T12:02:31Z</dcterms:created>
  <dcterms:modified xsi:type="dcterms:W3CDTF">2016-06-20T11:02:23Z</dcterms:modified>
</cp:coreProperties>
</file>