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6" r:id="rId31"/>
    <p:sldId id="287" r:id="rId32"/>
    <p:sldId id="285" r:id="rId33"/>
    <p:sldId id="289" r:id="rId34"/>
    <p:sldId id="288" r:id="rId35"/>
    <p:sldId id="290" r:id="rId36"/>
    <p:sldId id="291" r:id="rId37"/>
    <p:sldId id="293" r:id="rId38"/>
    <p:sldId id="292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543" autoAdjust="0"/>
  </p:normalViewPr>
  <p:slideViewPr>
    <p:cSldViewPr snapToGrid="0">
      <p:cViewPr varScale="1">
        <p:scale>
          <a:sx n="71" d="100"/>
          <a:sy n="71" d="100"/>
        </p:scale>
        <p:origin x="110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2B5FF-CCEA-48CD-84EB-E7B764811651}" type="datetimeFigureOut">
              <a:rPr lang="tr-TR" smtClean="0"/>
              <a:t>20.01.2021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DF4F9-F9C7-4B91-9F60-CA426E6B6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339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2534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-------şekilde görüldüğü gibi halkalar tam birleşme gösterememiş olabilir.</a:t>
            </a:r>
          </a:p>
          <a:p>
            <a:r>
              <a:rPr lang="tr-TR" dirty="0"/>
              <a:t>-------</a:t>
            </a:r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corporis</a:t>
            </a:r>
            <a:r>
              <a:rPr lang="tr-TR" dirty="0"/>
              <a:t> veya </a:t>
            </a:r>
            <a:r>
              <a:rPr lang="tr-TR" dirty="0" err="1"/>
              <a:t>numuler</a:t>
            </a:r>
            <a:r>
              <a:rPr lang="tr-TR" dirty="0"/>
              <a:t> </a:t>
            </a:r>
            <a:r>
              <a:rPr lang="tr-TR" dirty="0" err="1"/>
              <a:t>egzema</a:t>
            </a:r>
            <a:r>
              <a:rPr lang="tr-TR" dirty="0"/>
              <a:t> ile karışabilir. Ancak kabuklanma olmaması ve lokalizasyon ile ayırt edebilirsin.</a:t>
            </a:r>
          </a:p>
          <a:p>
            <a:r>
              <a:rPr lang="tr-TR" dirty="0"/>
              <a:t>-------lokalize formlarda </a:t>
            </a: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steroid</a:t>
            </a:r>
            <a:r>
              <a:rPr lang="tr-TR" dirty="0"/>
              <a:t> uygulaması yapılabilir. Veya </a:t>
            </a:r>
            <a:r>
              <a:rPr lang="tr-TR" dirty="0" err="1"/>
              <a:t>krioterapi</a:t>
            </a:r>
            <a:r>
              <a:rPr lang="tr-TR" dirty="0"/>
              <a:t> denenebilir.</a:t>
            </a:r>
          </a:p>
          <a:p>
            <a:r>
              <a:rPr lang="tr-TR" dirty="0"/>
              <a:t>-------yaklaşık 2 yıl gibi bir sürede kendiliğinde </a:t>
            </a:r>
            <a:r>
              <a:rPr lang="tr-TR" dirty="0" err="1"/>
              <a:t>resorbe</a:t>
            </a:r>
            <a:r>
              <a:rPr lang="tr-TR" dirty="0"/>
              <a:t> olur.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8045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------nadiren de olsa </a:t>
            </a:r>
            <a:r>
              <a:rPr lang="tr-TR" dirty="0" err="1"/>
              <a:t>dissemine</a:t>
            </a:r>
            <a:r>
              <a:rPr lang="tr-TR" dirty="0"/>
              <a:t> bir durum haline gelebilir. </a:t>
            </a:r>
            <a:r>
              <a:rPr lang="tr-TR" dirty="0" err="1"/>
              <a:t>Dissemine</a:t>
            </a:r>
            <a:r>
              <a:rPr lang="tr-TR" dirty="0"/>
              <a:t> </a:t>
            </a:r>
            <a:r>
              <a:rPr lang="tr-TR" dirty="0" err="1"/>
              <a:t>granuloma</a:t>
            </a:r>
            <a:r>
              <a:rPr lang="tr-TR" dirty="0"/>
              <a:t> </a:t>
            </a:r>
            <a:r>
              <a:rPr lang="tr-TR" dirty="0" err="1"/>
              <a:t>annulare</a:t>
            </a:r>
            <a:r>
              <a:rPr lang="tr-TR" dirty="0"/>
              <a:t> olarak adlandırılır. </a:t>
            </a:r>
            <a:r>
              <a:rPr lang="tr-TR" dirty="0" err="1"/>
              <a:t>Annuler</a:t>
            </a:r>
            <a:r>
              <a:rPr lang="tr-TR" dirty="0"/>
              <a:t> lezyonlar birleşme eğilimi gösterebilir.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------ortası hafif çökük veya daha soluk renkli lezyonlar. Lokal </a:t>
            </a:r>
            <a:r>
              <a:rPr lang="tr-TR" dirty="0" err="1"/>
              <a:t>triamsinolon</a:t>
            </a:r>
            <a:r>
              <a:rPr lang="tr-TR" dirty="0"/>
              <a:t> </a:t>
            </a:r>
            <a:r>
              <a:rPr lang="tr-TR" dirty="0" err="1"/>
              <a:t>tdv</a:t>
            </a:r>
            <a:r>
              <a:rPr lang="tr-TR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------bu kadar yaygın forma geldiğinde sistemik </a:t>
            </a:r>
            <a:r>
              <a:rPr lang="tr-TR" dirty="0" err="1"/>
              <a:t>tdv</a:t>
            </a:r>
            <a:r>
              <a:rPr lang="tr-TR" dirty="0"/>
              <a:t> gerekebilir. (</a:t>
            </a:r>
            <a:r>
              <a:rPr lang="tr-TR" dirty="0" err="1"/>
              <a:t>dapson,retinoid</a:t>
            </a:r>
            <a:r>
              <a:rPr lang="tr-TR" dirty="0"/>
              <a:t>, ab, fototerapi vb.)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7147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-----tedavi önerilmiyor. Lezyonlar aniden yayılım gösterebilir veya kendiliğinden gerileyebilir. Tedavi etkisiz olduğu için ve hasta  </a:t>
            </a:r>
            <a:r>
              <a:rPr lang="tr-TR" dirty="0" err="1"/>
              <a:t>asemptomatik</a:t>
            </a:r>
            <a:r>
              <a:rPr lang="tr-TR" dirty="0"/>
              <a:t> olduğundan </a:t>
            </a:r>
            <a:r>
              <a:rPr lang="tr-TR" dirty="0" err="1"/>
              <a:t>tdv</a:t>
            </a:r>
            <a:r>
              <a:rPr lang="tr-TR" dirty="0"/>
              <a:t> önerilmiyor.</a:t>
            </a:r>
          </a:p>
          <a:p>
            <a:r>
              <a:rPr lang="tr-TR" dirty="0"/>
              <a:t>-----bu lezyonlar diyabet </a:t>
            </a:r>
            <a:r>
              <a:rPr lang="tr-TR" dirty="0" err="1"/>
              <a:t>aısından</a:t>
            </a:r>
            <a:r>
              <a:rPr lang="tr-TR" dirty="0"/>
              <a:t> </a:t>
            </a:r>
            <a:r>
              <a:rPr lang="tr-TR" dirty="0" err="1"/>
              <a:t>patognomonik</a:t>
            </a:r>
            <a:r>
              <a:rPr lang="tr-TR" dirty="0"/>
              <a:t> diyemesek bile oldukça spesifik bu sebeple hasta diyabet açısından araştırılmalıdır.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9521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-----------</a:t>
            </a:r>
            <a:r>
              <a:rPr lang="tr-TR" dirty="0" err="1"/>
              <a:t>keratinositlerin</a:t>
            </a:r>
            <a:r>
              <a:rPr lang="tr-TR" dirty="0"/>
              <a:t> uzun dönem insülin </a:t>
            </a:r>
            <a:r>
              <a:rPr lang="tr-TR" dirty="0" err="1"/>
              <a:t>maruziyetine</a:t>
            </a:r>
            <a:r>
              <a:rPr lang="tr-TR" dirty="0"/>
              <a:t> bağlı oluşmuş olabilir.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5327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-----</a:t>
            </a:r>
            <a:r>
              <a:rPr lang="tr-TR" dirty="0" err="1"/>
              <a:t>apokrin</a:t>
            </a:r>
            <a:r>
              <a:rPr lang="tr-TR" dirty="0"/>
              <a:t> bezlerin </a:t>
            </a:r>
            <a:r>
              <a:rPr lang="tr-TR" dirty="0" err="1"/>
              <a:t>pilosebase</a:t>
            </a:r>
            <a:r>
              <a:rPr lang="tr-TR" dirty="0"/>
              <a:t> ünitesinin </a:t>
            </a:r>
            <a:r>
              <a:rPr lang="tr-TR" dirty="0" err="1"/>
              <a:t>inflamasyonu</a:t>
            </a:r>
            <a:r>
              <a:rPr lang="tr-TR" dirty="0"/>
              <a:t> söz konusudur.</a:t>
            </a:r>
          </a:p>
          <a:p>
            <a:r>
              <a:rPr lang="tr-TR" dirty="0"/>
              <a:t>-----kıl </a:t>
            </a:r>
            <a:r>
              <a:rPr lang="tr-TR" dirty="0" err="1"/>
              <a:t>folikülünün</a:t>
            </a:r>
            <a:r>
              <a:rPr lang="tr-TR" dirty="0"/>
              <a:t> ağzının tıkanması ile birlikte </a:t>
            </a:r>
            <a:r>
              <a:rPr lang="tr-TR" dirty="0" err="1"/>
              <a:t>apokrin</a:t>
            </a:r>
            <a:r>
              <a:rPr lang="tr-TR" dirty="0"/>
              <a:t> bezler tıkanmış olur. Üzerine </a:t>
            </a:r>
            <a:r>
              <a:rPr lang="tr-TR" dirty="0" err="1"/>
              <a:t>sekonder</a:t>
            </a:r>
            <a:r>
              <a:rPr lang="tr-TR" dirty="0"/>
              <a:t> bakteriyel </a:t>
            </a:r>
            <a:r>
              <a:rPr lang="tr-TR" dirty="0" err="1"/>
              <a:t>enf</a:t>
            </a:r>
            <a:r>
              <a:rPr lang="tr-TR" dirty="0"/>
              <a:t> eklenebilir.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0643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-----</a:t>
            </a:r>
            <a:r>
              <a:rPr lang="tr-TR" dirty="0" err="1"/>
              <a:t>skar</a:t>
            </a:r>
            <a:r>
              <a:rPr lang="tr-TR" dirty="0"/>
              <a:t> oluşumu ve </a:t>
            </a:r>
            <a:r>
              <a:rPr lang="tr-TR" dirty="0" err="1"/>
              <a:t>fibrozis</a:t>
            </a:r>
            <a:r>
              <a:rPr lang="tr-TR" dirty="0"/>
              <a:t> görülebilir.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9611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98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-------cilt kalınlaşmasının olası sebebi anormal </a:t>
            </a:r>
            <a:r>
              <a:rPr lang="tr-TR" dirty="0" err="1"/>
              <a:t>kollajen</a:t>
            </a:r>
            <a:r>
              <a:rPr lang="tr-TR" dirty="0"/>
              <a:t> </a:t>
            </a:r>
            <a:r>
              <a:rPr lang="tr-TR" dirty="0" err="1"/>
              <a:t>glikozillenmesi</a:t>
            </a:r>
            <a:r>
              <a:rPr lang="tr-TR" dirty="0"/>
              <a:t> ve insülinin </a:t>
            </a:r>
            <a:r>
              <a:rPr lang="tr-TR" dirty="0" err="1"/>
              <a:t>kollajen</a:t>
            </a:r>
            <a:r>
              <a:rPr lang="tr-TR" dirty="0"/>
              <a:t> </a:t>
            </a:r>
            <a:r>
              <a:rPr lang="tr-TR" dirty="0" err="1"/>
              <a:t>proliferasyonunu</a:t>
            </a:r>
            <a:r>
              <a:rPr lang="tr-TR" dirty="0"/>
              <a:t> uyarmasıdır.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6862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------</a:t>
            </a:r>
            <a:r>
              <a:rPr lang="tr-TR" dirty="0" err="1"/>
              <a:t>atopik</a:t>
            </a:r>
            <a:r>
              <a:rPr lang="tr-TR" dirty="0"/>
              <a:t> </a:t>
            </a:r>
            <a:r>
              <a:rPr lang="tr-TR" dirty="0" err="1"/>
              <a:t>dermstit</a:t>
            </a:r>
            <a:r>
              <a:rPr lang="tr-TR" dirty="0"/>
              <a:t> ile ilişkili olan </a:t>
            </a:r>
            <a:r>
              <a:rPr lang="tr-TR" dirty="0" err="1"/>
              <a:t>keratosisi</a:t>
            </a:r>
            <a:r>
              <a:rPr lang="tr-TR" dirty="0"/>
              <a:t> </a:t>
            </a:r>
            <a:r>
              <a:rPr lang="tr-TR" dirty="0" err="1"/>
              <a:t>pilarisin</a:t>
            </a:r>
            <a:r>
              <a:rPr lang="tr-TR" dirty="0"/>
              <a:t> olası sebebi </a:t>
            </a:r>
            <a:r>
              <a:rPr lang="tr-TR" dirty="0" err="1"/>
              <a:t>kserozisdir</a:t>
            </a:r>
            <a:r>
              <a:rPr lang="tr-TR" dirty="0"/>
              <a:t>.</a:t>
            </a:r>
          </a:p>
          <a:p>
            <a:r>
              <a:rPr lang="tr-TR" dirty="0"/>
              <a:t>------kıl </a:t>
            </a:r>
            <a:r>
              <a:rPr lang="tr-TR" dirty="0" err="1"/>
              <a:t>foliküllerinin</a:t>
            </a:r>
            <a:r>
              <a:rPr lang="tr-TR" dirty="0"/>
              <a:t> ağızlarında </a:t>
            </a:r>
            <a:r>
              <a:rPr lang="tr-TR" dirty="0" err="1"/>
              <a:t>keratin</a:t>
            </a:r>
            <a:r>
              <a:rPr lang="tr-TR" dirty="0"/>
              <a:t> yapımına bağlı oluşuyor.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9295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------</a:t>
            </a:r>
            <a:r>
              <a:rPr lang="tr-TR" dirty="0" err="1"/>
              <a:t>rubeosis</a:t>
            </a:r>
            <a:r>
              <a:rPr lang="tr-TR" dirty="0"/>
              <a:t> </a:t>
            </a:r>
            <a:r>
              <a:rPr lang="tr-TR" dirty="0" err="1"/>
              <a:t>faciei</a:t>
            </a:r>
            <a:r>
              <a:rPr lang="tr-TR" dirty="0"/>
              <a:t> </a:t>
            </a:r>
            <a:r>
              <a:rPr lang="tr-TR" dirty="0" err="1"/>
              <a:t>diyabeticorum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4645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------iyi </a:t>
            </a:r>
            <a:r>
              <a:rPr lang="tr-TR" dirty="0" err="1"/>
              <a:t>glisemik</a:t>
            </a:r>
            <a:r>
              <a:rPr lang="tr-TR" dirty="0"/>
              <a:t> kontrol sayesinde son yıllarda </a:t>
            </a:r>
            <a:r>
              <a:rPr lang="tr-TR" dirty="0" err="1"/>
              <a:t>insidansında</a:t>
            </a:r>
            <a:r>
              <a:rPr lang="tr-TR" dirty="0"/>
              <a:t> azalma görüldü.</a:t>
            </a:r>
          </a:p>
          <a:p>
            <a:r>
              <a:rPr lang="tr-TR" dirty="0"/>
              <a:t>------bu komplikasyon direkt olarak diyabetin süresi ve </a:t>
            </a:r>
            <a:r>
              <a:rPr lang="tr-TR" dirty="0" err="1"/>
              <a:t>glisemik</a:t>
            </a:r>
            <a:r>
              <a:rPr lang="tr-TR" dirty="0"/>
              <a:t> kontrolle ilişkilidir.</a:t>
            </a:r>
          </a:p>
          <a:p>
            <a:r>
              <a:rPr lang="tr-TR" dirty="0"/>
              <a:t>----- ilk olarak 4 ve 5 . </a:t>
            </a:r>
            <a:r>
              <a:rPr lang="tr-TR" dirty="0" err="1"/>
              <a:t>Falanksların</a:t>
            </a:r>
            <a:r>
              <a:rPr lang="tr-TR" dirty="0"/>
              <a:t> </a:t>
            </a:r>
            <a:r>
              <a:rPr lang="tr-TR" dirty="0" err="1"/>
              <a:t>proksimalleri</a:t>
            </a:r>
            <a:r>
              <a:rPr lang="tr-TR" dirty="0"/>
              <a:t> etkilenirken sonrasında diğer </a:t>
            </a:r>
            <a:r>
              <a:rPr lang="tr-TR" dirty="0" err="1"/>
              <a:t>falangial</a:t>
            </a:r>
            <a:r>
              <a:rPr lang="tr-TR" dirty="0"/>
              <a:t> eklemler dirsekler dizler bilekler etkilenebilir.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6881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------</a:t>
            </a:r>
            <a:r>
              <a:rPr lang="tr-TR" dirty="0" err="1"/>
              <a:t>eritrazma</a:t>
            </a:r>
            <a:r>
              <a:rPr lang="tr-TR" dirty="0"/>
              <a:t> etkeni </a:t>
            </a:r>
            <a:r>
              <a:rPr lang="tr-TR" dirty="0" err="1"/>
              <a:t>kornebakteriyum</a:t>
            </a:r>
            <a:r>
              <a:rPr lang="tr-TR" dirty="0"/>
              <a:t> </a:t>
            </a:r>
            <a:r>
              <a:rPr lang="tr-TR" dirty="0" err="1"/>
              <a:t>minitissimum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9421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-------</a:t>
            </a:r>
            <a:r>
              <a:rPr lang="tr-TR" dirty="0" err="1"/>
              <a:t>nötrofilik</a:t>
            </a:r>
            <a:r>
              <a:rPr lang="tr-TR" dirty="0"/>
              <a:t> </a:t>
            </a:r>
            <a:r>
              <a:rPr lang="tr-TR" dirty="0" err="1"/>
              <a:t>nekrotizan</a:t>
            </a:r>
            <a:r>
              <a:rPr lang="tr-TR" dirty="0"/>
              <a:t> </a:t>
            </a:r>
            <a:r>
              <a:rPr lang="tr-TR" dirty="0" err="1"/>
              <a:t>vaskülit</a:t>
            </a:r>
            <a:r>
              <a:rPr lang="tr-TR" dirty="0"/>
              <a:t> oluşumuna bağlı olarak ortaya çıkmıştır. (erken dönemde)</a:t>
            </a:r>
          </a:p>
          <a:p>
            <a:r>
              <a:rPr lang="tr-TR" dirty="0"/>
              <a:t>-------geç dönemde ise </a:t>
            </a:r>
            <a:r>
              <a:rPr lang="tr-TR" dirty="0" err="1"/>
              <a:t>kollajenin</a:t>
            </a:r>
            <a:r>
              <a:rPr lang="tr-TR" dirty="0"/>
              <a:t> </a:t>
            </a:r>
            <a:r>
              <a:rPr lang="tr-TR" dirty="0" err="1"/>
              <a:t>hyalinizasyonu</a:t>
            </a:r>
            <a:r>
              <a:rPr lang="tr-TR" dirty="0"/>
              <a:t>---</a:t>
            </a:r>
            <a:r>
              <a:rPr lang="tr-TR" dirty="0" err="1"/>
              <a:t>nekrobiozis</a:t>
            </a:r>
            <a:endParaRPr lang="tr-TR" dirty="0"/>
          </a:p>
          <a:p>
            <a:r>
              <a:rPr lang="tr-TR" dirty="0"/>
              <a:t>------</a:t>
            </a:r>
            <a:r>
              <a:rPr lang="tr-TR" dirty="0" err="1"/>
              <a:t>patofizyoloji</a:t>
            </a:r>
            <a:r>
              <a:rPr lang="tr-TR" dirty="0"/>
              <a:t> net olmamakla birlikte </a:t>
            </a:r>
            <a:r>
              <a:rPr lang="tr-TR" dirty="0" err="1"/>
              <a:t>inflamatuvar</a:t>
            </a:r>
            <a:r>
              <a:rPr lang="tr-TR" dirty="0"/>
              <a:t> yanıta bağlı </a:t>
            </a:r>
            <a:r>
              <a:rPr lang="tr-TR" dirty="0" err="1"/>
              <a:t>kollajen</a:t>
            </a:r>
            <a:r>
              <a:rPr lang="tr-TR" dirty="0"/>
              <a:t> dejenerasyonu söz konusu.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4226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-------sebebi kesin olarak bilinmiyor, bağ doku dejenerasyonu ve </a:t>
            </a:r>
            <a:r>
              <a:rPr lang="tr-TR" dirty="0" err="1"/>
              <a:t>histiositik</a:t>
            </a:r>
            <a:r>
              <a:rPr lang="tr-TR" dirty="0"/>
              <a:t> </a:t>
            </a:r>
            <a:r>
              <a:rPr lang="tr-TR" dirty="0" err="1"/>
              <a:t>inflamasyonla</a:t>
            </a:r>
            <a:r>
              <a:rPr lang="tr-TR" dirty="0"/>
              <a:t> karakterize.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F4F9-F9C7-4B91-9F60-CA426E6B65A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598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B219CF4-8C1D-4A8F-9DA1-B0128C4FB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8375FD0-9CED-44F6-BB95-1FA051907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1ECD50-8F8B-439C-82FF-154300EEB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87A0-D33E-4E97-B4C8-45961325C046}" type="datetimeFigureOut">
              <a:rPr lang="tr-TR" smtClean="0"/>
              <a:t>20.01.2021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4E2E727-6D7A-4D44-AC27-FBFFAD97F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95079C-EDC8-4B43-AB6E-F66054983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7C017-0EED-4A49-BB95-769D60C61C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761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93CDA8-5952-4D01-A3D6-DD834808D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1E17783-E889-49C1-BB30-AB54CDDF7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02769B1-8584-495D-BC29-1E6A5EDE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87A0-D33E-4E97-B4C8-45961325C046}" type="datetimeFigureOut">
              <a:rPr lang="tr-TR" smtClean="0"/>
              <a:t>20.01.2021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4DDD492-B88D-461C-9F1C-6EAD3352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9FB366F-8402-4907-862D-99983890F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7C017-0EED-4A49-BB95-769D60C61C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602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3808A074-9871-426D-89EF-81C109A3FE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12FF60B-8242-43F9-9B60-D572CDF0F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43BCAE4-1577-4782-B037-E06E4F207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87A0-D33E-4E97-B4C8-45961325C046}" type="datetimeFigureOut">
              <a:rPr lang="tr-TR" smtClean="0"/>
              <a:t>20.01.2021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20F75B2-0EA3-47E9-8459-FB4C9AAF4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58DE8B7-77AC-46F4-8B11-71BDB4D0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7C017-0EED-4A49-BB95-769D60C61C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041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E02247-4E46-4E9C-8FD5-AEE1EBF0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B011D3-E9D1-4582-BC0E-A6A648600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479648A-B4C4-44C4-AB87-0A60CFD6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87A0-D33E-4E97-B4C8-45961325C046}" type="datetimeFigureOut">
              <a:rPr lang="tr-TR" smtClean="0"/>
              <a:t>20.01.2021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3ED0D52-C307-4639-8DCE-E2A7B61F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3C8DA5A-AC86-4B07-A058-E88EA6E38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7C017-0EED-4A49-BB95-769D60C61C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263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8A7FD3-6588-43ED-ACB8-44F02057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0483551-7DA7-49EF-8B9D-690925E28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4B9729C-D85A-41A4-8D3E-9B35937C9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87A0-D33E-4E97-B4C8-45961325C046}" type="datetimeFigureOut">
              <a:rPr lang="tr-TR" smtClean="0"/>
              <a:t>20.01.2021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7795773-7275-4371-BB8D-9A64770D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14E2985-FCCA-405B-B334-E32A8474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7C017-0EED-4A49-BB95-769D60C61C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7298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9D54797-25DD-4E59-96C8-E46CFA761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6E7423-0795-4B3A-851A-85462474C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50A4BF2-6927-4378-92F3-662B12F2B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5052662-6B98-4151-8BD4-DDE529DD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87A0-D33E-4E97-B4C8-45961325C046}" type="datetimeFigureOut">
              <a:rPr lang="tr-TR" smtClean="0"/>
              <a:t>20.01.2021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F133726-E745-4C8B-B3CA-1D88BAFE2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3B4632E-ACD0-4C5A-96E9-5DAD1505E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7C017-0EED-4A49-BB95-769D60C61C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924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10D68D-A2A8-438E-8CA5-B245B0593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4704B85-8FEC-4841-8707-2303AE6BF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9B540BF-0D35-4060-B8A0-2D478C720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9B43C7D2-FFF2-41AA-9C88-9E14DE507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5216560-F5A5-4D41-8607-C119F58CDF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8F3C46C-A7AA-4DBC-9CED-6A29C0B0B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87A0-D33E-4E97-B4C8-45961325C046}" type="datetimeFigureOut">
              <a:rPr lang="tr-TR" smtClean="0"/>
              <a:t>20.01.2021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1D7D5C5-B57D-4E4C-8F58-9404E1A98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EF8D7DB-31E2-44D9-9A53-11283151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7C017-0EED-4A49-BB95-769D60C61C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5058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7BCE18-374D-40B8-8826-43470B8D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C5B5E69B-3825-4BA1-97C8-92816C12E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87A0-D33E-4E97-B4C8-45961325C046}" type="datetimeFigureOut">
              <a:rPr lang="tr-TR" smtClean="0"/>
              <a:t>20.01.2021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DAEEF67-CE24-4DF8-BFDB-20789AE37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2301E08-2B0D-4511-ADC0-25CB982AD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7C017-0EED-4A49-BB95-769D60C61C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109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227ABD5-30D7-4AA0-9893-AAAE5514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87A0-D33E-4E97-B4C8-45961325C046}" type="datetimeFigureOut">
              <a:rPr lang="tr-TR" smtClean="0"/>
              <a:t>20.01.2021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E05B293-A697-4969-B8DC-C052190E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B8B0798-D675-44BB-9AD4-F9181FAC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7C017-0EED-4A49-BB95-769D60C61C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476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9AE638C-E98B-4EA9-8CBD-9901D1BB8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4335AE-70F4-4FC4-92BE-08BFDC1F4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7A071C6-303E-47C3-9AE1-59FA60ADD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F1F7429-3F5A-4D99-B75C-8229EDF3F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87A0-D33E-4E97-B4C8-45961325C046}" type="datetimeFigureOut">
              <a:rPr lang="tr-TR" smtClean="0"/>
              <a:t>20.01.2021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3E77AB4-D3D1-494E-BA9E-EEA9A37B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D166A8E-E8F9-4D01-A834-31A0A744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7C017-0EED-4A49-BB95-769D60C61C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628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8F798E-3E9F-4268-BFDD-14CDAC2A7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25C04B9-FB80-48F9-BCCA-DA2BFB09D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46D3D84-B937-4133-9DFD-F58636BB8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9F0B0E7-AFE0-418A-80F1-0D5E979B6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87A0-D33E-4E97-B4C8-45961325C046}" type="datetimeFigureOut">
              <a:rPr lang="tr-TR" smtClean="0"/>
              <a:t>20.01.2021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836AA01-19CC-49AA-930C-8AA2ACCA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94545F2-60CA-4E03-966C-049BD729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7C017-0EED-4A49-BB95-769D60C61C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925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E9B146D-2033-4829-9401-D48B537B5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1E3C75E-64BC-4CA5-82B2-409C24F27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36D7A54-E7C7-4406-9358-C87FC51E2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987A0-D33E-4E97-B4C8-45961325C046}" type="datetimeFigureOut">
              <a:rPr lang="tr-TR" smtClean="0"/>
              <a:t>20.01.2021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1FE11D3-51B5-4E54-8297-D9170540E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2D82E0B-A986-4DB0-B0FA-1B8103A0F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7C017-0EED-4A49-BB95-769D60C61C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126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0C9087-6C86-441C-B7E2-2D90A5E4B8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5400" b="1" dirty="0">
                <a:latin typeface="+mn-lt"/>
              </a:rPr>
              <a:t>OBEZ VE DİYABETLİ ÇOCUKLARDA CİLT BULGULARI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BC83167-D6C8-4FAA-8F00-36F9A7543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3409" y="4629560"/>
            <a:ext cx="5599523" cy="1655762"/>
          </a:xfrm>
        </p:spPr>
        <p:txBody>
          <a:bodyPr>
            <a:normAutofit/>
          </a:bodyPr>
          <a:lstStyle/>
          <a:p>
            <a:r>
              <a:rPr lang="tr-TR" dirty="0" err="1"/>
              <a:t>Araş.Gör.Dr</a:t>
            </a:r>
            <a:r>
              <a:rPr lang="tr-TR" dirty="0"/>
              <a:t>. Feyzanur ÇELİK TEYMUR</a:t>
            </a:r>
          </a:p>
          <a:p>
            <a:r>
              <a:rPr lang="tr-TR" dirty="0"/>
              <a:t>Aile Hek. Anabilim Dalı</a:t>
            </a:r>
          </a:p>
          <a:p>
            <a:r>
              <a:rPr lang="tr-TR" dirty="0"/>
              <a:t>22.12.2020</a:t>
            </a:r>
          </a:p>
        </p:txBody>
      </p:sp>
    </p:spTree>
    <p:extLst>
      <p:ext uri="{BB962C8B-B14F-4D97-AF65-F5344CB8AC3E}">
        <p14:creationId xmlns:p14="http://schemas.microsoft.com/office/powerpoint/2010/main" val="4266152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7E3743E-7C11-4E64-8CC4-08E65E7C6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06532" cy="6858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EC8D8DE-A3DB-4B00-AB08-2C424C2EB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532" y="1036948"/>
            <a:ext cx="5715000" cy="36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15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24AD20-5632-4C02-BC09-909E0830B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Diyabete </a:t>
            </a:r>
            <a:r>
              <a:rPr lang="tr-TR" sz="3600" b="1" dirty="0" err="1">
                <a:latin typeface="+mn-lt"/>
              </a:rPr>
              <a:t>Sekonder</a:t>
            </a:r>
            <a:r>
              <a:rPr lang="tr-TR" sz="3600" b="1" dirty="0">
                <a:latin typeface="+mn-lt"/>
              </a:rPr>
              <a:t>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AFB7A83-2611-4D3F-9B76-6B1FD9BD1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Kısıtlı Eklem Hareketleri</a:t>
            </a:r>
          </a:p>
          <a:p>
            <a:r>
              <a:rPr lang="tr-TR" sz="2400" dirty="0"/>
              <a:t>Tip 1 diyabetin klinik olarak en erken oluşan, uzun dönem komplikasyonudur.</a:t>
            </a:r>
          </a:p>
          <a:p>
            <a:r>
              <a:rPr lang="tr-TR" sz="2400" dirty="0"/>
              <a:t>Bulgular;</a:t>
            </a:r>
          </a:p>
          <a:p>
            <a:pPr lvl="1"/>
            <a:r>
              <a:rPr lang="tr-TR" dirty="0"/>
              <a:t>Parmak eklemlerinde </a:t>
            </a:r>
            <a:r>
              <a:rPr lang="tr-TR" dirty="0" err="1"/>
              <a:t>bilateral</a:t>
            </a:r>
            <a:r>
              <a:rPr lang="tr-TR" dirty="0"/>
              <a:t> </a:t>
            </a:r>
            <a:r>
              <a:rPr lang="tr-TR" dirty="0" err="1"/>
              <a:t>asemptomatik</a:t>
            </a:r>
            <a:r>
              <a:rPr lang="tr-TR" dirty="0"/>
              <a:t> </a:t>
            </a:r>
            <a:r>
              <a:rPr lang="tr-TR" dirty="0" err="1"/>
              <a:t>kontraktürler</a:t>
            </a:r>
            <a:endParaRPr lang="tr-TR" dirty="0"/>
          </a:p>
          <a:p>
            <a:pPr lvl="1"/>
            <a:r>
              <a:rPr lang="tr-TR" dirty="0"/>
              <a:t>Daha büyük eklemlerde cilt kalınlaşmasına bağlı hareket kısıtlılığı</a:t>
            </a:r>
          </a:p>
          <a:p>
            <a:pPr lvl="1"/>
            <a:r>
              <a:rPr lang="tr-TR" dirty="0"/>
              <a:t>Kısa boy</a:t>
            </a:r>
          </a:p>
          <a:p>
            <a:r>
              <a:rPr lang="tr-TR" sz="2400" dirty="0"/>
              <a:t>Etiyoloji; </a:t>
            </a:r>
            <a:endParaRPr lang="tr-TR" dirty="0"/>
          </a:p>
          <a:p>
            <a:pPr lvl="1"/>
            <a:r>
              <a:rPr lang="tr-TR" dirty="0" err="1"/>
              <a:t>Kollajenin</a:t>
            </a:r>
            <a:r>
              <a:rPr lang="tr-TR" dirty="0"/>
              <a:t> </a:t>
            </a:r>
            <a:r>
              <a:rPr lang="tr-TR" dirty="0" err="1"/>
              <a:t>non-enzimatik</a:t>
            </a:r>
            <a:r>
              <a:rPr lang="tr-TR" dirty="0"/>
              <a:t> </a:t>
            </a:r>
            <a:r>
              <a:rPr lang="tr-TR" dirty="0" err="1"/>
              <a:t>glikozillenmesi</a:t>
            </a:r>
            <a:r>
              <a:rPr lang="tr-TR" dirty="0"/>
              <a:t>,</a:t>
            </a:r>
          </a:p>
          <a:p>
            <a:pPr lvl="1"/>
            <a:r>
              <a:rPr lang="tr-TR" dirty="0"/>
              <a:t>Çapraz bağlanmış, çözünmeyen </a:t>
            </a:r>
            <a:r>
              <a:rPr lang="tr-TR" dirty="0" err="1"/>
              <a:t>kollajen</a:t>
            </a:r>
            <a:r>
              <a:rPr lang="tr-TR" dirty="0"/>
              <a:t> yapılarının </a:t>
            </a:r>
            <a:r>
              <a:rPr lang="tr-TR" dirty="0" err="1"/>
              <a:t>dermis</a:t>
            </a:r>
            <a:r>
              <a:rPr lang="tr-TR" dirty="0"/>
              <a:t> ve eklemlerde birikimi</a:t>
            </a:r>
          </a:p>
        </p:txBody>
      </p:sp>
    </p:spTree>
    <p:extLst>
      <p:ext uri="{BB962C8B-B14F-4D97-AF65-F5344CB8AC3E}">
        <p14:creationId xmlns:p14="http://schemas.microsoft.com/office/powerpoint/2010/main" val="2224722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DD4FE5F-F73A-47A6-A5BF-4F55DDCF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Diyabete </a:t>
            </a:r>
            <a:r>
              <a:rPr lang="tr-TR" sz="3600" b="1" dirty="0" err="1">
                <a:latin typeface="+mn-lt"/>
              </a:rPr>
              <a:t>Sekonder</a:t>
            </a:r>
            <a:r>
              <a:rPr lang="tr-TR" sz="3600" b="1" dirty="0">
                <a:latin typeface="+mn-lt"/>
              </a:rPr>
              <a:t>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534B949-5183-48D9-B7E4-6507315C3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Enfeksiyonlar </a:t>
            </a:r>
          </a:p>
          <a:p>
            <a:r>
              <a:rPr lang="tr-TR" dirty="0"/>
              <a:t>Diyabetli çocuklarda özellikle </a:t>
            </a:r>
            <a:r>
              <a:rPr lang="tr-TR" dirty="0" err="1"/>
              <a:t>fungal</a:t>
            </a:r>
            <a:r>
              <a:rPr lang="tr-TR" dirty="0"/>
              <a:t> ve bakteriyel enfeksiyonlar artmış sıklıkla görülebilir. (özellikle </a:t>
            </a:r>
            <a:r>
              <a:rPr lang="tr-TR" dirty="0" err="1"/>
              <a:t>kandida</a:t>
            </a:r>
            <a:r>
              <a:rPr lang="tr-TR" dirty="0"/>
              <a:t>, stafilokok ve </a:t>
            </a:r>
            <a:r>
              <a:rPr lang="tr-TR" dirty="0" err="1"/>
              <a:t>streptokokal</a:t>
            </a:r>
            <a:r>
              <a:rPr lang="tr-TR" dirty="0"/>
              <a:t> enfeksiyonlar)</a:t>
            </a:r>
          </a:p>
          <a:p>
            <a:r>
              <a:rPr lang="tr-TR" dirty="0" err="1"/>
              <a:t>Viral</a:t>
            </a:r>
            <a:r>
              <a:rPr lang="tr-TR" dirty="0"/>
              <a:t> enfeksiyonlara karşı özel bir yatkınlık bildirilmemiştir.</a:t>
            </a:r>
          </a:p>
        </p:txBody>
      </p:sp>
    </p:spTree>
    <p:extLst>
      <p:ext uri="{BB962C8B-B14F-4D97-AF65-F5344CB8AC3E}">
        <p14:creationId xmlns:p14="http://schemas.microsoft.com/office/powerpoint/2010/main" val="4274588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22DF58-9955-4C27-B588-E136B2FF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Diyabete </a:t>
            </a:r>
            <a:r>
              <a:rPr lang="tr-TR" sz="3600" b="1" dirty="0" err="1">
                <a:latin typeface="+mn-lt"/>
              </a:rPr>
              <a:t>Sekonder</a:t>
            </a:r>
            <a:r>
              <a:rPr lang="tr-TR" sz="3600" b="1" dirty="0">
                <a:latin typeface="+mn-lt"/>
              </a:rPr>
              <a:t>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29A53D-30B8-4D7E-82E1-7E48056DD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Enfeksiyonlar (</a:t>
            </a:r>
            <a:r>
              <a:rPr lang="tr-TR" b="1" dirty="0" err="1">
                <a:solidFill>
                  <a:srgbClr val="FF0000"/>
                </a:solidFill>
              </a:rPr>
              <a:t>Fungal</a:t>
            </a:r>
            <a:r>
              <a:rPr lang="tr-TR" b="1" dirty="0">
                <a:solidFill>
                  <a:srgbClr val="FF0000"/>
                </a:solidFill>
              </a:rPr>
              <a:t>)</a:t>
            </a:r>
          </a:p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</a:t>
            </a:r>
            <a:r>
              <a:rPr lang="tr-TR" dirty="0"/>
              <a:t>, </a:t>
            </a:r>
            <a:r>
              <a:rPr lang="tr-TR" dirty="0" err="1"/>
              <a:t>onikomikozis</a:t>
            </a:r>
            <a:r>
              <a:rPr lang="tr-TR" dirty="0"/>
              <a:t> ve </a:t>
            </a:r>
            <a:r>
              <a:rPr lang="tr-TR" dirty="0" err="1"/>
              <a:t>mukozal</a:t>
            </a:r>
            <a:r>
              <a:rPr lang="tr-TR" dirty="0"/>
              <a:t> </a:t>
            </a:r>
            <a:r>
              <a:rPr lang="tr-TR" dirty="0" err="1"/>
              <a:t>membranların</a:t>
            </a:r>
            <a:r>
              <a:rPr lang="tr-TR" dirty="0"/>
              <a:t> </a:t>
            </a:r>
            <a:r>
              <a:rPr lang="tr-TR" dirty="0" err="1"/>
              <a:t>kandidal</a:t>
            </a:r>
            <a:r>
              <a:rPr lang="tr-TR" dirty="0"/>
              <a:t> enfeksiyonu sık görülen </a:t>
            </a:r>
            <a:r>
              <a:rPr lang="tr-TR" dirty="0" err="1"/>
              <a:t>enf</a:t>
            </a:r>
            <a:r>
              <a:rPr lang="tr-TR" dirty="0"/>
              <a:t>. arasındadır.</a:t>
            </a:r>
          </a:p>
          <a:p>
            <a:r>
              <a:rPr lang="tr-TR" dirty="0"/>
              <a:t>En sık görülen </a:t>
            </a:r>
            <a:r>
              <a:rPr lang="tr-TR" dirty="0" err="1"/>
              <a:t>kandidal</a:t>
            </a:r>
            <a:r>
              <a:rPr lang="tr-TR" dirty="0"/>
              <a:t> enfeksiyonlar </a:t>
            </a:r>
            <a:r>
              <a:rPr lang="tr-TR" dirty="0" err="1"/>
              <a:t>kandidal</a:t>
            </a:r>
            <a:r>
              <a:rPr lang="tr-TR" dirty="0"/>
              <a:t> </a:t>
            </a:r>
            <a:r>
              <a:rPr lang="tr-TR" dirty="0" err="1"/>
              <a:t>vulvovajinit</a:t>
            </a:r>
            <a:r>
              <a:rPr lang="tr-TR" dirty="0"/>
              <a:t>, </a:t>
            </a:r>
            <a:r>
              <a:rPr lang="tr-TR" dirty="0" err="1"/>
              <a:t>balanit</a:t>
            </a:r>
            <a:r>
              <a:rPr lang="tr-TR" dirty="0"/>
              <a:t> ve </a:t>
            </a:r>
            <a:r>
              <a:rPr lang="tr-TR" dirty="0" err="1"/>
              <a:t>angular</a:t>
            </a:r>
            <a:r>
              <a:rPr lang="tr-TR" dirty="0"/>
              <a:t> </a:t>
            </a:r>
            <a:r>
              <a:rPr lang="tr-TR" dirty="0" err="1"/>
              <a:t>cheilitistir</a:t>
            </a:r>
            <a:r>
              <a:rPr lang="tr-TR" dirty="0"/>
              <a:t>.</a:t>
            </a:r>
          </a:p>
          <a:p>
            <a:r>
              <a:rPr lang="tr-TR" dirty="0"/>
              <a:t>Yakın </a:t>
            </a:r>
            <a:r>
              <a:rPr lang="tr-TR" dirty="0" err="1"/>
              <a:t>kş</a:t>
            </a:r>
            <a:r>
              <a:rPr lang="tr-TR" dirty="0"/>
              <a:t> ve hbA1C takibi </a:t>
            </a:r>
            <a:r>
              <a:rPr lang="tr-TR" dirty="0" err="1"/>
              <a:t>mikotik</a:t>
            </a:r>
            <a:r>
              <a:rPr lang="tr-TR" dirty="0"/>
              <a:t> enfeksiyonlar açısından önemli. Kötü kontrollü diyabette, tedavi yanıtı gecikebilir.</a:t>
            </a:r>
          </a:p>
        </p:txBody>
      </p:sp>
    </p:spTree>
    <p:extLst>
      <p:ext uri="{BB962C8B-B14F-4D97-AF65-F5344CB8AC3E}">
        <p14:creationId xmlns:p14="http://schemas.microsoft.com/office/powerpoint/2010/main" val="1910018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5D335E-39A6-4E9E-AA29-128573CFC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Diyabete </a:t>
            </a:r>
            <a:r>
              <a:rPr lang="tr-TR" sz="3600" b="1" dirty="0" err="1">
                <a:latin typeface="+mn-lt"/>
              </a:rPr>
              <a:t>Sekonder</a:t>
            </a:r>
            <a:r>
              <a:rPr lang="tr-TR" sz="3600" b="1" dirty="0">
                <a:latin typeface="+mn-lt"/>
              </a:rPr>
              <a:t>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12BF05D-DF2C-42A7-BF95-A0E3A28AA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Enfeksiyonlar (Bakteriyel)</a:t>
            </a:r>
          </a:p>
          <a:p>
            <a:r>
              <a:rPr lang="tr-TR" dirty="0" err="1"/>
              <a:t>Stafilokokal</a:t>
            </a:r>
            <a:r>
              <a:rPr lang="tr-TR" dirty="0"/>
              <a:t> enfeksiyonlara yatkınlık, DM tip 2 ye nazaran Dm tip1 hastalarında daha çok artmıştır.</a:t>
            </a:r>
          </a:p>
          <a:p>
            <a:r>
              <a:rPr lang="tr-TR" dirty="0" err="1"/>
              <a:t>Folikülit</a:t>
            </a:r>
            <a:r>
              <a:rPr lang="tr-TR" dirty="0"/>
              <a:t> ve </a:t>
            </a:r>
            <a:r>
              <a:rPr lang="tr-TR" dirty="0" err="1"/>
              <a:t>impetigo</a:t>
            </a:r>
            <a:r>
              <a:rPr lang="tr-TR" dirty="0"/>
              <a:t> en yaygın görülenlerdir.</a:t>
            </a:r>
          </a:p>
          <a:p>
            <a:r>
              <a:rPr lang="tr-TR" dirty="0"/>
              <a:t>Diyabetli çocuklarda görülebilen diğer enfeksiyonlar, </a:t>
            </a:r>
            <a:r>
              <a:rPr lang="tr-TR" dirty="0" err="1"/>
              <a:t>eritrazma</a:t>
            </a:r>
            <a:r>
              <a:rPr lang="tr-TR" dirty="0"/>
              <a:t>, </a:t>
            </a:r>
            <a:r>
              <a:rPr lang="tr-TR" dirty="0" err="1"/>
              <a:t>mukormikozis</a:t>
            </a:r>
            <a:r>
              <a:rPr lang="tr-TR" dirty="0"/>
              <a:t> ve </a:t>
            </a:r>
            <a:r>
              <a:rPr lang="tr-TR" dirty="0" err="1"/>
              <a:t>malign</a:t>
            </a:r>
            <a:r>
              <a:rPr lang="tr-TR" dirty="0"/>
              <a:t> </a:t>
            </a:r>
            <a:r>
              <a:rPr lang="tr-TR" dirty="0" err="1"/>
              <a:t>otitis</a:t>
            </a:r>
            <a:r>
              <a:rPr lang="tr-TR" dirty="0"/>
              <a:t> </a:t>
            </a:r>
            <a:r>
              <a:rPr lang="tr-TR" dirty="0" err="1"/>
              <a:t>eksternadır</a:t>
            </a:r>
            <a:r>
              <a:rPr lang="tr-TR" dirty="0"/>
              <a:t>. (genelde daha yaşlı ve </a:t>
            </a:r>
            <a:r>
              <a:rPr lang="tr-TR" dirty="0" err="1"/>
              <a:t>immünsüprese</a:t>
            </a:r>
            <a:r>
              <a:rPr lang="tr-TR" dirty="0"/>
              <a:t> hastalarda görülen enfeksiyonlardır.)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03725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C007ED4-2985-414E-9C01-8CDF3306F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51" y="690664"/>
            <a:ext cx="5593650" cy="511674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AC2153D-15A7-4E36-B7B9-F4C5A2A51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773" y="846306"/>
            <a:ext cx="4649499" cy="43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11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9BA62E-2943-49FF-83E4-9960EBB9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Diyabete </a:t>
            </a:r>
            <a:r>
              <a:rPr lang="tr-TR" sz="3600" b="1" dirty="0" err="1">
                <a:latin typeface="+mn-lt"/>
              </a:rPr>
              <a:t>Sekonder</a:t>
            </a:r>
            <a:r>
              <a:rPr lang="tr-TR" sz="3600" b="1" dirty="0">
                <a:latin typeface="+mn-lt"/>
              </a:rPr>
              <a:t>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E6D4A3-6A6F-4D80-A938-A6417BBC8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>
                <a:solidFill>
                  <a:srgbClr val="FF0000"/>
                </a:solidFill>
              </a:rPr>
              <a:t>Mikroanjiyopati</a:t>
            </a:r>
            <a:r>
              <a:rPr lang="tr-TR" b="1" dirty="0">
                <a:solidFill>
                  <a:srgbClr val="FF0000"/>
                </a:solidFill>
              </a:rPr>
              <a:t> ve </a:t>
            </a:r>
            <a:r>
              <a:rPr lang="tr-TR" b="1" dirty="0" err="1">
                <a:solidFill>
                  <a:srgbClr val="FF0000"/>
                </a:solidFill>
              </a:rPr>
              <a:t>Nöropati</a:t>
            </a: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Kronik komplikasyonlardır, öbür bulgulara nazaran geç dönemde oluşur. (20’li yaşlarda genellikle)</a:t>
            </a:r>
          </a:p>
          <a:p>
            <a:r>
              <a:rPr lang="tr-TR" dirty="0" err="1"/>
              <a:t>Periferik</a:t>
            </a:r>
            <a:r>
              <a:rPr lang="tr-TR" dirty="0"/>
              <a:t> sinirlerin vazo-</a:t>
            </a:r>
            <a:r>
              <a:rPr lang="tr-TR" dirty="0" err="1"/>
              <a:t>nervozumları</a:t>
            </a:r>
            <a:r>
              <a:rPr lang="tr-TR" dirty="0"/>
              <a:t>, kronik </a:t>
            </a:r>
            <a:r>
              <a:rPr lang="tr-TR" dirty="0" err="1"/>
              <a:t>hiperglisemi</a:t>
            </a:r>
            <a:r>
              <a:rPr lang="tr-TR" dirty="0"/>
              <a:t> ve </a:t>
            </a:r>
            <a:r>
              <a:rPr lang="tr-TR" dirty="0" err="1"/>
              <a:t>iskemiye</a:t>
            </a:r>
            <a:r>
              <a:rPr lang="tr-TR" dirty="0"/>
              <a:t>  bağlı hasarlanır.</a:t>
            </a:r>
          </a:p>
          <a:p>
            <a:r>
              <a:rPr lang="tr-TR" dirty="0" err="1"/>
              <a:t>Mikrovasküler</a:t>
            </a:r>
            <a:r>
              <a:rPr lang="tr-TR" dirty="0"/>
              <a:t> sistemde </a:t>
            </a:r>
            <a:r>
              <a:rPr lang="tr-TR" dirty="0" err="1"/>
              <a:t>elastisitenin</a:t>
            </a:r>
            <a:r>
              <a:rPr lang="tr-TR" dirty="0"/>
              <a:t> azalmasına bağlı </a:t>
            </a:r>
            <a:r>
              <a:rPr lang="tr-TR" dirty="0" err="1"/>
              <a:t>arterioskleroz</a:t>
            </a:r>
            <a:endParaRPr lang="tr-TR" dirty="0"/>
          </a:p>
          <a:p>
            <a:r>
              <a:rPr lang="tr-TR" dirty="0" err="1"/>
              <a:t>Periferik</a:t>
            </a:r>
            <a:r>
              <a:rPr lang="tr-TR" dirty="0"/>
              <a:t> arterlerde ise bozulmuş </a:t>
            </a:r>
            <a:r>
              <a:rPr lang="tr-TR" dirty="0" err="1"/>
              <a:t>endotelyal</a:t>
            </a:r>
            <a:r>
              <a:rPr lang="tr-TR" dirty="0"/>
              <a:t> </a:t>
            </a:r>
            <a:r>
              <a:rPr lang="tr-TR" dirty="0" err="1"/>
              <a:t>vozomotor</a:t>
            </a:r>
            <a:r>
              <a:rPr lang="tr-TR" dirty="0"/>
              <a:t> fonksiyon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502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832853-F8EC-4F09-9292-097657EA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Diyabete </a:t>
            </a:r>
            <a:r>
              <a:rPr lang="tr-TR" sz="3600" b="1" dirty="0" err="1">
                <a:latin typeface="+mn-lt"/>
              </a:rPr>
              <a:t>Sekonder</a:t>
            </a:r>
            <a:r>
              <a:rPr lang="tr-TR" sz="3600" b="1" dirty="0">
                <a:latin typeface="+mn-lt"/>
              </a:rPr>
              <a:t>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CBFC8FD-FE92-458A-8CFE-76E495228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>
                <a:solidFill>
                  <a:srgbClr val="FF0000"/>
                </a:solidFill>
              </a:rPr>
              <a:t>Mikroanjiyopati</a:t>
            </a:r>
            <a:r>
              <a:rPr lang="tr-TR" b="1" dirty="0">
                <a:solidFill>
                  <a:srgbClr val="FF0000"/>
                </a:solidFill>
              </a:rPr>
              <a:t> ve </a:t>
            </a:r>
            <a:r>
              <a:rPr lang="tr-TR" b="1" dirty="0" err="1">
                <a:solidFill>
                  <a:srgbClr val="FF0000"/>
                </a:solidFill>
              </a:rPr>
              <a:t>Nöropati</a:t>
            </a: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Bulgular;</a:t>
            </a:r>
          </a:p>
          <a:p>
            <a:pPr lvl="1"/>
            <a:r>
              <a:rPr lang="tr-TR" sz="2800" dirty="0"/>
              <a:t>Alt </a:t>
            </a:r>
            <a:r>
              <a:rPr lang="tr-TR" sz="2800" dirty="0" err="1"/>
              <a:t>ekstremitelerde</a:t>
            </a:r>
            <a:r>
              <a:rPr lang="tr-TR" sz="2800" dirty="0"/>
              <a:t> vücut ısısının azalması</a:t>
            </a:r>
          </a:p>
          <a:p>
            <a:pPr lvl="1"/>
            <a:r>
              <a:rPr lang="tr-TR" sz="2800" dirty="0"/>
              <a:t>Tırnak bozuklukları</a:t>
            </a:r>
          </a:p>
          <a:p>
            <a:pPr lvl="1"/>
            <a:r>
              <a:rPr lang="tr-TR" sz="2800" dirty="0"/>
              <a:t>Özellikle ayaklarda ve bacaklarda tüylerin dökülmesi</a:t>
            </a:r>
          </a:p>
          <a:p>
            <a:pPr lvl="1"/>
            <a:r>
              <a:rPr lang="tr-TR" sz="2800" dirty="0" err="1"/>
              <a:t>Anhidroz</a:t>
            </a:r>
            <a:r>
              <a:rPr lang="tr-TR" sz="2800" dirty="0"/>
              <a:t> (</a:t>
            </a:r>
            <a:r>
              <a:rPr lang="tr-TR" sz="2800" dirty="0" err="1"/>
              <a:t>otonomik</a:t>
            </a:r>
            <a:r>
              <a:rPr lang="tr-TR" sz="2800" dirty="0"/>
              <a:t> </a:t>
            </a:r>
            <a:r>
              <a:rPr lang="tr-TR" sz="2800" dirty="0" err="1"/>
              <a:t>disfonksiyon</a:t>
            </a:r>
            <a:r>
              <a:rPr lang="tr-TR" sz="2800" dirty="0"/>
              <a:t>)</a:t>
            </a:r>
          </a:p>
          <a:p>
            <a:pPr lvl="1"/>
            <a:r>
              <a:rPr lang="tr-TR" sz="2800" dirty="0"/>
              <a:t>Yara iyileşmesinin bozulması</a:t>
            </a:r>
          </a:p>
          <a:p>
            <a:r>
              <a:rPr lang="tr-TR" dirty="0"/>
              <a:t>Diyabetik ayak gibi komplikasyonların daha ziyade yetişkin dönemde görülmesine rağmen, çocukluktan itibaren önlem alınması gereklidir. </a:t>
            </a:r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86989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E0B1A6-F1DE-4003-ACBC-55ED37F72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Diyabetli Hastalarda Sık Görülen Cilt Bozuklukları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418A9CA-0B13-434E-ABFE-19B647B64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>
                <a:solidFill>
                  <a:srgbClr val="FF0000"/>
                </a:solidFill>
              </a:rPr>
              <a:t>Nekrobiozis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Lipoidika</a:t>
            </a: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Nadir görülen bir hastalıktır.</a:t>
            </a:r>
          </a:p>
          <a:p>
            <a:r>
              <a:rPr lang="tr-TR" dirty="0"/>
              <a:t>Genellikle </a:t>
            </a:r>
            <a:r>
              <a:rPr lang="tr-TR"/>
              <a:t>retinopati</a:t>
            </a:r>
            <a:r>
              <a:rPr lang="tr-TR" dirty="0"/>
              <a:t> ve </a:t>
            </a:r>
            <a:r>
              <a:rPr lang="tr-TR" dirty="0" err="1"/>
              <a:t>nefropati</a:t>
            </a:r>
            <a:r>
              <a:rPr lang="tr-TR" dirty="0"/>
              <a:t> gelişen kişilerde oluşur.</a:t>
            </a:r>
          </a:p>
          <a:p>
            <a:r>
              <a:rPr lang="tr-TR" dirty="0"/>
              <a:t>Klinik görünüm;</a:t>
            </a:r>
          </a:p>
          <a:p>
            <a:pPr lvl="1"/>
            <a:r>
              <a:rPr lang="tr-TR" sz="2800" dirty="0"/>
              <a:t>Genellikle alt </a:t>
            </a:r>
            <a:r>
              <a:rPr lang="tr-TR" sz="2800" dirty="0" err="1"/>
              <a:t>ekstremite</a:t>
            </a:r>
            <a:r>
              <a:rPr lang="tr-TR" sz="2800" dirty="0"/>
              <a:t> tutulur ve </a:t>
            </a:r>
            <a:r>
              <a:rPr lang="tr-TR" sz="2800" dirty="0" err="1"/>
              <a:t>asemptomatik</a:t>
            </a:r>
            <a:r>
              <a:rPr lang="tr-TR" sz="2800" dirty="0"/>
              <a:t>,</a:t>
            </a:r>
          </a:p>
          <a:p>
            <a:pPr lvl="1"/>
            <a:r>
              <a:rPr lang="tr-TR" sz="2800" dirty="0" err="1"/>
              <a:t>Bilateral</a:t>
            </a:r>
            <a:r>
              <a:rPr lang="tr-TR" sz="2800" dirty="0"/>
              <a:t> sarımsı veya kırmızı-kahverengi plak oluşumları,</a:t>
            </a:r>
          </a:p>
          <a:p>
            <a:pPr lvl="1"/>
            <a:r>
              <a:rPr lang="tr-TR" sz="2800" dirty="0"/>
              <a:t>Sıklıkla </a:t>
            </a:r>
            <a:r>
              <a:rPr lang="tr-TR" sz="2800" dirty="0" err="1"/>
              <a:t>tibia</a:t>
            </a:r>
            <a:r>
              <a:rPr lang="tr-TR" sz="2800" dirty="0"/>
              <a:t> ön yüzde görülebilir.</a:t>
            </a:r>
          </a:p>
          <a:p>
            <a:r>
              <a:rPr lang="tr-TR" dirty="0"/>
              <a:t>Tedavide </a:t>
            </a:r>
            <a:r>
              <a:rPr lang="tr-TR" dirty="0" err="1"/>
              <a:t>kş</a:t>
            </a:r>
            <a:r>
              <a:rPr lang="tr-TR" dirty="0"/>
              <a:t> düzeyinin sıkı kontrolü önem arz eder.</a:t>
            </a:r>
          </a:p>
        </p:txBody>
      </p:sp>
    </p:spTree>
    <p:extLst>
      <p:ext uri="{BB962C8B-B14F-4D97-AF65-F5344CB8AC3E}">
        <p14:creationId xmlns:p14="http://schemas.microsoft.com/office/powerpoint/2010/main" val="1387851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969775B-3B63-44EE-95E5-EC1B8BA0A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7" y="727026"/>
            <a:ext cx="4945487" cy="493260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53078BD3-9692-4451-989A-D9B8675F4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98" y="865763"/>
            <a:ext cx="5461253" cy="4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7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52E88C3-10CF-42F3-B718-65A956488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7124" y="204281"/>
            <a:ext cx="10564238" cy="6575898"/>
          </a:xfrm>
        </p:spPr>
      </p:pic>
    </p:spTree>
    <p:extLst>
      <p:ext uri="{BB962C8B-B14F-4D97-AF65-F5344CB8AC3E}">
        <p14:creationId xmlns:p14="http://schemas.microsoft.com/office/powerpoint/2010/main" val="1800837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953583-2864-4A1D-92F1-711BE869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Diyabetli Hastalarda Sık Görülen Cilt Bozuklukları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47DDFAA-C57F-4C17-8209-644292394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>
                <a:solidFill>
                  <a:srgbClr val="FF0000"/>
                </a:solidFill>
              </a:rPr>
              <a:t>Granuloma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Annulare</a:t>
            </a: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Çocukluk döneminde oldukça nadir görülen, ancak görüldüğü vakalarda diyabet birlikteliği tespit edilmiştir.</a:t>
            </a:r>
          </a:p>
          <a:p>
            <a:r>
              <a:rPr lang="tr-TR" dirty="0"/>
              <a:t>Klinik görünüm;</a:t>
            </a:r>
          </a:p>
          <a:p>
            <a:pPr lvl="1"/>
            <a:r>
              <a:rPr lang="tr-TR" sz="2800" dirty="0"/>
              <a:t>En sık lokalize ve </a:t>
            </a:r>
            <a:r>
              <a:rPr lang="tr-TR" sz="2800" dirty="0" err="1"/>
              <a:t>subkutan</a:t>
            </a:r>
            <a:r>
              <a:rPr lang="tr-TR" sz="2800" dirty="0"/>
              <a:t> formda izlenir.</a:t>
            </a:r>
          </a:p>
          <a:p>
            <a:pPr lvl="1"/>
            <a:r>
              <a:rPr lang="tr-TR" sz="2800" dirty="0"/>
              <a:t>Sert, soluk kırmızı </a:t>
            </a:r>
            <a:r>
              <a:rPr lang="tr-TR" sz="2800" dirty="0" err="1"/>
              <a:t>papül</a:t>
            </a:r>
            <a:r>
              <a:rPr lang="tr-TR" sz="2800" dirty="0"/>
              <a:t> formunda,</a:t>
            </a:r>
          </a:p>
          <a:p>
            <a:pPr lvl="1"/>
            <a:r>
              <a:rPr lang="tr-TR" sz="2800" dirty="0"/>
              <a:t>Dokunmakla pürüzsüz</a:t>
            </a:r>
          </a:p>
          <a:p>
            <a:pPr lvl="1"/>
            <a:r>
              <a:rPr lang="tr-TR" sz="2800" dirty="0"/>
              <a:t>Bazen </a:t>
            </a:r>
            <a:r>
              <a:rPr lang="tr-TR" sz="2800" dirty="0" err="1"/>
              <a:t>subkutan</a:t>
            </a:r>
            <a:r>
              <a:rPr lang="tr-TR" sz="2800" dirty="0"/>
              <a:t>, derin yerleşimli </a:t>
            </a:r>
            <a:r>
              <a:rPr lang="tr-TR" sz="2800" dirty="0" err="1"/>
              <a:t>fikse</a:t>
            </a:r>
            <a:r>
              <a:rPr lang="tr-TR" sz="2800" dirty="0"/>
              <a:t> bir nodül formunda.</a:t>
            </a:r>
          </a:p>
          <a:p>
            <a:r>
              <a:rPr lang="tr-TR" dirty="0" err="1"/>
              <a:t>Asemptomatik</a:t>
            </a:r>
            <a:r>
              <a:rPr lang="tr-TR" dirty="0"/>
              <a:t> olduğu için </a:t>
            </a:r>
            <a:r>
              <a:rPr lang="tr-TR" dirty="0" err="1"/>
              <a:t>tdv</a:t>
            </a:r>
            <a:r>
              <a:rPr lang="tr-TR" dirty="0"/>
              <a:t> genellikle kozmetik sebeplerle yapılır.</a:t>
            </a:r>
          </a:p>
          <a:p>
            <a:pPr lvl="1"/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9369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1AD1197-02A5-4D72-8D13-0E43AA68D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38" y="669303"/>
            <a:ext cx="5660862" cy="532293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172CD5E2-2DA0-4F19-93FA-4D1CF31D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008" y="854129"/>
            <a:ext cx="4530266" cy="440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18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2D8469E-AA17-4627-A1C0-FEA18D3DE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91" y="257782"/>
            <a:ext cx="5425586" cy="634243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F91BBF5-1853-47F4-A23D-A7D9FC417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7782"/>
            <a:ext cx="5546103" cy="660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63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677144-4881-46A1-A3A3-3C4D22202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Diyabetli Hastalarda Sık Görülen Cilt Bozuklukları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01E6F7-5EF6-403C-ADCD-A997C997F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Diyabetik </a:t>
            </a:r>
            <a:r>
              <a:rPr lang="tr-TR" b="1" dirty="0" err="1">
                <a:solidFill>
                  <a:srgbClr val="FF0000"/>
                </a:solidFill>
              </a:rPr>
              <a:t>Dermopati</a:t>
            </a: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Diyabetli yetişkinlerde, en sık görülen cilt bulgusu olmasına rağmen çocuklarda oldukça nadirdir.</a:t>
            </a:r>
          </a:p>
          <a:p>
            <a:r>
              <a:rPr lang="tr-TR" dirty="0"/>
              <a:t>Klinik olarak;</a:t>
            </a:r>
          </a:p>
          <a:p>
            <a:pPr lvl="1"/>
            <a:r>
              <a:rPr lang="tr-TR" sz="2800" dirty="0"/>
              <a:t>Keskin sınırlı</a:t>
            </a:r>
          </a:p>
          <a:p>
            <a:pPr lvl="1"/>
            <a:r>
              <a:rPr lang="tr-TR" sz="2800" dirty="0"/>
              <a:t>Açık kahverengi, </a:t>
            </a:r>
            <a:r>
              <a:rPr lang="tr-TR" sz="2800" dirty="0" err="1"/>
              <a:t>atrofik</a:t>
            </a:r>
            <a:r>
              <a:rPr lang="tr-TR" sz="2800" dirty="0"/>
              <a:t>,</a:t>
            </a:r>
          </a:p>
          <a:p>
            <a:pPr lvl="1"/>
            <a:r>
              <a:rPr lang="tr-TR" sz="2800" dirty="0"/>
              <a:t>Çapı 1cm’den küçük, </a:t>
            </a:r>
            <a:r>
              <a:rPr lang="tr-TR" sz="2800" dirty="0" err="1"/>
              <a:t>yamasal</a:t>
            </a:r>
            <a:r>
              <a:rPr lang="tr-TR" sz="2800" dirty="0"/>
              <a:t> tarzda lezyonlar</a:t>
            </a:r>
          </a:p>
          <a:p>
            <a:pPr lvl="1"/>
            <a:r>
              <a:rPr lang="tr-TR" sz="2800" dirty="0"/>
              <a:t>Özellikle alt </a:t>
            </a:r>
            <a:r>
              <a:rPr lang="tr-TR" sz="2800" dirty="0" err="1"/>
              <a:t>ekstremite</a:t>
            </a:r>
            <a:r>
              <a:rPr lang="tr-TR" sz="2800" dirty="0"/>
              <a:t> ön yüz tutulumu</a:t>
            </a:r>
          </a:p>
          <a:p>
            <a:r>
              <a:rPr lang="tr-TR" dirty="0"/>
              <a:t>Etiyoloji net olarak bilinmemekle birlikte, klinik lezyonların </a:t>
            </a:r>
            <a:r>
              <a:rPr lang="tr-TR" dirty="0" err="1"/>
              <a:t>hemosiderin</a:t>
            </a:r>
            <a:r>
              <a:rPr lang="tr-TR" dirty="0"/>
              <a:t>, </a:t>
            </a:r>
            <a:r>
              <a:rPr lang="tr-TR" dirty="0" err="1"/>
              <a:t>melanin</a:t>
            </a:r>
            <a:r>
              <a:rPr lang="tr-TR" dirty="0"/>
              <a:t> birikimine bağlı olduğu biliniyor.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27209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8A8E463-D4A8-4BBF-8CF6-19135D9A7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11" y="398960"/>
            <a:ext cx="3662792" cy="572073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A5E4DEA-1B89-4A70-A3FE-F089C5153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110" y="516367"/>
            <a:ext cx="3425780" cy="539986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B03208F-256F-4924-AFFD-E63241DD7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890" y="602428"/>
            <a:ext cx="3852399" cy="531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84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97FD34D-1678-4CE3-A52A-36B1202D7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İnsülin Direncine Bağlı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A66C271-E3BD-4061-BDA5-EBA2D1F6B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Çocuklarda insülin direnci ve tip 2 diyabet sıklığının artışı söz konusu.</a:t>
            </a:r>
          </a:p>
          <a:p>
            <a:r>
              <a:rPr lang="tr-TR" dirty="0"/>
              <a:t>En sık görülen cilt bulguları </a:t>
            </a:r>
            <a:r>
              <a:rPr lang="tr-TR" dirty="0" err="1"/>
              <a:t>fibroepitelyoma</a:t>
            </a:r>
            <a:r>
              <a:rPr lang="tr-TR" dirty="0"/>
              <a:t> ve </a:t>
            </a:r>
            <a:r>
              <a:rPr lang="tr-TR" dirty="0" err="1"/>
              <a:t>akantozis</a:t>
            </a:r>
            <a:r>
              <a:rPr lang="tr-TR" dirty="0"/>
              <a:t> </a:t>
            </a:r>
            <a:r>
              <a:rPr lang="tr-TR" dirty="0" err="1"/>
              <a:t>nigrikans</a:t>
            </a:r>
            <a:r>
              <a:rPr lang="tr-TR" dirty="0"/>
              <a:t>. (diyabetli çocukların üçte birinde görülmektedir.)</a:t>
            </a:r>
          </a:p>
          <a:p>
            <a:r>
              <a:rPr lang="tr-TR" dirty="0"/>
              <a:t>Bunların haricinde, </a:t>
            </a:r>
            <a:r>
              <a:rPr lang="tr-TR" dirty="0" err="1"/>
              <a:t>keratozis</a:t>
            </a:r>
            <a:r>
              <a:rPr lang="tr-TR" dirty="0"/>
              <a:t> </a:t>
            </a:r>
            <a:r>
              <a:rPr lang="tr-TR" dirty="0" err="1"/>
              <a:t>pilaris</a:t>
            </a:r>
            <a:r>
              <a:rPr lang="tr-TR" dirty="0"/>
              <a:t>, </a:t>
            </a:r>
            <a:r>
              <a:rPr lang="tr-TR" dirty="0" err="1"/>
              <a:t>hirşutizm</a:t>
            </a:r>
            <a:r>
              <a:rPr lang="tr-TR" dirty="0"/>
              <a:t> , akne ve </a:t>
            </a:r>
            <a:r>
              <a:rPr lang="tr-TR" dirty="0" err="1"/>
              <a:t>sebore</a:t>
            </a:r>
            <a:r>
              <a:rPr lang="tr-TR" dirty="0"/>
              <a:t> görülebilir.</a:t>
            </a:r>
          </a:p>
          <a:p>
            <a:r>
              <a:rPr lang="tr-TR" dirty="0"/>
              <a:t>Bu bulgular sıklıkla </a:t>
            </a:r>
            <a:r>
              <a:rPr lang="tr-TR" dirty="0" err="1"/>
              <a:t>obeziteyle</a:t>
            </a:r>
            <a:r>
              <a:rPr lang="tr-TR" dirty="0"/>
              <a:t> birliktelik gösterdiğinden yaşam tarzı değişikliği ve medikal </a:t>
            </a:r>
            <a:r>
              <a:rPr lang="tr-TR" dirty="0" err="1"/>
              <a:t>tdv</a:t>
            </a:r>
            <a:r>
              <a:rPr lang="tr-TR" dirty="0"/>
              <a:t> gerekliliği konusunda dikkatli olunmalıdır.</a:t>
            </a:r>
          </a:p>
        </p:txBody>
      </p:sp>
    </p:spTree>
    <p:extLst>
      <p:ext uri="{BB962C8B-B14F-4D97-AF65-F5344CB8AC3E}">
        <p14:creationId xmlns:p14="http://schemas.microsoft.com/office/powerpoint/2010/main" val="1922470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1E8F28-FEAF-44B9-8089-7F62B7A6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 err="1">
                <a:latin typeface="+mn-lt"/>
              </a:rPr>
              <a:t>Obezite</a:t>
            </a:r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D49CB47-09F8-4546-8ED2-1A29ED4EA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Obezite</a:t>
            </a:r>
            <a:r>
              <a:rPr lang="tr-TR" dirty="0"/>
              <a:t> anormal yağ birikimine bağlı olarak vücut ağırlığının arttığı kronik bir hastalıktır.</a:t>
            </a:r>
          </a:p>
          <a:p>
            <a:r>
              <a:rPr lang="tr-TR" dirty="0"/>
              <a:t>Çocuklarda </a:t>
            </a:r>
            <a:r>
              <a:rPr lang="tr-TR" dirty="0" err="1"/>
              <a:t>obeziteyi</a:t>
            </a:r>
            <a:r>
              <a:rPr lang="tr-TR" dirty="0"/>
              <a:t> tanımlamak için kullanılabilecek 2 yöntem vardır.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dirty="0"/>
              <a:t>Yaşa ve cinsiyete göre düzeltilmiş BMİ (25 üzeri fazla kilolu iken 30 üzeri </a:t>
            </a:r>
            <a:r>
              <a:rPr lang="tr-TR" dirty="0" err="1"/>
              <a:t>obez</a:t>
            </a:r>
            <a:r>
              <a:rPr lang="tr-TR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dirty="0" err="1"/>
              <a:t>Persentil</a:t>
            </a:r>
            <a:r>
              <a:rPr lang="tr-TR" dirty="0"/>
              <a:t> hesabı (85-95 </a:t>
            </a:r>
            <a:r>
              <a:rPr lang="tr-TR" dirty="0" err="1"/>
              <a:t>persentil</a:t>
            </a:r>
            <a:r>
              <a:rPr lang="tr-TR" dirty="0"/>
              <a:t> fazla kilolu iken 95 </a:t>
            </a:r>
            <a:r>
              <a:rPr lang="tr-TR" dirty="0" err="1"/>
              <a:t>persentil</a:t>
            </a:r>
            <a:r>
              <a:rPr lang="tr-TR" dirty="0"/>
              <a:t> üstü </a:t>
            </a:r>
            <a:r>
              <a:rPr lang="tr-TR" dirty="0" err="1"/>
              <a:t>obez</a:t>
            </a:r>
            <a:r>
              <a:rPr lang="tr-TR" dirty="0"/>
              <a:t>)</a:t>
            </a:r>
          </a:p>
          <a:p>
            <a:r>
              <a:rPr lang="tr-TR" dirty="0" err="1"/>
              <a:t>Obezite</a:t>
            </a:r>
            <a:r>
              <a:rPr lang="tr-TR" dirty="0"/>
              <a:t> ile </a:t>
            </a:r>
            <a:r>
              <a:rPr lang="tr-TR" dirty="0" err="1"/>
              <a:t>ilşkili</a:t>
            </a:r>
            <a:r>
              <a:rPr lang="tr-TR" dirty="0"/>
              <a:t> cilt bulguları </a:t>
            </a:r>
            <a:r>
              <a:rPr lang="tr-TR" dirty="0" err="1"/>
              <a:t>obezitenin</a:t>
            </a:r>
            <a:r>
              <a:rPr lang="tr-TR" dirty="0"/>
              <a:t> süresi ve başlangıç yaşıyla </a:t>
            </a:r>
            <a:r>
              <a:rPr lang="tr-TR" dirty="0" err="1"/>
              <a:t>ilşkili</a:t>
            </a:r>
            <a:r>
              <a:rPr lang="tr-TR" dirty="0"/>
              <a:t>.</a:t>
            </a:r>
          </a:p>
          <a:p>
            <a:r>
              <a:rPr lang="tr-TR" dirty="0"/>
              <a:t>Diyabet ve insülin direnci ile birliktelik gösteren </a:t>
            </a:r>
            <a:r>
              <a:rPr lang="tr-TR" dirty="0" err="1"/>
              <a:t>obezitede</a:t>
            </a:r>
            <a:r>
              <a:rPr lang="tr-TR" dirty="0"/>
              <a:t> cilt bulgularının sıklığı artıyor.</a:t>
            </a:r>
          </a:p>
        </p:txBody>
      </p:sp>
    </p:spTree>
    <p:extLst>
      <p:ext uri="{BB962C8B-B14F-4D97-AF65-F5344CB8AC3E}">
        <p14:creationId xmlns:p14="http://schemas.microsoft.com/office/powerpoint/2010/main" val="1657431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619B612-097A-4353-B1C1-B4C7C9313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34" y="466928"/>
            <a:ext cx="9916732" cy="54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84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CB9DBD-5069-445D-B04C-90EA1D835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>
                <a:latin typeface="+mn-lt"/>
              </a:rPr>
              <a:t>Obezite</a:t>
            </a:r>
            <a:r>
              <a:rPr lang="tr-TR" sz="3600" b="1" dirty="0">
                <a:latin typeface="+mn-lt"/>
              </a:rPr>
              <a:t> ile İlişkili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0B9288-1ED3-4CC0-87AA-F11598CFA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3200" b="1" dirty="0" err="1">
                <a:solidFill>
                  <a:srgbClr val="FF0000"/>
                </a:solidFill>
              </a:rPr>
              <a:t>Akantozis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Nigrikans</a:t>
            </a:r>
            <a:endParaRPr lang="tr-TR" sz="3200" b="1" dirty="0">
              <a:solidFill>
                <a:srgbClr val="FF0000"/>
              </a:solidFill>
            </a:endParaRPr>
          </a:p>
          <a:p>
            <a:r>
              <a:rPr lang="tr-TR" sz="3200" dirty="0" err="1"/>
              <a:t>Obez</a:t>
            </a:r>
            <a:r>
              <a:rPr lang="tr-TR" sz="3200" dirty="0"/>
              <a:t> çocuklarda en sık görülen bulgu.</a:t>
            </a:r>
          </a:p>
          <a:p>
            <a:r>
              <a:rPr lang="tr-TR" sz="3200" dirty="0"/>
              <a:t>Klinik olarak;</a:t>
            </a:r>
          </a:p>
          <a:p>
            <a:pPr lvl="1"/>
            <a:r>
              <a:rPr lang="tr-TR" sz="2800" dirty="0"/>
              <a:t>Kahverengimsi </a:t>
            </a:r>
            <a:r>
              <a:rPr lang="tr-TR" sz="2800" dirty="0" err="1"/>
              <a:t>yamasal</a:t>
            </a:r>
            <a:r>
              <a:rPr lang="tr-TR" sz="2800" dirty="0"/>
              <a:t> veya plak şeklinde lezyonlar</a:t>
            </a:r>
          </a:p>
          <a:p>
            <a:pPr lvl="1"/>
            <a:r>
              <a:rPr lang="tr-TR" sz="2800" dirty="0" err="1"/>
              <a:t>Hiperkeratotik</a:t>
            </a:r>
            <a:r>
              <a:rPr lang="tr-TR" sz="2800" dirty="0"/>
              <a:t>, düzensiz yüzeye sahip olabilirler</a:t>
            </a:r>
          </a:p>
          <a:p>
            <a:pPr lvl="1"/>
            <a:r>
              <a:rPr lang="tr-TR" sz="2800" dirty="0"/>
              <a:t>Çoğunlukla koltuk altlarında, ensenin arka kıvrımında, </a:t>
            </a:r>
            <a:r>
              <a:rPr lang="tr-TR" sz="2800" dirty="0" err="1"/>
              <a:t>inguinal</a:t>
            </a:r>
            <a:r>
              <a:rPr lang="tr-TR" sz="2800" dirty="0"/>
              <a:t> ve meme altı deri </a:t>
            </a:r>
            <a:r>
              <a:rPr lang="tr-TR" sz="2800" dirty="0" err="1"/>
              <a:t>katlantı</a:t>
            </a:r>
            <a:r>
              <a:rPr lang="tr-TR" sz="2800" dirty="0"/>
              <a:t> bölgelerinde, alt ve üst </a:t>
            </a:r>
            <a:r>
              <a:rPr lang="tr-TR" sz="2800" dirty="0" err="1"/>
              <a:t>ekstremite</a:t>
            </a:r>
            <a:r>
              <a:rPr lang="tr-TR" sz="2800" dirty="0"/>
              <a:t> </a:t>
            </a:r>
            <a:r>
              <a:rPr lang="tr-TR" sz="2800" dirty="0" err="1"/>
              <a:t>fleksural</a:t>
            </a:r>
            <a:r>
              <a:rPr lang="tr-TR" sz="2800" dirty="0"/>
              <a:t> bölgelerde olabilir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4481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380650F-6011-44FE-B4E1-820C57AA2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40" y="401216"/>
            <a:ext cx="5456744" cy="615820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4985C25C-2977-418A-8C22-32EF54973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11" y="551823"/>
            <a:ext cx="4711849" cy="474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5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C00543-8BC0-4483-98B6-A26C9CC68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>
                <a:latin typeface="+mn-lt"/>
              </a:rPr>
              <a:t>Giriş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C4A574D-34EA-4EC9-B7CD-D9445D9DF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Obezite</a:t>
            </a:r>
            <a:r>
              <a:rPr lang="tr-TR" dirty="0"/>
              <a:t> ve diyabet, cilt dahil birçok organı etkileyen, 2 kronik hastalıktır.</a:t>
            </a:r>
          </a:p>
          <a:p>
            <a:r>
              <a:rPr lang="tr-TR" dirty="0"/>
              <a:t>Her iki hastalık da yetişkinlerde daha yaygın olmasına rağmen, pediatrik popülasyondaki görülme sıklığı artmaktadır.</a:t>
            </a:r>
          </a:p>
          <a:p>
            <a:r>
              <a:rPr lang="tr-TR" dirty="0"/>
              <a:t>Dünya Sağlık Örgütü'ne göre, Avrupa'daki çocukların ve ergenlerin     % 20'si fazla kilolu ve bunların üçte biri </a:t>
            </a:r>
            <a:r>
              <a:rPr lang="tr-TR" dirty="0" err="1"/>
              <a:t>obezdir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2079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29A3A1E-B4B3-438D-B686-013F38847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087" y="742277"/>
            <a:ext cx="4599678" cy="483811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667BE4B-EF02-471C-B7DB-B946EE25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22" y="742277"/>
            <a:ext cx="4485938" cy="418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31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080654-A26C-4B0B-A25E-C5DE88595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>
                <a:latin typeface="+mn-lt"/>
              </a:rPr>
              <a:t>Obezite</a:t>
            </a:r>
            <a:r>
              <a:rPr lang="tr-TR" sz="3600" b="1" dirty="0">
                <a:latin typeface="+mn-lt"/>
              </a:rPr>
              <a:t> ile İlişkili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63FAD83-519C-4C9C-A5A2-658A12CF0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>
                <a:solidFill>
                  <a:srgbClr val="FF0000"/>
                </a:solidFill>
              </a:rPr>
              <a:t>Akantozis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Nigrikans</a:t>
            </a: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Çoğu zaman </a:t>
            </a:r>
            <a:r>
              <a:rPr lang="tr-TR" dirty="0" err="1"/>
              <a:t>idiopatiktik</a:t>
            </a:r>
            <a:r>
              <a:rPr lang="tr-TR" dirty="0"/>
              <a:t> ancak genetik sebeplere bağlı da oluşabilir.</a:t>
            </a:r>
          </a:p>
          <a:p>
            <a:r>
              <a:rPr lang="tr-TR" dirty="0"/>
              <a:t>Çocuklarda </a:t>
            </a:r>
            <a:r>
              <a:rPr lang="tr-TR" dirty="0" err="1"/>
              <a:t>multisistemik</a:t>
            </a:r>
            <a:r>
              <a:rPr lang="tr-TR" dirty="0"/>
              <a:t> hastalıklarla birlikte olabilir;</a:t>
            </a:r>
          </a:p>
          <a:p>
            <a:pPr lvl="1"/>
            <a:r>
              <a:rPr lang="tr-TR" sz="2800" dirty="0"/>
              <a:t>HAİR-AN (</a:t>
            </a:r>
            <a:r>
              <a:rPr lang="tr-TR" sz="2800" dirty="0" err="1"/>
              <a:t>hiperandrojenizm</a:t>
            </a:r>
            <a:r>
              <a:rPr lang="tr-TR" sz="2800" dirty="0"/>
              <a:t>, insülin direnci, </a:t>
            </a:r>
            <a:r>
              <a:rPr lang="tr-TR" sz="2800" dirty="0" err="1"/>
              <a:t>akantozis</a:t>
            </a:r>
            <a:r>
              <a:rPr lang="tr-TR" sz="2800" dirty="0"/>
              <a:t> </a:t>
            </a:r>
            <a:r>
              <a:rPr lang="tr-TR" sz="2800" dirty="0" err="1"/>
              <a:t>nigrikans</a:t>
            </a:r>
            <a:r>
              <a:rPr lang="tr-TR" sz="2800" dirty="0"/>
              <a:t>)</a:t>
            </a:r>
          </a:p>
          <a:p>
            <a:pPr lvl="1"/>
            <a:r>
              <a:rPr lang="tr-TR" sz="2800" dirty="0" err="1"/>
              <a:t>Otoimmün</a:t>
            </a:r>
            <a:r>
              <a:rPr lang="tr-TR" sz="2800" dirty="0"/>
              <a:t> hastalıklarla birliktelik gösterebilir. (SLE, </a:t>
            </a:r>
            <a:r>
              <a:rPr lang="tr-TR" sz="2800" dirty="0" err="1"/>
              <a:t>hipotirodizm</a:t>
            </a:r>
            <a:r>
              <a:rPr lang="tr-TR" sz="2800" dirty="0"/>
              <a:t> gibi)</a:t>
            </a:r>
          </a:p>
        </p:txBody>
      </p:sp>
    </p:spTree>
    <p:extLst>
      <p:ext uri="{BB962C8B-B14F-4D97-AF65-F5344CB8AC3E}">
        <p14:creationId xmlns:p14="http://schemas.microsoft.com/office/powerpoint/2010/main" val="601491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A830B3-1166-480C-AC23-5D2C29E04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>
                <a:latin typeface="+mn-lt"/>
              </a:rPr>
              <a:t>Obezite</a:t>
            </a:r>
            <a:r>
              <a:rPr lang="tr-TR" sz="3600" b="1" dirty="0">
                <a:latin typeface="+mn-lt"/>
              </a:rPr>
              <a:t> ile İlişkili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905F56-5091-4C86-868C-D454EE3A0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>
                <a:solidFill>
                  <a:srgbClr val="FF0000"/>
                </a:solidFill>
              </a:rPr>
              <a:t>Akrokordon</a:t>
            </a:r>
            <a:r>
              <a:rPr lang="tr-TR" b="1" dirty="0">
                <a:solidFill>
                  <a:srgbClr val="FF0000"/>
                </a:solidFill>
              </a:rPr>
              <a:t> (</a:t>
            </a:r>
            <a:r>
              <a:rPr lang="tr-TR" b="1" dirty="0" err="1">
                <a:solidFill>
                  <a:srgbClr val="FF0000"/>
                </a:solidFill>
              </a:rPr>
              <a:t>fibroepitelyal</a:t>
            </a:r>
            <a:r>
              <a:rPr lang="tr-TR" b="1" dirty="0">
                <a:solidFill>
                  <a:srgbClr val="FF0000"/>
                </a:solidFill>
              </a:rPr>
              <a:t> polip, skin </a:t>
            </a:r>
            <a:r>
              <a:rPr lang="tr-TR" b="1" dirty="0" err="1">
                <a:solidFill>
                  <a:srgbClr val="FF0000"/>
                </a:solidFill>
              </a:rPr>
              <a:t>tag</a:t>
            </a:r>
            <a:r>
              <a:rPr lang="tr-TR" b="1" dirty="0">
                <a:solidFill>
                  <a:srgbClr val="FF0000"/>
                </a:solidFill>
              </a:rPr>
              <a:t>)</a:t>
            </a:r>
          </a:p>
          <a:p>
            <a:r>
              <a:rPr lang="tr-TR" dirty="0" err="1"/>
              <a:t>Akantozis</a:t>
            </a:r>
            <a:r>
              <a:rPr lang="tr-TR" dirty="0"/>
              <a:t> </a:t>
            </a:r>
            <a:r>
              <a:rPr lang="tr-TR" dirty="0" err="1"/>
              <a:t>nigrikans</a:t>
            </a:r>
            <a:r>
              <a:rPr lang="tr-TR" dirty="0"/>
              <a:t> ile ilişkilidirler.</a:t>
            </a:r>
          </a:p>
          <a:p>
            <a:r>
              <a:rPr lang="tr-TR" dirty="0"/>
              <a:t>Yetişkinlerde; ciltte aşırı sürtünme, </a:t>
            </a:r>
            <a:r>
              <a:rPr lang="tr-TR" dirty="0" err="1"/>
              <a:t>hormonal</a:t>
            </a:r>
            <a:r>
              <a:rPr lang="tr-TR" dirty="0"/>
              <a:t> bozukluklar, </a:t>
            </a:r>
            <a:r>
              <a:rPr lang="tr-TR" dirty="0" err="1"/>
              <a:t>Ht</a:t>
            </a:r>
            <a:r>
              <a:rPr lang="tr-TR" dirty="0"/>
              <a:t> , </a:t>
            </a:r>
            <a:r>
              <a:rPr lang="tr-TR" dirty="0" err="1"/>
              <a:t>metabolik</a:t>
            </a:r>
            <a:r>
              <a:rPr lang="tr-TR" dirty="0"/>
              <a:t> sendrom ve </a:t>
            </a:r>
            <a:r>
              <a:rPr lang="tr-TR" dirty="0" err="1"/>
              <a:t>obeziteyle</a:t>
            </a:r>
            <a:r>
              <a:rPr lang="tr-TR" dirty="0"/>
              <a:t> ilişkili oldukları gösterilmiş.</a:t>
            </a:r>
          </a:p>
          <a:p>
            <a:r>
              <a:rPr lang="tr-TR" dirty="0"/>
              <a:t>10 adetten fazla </a:t>
            </a:r>
            <a:r>
              <a:rPr lang="tr-TR" dirty="0" err="1"/>
              <a:t>fibroepitelyal</a:t>
            </a:r>
            <a:r>
              <a:rPr lang="tr-TR" dirty="0"/>
              <a:t> </a:t>
            </a:r>
            <a:r>
              <a:rPr lang="tr-TR" dirty="0" err="1"/>
              <a:t>polibi</a:t>
            </a:r>
            <a:r>
              <a:rPr lang="tr-TR" dirty="0"/>
              <a:t> olan kişilerde, </a:t>
            </a:r>
            <a:r>
              <a:rPr lang="tr-TR" dirty="0" err="1"/>
              <a:t>obezite</a:t>
            </a:r>
            <a:r>
              <a:rPr lang="tr-TR" dirty="0"/>
              <a:t> ve artmış kan </a:t>
            </a:r>
            <a:r>
              <a:rPr lang="tr-TR" dirty="0" err="1"/>
              <a:t>leptin</a:t>
            </a:r>
            <a:r>
              <a:rPr lang="tr-TR" dirty="0"/>
              <a:t> düzeyi gösterilmiş.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890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40502C-3A82-4BEE-ABC3-D593620EE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>
                <a:latin typeface="+mn-lt"/>
              </a:rPr>
              <a:t>Obezite</a:t>
            </a:r>
            <a:r>
              <a:rPr lang="tr-TR" sz="3600" b="1" dirty="0">
                <a:latin typeface="+mn-lt"/>
              </a:rPr>
              <a:t> ile İlişkili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7AC8E2-9E93-4F8E-92D7-BD2AC7C65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>
                <a:solidFill>
                  <a:srgbClr val="FF0000"/>
                </a:solidFill>
              </a:rPr>
              <a:t>Akrokordon</a:t>
            </a:r>
            <a:r>
              <a:rPr lang="tr-TR" b="1" dirty="0">
                <a:solidFill>
                  <a:srgbClr val="FF0000"/>
                </a:solidFill>
              </a:rPr>
              <a:t> (</a:t>
            </a:r>
            <a:r>
              <a:rPr lang="tr-TR" b="1" dirty="0" err="1">
                <a:solidFill>
                  <a:srgbClr val="FF0000"/>
                </a:solidFill>
              </a:rPr>
              <a:t>fibroepitelyal</a:t>
            </a:r>
            <a:r>
              <a:rPr lang="tr-TR" b="1" dirty="0">
                <a:solidFill>
                  <a:srgbClr val="FF0000"/>
                </a:solidFill>
              </a:rPr>
              <a:t> polip, skin </a:t>
            </a:r>
            <a:r>
              <a:rPr lang="tr-TR" b="1" dirty="0" err="1">
                <a:solidFill>
                  <a:srgbClr val="FF0000"/>
                </a:solidFill>
              </a:rPr>
              <a:t>tag</a:t>
            </a:r>
            <a:r>
              <a:rPr lang="tr-TR" b="1" dirty="0">
                <a:solidFill>
                  <a:srgbClr val="FF0000"/>
                </a:solidFill>
              </a:rPr>
              <a:t>)</a:t>
            </a:r>
          </a:p>
          <a:p>
            <a:r>
              <a:rPr lang="tr-TR" dirty="0"/>
              <a:t>Klinik olarak;</a:t>
            </a:r>
          </a:p>
          <a:p>
            <a:pPr lvl="1"/>
            <a:r>
              <a:rPr lang="tr-TR" sz="2800" dirty="0"/>
              <a:t>Yumuşak, kahverengi, </a:t>
            </a:r>
            <a:r>
              <a:rPr lang="tr-TR" sz="2800" dirty="0" err="1"/>
              <a:t>pedinküllü</a:t>
            </a:r>
            <a:r>
              <a:rPr lang="tr-TR" sz="2800" dirty="0"/>
              <a:t> </a:t>
            </a:r>
            <a:r>
              <a:rPr lang="tr-TR" sz="2800" dirty="0" err="1"/>
              <a:t>papüller</a:t>
            </a:r>
            <a:endParaRPr lang="tr-TR" sz="2800" dirty="0"/>
          </a:p>
          <a:p>
            <a:pPr lvl="1"/>
            <a:r>
              <a:rPr lang="tr-TR" sz="2800" dirty="0"/>
              <a:t>Genellikle boyun, koltuk altı ve kasık bölgesinde yerleşim</a:t>
            </a:r>
          </a:p>
        </p:txBody>
      </p:sp>
    </p:spTree>
    <p:extLst>
      <p:ext uri="{BB962C8B-B14F-4D97-AF65-F5344CB8AC3E}">
        <p14:creationId xmlns:p14="http://schemas.microsoft.com/office/powerpoint/2010/main" val="883598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5281E2D-31FC-47F0-A714-3EC5D7D0E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0" y="0"/>
            <a:ext cx="5563333" cy="6858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8F1B6C8-A95D-453C-B345-26CAC4E14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449" y="193638"/>
            <a:ext cx="4675989" cy="57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69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FEA134-1EC1-430B-8B10-7062D902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>
                <a:latin typeface="+mn-lt"/>
              </a:rPr>
              <a:t>Obezite</a:t>
            </a:r>
            <a:r>
              <a:rPr lang="tr-TR" sz="3600" b="1" dirty="0">
                <a:latin typeface="+mn-lt"/>
              </a:rPr>
              <a:t> ile İlişkili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6B4ADF6-4946-4A06-934C-0B83B66D9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>
                <a:solidFill>
                  <a:srgbClr val="FF0000"/>
                </a:solidFill>
              </a:rPr>
              <a:t>Stria</a:t>
            </a: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Çocukluk döneminde görülen </a:t>
            </a:r>
            <a:r>
              <a:rPr lang="tr-TR" dirty="0" err="1"/>
              <a:t>strialar</a:t>
            </a:r>
            <a:r>
              <a:rPr lang="tr-TR" dirty="0"/>
              <a:t>, direkt olarak fazla kilo ile ilişkilidir. </a:t>
            </a:r>
          </a:p>
          <a:p>
            <a:r>
              <a:rPr lang="tr-TR" dirty="0"/>
              <a:t>Lineer </a:t>
            </a:r>
            <a:r>
              <a:rPr lang="tr-TR" dirty="0" err="1"/>
              <a:t>atrofik</a:t>
            </a:r>
            <a:r>
              <a:rPr lang="tr-TR" dirty="0"/>
              <a:t> plaklar şeklindedir, gerilime dik yönde oluşurlar.</a:t>
            </a:r>
          </a:p>
          <a:p>
            <a:r>
              <a:rPr lang="tr-TR" dirty="0"/>
              <a:t>Genellikle göğüsler, kalça, karın ve uyluk bölgesinde oluşur.</a:t>
            </a:r>
          </a:p>
          <a:p>
            <a:r>
              <a:rPr lang="tr-TR" dirty="0"/>
              <a:t>Başlangıçta </a:t>
            </a:r>
            <a:r>
              <a:rPr lang="tr-TR" dirty="0" err="1"/>
              <a:t>eritematöz</a:t>
            </a:r>
            <a:r>
              <a:rPr lang="tr-TR" dirty="0"/>
              <a:t> görünümde olan </a:t>
            </a:r>
            <a:r>
              <a:rPr lang="tr-TR" dirty="0" err="1"/>
              <a:t>strialar</a:t>
            </a:r>
            <a:r>
              <a:rPr lang="tr-TR" dirty="0"/>
              <a:t> sonrasında morumsu renk alır ve son olarak soluk beyazımsı renkte, </a:t>
            </a:r>
            <a:r>
              <a:rPr lang="tr-TR" dirty="0" err="1"/>
              <a:t>deprese</a:t>
            </a:r>
            <a:r>
              <a:rPr lang="tr-TR" dirty="0"/>
              <a:t> görünüm alırlar.</a:t>
            </a:r>
          </a:p>
        </p:txBody>
      </p:sp>
    </p:spTree>
    <p:extLst>
      <p:ext uri="{BB962C8B-B14F-4D97-AF65-F5344CB8AC3E}">
        <p14:creationId xmlns:p14="http://schemas.microsoft.com/office/powerpoint/2010/main" val="2437848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B7D610B-FC96-4F17-8724-B6C2C4A59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03" y="1067090"/>
            <a:ext cx="5384985" cy="458067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F64D0FF-C2C7-4AA6-99AC-B7CBDF74B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80" y="1441525"/>
            <a:ext cx="4260028" cy="32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81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56CA31-540E-4D64-AE4F-B9AC5F3ED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>
                <a:latin typeface="+mn-lt"/>
              </a:rPr>
              <a:t>Obezite</a:t>
            </a:r>
            <a:r>
              <a:rPr lang="tr-TR" sz="3600" b="1" dirty="0">
                <a:latin typeface="+mn-lt"/>
              </a:rPr>
              <a:t> ile İlişkili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2D34F1-F876-40CE-A54D-9F75E1916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>
                <a:solidFill>
                  <a:srgbClr val="FF0000"/>
                </a:solidFill>
              </a:rPr>
              <a:t>Plantar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Hiperkeratozis</a:t>
            </a: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 err="1"/>
              <a:t>Obez</a:t>
            </a:r>
            <a:r>
              <a:rPr lang="tr-TR" dirty="0"/>
              <a:t> hastalarda, ayaklarda şekil bozuklukları oluşabilir. (arkın kaybolması ile daha geniş ve belirgin ayak izi)</a:t>
            </a:r>
          </a:p>
          <a:p>
            <a:r>
              <a:rPr lang="tr-TR" dirty="0"/>
              <a:t>Diyabetli hastalarda oluşan </a:t>
            </a:r>
            <a:r>
              <a:rPr lang="tr-TR" dirty="0" err="1"/>
              <a:t>plantar</a:t>
            </a:r>
            <a:r>
              <a:rPr lang="tr-TR" dirty="0"/>
              <a:t> </a:t>
            </a:r>
            <a:r>
              <a:rPr lang="tr-TR" dirty="0" err="1"/>
              <a:t>hiperkeratoz</a:t>
            </a:r>
            <a:r>
              <a:rPr lang="tr-TR" dirty="0"/>
              <a:t>, diyabetik ayağın öncü lezyonudur.</a:t>
            </a:r>
          </a:p>
        </p:txBody>
      </p:sp>
    </p:spTree>
    <p:extLst>
      <p:ext uri="{BB962C8B-B14F-4D97-AF65-F5344CB8AC3E}">
        <p14:creationId xmlns:p14="http://schemas.microsoft.com/office/powerpoint/2010/main" val="1711207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FBFA224-893E-4E08-9B1C-F23DC5625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496" y="785307"/>
            <a:ext cx="6480441" cy="549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95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0BC184-6E16-446B-A8BD-5BE6462EB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>
                <a:latin typeface="+mn-lt"/>
              </a:rPr>
              <a:t>Obezite</a:t>
            </a:r>
            <a:r>
              <a:rPr lang="tr-TR" sz="3600" b="1" dirty="0">
                <a:latin typeface="+mn-lt"/>
              </a:rPr>
              <a:t> ve </a:t>
            </a:r>
            <a:r>
              <a:rPr lang="tr-TR" sz="3600" b="1" dirty="0" err="1">
                <a:latin typeface="+mn-lt"/>
              </a:rPr>
              <a:t>Hidradenitis</a:t>
            </a:r>
            <a:r>
              <a:rPr lang="tr-TR" sz="3600" b="1" dirty="0">
                <a:latin typeface="+mn-lt"/>
              </a:rPr>
              <a:t> </a:t>
            </a:r>
            <a:r>
              <a:rPr lang="tr-TR" sz="3600" b="1" dirty="0" err="1">
                <a:latin typeface="+mn-lt"/>
              </a:rPr>
              <a:t>Süpüritiva</a:t>
            </a:r>
            <a:endParaRPr lang="tr-TR" sz="3600" b="1" dirty="0"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1493FB-F04A-4BBC-83F9-BD38E46DC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4867"/>
            <a:ext cx="10515600" cy="4351338"/>
          </a:xfrm>
        </p:spPr>
        <p:txBody>
          <a:bodyPr/>
          <a:lstStyle/>
          <a:p>
            <a:r>
              <a:rPr lang="tr-TR" dirty="0" err="1"/>
              <a:t>Obezite</a:t>
            </a:r>
            <a:r>
              <a:rPr lang="tr-TR" dirty="0"/>
              <a:t> bu hastalık için bir risk faktörüdür.</a:t>
            </a:r>
          </a:p>
          <a:p>
            <a:r>
              <a:rPr lang="tr-TR" dirty="0" err="1"/>
              <a:t>Puberte</a:t>
            </a:r>
            <a:r>
              <a:rPr lang="tr-TR" dirty="0"/>
              <a:t> ile başlayabilen, kronik, </a:t>
            </a:r>
            <a:r>
              <a:rPr lang="tr-TR" dirty="0" err="1"/>
              <a:t>rekürren</a:t>
            </a:r>
            <a:r>
              <a:rPr lang="tr-TR" dirty="0"/>
              <a:t> bir </a:t>
            </a:r>
            <a:r>
              <a:rPr lang="tr-TR" dirty="0" err="1"/>
              <a:t>inflamasyon</a:t>
            </a:r>
            <a:r>
              <a:rPr lang="tr-TR" dirty="0"/>
              <a:t> durumu söz konusudur.</a:t>
            </a:r>
          </a:p>
          <a:p>
            <a:r>
              <a:rPr lang="tr-TR" dirty="0"/>
              <a:t>Vücudun tüy bulunduran bölgelerindeki (koltuk altları, kasıklar ve </a:t>
            </a:r>
            <a:r>
              <a:rPr lang="tr-TR" dirty="0" err="1"/>
              <a:t>anogenital</a:t>
            </a:r>
            <a:r>
              <a:rPr lang="tr-TR" dirty="0"/>
              <a:t> bölge gibi) </a:t>
            </a:r>
            <a:r>
              <a:rPr lang="tr-TR" dirty="0" err="1"/>
              <a:t>apokrin</a:t>
            </a:r>
            <a:r>
              <a:rPr lang="tr-TR" dirty="0"/>
              <a:t> bezlerin </a:t>
            </a:r>
            <a:r>
              <a:rPr lang="tr-TR" dirty="0" err="1"/>
              <a:t>pilosebase</a:t>
            </a:r>
            <a:r>
              <a:rPr lang="tr-TR" dirty="0"/>
              <a:t> ünitelerinin </a:t>
            </a:r>
            <a:r>
              <a:rPr lang="tr-TR" dirty="0" err="1"/>
              <a:t>inflamasyonu</a:t>
            </a:r>
            <a:r>
              <a:rPr lang="tr-TR" dirty="0"/>
              <a:t> söz konusudur.</a:t>
            </a:r>
          </a:p>
          <a:p>
            <a:r>
              <a:rPr lang="tr-TR" dirty="0"/>
              <a:t>Ağrılı nodüller, kistler ve </a:t>
            </a:r>
            <a:r>
              <a:rPr lang="tr-TR" dirty="0" err="1"/>
              <a:t>mukopürülan</a:t>
            </a:r>
            <a:r>
              <a:rPr lang="tr-TR" dirty="0"/>
              <a:t> akıntının gerçekleştiği sinüsler bulunabilir.</a:t>
            </a:r>
          </a:p>
          <a:p>
            <a:r>
              <a:rPr lang="tr-TR" dirty="0"/>
              <a:t>Sigara kullanımı bir risk faktörüdür.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2146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850EB4-713B-4E41-BD1E-17E2FA61E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>
                <a:latin typeface="+mn-lt"/>
              </a:rPr>
              <a:t>Giriş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CE524EF-04B6-45E9-91E9-516E54FC5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Diyabet ve </a:t>
            </a:r>
            <a:r>
              <a:rPr lang="tr-TR" dirty="0" err="1"/>
              <a:t>obezitenin</a:t>
            </a:r>
            <a:r>
              <a:rPr lang="tr-TR" dirty="0"/>
              <a:t> cilt bulguları, çocuklarda hastalığın başlangıç yaşı, süresi ve ciddiyeti ile doğrudan ilişkilidir.</a:t>
            </a:r>
          </a:p>
          <a:p>
            <a:r>
              <a:rPr lang="tr-TR" dirty="0"/>
              <a:t>Bu derlemede, 2 bölüm halinde diyabet ve </a:t>
            </a:r>
            <a:r>
              <a:rPr lang="tr-TR" dirty="0" err="1"/>
              <a:t>obeziteyle</a:t>
            </a:r>
            <a:r>
              <a:rPr lang="tr-TR" dirty="0"/>
              <a:t> ilişkili cilt bulgularını inceleyeceğiz.</a:t>
            </a:r>
          </a:p>
        </p:txBody>
      </p:sp>
    </p:spTree>
    <p:extLst>
      <p:ext uri="{BB962C8B-B14F-4D97-AF65-F5344CB8AC3E}">
        <p14:creationId xmlns:p14="http://schemas.microsoft.com/office/powerpoint/2010/main" val="35835585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8F5FDF7-F38A-4720-B8A8-6A20B9C03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34" y="567882"/>
            <a:ext cx="4773011" cy="57145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EF76D49-C488-4B91-8163-56CFE77AE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758" y="720763"/>
            <a:ext cx="4773011" cy="489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80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F34515-8106-4652-AAB7-69707F8C7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b="1" dirty="0">
                <a:latin typeface="+mn-lt"/>
              </a:rPr>
              <a:t>Sonuç</a:t>
            </a:r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7531AA7-7C87-4E94-AEEA-7E0388C6A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Sonuç olarak, diyabet ve </a:t>
            </a:r>
            <a:r>
              <a:rPr lang="tr-TR" dirty="0" err="1"/>
              <a:t>obezite</a:t>
            </a:r>
            <a:r>
              <a:rPr lang="tr-TR" dirty="0"/>
              <a:t> </a:t>
            </a:r>
            <a:r>
              <a:rPr lang="tr-TR" dirty="0" err="1"/>
              <a:t>prevelansı</a:t>
            </a:r>
            <a:r>
              <a:rPr lang="tr-TR" dirty="0"/>
              <a:t> artan ve cilt üzerine önemli etkileri olan iki majör sistemik hastalıktır. </a:t>
            </a:r>
          </a:p>
          <a:p>
            <a:r>
              <a:rPr lang="tr-TR" dirty="0"/>
              <a:t>Biz </a:t>
            </a:r>
            <a:r>
              <a:rPr lang="tr-TR" dirty="0" err="1"/>
              <a:t>klinisyenlerin</a:t>
            </a:r>
            <a:r>
              <a:rPr lang="tr-TR" dirty="0"/>
              <a:t>, bu hastalıklarla ilişkili cilt bulgularına hakim olup bu konudaki donanımını arttırması, erken tanı ve sekelleri önleyebilmek açısından önem taşımaktadır.</a:t>
            </a:r>
          </a:p>
        </p:txBody>
      </p:sp>
    </p:spTree>
    <p:extLst>
      <p:ext uri="{BB962C8B-B14F-4D97-AF65-F5344CB8AC3E}">
        <p14:creationId xmlns:p14="http://schemas.microsoft.com/office/powerpoint/2010/main" val="42077527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8FF6D63-1F7E-4CEC-B4BB-FE25A5328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77030"/>
          </a:xfrm>
        </p:spPr>
        <p:txBody>
          <a:bodyPr>
            <a:normAutofit/>
          </a:bodyPr>
          <a:lstStyle/>
          <a:p>
            <a:pPr algn="ctr"/>
            <a:r>
              <a:rPr lang="tr-TR" sz="8800" b="1" dirty="0"/>
              <a:t>TEŞEKKÜRLER…</a:t>
            </a:r>
          </a:p>
        </p:txBody>
      </p:sp>
    </p:spTree>
    <p:extLst>
      <p:ext uri="{BB962C8B-B14F-4D97-AF65-F5344CB8AC3E}">
        <p14:creationId xmlns:p14="http://schemas.microsoft.com/office/powerpoint/2010/main" val="3577665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E58AFFA-22A1-4AB7-96E5-8D4A54DED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834" y="505838"/>
            <a:ext cx="11566187" cy="6050605"/>
          </a:xfrm>
        </p:spPr>
      </p:pic>
    </p:spTree>
    <p:extLst>
      <p:ext uri="{BB962C8B-B14F-4D97-AF65-F5344CB8AC3E}">
        <p14:creationId xmlns:p14="http://schemas.microsoft.com/office/powerpoint/2010/main" val="436304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D3A9BD-AC29-4A0A-B0ED-233E179AA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Diyabete </a:t>
            </a:r>
            <a:r>
              <a:rPr lang="tr-TR" sz="3600" b="1" dirty="0" err="1">
                <a:latin typeface="+mn-lt"/>
              </a:rPr>
              <a:t>Sekonder</a:t>
            </a:r>
            <a:r>
              <a:rPr lang="tr-TR" sz="3600" b="1" dirty="0">
                <a:latin typeface="+mn-lt"/>
              </a:rPr>
              <a:t>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51A221A-3942-4A1A-9DF2-F618DDEF0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>
                <a:solidFill>
                  <a:srgbClr val="FF0000"/>
                </a:solidFill>
              </a:rPr>
              <a:t>Kserozis</a:t>
            </a:r>
            <a:r>
              <a:rPr lang="tr-TR" b="1" dirty="0">
                <a:solidFill>
                  <a:srgbClr val="FF0000"/>
                </a:solidFill>
              </a:rPr>
              <a:t> ve Ciltte Kalınlaşma </a:t>
            </a:r>
          </a:p>
          <a:p>
            <a:r>
              <a:rPr lang="tr-TR" dirty="0" err="1"/>
              <a:t>Kserozis</a:t>
            </a:r>
            <a:r>
              <a:rPr lang="tr-TR" dirty="0"/>
              <a:t> (kuru cilt), diyabetin en erken ve en yaygın belirtilerinden biridir ve DM1'li hastaların % 22 kadarında bulunur.</a:t>
            </a:r>
          </a:p>
          <a:p>
            <a:r>
              <a:rPr lang="tr-TR" dirty="0"/>
              <a:t>Diyabetli hastalarda </a:t>
            </a:r>
            <a:r>
              <a:rPr lang="tr-TR" dirty="0" err="1"/>
              <a:t>kserozis</a:t>
            </a:r>
            <a:r>
              <a:rPr lang="tr-TR" dirty="0"/>
              <a:t> görülmese bile ciltte kalınlaşma ve buna bağlı elastikiyet kaybı gözlenir. Eller ve ayaklar bu değişimin en çok görüldüğü yerlerdir.</a:t>
            </a:r>
          </a:p>
          <a:p>
            <a:r>
              <a:rPr lang="tr-TR" dirty="0"/>
              <a:t>Bu duruma bağlı olarak eklem hareketlerinde kısıtlanma yaşanabilir.</a:t>
            </a:r>
          </a:p>
        </p:txBody>
      </p:sp>
    </p:spTree>
    <p:extLst>
      <p:ext uri="{BB962C8B-B14F-4D97-AF65-F5344CB8AC3E}">
        <p14:creationId xmlns:p14="http://schemas.microsoft.com/office/powerpoint/2010/main" val="2161808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8D0F75-A317-437B-843A-E0DD6F5F1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Diyabete </a:t>
            </a:r>
            <a:r>
              <a:rPr lang="tr-TR" sz="3600" b="1" dirty="0" err="1">
                <a:latin typeface="+mn-lt"/>
              </a:rPr>
              <a:t>Sekonder</a:t>
            </a:r>
            <a:r>
              <a:rPr lang="tr-TR" sz="3600" b="1" dirty="0">
                <a:latin typeface="+mn-lt"/>
              </a:rPr>
              <a:t>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62F2AC8-2046-423C-8649-141F26E59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>
                <a:solidFill>
                  <a:srgbClr val="FF0000"/>
                </a:solidFill>
              </a:rPr>
              <a:t>Keratozis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Pilaris</a:t>
            </a: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10 yaş üzeri, DM tip 1’li çocuklarda </a:t>
            </a:r>
            <a:r>
              <a:rPr lang="tr-TR" dirty="0" err="1"/>
              <a:t>prevelansı</a:t>
            </a:r>
            <a:r>
              <a:rPr lang="tr-TR" dirty="0"/>
              <a:t> % 11.7.</a:t>
            </a:r>
          </a:p>
          <a:p>
            <a:r>
              <a:rPr lang="tr-TR" dirty="0"/>
              <a:t>Klinik görünümü; </a:t>
            </a:r>
          </a:p>
          <a:p>
            <a:pPr lvl="1"/>
            <a:r>
              <a:rPr lang="tr-TR" sz="2800" dirty="0"/>
              <a:t>Özellikle kollar ve bacakların </a:t>
            </a:r>
            <a:r>
              <a:rPr lang="tr-TR" sz="2800" dirty="0" err="1"/>
              <a:t>ekstansör</a:t>
            </a:r>
            <a:r>
              <a:rPr lang="tr-TR" sz="2800" dirty="0"/>
              <a:t> yüzeylerinde,</a:t>
            </a:r>
          </a:p>
          <a:p>
            <a:pPr lvl="1"/>
            <a:r>
              <a:rPr lang="tr-TR" sz="2800" dirty="0"/>
              <a:t>Gövde, kalça ve nadiren yüzde de olabilir</a:t>
            </a:r>
          </a:p>
          <a:p>
            <a:pPr lvl="1"/>
            <a:r>
              <a:rPr lang="tr-TR" sz="2800" dirty="0" err="1"/>
              <a:t>Eritem</a:t>
            </a:r>
            <a:r>
              <a:rPr lang="tr-TR" sz="2800" dirty="0"/>
              <a:t> ve </a:t>
            </a:r>
            <a:r>
              <a:rPr lang="tr-TR" sz="2800" dirty="0" err="1"/>
              <a:t>foliküler</a:t>
            </a:r>
            <a:r>
              <a:rPr lang="tr-TR" sz="2800" dirty="0"/>
              <a:t> </a:t>
            </a:r>
            <a:r>
              <a:rPr lang="tr-TR" sz="2800" dirty="0" err="1"/>
              <a:t>papüller</a:t>
            </a:r>
            <a:endParaRPr lang="tr-TR" sz="2800" dirty="0"/>
          </a:p>
          <a:p>
            <a:r>
              <a:rPr lang="tr-TR" dirty="0"/>
              <a:t>Özellikle </a:t>
            </a:r>
            <a:r>
              <a:rPr lang="tr-TR" dirty="0" err="1"/>
              <a:t>atopik</a:t>
            </a:r>
            <a:r>
              <a:rPr lang="tr-TR" dirty="0"/>
              <a:t> dermatit ve yüksek BKİ ile ilişkilidir.</a:t>
            </a:r>
          </a:p>
          <a:p>
            <a:r>
              <a:rPr lang="tr-TR" dirty="0"/>
              <a:t>Kış aylarında artış gösterir, yazları hafifler.</a:t>
            </a:r>
          </a:p>
        </p:txBody>
      </p:sp>
    </p:spTree>
    <p:extLst>
      <p:ext uri="{BB962C8B-B14F-4D97-AF65-F5344CB8AC3E}">
        <p14:creationId xmlns:p14="http://schemas.microsoft.com/office/powerpoint/2010/main" val="2542513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F90339C-0474-48E1-9E49-1CC4FB33A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03" y="787940"/>
            <a:ext cx="6206246" cy="539885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49913FD5-A918-4F67-94B6-68ACE996D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251" y="787940"/>
            <a:ext cx="5089396" cy="528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08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37AED1-E6A7-4382-907E-50637F5B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latin typeface="+mn-lt"/>
              </a:rPr>
              <a:t>Diyabete </a:t>
            </a:r>
            <a:r>
              <a:rPr lang="tr-TR" sz="3600" b="1" dirty="0" err="1">
                <a:latin typeface="+mn-lt"/>
              </a:rPr>
              <a:t>Sekonder</a:t>
            </a:r>
            <a:r>
              <a:rPr lang="tr-TR" sz="3600" b="1" dirty="0">
                <a:latin typeface="+mn-lt"/>
              </a:rPr>
              <a:t> Cilt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D110227-4BB1-4914-AB93-06D09B85E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>
                <a:solidFill>
                  <a:srgbClr val="FF0000"/>
                </a:solidFill>
              </a:rPr>
              <a:t>Rubeozis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Faciei</a:t>
            </a: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Diyabet hastalarında görülen karakteristik yüz döküntüsüdür.</a:t>
            </a:r>
          </a:p>
          <a:p>
            <a:r>
              <a:rPr lang="tr-TR" dirty="0"/>
              <a:t>Muhtemelen yanak bölgesindeki küçük damarların, </a:t>
            </a:r>
            <a:r>
              <a:rPr lang="tr-TR" dirty="0" err="1"/>
              <a:t>mikroanjiyopatiye</a:t>
            </a:r>
            <a:r>
              <a:rPr lang="tr-TR" dirty="0"/>
              <a:t> </a:t>
            </a:r>
            <a:r>
              <a:rPr lang="tr-TR" dirty="0" err="1"/>
              <a:t>sekonder</a:t>
            </a:r>
            <a:r>
              <a:rPr lang="tr-TR" dirty="0"/>
              <a:t> genişlemesi ile oluşur.</a:t>
            </a:r>
          </a:p>
          <a:p>
            <a:r>
              <a:rPr lang="tr-TR" dirty="0"/>
              <a:t>Tip 2 diyabetlilerdeki </a:t>
            </a:r>
            <a:r>
              <a:rPr lang="tr-TR" dirty="0" err="1"/>
              <a:t>prevelansı</a:t>
            </a:r>
            <a:r>
              <a:rPr lang="tr-TR" dirty="0"/>
              <a:t>, tip 1 </a:t>
            </a:r>
            <a:r>
              <a:rPr lang="tr-TR" dirty="0" err="1"/>
              <a:t>DM’lilere</a:t>
            </a:r>
            <a:r>
              <a:rPr lang="tr-TR" dirty="0"/>
              <a:t> göre daha yüksektir.</a:t>
            </a:r>
          </a:p>
        </p:txBody>
      </p:sp>
    </p:spTree>
    <p:extLst>
      <p:ext uri="{BB962C8B-B14F-4D97-AF65-F5344CB8AC3E}">
        <p14:creationId xmlns:p14="http://schemas.microsoft.com/office/powerpoint/2010/main" val="3826169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1592</Words>
  <Application>Microsoft Office PowerPoint</Application>
  <PresentationFormat>Geniş ekran</PresentationFormat>
  <Paragraphs>191</Paragraphs>
  <Slides>42</Slides>
  <Notes>15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Teması</vt:lpstr>
      <vt:lpstr>OBEZ VE DİYABETLİ ÇOCUKLARDA CİLT BULGULARI</vt:lpstr>
      <vt:lpstr>PowerPoint Sunusu</vt:lpstr>
      <vt:lpstr>Giriş</vt:lpstr>
      <vt:lpstr>Giriş</vt:lpstr>
      <vt:lpstr>PowerPoint Sunusu</vt:lpstr>
      <vt:lpstr>Diyabete Sekonder Cilt Bulguları</vt:lpstr>
      <vt:lpstr>Diyabete Sekonder Cilt Bulguları</vt:lpstr>
      <vt:lpstr>PowerPoint Sunusu</vt:lpstr>
      <vt:lpstr>Diyabete Sekonder Cilt Bulguları</vt:lpstr>
      <vt:lpstr>PowerPoint Sunusu</vt:lpstr>
      <vt:lpstr>Diyabete Sekonder Cilt Bulguları</vt:lpstr>
      <vt:lpstr>Diyabete Sekonder Cilt Bulguları</vt:lpstr>
      <vt:lpstr>Diyabete Sekonder Cilt Bulguları</vt:lpstr>
      <vt:lpstr>Diyabete Sekonder Cilt Bulguları</vt:lpstr>
      <vt:lpstr>PowerPoint Sunusu</vt:lpstr>
      <vt:lpstr>Diyabete Sekonder Cilt Bulguları</vt:lpstr>
      <vt:lpstr>Diyabete Sekonder Cilt Bulguları</vt:lpstr>
      <vt:lpstr>Diyabetli Hastalarda Sık Görülen Cilt Bozuklukları</vt:lpstr>
      <vt:lpstr>PowerPoint Sunusu</vt:lpstr>
      <vt:lpstr>Diyabetli Hastalarda Sık Görülen Cilt Bozuklukları</vt:lpstr>
      <vt:lpstr>PowerPoint Sunusu</vt:lpstr>
      <vt:lpstr>PowerPoint Sunusu</vt:lpstr>
      <vt:lpstr>Diyabetli Hastalarda Sık Görülen Cilt Bozuklukları</vt:lpstr>
      <vt:lpstr>PowerPoint Sunusu</vt:lpstr>
      <vt:lpstr>İnsülin Direncine Bağlı Cilt Bulguları</vt:lpstr>
      <vt:lpstr>Obezite </vt:lpstr>
      <vt:lpstr>PowerPoint Sunusu</vt:lpstr>
      <vt:lpstr>Obezite ile İlişkili Cilt Bulguları</vt:lpstr>
      <vt:lpstr>PowerPoint Sunusu</vt:lpstr>
      <vt:lpstr>PowerPoint Sunusu</vt:lpstr>
      <vt:lpstr>Obezite ile İlişkili Cilt Bulguları</vt:lpstr>
      <vt:lpstr>Obezite ile İlişkili Cilt Bulguları</vt:lpstr>
      <vt:lpstr>Obezite ile İlişkili Cilt Bulguları</vt:lpstr>
      <vt:lpstr>PowerPoint Sunusu</vt:lpstr>
      <vt:lpstr>Obezite ile İlişkili Cilt Bulguları</vt:lpstr>
      <vt:lpstr>PowerPoint Sunusu</vt:lpstr>
      <vt:lpstr>Obezite ile İlişkili Cilt Bulguları</vt:lpstr>
      <vt:lpstr>PowerPoint Sunusu</vt:lpstr>
      <vt:lpstr>Obezite ve Hidradenitis Süpüritiva</vt:lpstr>
      <vt:lpstr>PowerPoint Sunusu</vt:lpstr>
      <vt:lpstr>Sonuç </vt:lpstr>
      <vt:lpstr>TEŞEKKÜRLER…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OBEZ VE DİYABETLİ ÇOCUKLARDA CİLT BULGULARI</dc:title>
  <dc:creator>Feyzanur  Çelik</dc:creator>
  <cp:lastModifiedBy>Feyzanur  Çelik</cp:lastModifiedBy>
  <cp:revision>53</cp:revision>
  <dcterms:created xsi:type="dcterms:W3CDTF">2020-12-20T17:36:05Z</dcterms:created>
  <dcterms:modified xsi:type="dcterms:W3CDTF">2021-01-20T06:46:55Z</dcterms:modified>
</cp:coreProperties>
</file>