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68" r:id="rId3"/>
    <p:sldId id="269" r:id="rId4"/>
    <p:sldId id="272" r:id="rId5"/>
    <p:sldId id="297" r:id="rId6"/>
    <p:sldId id="273" r:id="rId7"/>
    <p:sldId id="260" r:id="rId8"/>
    <p:sldId id="276" r:id="rId9"/>
    <p:sldId id="261" r:id="rId10"/>
    <p:sldId id="274" r:id="rId11"/>
    <p:sldId id="262" r:id="rId12"/>
    <p:sldId id="264" r:id="rId13"/>
    <p:sldId id="298" r:id="rId14"/>
    <p:sldId id="299" r:id="rId15"/>
    <p:sldId id="300" r:id="rId16"/>
    <p:sldId id="263" r:id="rId17"/>
    <p:sldId id="277" r:id="rId18"/>
    <p:sldId id="301" r:id="rId19"/>
    <p:sldId id="265" r:id="rId20"/>
    <p:sldId id="278" r:id="rId21"/>
    <p:sldId id="280" r:id="rId22"/>
    <p:sldId id="303" r:id="rId23"/>
    <p:sldId id="304" r:id="rId24"/>
    <p:sldId id="279" r:id="rId25"/>
    <p:sldId id="281" r:id="rId26"/>
    <p:sldId id="302" r:id="rId27"/>
    <p:sldId id="282" r:id="rId28"/>
    <p:sldId id="266" r:id="rId29"/>
    <p:sldId id="283" r:id="rId30"/>
    <p:sldId id="284" r:id="rId31"/>
    <p:sldId id="311" r:id="rId32"/>
    <p:sldId id="309" r:id="rId33"/>
    <p:sldId id="310" r:id="rId34"/>
    <p:sldId id="287" r:id="rId35"/>
    <p:sldId id="288" r:id="rId36"/>
    <p:sldId id="289" r:id="rId37"/>
    <p:sldId id="285" r:id="rId38"/>
    <p:sldId id="286" r:id="rId39"/>
    <p:sldId id="267" r:id="rId40"/>
    <p:sldId id="312" r:id="rId41"/>
    <p:sldId id="296" r:id="rId42"/>
    <p:sldId id="315" r:id="rId43"/>
    <p:sldId id="316" r:id="rId44"/>
    <p:sldId id="290" r:id="rId45"/>
    <p:sldId id="291" r:id="rId46"/>
    <p:sldId id="292" r:id="rId47"/>
    <p:sldId id="294" r:id="rId48"/>
    <p:sldId id="295" r:id="rId49"/>
    <p:sldId id="305" r:id="rId50"/>
    <p:sldId id="313" r:id="rId51"/>
    <p:sldId id="306" r:id="rId52"/>
    <p:sldId id="307" r:id="rId53"/>
    <p:sldId id="308" r:id="rId54"/>
    <p:sldId id="293" r:id="rId5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956" autoAdjust="0"/>
  </p:normalViewPr>
  <p:slideViewPr>
    <p:cSldViewPr snapToGrid="0">
      <p:cViewPr varScale="1">
        <p:scale>
          <a:sx n="72" d="100"/>
          <a:sy n="72" d="100"/>
        </p:scale>
        <p:origin x="110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ket Erden" userId="da221b18f8c46770" providerId="LiveId" clId="{A9EF05CF-44A5-487F-BE29-41C1575E3534}"/>
    <pc:docChg chg="custSel addSld delSld modSld">
      <pc:chgData name="Buket Erden" userId="da221b18f8c46770" providerId="LiveId" clId="{A9EF05CF-44A5-487F-BE29-41C1575E3534}" dt="2023-10-11T09:38:05.846" v="431"/>
      <pc:docMkLst>
        <pc:docMk/>
      </pc:docMkLst>
      <pc:sldChg chg="modSp mod">
        <pc:chgData name="Buket Erden" userId="da221b18f8c46770" providerId="LiveId" clId="{A9EF05CF-44A5-487F-BE29-41C1575E3534}" dt="2023-10-11T08:51:18.406" v="102" actId="20577"/>
        <pc:sldMkLst>
          <pc:docMk/>
          <pc:sldMk cId="3961541274" sldId="256"/>
        </pc:sldMkLst>
        <pc:spChg chg="mod">
          <ac:chgData name="Buket Erden" userId="da221b18f8c46770" providerId="LiveId" clId="{A9EF05CF-44A5-487F-BE29-41C1575E3534}" dt="2023-10-11T08:50:43.571" v="27" actId="20577"/>
          <ac:spMkLst>
            <pc:docMk/>
            <pc:sldMk cId="3961541274" sldId="256"/>
            <ac:spMk id="2" creationId="{D91CA21B-FF41-545F-EE82-6261560E88AC}"/>
          </ac:spMkLst>
        </pc:spChg>
        <pc:spChg chg="mod">
          <ac:chgData name="Buket Erden" userId="da221b18f8c46770" providerId="LiveId" clId="{A9EF05CF-44A5-487F-BE29-41C1575E3534}" dt="2023-10-11T08:51:18.406" v="102" actId="20577"/>
          <ac:spMkLst>
            <pc:docMk/>
            <pc:sldMk cId="3961541274" sldId="256"/>
            <ac:spMk id="3" creationId="{6FEC7D19-3987-44FE-0CBA-16222B1C34DF}"/>
          </ac:spMkLst>
        </pc:spChg>
      </pc:sldChg>
      <pc:sldChg chg="del">
        <pc:chgData name="Buket Erden" userId="da221b18f8c46770" providerId="LiveId" clId="{A9EF05CF-44A5-487F-BE29-41C1575E3534}" dt="2023-10-11T07:55:46.851" v="1" actId="2696"/>
        <pc:sldMkLst>
          <pc:docMk/>
          <pc:sldMk cId="2129221115" sldId="257"/>
        </pc:sldMkLst>
      </pc:sldChg>
      <pc:sldChg chg="del">
        <pc:chgData name="Buket Erden" userId="da221b18f8c46770" providerId="LiveId" clId="{A9EF05CF-44A5-487F-BE29-41C1575E3534}" dt="2023-10-11T07:55:50.948" v="2" actId="2696"/>
        <pc:sldMkLst>
          <pc:docMk/>
          <pc:sldMk cId="530179516" sldId="258"/>
        </pc:sldMkLst>
      </pc:sldChg>
      <pc:sldChg chg="modSp new mod">
        <pc:chgData name="Buket Erden" userId="da221b18f8c46770" providerId="LiveId" clId="{A9EF05CF-44A5-487F-BE29-41C1575E3534}" dt="2023-10-11T09:15:11.601" v="181"/>
        <pc:sldMkLst>
          <pc:docMk/>
          <pc:sldMk cId="2009134557" sldId="259"/>
        </pc:sldMkLst>
        <pc:spChg chg="mod">
          <ac:chgData name="Buket Erden" userId="da221b18f8c46770" providerId="LiveId" clId="{A9EF05CF-44A5-487F-BE29-41C1575E3534}" dt="2023-10-11T08:51:56.869" v="157" actId="20577"/>
          <ac:spMkLst>
            <pc:docMk/>
            <pc:sldMk cId="2009134557" sldId="259"/>
            <ac:spMk id="2" creationId="{629DBEFF-8975-8CA1-7163-AFA6D3A1B490}"/>
          </ac:spMkLst>
        </pc:spChg>
        <pc:spChg chg="mod">
          <ac:chgData name="Buket Erden" userId="da221b18f8c46770" providerId="LiveId" clId="{A9EF05CF-44A5-487F-BE29-41C1575E3534}" dt="2023-10-11T09:15:11.601" v="181"/>
          <ac:spMkLst>
            <pc:docMk/>
            <pc:sldMk cId="2009134557" sldId="259"/>
            <ac:spMk id="3" creationId="{DBE2A9CD-53C2-DFD3-490C-B33BFDD7D1F7}"/>
          </ac:spMkLst>
        </pc:spChg>
      </pc:sldChg>
      <pc:sldChg chg="addSp delSp modSp new mod modNotesTx">
        <pc:chgData name="Buket Erden" userId="da221b18f8c46770" providerId="LiveId" clId="{A9EF05CF-44A5-487F-BE29-41C1575E3534}" dt="2023-10-11T09:17:56.605" v="208"/>
        <pc:sldMkLst>
          <pc:docMk/>
          <pc:sldMk cId="309212097" sldId="260"/>
        </pc:sldMkLst>
        <pc:spChg chg="mod">
          <ac:chgData name="Buket Erden" userId="da221b18f8c46770" providerId="LiveId" clId="{A9EF05CF-44A5-487F-BE29-41C1575E3534}" dt="2023-10-11T09:12:32.041" v="166" actId="1076"/>
          <ac:spMkLst>
            <pc:docMk/>
            <pc:sldMk cId="309212097" sldId="260"/>
            <ac:spMk id="2" creationId="{A25D2F0C-DBF0-D568-CF11-6918656E4EA4}"/>
          </ac:spMkLst>
        </pc:spChg>
        <pc:spChg chg="del">
          <ac:chgData name="Buket Erden" userId="da221b18f8c46770" providerId="LiveId" clId="{A9EF05CF-44A5-487F-BE29-41C1575E3534}" dt="2023-10-11T09:12:16.798" v="162" actId="22"/>
          <ac:spMkLst>
            <pc:docMk/>
            <pc:sldMk cId="309212097" sldId="260"/>
            <ac:spMk id="3" creationId="{00554255-7909-4804-E432-B45561948E97}"/>
          </ac:spMkLst>
        </pc:spChg>
        <pc:picChg chg="add mod ord">
          <ac:chgData name="Buket Erden" userId="da221b18f8c46770" providerId="LiveId" clId="{A9EF05CF-44A5-487F-BE29-41C1575E3534}" dt="2023-10-11T09:13:02.683" v="176" actId="14100"/>
          <ac:picMkLst>
            <pc:docMk/>
            <pc:sldMk cId="309212097" sldId="260"/>
            <ac:picMk id="5" creationId="{28338A03-6AF1-6CE2-7AE3-D2A16B2CDCB8}"/>
          </ac:picMkLst>
        </pc:picChg>
      </pc:sldChg>
      <pc:sldChg chg="modSp new mod">
        <pc:chgData name="Buket Erden" userId="da221b18f8c46770" providerId="LiveId" clId="{A9EF05CF-44A5-487F-BE29-41C1575E3534}" dt="2023-10-11T09:31:04.488" v="309"/>
        <pc:sldMkLst>
          <pc:docMk/>
          <pc:sldMk cId="1078395426" sldId="261"/>
        </pc:sldMkLst>
        <pc:spChg chg="mod">
          <ac:chgData name="Buket Erden" userId="da221b18f8c46770" providerId="LiveId" clId="{A9EF05CF-44A5-487F-BE29-41C1575E3534}" dt="2023-10-11T09:16:13.353" v="204" actId="20577"/>
          <ac:spMkLst>
            <pc:docMk/>
            <pc:sldMk cId="1078395426" sldId="261"/>
            <ac:spMk id="2" creationId="{14CE18D8-4DA1-6D68-79E3-B02545778AD7}"/>
          </ac:spMkLst>
        </pc:spChg>
        <pc:spChg chg="mod">
          <ac:chgData name="Buket Erden" userId="da221b18f8c46770" providerId="LiveId" clId="{A9EF05CF-44A5-487F-BE29-41C1575E3534}" dt="2023-10-11T09:31:04.488" v="309"/>
          <ac:spMkLst>
            <pc:docMk/>
            <pc:sldMk cId="1078395426" sldId="261"/>
            <ac:spMk id="3" creationId="{56817F42-D990-33AE-4500-5D59A01C7C33}"/>
          </ac:spMkLst>
        </pc:spChg>
      </pc:sldChg>
      <pc:sldChg chg="modSp new mod">
        <pc:chgData name="Buket Erden" userId="da221b18f8c46770" providerId="LiveId" clId="{A9EF05CF-44A5-487F-BE29-41C1575E3534}" dt="2023-10-11T09:23:45.602" v="237"/>
        <pc:sldMkLst>
          <pc:docMk/>
          <pc:sldMk cId="2475275361" sldId="262"/>
        </pc:sldMkLst>
        <pc:spChg chg="mod">
          <ac:chgData name="Buket Erden" userId="da221b18f8c46770" providerId="LiveId" clId="{A9EF05CF-44A5-487F-BE29-41C1575E3534}" dt="2023-10-11T09:21:46.961" v="234" actId="20577"/>
          <ac:spMkLst>
            <pc:docMk/>
            <pc:sldMk cId="2475275361" sldId="262"/>
            <ac:spMk id="2" creationId="{42D5F1E2-286E-26D4-9B70-07F6AAD5AEB5}"/>
          </ac:spMkLst>
        </pc:spChg>
        <pc:spChg chg="mod">
          <ac:chgData name="Buket Erden" userId="da221b18f8c46770" providerId="LiveId" clId="{A9EF05CF-44A5-487F-BE29-41C1575E3534}" dt="2023-10-11T09:23:45.602" v="237"/>
          <ac:spMkLst>
            <pc:docMk/>
            <pc:sldMk cId="2475275361" sldId="262"/>
            <ac:spMk id="3" creationId="{281B2D96-6701-37A6-2019-C752D9CD4E78}"/>
          </ac:spMkLst>
        </pc:spChg>
      </pc:sldChg>
      <pc:sldChg chg="modSp new mod">
        <pc:chgData name="Buket Erden" userId="da221b18f8c46770" providerId="LiveId" clId="{A9EF05CF-44A5-487F-BE29-41C1575E3534}" dt="2023-10-11T09:25:11.895" v="263"/>
        <pc:sldMkLst>
          <pc:docMk/>
          <pc:sldMk cId="3167622674" sldId="263"/>
        </pc:sldMkLst>
        <pc:spChg chg="mod">
          <ac:chgData name="Buket Erden" userId="da221b18f8c46770" providerId="LiveId" clId="{A9EF05CF-44A5-487F-BE29-41C1575E3534}" dt="2023-10-11T09:24:12.058" v="260" actId="5793"/>
          <ac:spMkLst>
            <pc:docMk/>
            <pc:sldMk cId="3167622674" sldId="263"/>
            <ac:spMk id="2" creationId="{02300035-AD0A-A5E1-2F5C-23DD0A1EF562}"/>
          </ac:spMkLst>
        </pc:spChg>
        <pc:spChg chg="mod">
          <ac:chgData name="Buket Erden" userId="da221b18f8c46770" providerId="LiveId" clId="{A9EF05CF-44A5-487F-BE29-41C1575E3534}" dt="2023-10-11T09:25:11.895" v="263"/>
          <ac:spMkLst>
            <pc:docMk/>
            <pc:sldMk cId="3167622674" sldId="263"/>
            <ac:spMk id="3" creationId="{3BC7BE88-FD33-F42C-7BBA-72681D748D62}"/>
          </ac:spMkLst>
        </pc:spChg>
      </pc:sldChg>
      <pc:sldChg chg="modSp new mod">
        <pc:chgData name="Buket Erden" userId="da221b18f8c46770" providerId="LiveId" clId="{A9EF05CF-44A5-487F-BE29-41C1575E3534}" dt="2023-10-11T09:29:13.029" v="300" actId="20577"/>
        <pc:sldMkLst>
          <pc:docMk/>
          <pc:sldMk cId="475296280" sldId="264"/>
        </pc:sldMkLst>
        <pc:spChg chg="mod">
          <ac:chgData name="Buket Erden" userId="da221b18f8c46770" providerId="LiveId" clId="{A9EF05CF-44A5-487F-BE29-41C1575E3534}" dt="2023-10-11T09:29:13.029" v="300" actId="20577"/>
          <ac:spMkLst>
            <pc:docMk/>
            <pc:sldMk cId="475296280" sldId="264"/>
            <ac:spMk id="2" creationId="{FE56EF0C-FBD5-A972-3E45-32AFB5C742F0}"/>
          </ac:spMkLst>
        </pc:spChg>
      </pc:sldChg>
      <pc:sldChg chg="modSp new mod">
        <pc:chgData name="Buket Erden" userId="da221b18f8c46770" providerId="LiveId" clId="{A9EF05CF-44A5-487F-BE29-41C1575E3534}" dt="2023-10-11T09:33:57.835" v="324" actId="27636"/>
        <pc:sldMkLst>
          <pc:docMk/>
          <pc:sldMk cId="508415090" sldId="265"/>
        </pc:sldMkLst>
        <pc:spChg chg="mod">
          <ac:chgData name="Buket Erden" userId="da221b18f8c46770" providerId="LiveId" clId="{A9EF05CF-44A5-487F-BE29-41C1575E3534}" dt="2023-10-11T09:33:57.835" v="324" actId="27636"/>
          <ac:spMkLst>
            <pc:docMk/>
            <pc:sldMk cId="508415090" sldId="265"/>
            <ac:spMk id="3" creationId="{42593786-FB0A-F81D-7391-C6F3DD46C0C8}"/>
          </ac:spMkLst>
        </pc:spChg>
      </pc:sldChg>
      <pc:sldChg chg="modSp new mod">
        <pc:chgData name="Buket Erden" userId="da221b18f8c46770" providerId="LiveId" clId="{A9EF05CF-44A5-487F-BE29-41C1575E3534}" dt="2023-10-11T09:34:25.835" v="325"/>
        <pc:sldMkLst>
          <pc:docMk/>
          <pc:sldMk cId="995751434" sldId="266"/>
        </pc:sldMkLst>
        <pc:spChg chg="mod">
          <ac:chgData name="Buket Erden" userId="da221b18f8c46770" providerId="LiveId" clId="{A9EF05CF-44A5-487F-BE29-41C1575E3534}" dt="2023-10-11T09:29:43.807" v="308" actId="5793"/>
          <ac:spMkLst>
            <pc:docMk/>
            <pc:sldMk cId="995751434" sldId="266"/>
            <ac:spMk id="2" creationId="{4EA1E72E-FA3B-06BF-6D4E-31C1D98A95C8}"/>
          </ac:spMkLst>
        </pc:spChg>
        <pc:spChg chg="mod">
          <ac:chgData name="Buket Erden" userId="da221b18f8c46770" providerId="LiveId" clId="{A9EF05CF-44A5-487F-BE29-41C1575E3534}" dt="2023-10-11T09:34:25.835" v="325"/>
          <ac:spMkLst>
            <pc:docMk/>
            <pc:sldMk cId="995751434" sldId="266"/>
            <ac:spMk id="3" creationId="{55746A40-9E49-059F-14DA-B2AA60179393}"/>
          </ac:spMkLst>
        </pc:spChg>
      </pc:sldChg>
      <pc:sldChg chg="modSp new mod">
        <pc:chgData name="Buket Erden" userId="da221b18f8c46770" providerId="LiveId" clId="{A9EF05CF-44A5-487F-BE29-41C1575E3534}" dt="2023-10-11T09:38:05.846" v="431"/>
        <pc:sldMkLst>
          <pc:docMk/>
          <pc:sldMk cId="2463302092" sldId="267"/>
        </pc:sldMkLst>
        <pc:spChg chg="mod">
          <ac:chgData name="Buket Erden" userId="da221b18f8c46770" providerId="LiveId" clId="{A9EF05CF-44A5-487F-BE29-41C1575E3534}" dt="2023-10-11T09:31:39.418" v="322" actId="5793"/>
          <ac:spMkLst>
            <pc:docMk/>
            <pc:sldMk cId="2463302092" sldId="267"/>
            <ac:spMk id="2" creationId="{09E2C096-D249-9170-1E85-D27B0CC48EB3}"/>
          </ac:spMkLst>
        </pc:spChg>
        <pc:spChg chg="mod">
          <ac:chgData name="Buket Erden" userId="da221b18f8c46770" providerId="LiveId" clId="{A9EF05CF-44A5-487F-BE29-41C1575E3534}" dt="2023-10-11T09:38:05.846" v="431"/>
          <ac:spMkLst>
            <pc:docMk/>
            <pc:sldMk cId="2463302092" sldId="267"/>
            <ac:spMk id="3" creationId="{8488747D-547A-767A-AB3C-D2789EF520F7}"/>
          </ac:spMkLst>
        </pc:spChg>
      </pc:sldChg>
      <pc:sldChg chg="modSp new mod">
        <pc:chgData name="Buket Erden" userId="da221b18f8c46770" providerId="LiveId" clId="{A9EF05CF-44A5-487F-BE29-41C1575E3534}" dt="2023-10-11T09:36:10.212" v="396" actId="20577"/>
        <pc:sldMkLst>
          <pc:docMk/>
          <pc:sldMk cId="841213500" sldId="268"/>
        </pc:sldMkLst>
        <pc:spChg chg="mod">
          <ac:chgData name="Buket Erden" userId="da221b18f8c46770" providerId="LiveId" clId="{A9EF05CF-44A5-487F-BE29-41C1575E3534}" dt="2023-10-11T09:35:10.419" v="332" actId="5793"/>
          <ac:spMkLst>
            <pc:docMk/>
            <pc:sldMk cId="841213500" sldId="268"/>
            <ac:spMk id="2" creationId="{616194EC-441C-FB14-3E5F-9BD720132461}"/>
          </ac:spMkLst>
        </pc:spChg>
        <pc:spChg chg="mod">
          <ac:chgData name="Buket Erden" userId="da221b18f8c46770" providerId="LiveId" clId="{A9EF05CF-44A5-487F-BE29-41C1575E3534}" dt="2023-10-11T09:36:10.212" v="396" actId="20577"/>
          <ac:spMkLst>
            <pc:docMk/>
            <pc:sldMk cId="841213500" sldId="268"/>
            <ac:spMk id="3" creationId="{E02F5E98-4652-FBEC-8316-9795F135E057}"/>
          </ac:spMkLst>
        </pc:spChg>
      </pc:sldChg>
      <pc:sldChg chg="modSp new mod">
        <pc:chgData name="Buket Erden" userId="da221b18f8c46770" providerId="LiveId" clId="{A9EF05CF-44A5-487F-BE29-41C1575E3534}" dt="2023-10-11T09:36:36.008" v="426" actId="20577"/>
        <pc:sldMkLst>
          <pc:docMk/>
          <pc:sldMk cId="1717152376" sldId="269"/>
        </pc:sldMkLst>
        <pc:spChg chg="mod">
          <ac:chgData name="Buket Erden" userId="da221b18f8c46770" providerId="LiveId" clId="{A9EF05CF-44A5-487F-BE29-41C1575E3534}" dt="2023-10-11T09:35:26.533" v="362" actId="20577"/>
          <ac:spMkLst>
            <pc:docMk/>
            <pc:sldMk cId="1717152376" sldId="269"/>
            <ac:spMk id="2" creationId="{23D5412A-BD4E-BA51-D8F0-FC277BEE0FF3}"/>
          </ac:spMkLst>
        </pc:spChg>
        <pc:spChg chg="mod">
          <ac:chgData name="Buket Erden" userId="da221b18f8c46770" providerId="LiveId" clId="{A9EF05CF-44A5-487F-BE29-41C1575E3534}" dt="2023-10-11T09:36:36.008" v="426" actId="20577"/>
          <ac:spMkLst>
            <pc:docMk/>
            <pc:sldMk cId="1717152376" sldId="269"/>
            <ac:spMk id="3" creationId="{039EABD0-18F0-AC7A-B36A-72BBAD8FAA6B}"/>
          </ac:spMkLst>
        </pc:spChg>
      </pc:sldChg>
      <pc:sldChg chg="modSp new mod">
        <pc:chgData name="Buket Erden" userId="da221b18f8c46770" providerId="LiveId" clId="{A9EF05CF-44A5-487F-BE29-41C1575E3534}" dt="2023-10-11T09:37:32.442" v="430"/>
        <pc:sldMkLst>
          <pc:docMk/>
          <pc:sldMk cId="1245608148" sldId="270"/>
        </pc:sldMkLst>
        <pc:spChg chg="mod">
          <ac:chgData name="Buket Erden" userId="da221b18f8c46770" providerId="LiveId" clId="{A9EF05CF-44A5-487F-BE29-41C1575E3534}" dt="2023-10-11T09:37:32.442" v="430"/>
          <ac:spMkLst>
            <pc:docMk/>
            <pc:sldMk cId="1245608148" sldId="270"/>
            <ac:spMk id="3" creationId="{28DC9C5A-34C4-B7F1-CA7B-423FBF7DD00B}"/>
          </ac:spMkLst>
        </pc:spChg>
      </pc:sldChg>
      <pc:sldChg chg="new del">
        <pc:chgData name="Buket Erden" userId="da221b18f8c46770" providerId="LiveId" clId="{A9EF05CF-44A5-487F-BE29-41C1575E3534}" dt="2023-10-11T09:35:34.304" v="364" actId="2696"/>
        <pc:sldMkLst>
          <pc:docMk/>
          <pc:sldMk cId="2109928251"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B39AE-118E-4B91-A659-4D66580427C0}" type="datetimeFigureOut">
              <a:rPr lang="tr-TR" smtClean="0"/>
              <a:t>23.10.2023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6B9E0-B7B8-44F0-BAB8-C457C489C115}" type="slidenum">
              <a:rPr lang="tr-TR" smtClean="0"/>
              <a:t>‹#›</a:t>
            </a:fld>
            <a:endParaRPr lang="tr-TR"/>
          </a:p>
        </p:txBody>
      </p:sp>
    </p:spTree>
    <p:extLst>
      <p:ext uri="{BB962C8B-B14F-4D97-AF65-F5344CB8AC3E}">
        <p14:creationId xmlns:p14="http://schemas.microsoft.com/office/powerpoint/2010/main" val="1930545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afp.org/pubs/afp/issues/2014/1101/p644.html?cmpid=sf33576519#afp20141101p644-b19"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afp.org/pubs/afp/issues/2014/1101/p644.html?cmpid=sf33576519#afp20141101p644-b35"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1</a:t>
            </a:fld>
            <a:endParaRPr lang="tr-TR"/>
          </a:p>
        </p:txBody>
      </p:sp>
    </p:spTree>
    <p:extLst>
      <p:ext uri="{BB962C8B-B14F-4D97-AF65-F5344CB8AC3E}">
        <p14:creationId xmlns:p14="http://schemas.microsoft.com/office/powerpoint/2010/main" val="3029788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202124"/>
                </a:solidFill>
                <a:effectLst/>
                <a:latin typeface="Google Sans"/>
              </a:rPr>
              <a:t>Parestezi</a:t>
            </a:r>
            <a:r>
              <a:rPr lang="tr-TR" b="0" i="0" dirty="0">
                <a:solidFill>
                  <a:srgbClr val="202124"/>
                </a:solidFill>
                <a:effectLst/>
                <a:latin typeface="Google Sans"/>
              </a:rPr>
              <a:t> </a:t>
            </a:r>
            <a:r>
              <a:rPr lang="tr-TR" b="0" i="0" dirty="0">
                <a:solidFill>
                  <a:srgbClr val="040C28"/>
                </a:solidFill>
                <a:effectLst/>
                <a:latin typeface="Google Sans"/>
              </a:rPr>
              <a:t>ciltte hissedilen, ve belirgin uzun süreli etkisi olmayan, karıncalanma, uyuşma, iğnelenme, yanma hissi</a:t>
            </a:r>
            <a:r>
              <a:rPr lang="tr-TR" b="0" i="0" dirty="0">
                <a:solidFill>
                  <a:srgbClr val="202124"/>
                </a:solidFill>
                <a:effectLst/>
                <a:latin typeface="Google Sans"/>
              </a:rPr>
              <a:t>.</a:t>
            </a:r>
          </a:p>
          <a:p>
            <a:r>
              <a:rPr lang="tr-TR" b="0" i="0" dirty="0" err="1">
                <a:solidFill>
                  <a:srgbClr val="202124"/>
                </a:solidFill>
                <a:effectLst/>
                <a:latin typeface="Google Sans"/>
              </a:rPr>
              <a:t>Dizestezi</a:t>
            </a:r>
            <a:r>
              <a:rPr lang="tr-TR" b="0" i="0" dirty="0">
                <a:solidFill>
                  <a:srgbClr val="202124"/>
                </a:solidFill>
                <a:effectLst/>
                <a:latin typeface="Google Sans"/>
              </a:rPr>
              <a:t>: </a:t>
            </a:r>
            <a:r>
              <a:rPr lang="tr-TR" b="0" i="0" dirty="0">
                <a:solidFill>
                  <a:srgbClr val="040C28"/>
                </a:solidFill>
                <a:effectLst/>
                <a:latin typeface="Google Sans"/>
              </a:rPr>
              <a:t>Tam olarak ağrı şeklinde nitelendirilemeyen rahatsız edici iğnelenme benzeri hislerdir</a:t>
            </a:r>
            <a:r>
              <a:rPr lang="tr-TR" b="0" i="0" dirty="0">
                <a:solidFill>
                  <a:srgbClr val="202124"/>
                </a:solidFill>
                <a:effectLst/>
                <a:latin typeface="Google Sans"/>
              </a:rPr>
              <a:t>. </a:t>
            </a:r>
          </a:p>
          <a:p>
            <a:r>
              <a:rPr lang="tr-TR" b="0" i="0" dirty="0" err="1">
                <a:solidFill>
                  <a:srgbClr val="202124"/>
                </a:solidFill>
                <a:effectLst/>
                <a:latin typeface="Google Sans"/>
              </a:rPr>
              <a:t>Dizartri</a:t>
            </a:r>
            <a:r>
              <a:rPr lang="tr-TR" b="0" i="0" dirty="0">
                <a:solidFill>
                  <a:srgbClr val="202124"/>
                </a:solidFill>
                <a:effectLst/>
                <a:latin typeface="Google Sans"/>
              </a:rPr>
              <a:t>, </a:t>
            </a:r>
            <a:r>
              <a:rPr lang="tr-TR" b="0" i="0" dirty="0">
                <a:solidFill>
                  <a:srgbClr val="040C28"/>
                </a:solidFill>
                <a:effectLst/>
                <a:latin typeface="Google Sans"/>
              </a:rPr>
              <a:t>serebellar (beyinciğe ait) disfonksiyon (fonksiyon bozukluğu) ya da primer motor disfonksiyona bağlı konuşma bozukluğudur; hasta peltek konuşur</a:t>
            </a:r>
            <a:r>
              <a:rPr lang="tr-TR" b="0" i="0" dirty="0">
                <a:solidFill>
                  <a:srgbClr val="202124"/>
                </a:solidFill>
                <a:effectLst/>
                <a:latin typeface="Google Sans"/>
              </a:rPr>
              <a:t>.</a:t>
            </a:r>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19</a:t>
            </a:fld>
            <a:endParaRPr lang="tr-TR"/>
          </a:p>
        </p:txBody>
      </p:sp>
    </p:spTree>
    <p:extLst>
      <p:ext uri="{BB962C8B-B14F-4D97-AF65-F5344CB8AC3E}">
        <p14:creationId xmlns:p14="http://schemas.microsoft.com/office/powerpoint/2010/main" val="225052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20</a:t>
            </a:fld>
            <a:endParaRPr lang="tr-TR"/>
          </a:p>
        </p:txBody>
      </p:sp>
    </p:spTree>
    <p:extLst>
      <p:ext uri="{BB962C8B-B14F-4D97-AF65-F5344CB8AC3E}">
        <p14:creationId xmlns:p14="http://schemas.microsoft.com/office/powerpoint/2010/main" val="2770634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Kimi zaman yalancı atak olarak kabul edilen semptomlar 24 saatten daha uzun, hatta bazı hastalarda enfeksiyon sırasında günlerce de sürebilir. Bu durum gereksiz kortizon uygulamasına ya da uzun süreli tedaviye yanıt kaybı olarak değerlendirip gereksiz tedavi değişimlerine yol açabileceğinden “yalancı atakların” gerçek ataktan ayrılmasını belirlemek büyük önem taşır.</a:t>
            </a:r>
          </a:p>
        </p:txBody>
      </p:sp>
      <p:sp>
        <p:nvSpPr>
          <p:cNvPr id="4" name="Slayt Numarası Yer Tutucusu 3"/>
          <p:cNvSpPr>
            <a:spLocks noGrp="1"/>
          </p:cNvSpPr>
          <p:nvPr>
            <p:ph type="sldNum" sz="quarter" idx="5"/>
          </p:nvPr>
        </p:nvSpPr>
        <p:spPr/>
        <p:txBody>
          <a:bodyPr/>
          <a:lstStyle/>
          <a:p>
            <a:fld id="{3D76B9E0-B7B8-44F0-BAB8-C457C489C115}" type="slidenum">
              <a:rPr lang="tr-TR" smtClean="0"/>
              <a:t>25</a:t>
            </a:fld>
            <a:endParaRPr lang="tr-TR"/>
          </a:p>
        </p:txBody>
      </p:sp>
    </p:spTree>
    <p:extLst>
      <p:ext uri="{BB962C8B-B14F-4D97-AF65-F5344CB8AC3E}">
        <p14:creationId xmlns:p14="http://schemas.microsoft.com/office/powerpoint/2010/main" val="4248369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202124"/>
                </a:solidFill>
                <a:effectLst/>
                <a:latin typeface="Google Sans"/>
              </a:rPr>
              <a:t>Lhermitte</a:t>
            </a:r>
            <a:r>
              <a:rPr lang="tr-TR" b="0" i="0" dirty="0">
                <a:solidFill>
                  <a:srgbClr val="202124"/>
                </a:solidFill>
                <a:effectLst/>
                <a:latin typeface="Google Sans"/>
              </a:rPr>
              <a:t> </a:t>
            </a:r>
            <a:r>
              <a:rPr lang="tr-TR" b="0" i="0" dirty="0" err="1">
                <a:solidFill>
                  <a:srgbClr val="202124"/>
                </a:solidFill>
                <a:effectLst/>
                <a:latin typeface="Google Sans"/>
              </a:rPr>
              <a:t>belirtisi;</a:t>
            </a:r>
            <a:r>
              <a:rPr lang="tr-TR" b="0" i="0" dirty="0" err="1">
                <a:solidFill>
                  <a:srgbClr val="040C28"/>
                </a:solidFill>
                <a:effectLst/>
                <a:latin typeface="Google Sans"/>
              </a:rPr>
              <a:t>Boynun</a:t>
            </a:r>
            <a:r>
              <a:rPr lang="tr-TR" b="0" i="0" dirty="0">
                <a:solidFill>
                  <a:srgbClr val="040C28"/>
                </a:solidFill>
                <a:effectLst/>
                <a:latin typeface="Google Sans"/>
              </a:rPr>
              <a:t> ani öne fleksiyonunda omurilikte ,kol ve bacaklarda ani </a:t>
            </a:r>
            <a:r>
              <a:rPr lang="tr-TR" b="0" i="0" dirty="0" err="1">
                <a:solidFill>
                  <a:srgbClr val="040C28"/>
                </a:solidFill>
                <a:effectLst/>
                <a:latin typeface="Google Sans"/>
              </a:rPr>
              <a:t>elekriklenme</a:t>
            </a:r>
            <a:r>
              <a:rPr lang="tr-TR" b="0" i="0" dirty="0">
                <a:solidFill>
                  <a:srgbClr val="040C28"/>
                </a:solidFill>
                <a:effectLst/>
                <a:latin typeface="Google Sans"/>
              </a:rPr>
              <a:t>, çarpılma hissidir</a:t>
            </a:r>
            <a:r>
              <a:rPr lang="tr-TR" b="0" i="0" dirty="0">
                <a:solidFill>
                  <a:srgbClr val="202124"/>
                </a:solidFill>
                <a:effectLst/>
                <a:latin typeface="Google Sans"/>
              </a:rPr>
              <a:t>. </a:t>
            </a:r>
            <a:r>
              <a:rPr lang="tr-TR" b="0" i="0" dirty="0" err="1">
                <a:solidFill>
                  <a:srgbClr val="202124"/>
                </a:solidFill>
                <a:effectLst/>
                <a:latin typeface="Google Sans"/>
              </a:rPr>
              <a:t>Myelinsiz</a:t>
            </a:r>
            <a:r>
              <a:rPr lang="tr-TR" b="0" i="0" dirty="0">
                <a:solidFill>
                  <a:srgbClr val="202124"/>
                </a:solidFill>
                <a:effectLst/>
                <a:latin typeface="Google Sans"/>
              </a:rPr>
              <a:t> aksonların kısa devre yaparak </a:t>
            </a:r>
            <a:r>
              <a:rPr lang="tr-TR" b="0" i="0" dirty="0" err="1">
                <a:solidFill>
                  <a:srgbClr val="202124"/>
                </a:solidFill>
                <a:effectLst/>
                <a:latin typeface="Google Sans"/>
              </a:rPr>
              <a:t>öfatik</a:t>
            </a:r>
            <a:r>
              <a:rPr lang="tr-TR" b="0" i="0" dirty="0">
                <a:solidFill>
                  <a:srgbClr val="202124"/>
                </a:solidFill>
                <a:effectLst/>
                <a:latin typeface="Google Sans"/>
              </a:rPr>
              <a:t> geçiş yapması sonucudur. </a:t>
            </a:r>
            <a:r>
              <a:rPr lang="tr-TR" b="0" i="0" dirty="0" err="1">
                <a:solidFill>
                  <a:srgbClr val="202124"/>
                </a:solidFill>
                <a:effectLst/>
                <a:latin typeface="Google Sans"/>
              </a:rPr>
              <a:t>Lhermitte</a:t>
            </a:r>
            <a:r>
              <a:rPr lang="tr-TR" b="0" i="0" dirty="0">
                <a:solidFill>
                  <a:srgbClr val="202124"/>
                </a:solidFill>
                <a:effectLst/>
                <a:latin typeface="Google Sans"/>
              </a:rPr>
              <a:t> bulgusu MS özel değildir. Servikal bölgedeki enflamasyon, disk ve tümör basılarında da görülür .</a:t>
            </a:r>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27</a:t>
            </a:fld>
            <a:endParaRPr lang="tr-TR"/>
          </a:p>
        </p:txBody>
      </p:sp>
    </p:spTree>
    <p:extLst>
      <p:ext uri="{BB962C8B-B14F-4D97-AF65-F5344CB8AC3E}">
        <p14:creationId xmlns:p14="http://schemas.microsoft.com/office/powerpoint/2010/main" val="2208054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MS tanısındaki temel prensip, SSS içindeki lezyonların ve neden olduğu klinik tablonun zamanda ve alanda yayılımının gösterilmesi ve benzer özelliklere sahip alternatif hastalıkların klinik ve/veya inceleme yöntemleri ile dışlanmasıdır.</a:t>
            </a:r>
          </a:p>
        </p:txBody>
      </p:sp>
      <p:sp>
        <p:nvSpPr>
          <p:cNvPr id="4" name="Slayt Numarası Yer Tutucusu 3"/>
          <p:cNvSpPr>
            <a:spLocks noGrp="1"/>
          </p:cNvSpPr>
          <p:nvPr>
            <p:ph type="sldNum" sz="quarter" idx="5"/>
          </p:nvPr>
        </p:nvSpPr>
        <p:spPr/>
        <p:txBody>
          <a:bodyPr/>
          <a:lstStyle/>
          <a:p>
            <a:fld id="{3D76B9E0-B7B8-44F0-BAB8-C457C489C115}" type="slidenum">
              <a:rPr lang="tr-TR" smtClean="0"/>
              <a:t>28</a:t>
            </a:fld>
            <a:endParaRPr lang="tr-TR"/>
          </a:p>
        </p:txBody>
      </p:sp>
    </p:spTree>
    <p:extLst>
      <p:ext uri="{BB962C8B-B14F-4D97-AF65-F5344CB8AC3E}">
        <p14:creationId xmlns:p14="http://schemas.microsoft.com/office/powerpoint/2010/main" val="915114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30</a:t>
            </a:fld>
            <a:endParaRPr lang="tr-TR"/>
          </a:p>
        </p:txBody>
      </p:sp>
    </p:spTree>
    <p:extLst>
      <p:ext uri="{BB962C8B-B14F-4D97-AF65-F5344CB8AC3E}">
        <p14:creationId xmlns:p14="http://schemas.microsoft.com/office/powerpoint/2010/main" val="1350790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09142A"/>
                </a:solidFill>
                <a:effectLst/>
                <a:latin typeface="Roboto" panose="02000000000000000000" pitchFamily="2" charset="0"/>
              </a:rPr>
              <a:t>Multipl sklerozlu (MS) bir hastanın beyninin enine kesitinin sıvı zayıflama inversiyon iyileşmesi (FLAIR) sekans görüntüsü. Bu görüntüde çok sayıda yüksek sinyalli periventriküler ve beyaz madde lezyonları gösterilmektedir. FLAIR sekansı MS lezyonlarını tespit etmede en duyarlı sekans olmasına rağmen </a:t>
            </a:r>
            <a:r>
              <a:rPr lang="tr-TR" b="0" i="0" dirty="0" err="1">
                <a:solidFill>
                  <a:srgbClr val="09142A"/>
                </a:solidFill>
                <a:effectLst/>
                <a:latin typeface="Roboto" panose="02000000000000000000" pitchFamily="2" charset="0"/>
              </a:rPr>
              <a:t>demiyelinizasyona</a:t>
            </a:r>
            <a:r>
              <a:rPr lang="tr-TR" b="0" i="0" dirty="0">
                <a:solidFill>
                  <a:srgbClr val="09142A"/>
                </a:solidFill>
                <a:effectLst/>
                <a:latin typeface="Roboto" panose="02000000000000000000" pitchFamily="2" charset="0"/>
              </a:rPr>
              <a:t> spesifik değildir.</a:t>
            </a:r>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34</a:t>
            </a:fld>
            <a:endParaRPr lang="tr-TR"/>
          </a:p>
        </p:txBody>
      </p:sp>
    </p:spTree>
    <p:extLst>
      <p:ext uri="{BB962C8B-B14F-4D97-AF65-F5344CB8AC3E}">
        <p14:creationId xmlns:p14="http://schemas.microsoft.com/office/powerpoint/2010/main" val="1387342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09142A"/>
                </a:solidFill>
                <a:effectLst/>
                <a:latin typeface="Roboto" panose="02000000000000000000" pitchFamily="2" charset="0"/>
              </a:rPr>
              <a:t>MS'li</a:t>
            </a:r>
            <a:r>
              <a:rPr lang="tr-TR" b="0" i="0" dirty="0">
                <a:solidFill>
                  <a:srgbClr val="09142A"/>
                </a:solidFill>
                <a:effectLst/>
                <a:latin typeface="Roboto" panose="02000000000000000000" pitchFamily="2" charset="0"/>
              </a:rPr>
              <a:t> bir hastanın beyninin </a:t>
            </a:r>
            <a:r>
              <a:rPr lang="tr-TR" b="0" i="0" dirty="0" err="1">
                <a:solidFill>
                  <a:srgbClr val="09142A"/>
                </a:solidFill>
                <a:effectLst/>
                <a:latin typeface="Roboto" panose="02000000000000000000" pitchFamily="2" charset="0"/>
              </a:rPr>
              <a:t>sagittal</a:t>
            </a:r>
            <a:r>
              <a:rPr lang="tr-TR" b="0" i="0" dirty="0">
                <a:solidFill>
                  <a:srgbClr val="09142A"/>
                </a:solidFill>
                <a:effectLst/>
                <a:latin typeface="Roboto" panose="02000000000000000000" pitchFamily="2" charset="0"/>
              </a:rPr>
              <a:t> kesitinin FLAIR sekans görüntüsü. Çok sayıda yüksek sinyalli beyaz lezyonlar (oklar) lateral ventriküllerin yüzeyinden yayılır</a:t>
            </a:r>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35</a:t>
            </a:fld>
            <a:endParaRPr lang="tr-TR"/>
          </a:p>
        </p:txBody>
      </p:sp>
    </p:spTree>
    <p:extLst>
      <p:ext uri="{BB962C8B-B14F-4D97-AF65-F5344CB8AC3E}">
        <p14:creationId xmlns:p14="http://schemas.microsoft.com/office/powerpoint/2010/main" val="252993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09142A"/>
                </a:solidFill>
                <a:effectLst/>
                <a:latin typeface="Roboto" panose="02000000000000000000" pitchFamily="2" charset="0"/>
              </a:rPr>
              <a:t>MS'li</a:t>
            </a:r>
            <a:r>
              <a:rPr lang="tr-TR" b="0" i="0" dirty="0">
                <a:solidFill>
                  <a:srgbClr val="09142A"/>
                </a:solidFill>
                <a:effectLst/>
                <a:latin typeface="Roboto" panose="02000000000000000000" pitchFamily="2" charset="0"/>
              </a:rPr>
              <a:t> bir hastada omuriliğin MRI taramaları. Kısa </a:t>
            </a:r>
            <a:r>
              <a:rPr lang="tr-TR" b="0" i="0" dirty="0" err="1">
                <a:solidFill>
                  <a:srgbClr val="09142A"/>
                </a:solidFill>
                <a:effectLst/>
                <a:latin typeface="Roboto" panose="02000000000000000000" pitchFamily="2" charset="0"/>
              </a:rPr>
              <a:t>tau</a:t>
            </a:r>
            <a:r>
              <a:rPr lang="tr-TR" b="0" i="0" dirty="0">
                <a:solidFill>
                  <a:srgbClr val="09142A"/>
                </a:solidFill>
                <a:effectLst/>
                <a:latin typeface="Roboto" panose="02000000000000000000" pitchFamily="2" charset="0"/>
              </a:rPr>
              <a:t> inversiyon kurtarma (STIR) protokolünü kullanan (Sol) </a:t>
            </a:r>
            <a:r>
              <a:rPr lang="tr-TR" b="0" i="0" dirty="0" err="1">
                <a:solidFill>
                  <a:srgbClr val="09142A"/>
                </a:solidFill>
                <a:effectLst/>
                <a:latin typeface="Roboto" panose="02000000000000000000" pitchFamily="2" charset="0"/>
              </a:rPr>
              <a:t>Sagital</a:t>
            </a:r>
            <a:r>
              <a:rPr lang="tr-TR" b="0" i="0" dirty="0">
                <a:solidFill>
                  <a:srgbClr val="09142A"/>
                </a:solidFill>
                <a:effectLst/>
                <a:latin typeface="Roboto" panose="02000000000000000000" pitchFamily="2" charset="0"/>
              </a:rPr>
              <a:t> görüntüler, omurilik içinde </a:t>
            </a:r>
            <a:r>
              <a:rPr lang="tr-TR" b="0" i="0" dirty="0" err="1">
                <a:solidFill>
                  <a:srgbClr val="09142A"/>
                </a:solidFill>
                <a:effectLst/>
                <a:latin typeface="Roboto" panose="02000000000000000000" pitchFamily="2" charset="0"/>
              </a:rPr>
              <a:t>demiyelinizasyonla</a:t>
            </a:r>
            <a:r>
              <a:rPr lang="tr-TR" b="0" i="0" dirty="0">
                <a:solidFill>
                  <a:srgbClr val="09142A"/>
                </a:solidFill>
                <a:effectLst/>
                <a:latin typeface="Roboto" panose="02000000000000000000" pitchFamily="2" charset="0"/>
              </a:rPr>
              <a:t> tutarlı çok sayıda yüksek sinyal lezyonunu (oklar) ortaya koyuyor. (Sağda) </a:t>
            </a:r>
            <a:r>
              <a:rPr lang="tr-TR" b="0" i="0" dirty="0" err="1">
                <a:solidFill>
                  <a:srgbClr val="09142A"/>
                </a:solidFill>
                <a:effectLst/>
                <a:latin typeface="Roboto" panose="02000000000000000000" pitchFamily="2" charset="0"/>
              </a:rPr>
              <a:t>Transvers</a:t>
            </a:r>
            <a:r>
              <a:rPr lang="tr-TR" b="0" i="0" dirty="0">
                <a:solidFill>
                  <a:srgbClr val="09142A"/>
                </a:solidFill>
                <a:effectLst/>
                <a:latin typeface="Roboto" panose="02000000000000000000" pitchFamily="2" charset="0"/>
              </a:rPr>
              <a:t> </a:t>
            </a:r>
            <a:r>
              <a:rPr lang="tr-TR" b="0" i="0" dirty="0" err="1">
                <a:solidFill>
                  <a:srgbClr val="09142A"/>
                </a:solidFill>
                <a:effectLst/>
                <a:latin typeface="Roboto" panose="02000000000000000000" pitchFamily="2" charset="0"/>
              </a:rPr>
              <a:t>kesilerde</a:t>
            </a:r>
            <a:r>
              <a:rPr lang="tr-TR" b="0" i="0" dirty="0">
                <a:solidFill>
                  <a:srgbClr val="09142A"/>
                </a:solidFill>
                <a:effectLst/>
                <a:latin typeface="Roboto" panose="02000000000000000000" pitchFamily="2" charset="0"/>
              </a:rPr>
              <a:t> de görülebilen bu lezyonlar sıklıkla dorsolateral yerleşimlidir ve genellikle bir omur gövdesinden daha kısa uzunluktadır. Lezyonlar nadiren </a:t>
            </a:r>
            <a:r>
              <a:rPr lang="tr-TR" b="0" i="0" dirty="0" err="1">
                <a:solidFill>
                  <a:srgbClr val="09142A"/>
                </a:solidFill>
                <a:effectLst/>
                <a:latin typeface="Roboto" panose="02000000000000000000" pitchFamily="2" charset="0"/>
              </a:rPr>
              <a:t>kord</a:t>
            </a:r>
            <a:r>
              <a:rPr lang="tr-TR" b="0" i="0" dirty="0">
                <a:solidFill>
                  <a:srgbClr val="09142A"/>
                </a:solidFill>
                <a:effectLst/>
                <a:latin typeface="Roboto" panose="02000000000000000000" pitchFamily="2" charset="0"/>
              </a:rPr>
              <a:t> şişmesine neden olur.</a:t>
            </a:r>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36</a:t>
            </a:fld>
            <a:endParaRPr lang="tr-TR"/>
          </a:p>
        </p:txBody>
      </p:sp>
    </p:spTree>
    <p:extLst>
      <p:ext uri="{BB962C8B-B14F-4D97-AF65-F5344CB8AC3E}">
        <p14:creationId xmlns:p14="http://schemas.microsoft.com/office/powerpoint/2010/main" val="2274178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MS ‘IN KRIMIZI BAYRAK BULGULARI VARSA AKLIMIZA AYIRICI TANILARI GELMELİ</a:t>
            </a:r>
          </a:p>
        </p:txBody>
      </p:sp>
      <p:sp>
        <p:nvSpPr>
          <p:cNvPr id="4" name="Slayt Numarası Yer Tutucusu 3"/>
          <p:cNvSpPr>
            <a:spLocks noGrp="1"/>
          </p:cNvSpPr>
          <p:nvPr>
            <p:ph type="sldNum" sz="quarter" idx="5"/>
          </p:nvPr>
        </p:nvSpPr>
        <p:spPr/>
        <p:txBody>
          <a:bodyPr/>
          <a:lstStyle/>
          <a:p>
            <a:fld id="{3D76B9E0-B7B8-44F0-BAB8-C457C489C115}" type="slidenum">
              <a:rPr lang="tr-TR" smtClean="0"/>
              <a:t>38</a:t>
            </a:fld>
            <a:endParaRPr lang="tr-TR"/>
          </a:p>
        </p:txBody>
      </p:sp>
    </p:spTree>
    <p:extLst>
      <p:ext uri="{BB962C8B-B14F-4D97-AF65-F5344CB8AC3E}">
        <p14:creationId xmlns:p14="http://schemas.microsoft.com/office/powerpoint/2010/main" val="7116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4</a:t>
            </a:fld>
            <a:endParaRPr lang="tr-TR"/>
          </a:p>
        </p:txBody>
      </p:sp>
    </p:spTree>
    <p:extLst>
      <p:ext uri="{BB962C8B-B14F-4D97-AF65-F5344CB8AC3E}">
        <p14:creationId xmlns:p14="http://schemas.microsoft.com/office/powerpoint/2010/main" val="1461884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39</a:t>
            </a:fld>
            <a:endParaRPr lang="tr-TR"/>
          </a:p>
        </p:txBody>
      </p:sp>
    </p:spTree>
    <p:extLst>
      <p:ext uri="{BB962C8B-B14F-4D97-AF65-F5344CB8AC3E}">
        <p14:creationId xmlns:p14="http://schemas.microsoft.com/office/powerpoint/2010/main" val="4114934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09142A"/>
                </a:solidFill>
                <a:effectLst/>
                <a:latin typeface="Roboto" panose="02000000000000000000" pitchFamily="2" charset="0"/>
              </a:rPr>
              <a:t> MS tedavisinde hastalığı değiştirici ajanlara erken dönemde başlanmalıdır.</a:t>
            </a:r>
          </a:p>
          <a:p>
            <a:r>
              <a:rPr lang="tr-TR" b="0" i="0" dirty="0">
                <a:solidFill>
                  <a:srgbClr val="09142A"/>
                </a:solidFill>
                <a:effectLst/>
                <a:latin typeface="Roboto" panose="02000000000000000000" pitchFamily="2" charset="0"/>
              </a:rPr>
              <a:t>Hastalığı değiştiren tedavinin amacı, </a:t>
            </a:r>
            <a:r>
              <a:rPr lang="tr-TR" b="0" i="0" dirty="0" err="1">
                <a:solidFill>
                  <a:srgbClr val="09142A"/>
                </a:solidFill>
                <a:effectLst/>
                <a:latin typeface="Roboto" panose="02000000000000000000" pitchFamily="2" charset="0"/>
              </a:rPr>
              <a:t>demiyelinizasyon</a:t>
            </a:r>
            <a:r>
              <a:rPr lang="tr-TR" b="0" i="0" dirty="0">
                <a:solidFill>
                  <a:srgbClr val="09142A"/>
                </a:solidFill>
                <a:effectLst/>
                <a:latin typeface="Roboto" panose="02000000000000000000" pitchFamily="2" charset="0"/>
              </a:rPr>
              <a:t> ve aksonal hasardan sorumlu olduğu düşünülen T hücresi otoimmün </a:t>
            </a:r>
            <a:r>
              <a:rPr lang="tr-TR" b="0" i="0" dirty="0" err="1">
                <a:solidFill>
                  <a:srgbClr val="09142A"/>
                </a:solidFill>
                <a:effectLst/>
                <a:latin typeface="Roboto" panose="02000000000000000000" pitchFamily="2" charset="0"/>
              </a:rPr>
              <a:t>kaskadını</a:t>
            </a:r>
            <a:r>
              <a:rPr lang="tr-TR" b="0" i="0" dirty="0">
                <a:solidFill>
                  <a:srgbClr val="09142A"/>
                </a:solidFill>
                <a:effectLst/>
                <a:latin typeface="Roboto" panose="02000000000000000000" pitchFamily="2" charset="0"/>
              </a:rPr>
              <a:t> baskılarken, hastalığı önlemek, fonksiyonu korumak ve sağlıklı bağışıklık fonksiyonunu sürdürmektir. Klinik olarak doğrulanmış </a:t>
            </a:r>
            <a:r>
              <a:rPr lang="tr-TR" b="0" i="0" dirty="0" err="1">
                <a:solidFill>
                  <a:srgbClr val="09142A"/>
                </a:solidFill>
                <a:effectLst/>
                <a:latin typeface="Roboto" panose="02000000000000000000" pitchFamily="2" charset="0"/>
              </a:rPr>
              <a:t>MS'in</a:t>
            </a:r>
            <a:r>
              <a:rPr lang="tr-TR" b="0" i="0" dirty="0">
                <a:solidFill>
                  <a:srgbClr val="09142A"/>
                </a:solidFill>
                <a:effectLst/>
                <a:latin typeface="Roboto" panose="02000000000000000000" pitchFamily="2" charset="0"/>
              </a:rPr>
              <a:t> tanısı sırasında veya öncesinde erken tedavi, </a:t>
            </a:r>
            <a:r>
              <a:rPr lang="tr-TR" b="0" i="0" dirty="0" err="1">
                <a:solidFill>
                  <a:srgbClr val="09142A"/>
                </a:solidFill>
                <a:effectLst/>
                <a:latin typeface="Roboto" panose="02000000000000000000" pitchFamily="2" charset="0"/>
              </a:rPr>
              <a:t>CNS'deki</a:t>
            </a:r>
            <a:r>
              <a:rPr lang="tr-TR" b="0" i="0" dirty="0">
                <a:solidFill>
                  <a:srgbClr val="09142A"/>
                </a:solidFill>
                <a:effectLst/>
                <a:latin typeface="Roboto" panose="02000000000000000000" pitchFamily="2" charset="0"/>
              </a:rPr>
              <a:t> hasarı geciktirebilir. </a:t>
            </a:r>
            <a:r>
              <a:rPr lang="tr-TR" b="0" i="0" u="sng" baseline="30000" dirty="0">
                <a:solidFill>
                  <a:srgbClr val="0A5C77"/>
                </a:solidFill>
                <a:effectLst/>
                <a:latin typeface="Roboto" panose="02000000000000000000" pitchFamily="2" charset="0"/>
                <a:hlinkClick r:id="rId3"/>
              </a:rPr>
              <a:t>19</a:t>
            </a:r>
            <a:r>
              <a:rPr lang="tr-TR" b="0" i="0" dirty="0">
                <a:solidFill>
                  <a:srgbClr val="09142A"/>
                </a:solidFill>
                <a:effectLst/>
                <a:latin typeface="Roboto" panose="02000000000000000000" pitchFamily="2" charset="0"/>
              </a:rPr>
              <a:t> ABD Gıda ve İlaç Dairesi (FDA), MS tedavisi için yedi ajanı onayladı: interferon beta, </a:t>
            </a:r>
            <a:r>
              <a:rPr lang="tr-TR" b="0" i="0" dirty="0" err="1">
                <a:solidFill>
                  <a:srgbClr val="09142A"/>
                </a:solidFill>
                <a:effectLst/>
                <a:latin typeface="Roboto" panose="02000000000000000000" pitchFamily="2" charset="0"/>
              </a:rPr>
              <a:t>glatiramer</a:t>
            </a:r>
            <a:r>
              <a:rPr lang="tr-TR" b="0" i="0" dirty="0">
                <a:solidFill>
                  <a:srgbClr val="09142A"/>
                </a:solidFill>
                <a:effectLst/>
                <a:latin typeface="Roboto" panose="02000000000000000000" pitchFamily="2" charset="0"/>
              </a:rPr>
              <a:t> (</a:t>
            </a:r>
            <a:r>
              <a:rPr lang="tr-TR" b="0" i="0" dirty="0" err="1">
                <a:solidFill>
                  <a:srgbClr val="09142A"/>
                </a:solidFill>
                <a:effectLst/>
                <a:latin typeface="Roboto" panose="02000000000000000000" pitchFamily="2" charset="0"/>
              </a:rPr>
              <a:t>Copaxone</a:t>
            </a:r>
            <a:r>
              <a:rPr lang="tr-TR" b="0" i="0" dirty="0">
                <a:solidFill>
                  <a:srgbClr val="09142A"/>
                </a:solidFill>
                <a:effectLst/>
                <a:latin typeface="Roboto" panose="02000000000000000000" pitchFamily="2" charset="0"/>
              </a:rPr>
              <a:t>), </a:t>
            </a:r>
            <a:r>
              <a:rPr lang="tr-TR" b="0" i="0" dirty="0" err="1">
                <a:solidFill>
                  <a:srgbClr val="09142A"/>
                </a:solidFill>
                <a:effectLst/>
                <a:latin typeface="Roboto" panose="02000000000000000000" pitchFamily="2" charset="0"/>
              </a:rPr>
              <a:t>fingolimod</a:t>
            </a:r>
            <a:r>
              <a:rPr lang="tr-TR" b="0" i="0" dirty="0">
                <a:solidFill>
                  <a:srgbClr val="09142A"/>
                </a:solidFill>
                <a:effectLst/>
                <a:latin typeface="Roboto" panose="02000000000000000000" pitchFamily="2" charset="0"/>
              </a:rPr>
              <a:t> (</a:t>
            </a:r>
            <a:r>
              <a:rPr lang="tr-TR" b="0" i="0" dirty="0" err="1">
                <a:solidFill>
                  <a:srgbClr val="09142A"/>
                </a:solidFill>
                <a:effectLst/>
                <a:latin typeface="Roboto" panose="02000000000000000000" pitchFamily="2" charset="0"/>
              </a:rPr>
              <a:t>Gilenya</a:t>
            </a:r>
            <a:r>
              <a:rPr lang="tr-TR" b="0" i="0" dirty="0">
                <a:solidFill>
                  <a:srgbClr val="09142A"/>
                </a:solidFill>
                <a:effectLst/>
                <a:latin typeface="Roboto" panose="02000000000000000000" pitchFamily="2" charset="0"/>
              </a:rPr>
              <a:t>), </a:t>
            </a:r>
            <a:r>
              <a:rPr lang="tr-TR" b="0" i="0" dirty="0" err="1">
                <a:solidFill>
                  <a:srgbClr val="09142A"/>
                </a:solidFill>
                <a:effectLst/>
                <a:latin typeface="Roboto" panose="02000000000000000000" pitchFamily="2" charset="0"/>
              </a:rPr>
              <a:t>teriflunomid</a:t>
            </a:r>
            <a:r>
              <a:rPr lang="tr-TR" b="0" i="0" dirty="0">
                <a:solidFill>
                  <a:srgbClr val="09142A"/>
                </a:solidFill>
                <a:effectLst/>
                <a:latin typeface="Roboto" panose="02000000000000000000" pitchFamily="2" charset="0"/>
              </a:rPr>
              <a:t> (</a:t>
            </a:r>
            <a:r>
              <a:rPr lang="tr-TR" b="0" i="0" dirty="0" err="1">
                <a:solidFill>
                  <a:srgbClr val="09142A"/>
                </a:solidFill>
                <a:effectLst/>
                <a:latin typeface="Roboto" panose="02000000000000000000" pitchFamily="2" charset="0"/>
              </a:rPr>
              <a:t>Aubagio</a:t>
            </a:r>
            <a:r>
              <a:rPr lang="tr-TR" b="0" i="0" dirty="0">
                <a:solidFill>
                  <a:srgbClr val="09142A"/>
                </a:solidFill>
                <a:effectLst/>
                <a:latin typeface="Roboto" panose="02000000000000000000" pitchFamily="2" charset="0"/>
              </a:rPr>
              <a:t>), </a:t>
            </a:r>
            <a:r>
              <a:rPr lang="tr-TR" b="0" i="0" dirty="0" err="1">
                <a:solidFill>
                  <a:srgbClr val="09142A"/>
                </a:solidFill>
                <a:effectLst/>
                <a:latin typeface="Roboto" panose="02000000000000000000" pitchFamily="2" charset="0"/>
              </a:rPr>
              <a:t>dimetil</a:t>
            </a:r>
            <a:r>
              <a:rPr lang="tr-TR" b="0" i="0" dirty="0">
                <a:solidFill>
                  <a:srgbClr val="09142A"/>
                </a:solidFill>
                <a:effectLst/>
                <a:latin typeface="Roboto" panose="02000000000000000000" pitchFamily="2" charset="0"/>
              </a:rPr>
              <a:t> </a:t>
            </a:r>
            <a:r>
              <a:rPr lang="tr-TR" b="0" i="0" dirty="0" err="1">
                <a:solidFill>
                  <a:srgbClr val="09142A"/>
                </a:solidFill>
                <a:effectLst/>
                <a:latin typeface="Roboto" panose="02000000000000000000" pitchFamily="2" charset="0"/>
              </a:rPr>
              <a:t>fumarat</a:t>
            </a:r>
            <a:r>
              <a:rPr lang="tr-TR" b="0" i="0" dirty="0">
                <a:solidFill>
                  <a:srgbClr val="09142A"/>
                </a:solidFill>
                <a:effectLst/>
                <a:latin typeface="Roboto" panose="02000000000000000000" pitchFamily="2" charset="0"/>
              </a:rPr>
              <a:t> (</a:t>
            </a:r>
            <a:r>
              <a:rPr lang="tr-TR" b="0" i="0" dirty="0" err="1">
                <a:solidFill>
                  <a:srgbClr val="09142A"/>
                </a:solidFill>
                <a:effectLst/>
                <a:latin typeface="Roboto" panose="02000000000000000000" pitchFamily="2" charset="0"/>
              </a:rPr>
              <a:t>Tecfidera</a:t>
            </a:r>
            <a:r>
              <a:rPr lang="tr-TR" b="0" i="0" dirty="0">
                <a:solidFill>
                  <a:srgbClr val="09142A"/>
                </a:solidFill>
                <a:effectLst/>
                <a:latin typeface="Roboto" panose="02000000000000000000" pitchFamily="2" charset="0"/>
              </a:rPr>
              <a:t>), </a:t>
            </a:r>
            <a:r>
              <a:rPr lang="tr-TR" b="0" i="0" dirty="0" err="1">
                <a:solidFill>
                  <a:srgbClr val="09142A"/>
                </a:solidFill>
                <a:effectLst/>
                <a:latin typeface="Roboto" panose="02000000000000000000" pitchFamily="2" charset="0"/>
              </a:rPr>
              <a:t>natalizumab</a:t>
            </a:r>
            <a:r>
              <a:rPr lang="tr-TR" b="0" i="0" dirty="0">
                <a:solidFill>
                  <a:srgbClr val="09142A"/>
                </a:solidFill>
                <a:effectLst/>
                <a:latin typeface="Roboto" panose="02000000000000000000" pitchFamily="2" charset="0"/>
              </a:rPr>
              <a:t> (</a:t>
            </a:r>
            <a:r>
              <a:rPr lang="tr-TR" b="0" i="0" dirty="0" err="1">
                <a:solidFill>
                  <a:srgbClr val="09142A"/>
                </a:solidFill>
                <a:effectLst/>
                <a:latin typeface="Roboto" panose="02000000000000000000" pitchFamily="2" charset="0"/>
              </a:rPr>
              <a:t>Tysabri</a:t>
            </a:r>
            <a:r>
              <a:rPr lang="tr-TR" b="0" i="0" dirty="0">
                <a:solidFill>
                  <a:srgbClr val="09142A"/>
                </a:solidFill>
                <a:effectLst/>
                <a:latin typeface="Roboto" panose="02000000000000000000" pitchFamily="2" charset="0"/>
              </a:rPr>
              <a:t>) ve </a:t>
            </a:r>
            <a:r>
              <a:rPr lang="tr-TR" b="0" i="0" dirty="0" err="1">
                <a:solidFill>
                  <a:srgbClr val="09142A"/>
                </a:solidFill>
                <a:effectLst/>
                <a:latin typeface="Roboto" panose="02000000000000000000" pitchFamily="2" charset="0"/>
              </a:rPr>
              <a:t>mitoksantron</a:t>
            </a:r>
            <a:r>
              <a:rPr lang="tr-TR" b="0" i="0" dirty="0">
                <a:solidFill>
                  <a:srgbClr val="09142A"/>
                </a:solidFill>
                <a:effectLst/>
                <a:latin typeface="Roboto" panose="02000000000000000000" pitchFamily="2" charset="0"/>
              </a:rPr>
              <a:t> </a:t>
            </a:r>
            <a:r>
              <a:rPr lang="tr-TR" b="0" i="0" dirty="0" err="1">
                <a:solidFill>
                  <a:srgbClr val="09142A"/>
                </a:solidFill>
                <a:effectLst/>
                <a:latin typeface="Roboto" panose="02000000000000000000" pitchFamily="2" charset="0"/>
              </a:rPr>
              <a:t>MS'in</a:t>
            </a:r>
            <a:r>
              <a:rPr lang="tr-TR" b="0" i="0" dirty="0">
                <a:solidFill>
                  <a:srgbClr val="09142A"/>
                </a:solidFill>
                <a:effectLst/>
                <a:latin typeface="Roboto" panose="02000000000000000000" pitchFamily="2" charset="0"/>
              </a:rPr>
              <a:t> kronik doğası ve gelişen tedavisi nedeniyle, hastalığı değiştiren tedavi genellikle bu potansiyel toksik ajanların reçetelenmesinde uzmanlığa sahip bir nörolog tarafından yönetilir.</a:t>
            </a:r>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40</a:t>
            </a:fld>
            <a:endParaRPr lang="tr-TR"/>
          </a:p>
        </p:txBody>
      </p:sp>
    </p:spTree>
    <p:extLst>
      <p:ext uri="{BB962C8B-B14F-4D97-AF65-F5344CB8AC3E}">
        <p14:creationId xmlns:p14="http://schemas.microsoft.com/office/powerpoint/2010/main" val="307944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09142A"/>
                </a:solidFill>
                <a:effectLst/>
                <a:latin typeface="Roboto" panose="02000000000000000000" pitchFamily="2" charset="0"/>
              </a:rPr>
              <a:t>Semptom yönetimi bakımın büyük bir bölümünü oluşturur; Nörojenik mesane ve bağırsak, cinsel işlev bozukluğu, ağrı, </a:t>
            </a:r>
            <a:r>
              <a:rPr lang="tr-TR" b="0" i="0" dirty="0" err="1">
                <a:solidFill>
                  <a:srgbClr val="09142A"/>
                </a:solidFill>
                <a:effectLst/>
                <a:latin typeface="Roboto" panose="02000000000000000000" pitchFamily="2" charset="0"/>
              </a:rPr>
              <a:t>spastisite</a:t>
            </a:r>
            <a:r>
              <a:rPr lang="tr-TR" b="0" i="0" dirty="0">
                <a:solidFill>
                  <a:srgbClr val="09142A"/>
                </a:solidFill>
                <a:effectLst/>
                <a:latin typeface="Roboto" panose="02000000000000000000" pitchFamily="2" charset="0"/>
              </a:rPr>
              <a:t> ve yorgunluk, yaşam kalitesini artırmak için en iyi şekilde multidisipliner bir yaklaşımla tedavi edilir.</a:t>
            </a:r>
          </a:p>
          <a:p>
            <a:r>
              <a:rPr lang="tr-TR" b="0" i="0" dirty="0">
                <a:solidFill>
                  <a:srgbClr val="09142A"/>
                </a:solidFill>
                <a:effectLst/>
                <a:latin typeface="Roboto" panose="02000000000000000000" pitchFamily="2" charset="0"/>
              </a:rPr>
              <a:t>Primer ve ilişkili semptomların multidisipliner tedavisi, </a:t>
            </a:r>
            <a:r>
              <a:rPr lang="tr-TR" b="0" i="0" dirty="0" err="1">
                <a:solidFill>
                  <a:srgbClr val="09142A"/>
                </a:solidFill>
                <a:effectLst/>
                <a:latin typeface="Roboto" panose="02000000000000000000" pitchFamily="2" charset="0"/>
              </a:rPr>
              <a:t>MS'li</a:t>
            </a:r>
            <a:r>
              <a:rPr lang="tr-TR" b="0" i="0" dirty="0">
                <a:solidFill>
                  <a:srgbClr val="09142A"/>
                </a:solidFill>
                <a:effectLst/>
                <a:latin typeface="Roboto" panose="02000000000000000000" pitchFamily="2" charset="0"/>
              </a:rPr>
              <a:t> genç ve yaşlı hastaların yaşam kalitesinin arttırılmasında esastır.</a:t>
            </a:r>
          </a:p>
          <a:p>
            <a:r>
              <a:rPr lang="tr-TR" b="0" i="0" dirty="0">
                <a:solidFill>
                  <a:srgbClr val="09142A"/>
                </a:solidFill>
                <a:effectLst/>
                <a:latin typeface="Roboto" panose="02000000000000000000" pitchFamily="2" charset="0"/>
              </a:rPr>
              <a:t>SPASTİSİTE : MS hastalarının %70 ila %80'inin kas </a:t>
            </a:r>
            <a:r>
              <a:rPr lang="tr-TR" b="0" i="0" dirty="0" err="1">
                <a:solidFill>
                  <a:srgbClr val="09142A"/>
                </a:solidFill>
                <a:effectLst/>
                <a:latin typeface="Roboto" panose="02000000000000000000" pitchFamily="2" charset="0"/>
              </a:rPr>
              <a:t>spastisitesi</a:t>
            </a:r>
            <a:r>
              <a:rPr lang="tr-TR" b="0" i="0" dirty="0">
                <a:solidFill>
                  <a:srgbClr val="09142A"/>
                </a:solidFill>
                <a:effectLst/>
                <a:latin typeface="Roboto" panose="02000000000000000000" pitchFamily="2" charset="0"/>
              </a:rPr>
              <a:t> yaşadığı tahmin edilmektedir. </a:t>
            </a:r>
            <a:r>
              <a:rPr lang="tr-TR" b="0" i="0" dirty="0" err="1">
                <a:solidFill>
                  <a:srgbClr val="09142A"/>
                </a:solidFill>
                <a:effectLst/>
                <a:latin typeface="Roboto" panose="02000000000000000000" pitchFamily="2" charset="0"/>
              </a:rPr>
              <a:t>Baklofen</a:t>
            </a:r>
            <a:r>
              <a:rPr lang="tr-TR" b="0" i="0" dirty="0">
                <a:solidFill>
                  <a:srgbClr val="09142A"/>
                </a:solidFill>
                <a:effectLst/>
                <a:latin typeface="Roboto" panose="02000000000000000000" pitchFamily="2" charset="0"/>
              </a:rPr>
              <a:t> birinci basamak bir ajandır ve alfa motor nöron aktivitesini azaltarak çalışır. </a:t>
            </a:r>
            <a:r>
              <a:rPr lang="tr-TR" b="0" i="0" dirty="0" err="1">
                <a:solidFill>
                  <a:srgbClr val="09142A"/>
                </a:solidFill>
                <a:effectLst/>
                <a:latin typeface="Roboto" panose="02000000000000000000" pitchFamily="2" charset="0"/>
              </a:rPr>
              <a:t>Diazepam</a:t>
            </a:r>
            <a:r>
              <a:rPr lang="tr-TR" b="0" i="0" dirty="0">
                <a:solidFill>
                  <a:srgbClr val="09142A"/>
                </a:solidFill>
                <a:effectLst/>
                <a:latin typeface="Roboto" panose="02000000000000000000" pitchFamily="2" charset="0"/>
              </a:rPr>
              <a:t> (</a:t>
            </a:r>
            <a:r>
              <a:rPr lang="tr-TR" b="0" i="0" dirty="0" err="1">
                <a:solidFill>
                  <a:srgbClr val="09142A"/>
                </a:solidFill>
                <a:effectLst/>
                <a:latin typeface="Roboto" panose="02000000000000000000" pitchFamily="2" charset="0"/>
              </a:rPr>
              <a:t>Valium</a:t>
            </a:r>
            <a:r>
              <a:rPr lang="tr-TR" b="0" i="0" dirty="0">
                <a:solidFill>
                  <a:srgbClr val="09142A"/>
                </a:solidFill>
                <a:effectLst/>
                <a:latin typeface="Roboto" panose="02000000000000000000" pitchFamily="2" charset="0"/>
              </a:rPr>
              <a:t>) ve </a:t>
            </a:r>
            <a:r>
              <a:rPr lang="tr-TR" b="0" i="0" dirty="0" err="1">
                <a:solidFill>
                  <a:srgbClr val="09142A"/>
                </a:solidFill>
                <a:effectLst/>
                <a:latin typeface="Roboto" panose="02000000000000000000" pitchFamily="2" charset="0"/>
              </a:rPr>
              <a:t>gabapentin</a:t>
            </a:r>
            <a:r>
              <a:rPr lang="tr-TR" b="0" i="0" dirty="0">
                <a:solidFill>
                  <a:srgbClr val="09142A"/>
                </a:solidFill>
                <a:effectLst/>
                <a:latin typeface="Roboto" panose="02000000000000000000" pitchFamily="2" charset="0"/>
              </a:rPr>
              <a:t> (</a:t>
            </a:r>
            <a:r>
              <a:rPr lang="tr-TR" b="0" i="0" dirty="0" err="1">
                <a:solidFill>
                  <a:srgbClr val="09142A"/>
                </a:solidFill>
                <a:effectLst/>
                <a:latin typeface="Roboto" panose="02000000000000000000" pitchFamily="2" charset="0"/>
              </a:rPr>
              <a:t>Neurontin</a:t>
            </a:r>
            <a:r>
              <a:rPr lang="tr-TR" b="0" i="0" dirty="0">
                <a:solidFill>
                  <a:srgbClr val="09142A"/>
                </a:solidFill>
                <a:effectLst/>
                <a:latin typeface="Roboto" panose="02000000000000000000" pitchFamily="2" charset="0"/>
              </a:rPr>
              <a:t>) tek başına veya </a:t>
            </a:r>
            <a:r>
              <a:rPr lang="tr-TR" b="0" i="0" dirty="0" err="1">
                <a:solidFill>
                  <a:srgbClr val="09142A"/>
                </a:solidFill>
                <a:effectLst/>
                <a:latin typeface="Roboto" panose="02000000000000000000" pitchFamily="2" charset="0"/>
              </a:rPr>
              <a:t>baklofen</a:t>
            </a:r>
            <a:r>
              <a:rPr lang="tr-TR" b="0" i="0" dirty="0">
                <a:solidFill>
                  <a:srgbClr val="09142A"/>
                </a:solidFill>
                <a:effectLst/>
                <a:latin typeface="Roboto" panose="02000000000000000000" pitchFamily="2" charset="0"/>
              </a:rPr>
              <a:t> ile birlikte kullanılabilir.</a:t>
            </a:r>
          </a:p>
          <a:p>
            <a:r>
              <a:rPr lang="tr-TR" b="0" i="0" dirty="0">
                <a:solidFill>
                  <a:srgbClr val="09142A"/>
                </a:solidFill>
                <a:effectLst/>
                <a:latin typeface="Roboto" panose="02000000000000000000" pitchFamily="2" charset="0"/>
              </a:rPr>
              <a:t>AGRI :MS hastalarının yaklaşık %85'i hastalıklarının seyri sırasında ağrıdan şikayetçidir. Trigeminal nevralji ve </a:t>
            </a:r>
            <a:r>
              <a:rPr lang="tr-TR" b="0" i="0" dirty="0" err="1">
                <a:solidFill>
                  <a:srgbClr val="09142A"/>
                </a:solidFill>
                <a:effectLst/>
                <a:latin typeface="Roboto" panose="02000000000000000000" pitchFamily="2" charset="0"/>
              </a:rPr>
              <a:t>disestetik</a:t>
            </a:r>
            <a:r>
              <a:rPr lang="tr-TR" b="0" i="0" dirty="0">
                <a:solidFill>
                  <a:srgbClr val="09142A"/>
                </a:solidFill>
                <a:effectLst/>
                <a:latin typeface="Roboto" panose="02000000000000000000" pitchFamily="2" charset="0"/>
              </a:rPr>
              <a:t> (nöropatik) ekstremite ağrısı yaygındır. Trigeminal nevralji, </a:t>
            </a:r>
            <a:r>
              <a:rPr lang="tr-TR" b="0" i="0" dirty="0" err="1">
                <a:solidFill>
                  <a:srgbClr val="09142A"/>
                </a:solidFill>
                <a:effectLst/>
                <a:latin typeface="Roboto" panose="02000000000000000000" pitchFamily="2" charset="0"/>
              </a:rPr>
              <a:t>MS'siz</a:t>
            </a:r>
            <a:r>
              <a:rPr lang="tr-TR" b="0" i="0" dirty="0">
                <a:solidFill>
                  <a:srgbClr val="09142A"/>
                </a:solidFill>
                <a:effectLst/>
                <a:latin typeface="Roboto" panose="02000000000000000000" pitchFamily="2" charset="0"/>
              </a:rPr>
              <a:t> kişilerde olduğu gibi başlangıçta </a:t>
            </a:r>
            <a:r>
              <a:rPr lang="tr-TR" b="0" i="0" dirty="0" err="1">
                <a:solidFill>
                  <a:srgbClr val="09142A"/>
                </a:solidFill>
                <a:effectLst/>
                <a:latin typeface="Roboto" panose="02000000000000000000" pitchFamily="2" charset="0"/>
              </a:rPr>
              <a:t>karbamazepin</a:t>
            </a:r>
            <a:r>
              <a:rPr lang="tr-TR" b="0" i="0" dirty="0">
                <a:solidFill>
                  <a:srgbClr val="09142A"/>
                </a:solidFill>
                <a:effectLst/>
                <a:latin typeface="Roboto" panose="02000000000000000000" pitchFamily="2" charset="0"/>
              </a:rPr>
              <a:t> (</a:t>
            </a:r>
            <a:r>
              <a:rPr lang="tr-TR" b="0" i="0" dirty="0" err="1">
                <a:solidFill>
                  <a:srgbClr val="09142A"/>
                </a:solidFill>
                <a:effectLst/>
                <a:latin typeface="Roboto" panose="02000000000000000000" pitchFamily="2" charset="0"/>
              </a:rPr>
              <a:t>Tegretol</a:t>
            </a:r>
            <a:r>
              <a:rPr lang="tr-TR" b="0" i="0" dirty="0">
                <a:solidFill>
                  <a:srgbClr val="09142A"/>
                </a:solidFill>
                <a:effectLst/>
                <a:latin typeface="Roboto" panose="02000000000000000000" pitchFamily="2" charset="0"/>
              </a:rPr>
              <a:t>) ve </a:t>
            </a:r>
            <a:r>
              <a:rPr lang="tr-TR" b="0" i="0" dirty="0" err="1">
                <a:solidFill>
                  <a:srgbClr val="09142A"/>
                </a:solidFill>
                <a:effectLst/>
                <a:latin typeface="Roboto" panose="02000000000000000000" pitchFamily="2" charset="0"/>
              </a:rPr>
              <a:t>baklofen</a:t>
            </a:r>
            <a:r>
              <a:rPr lang="tr-TR" b="0" i="0" dirty="0">
                <a:solidFill>
                  <a:srgbClr val="09142A"/>
                </a:solidFill>
                <a:effectLst/>
                <a:latin typeface="Roboto" panose="02000000000000000000" pitchFamily="2" charset="0"/>
              </a:rPr>
              <a:t> (</a:t>
            </a:r>
            <a:r>
              <a:rPr lang="tr-TR" b="0" i="0" dirty="0" err="1">
                <a:solidFill>
                  <a:srgbClr val="09142A"/>
                </a:solidFill>
                <a:effectLst/>
                <a:latin typeface="Roboto" panose="02000000000000000000" pitchFamily="2" charset="0"/>
              </a:rPr>
              <a:t>Lioresal</a:t>
            </a:r>
            <a:r>
              <a:rPr lang="tr-TR" b="0" i="0" dirty="0">
                <a:solidFill>
                  <a:srgbClr val="09142A"/>
                </a:solidFill>
                <a:effectLst/>
                <a:latin typeface="Roboto" panose="02000000000000000000" pitchFamily="2" charset="0"/>
              </a:rPr>
              <a:t>) ile tedavi edilir. </a:t>
            </a:r>
            <a:r>
              <a:rPr lang="tr-TR" b="0" i="0" dirty="0" err="1">
                <a:solidFill>
                  <a:srgbClr val="09142A"/>
                </a:solidFill>
                <a:effectLst/>
                <a:latin typeface="Roboto" panose="02000000000000000000" pitchFamily="2" charset="0"/>
              </a:rPr>
              <a:t>MS'teki</a:t>
            </a:r>
            <a:r>
              <a:rPr lang="tr-TR" b="0" i="0" dirty="0">
                <a:solidFill>
                  <a:srgbClr val="09142A"/>
                </a:solidFill>
                <a:effectLst/>
                <a:latin typeface="Roboto" panose="02000000000000000000" pitchFamily="2" charset="0"/>
              </a:rPr>
              <a:t> nöropatik ağrı, </a:t>
            </a:r>
            <a:r>
              <a:rPr lang="tr-TR" b="0" i="0" dirty="0" err="1">
                <a:solidFill>
                  <a:srgbClr val="09142A"/>
                </a:solidFill>
                <a:effectLst/>
                <a:latin typeface="Roboto" panose="02000000000000000000" pitchFamily="2" charset="0"/>
              </a:rPr>
              <a:t>trisiklik</a:t>
            </a:r>
            <a:r>
              <a:rPr lang="tr-TR" b="0" i="0" dirty="0">
                <a:solidFill>
                  <a:srgbClr val="09142A"/>
                </a:solidFill>
                <a:effectLst/>
                <a:latin typeface="Roboto" panose="02000000000000000000" pitchFamily="2" charset="0"/>
              </a:rPr>
              <a:t> antidepresanlar, </a:t>
            </a:r>
            <a:r>
              <a:rPr lang="tr-TR" b="0" i="0" dirty="0" err="1">
                <a:solidFill>
                  <a:srgbClr val="09142A"/>
                </a:solidFill>
                <a:effectLst/>
                <a:latin typeface="Roboto" panose="02000000000000000000" pitchFamily="2" charset="0"/>
              </a:rPr>
              <a:t>antikonvülzanlar</a:t>
            </a:r>
            <a:r>
              <a:rPr lang="tr-TR" b="0" i="0" dirty="0">
                <a:solidFill>
                  <a:srgbClr val="09142A"/>
                </a:solidFill>
                <a:effectLst/>
                <a:latin typeface="Roboto" panose="02000000000000000000" pitchFamily="2" charset="0"/>
              </a:rPr>
              <a:t> ve seçici serotonin geri alım inhibitörleriyle tedavi edilebilir. Hidroterapinin ağrı yönetiminde de yararlı olduğu ve MS ile ilişkili </a:t>
            </a:r>
            <a:r>
              <a:rPr lang="tr-TR" b="0" i="0" dirty="0" err="1">
                <a:solidFill>
                  <a:srgbClr val="09142A"/>
                </a:solidFill>
                <a:effectLst/>
                <a:latin typeface="Roboto" panose="02000000000000000000" pitchFamily="2" charset="0"/>
              </a:rPr>
              <a:t>spastisite</a:t>
            </a:r>
            <a:r>
              <a:rPr lang="tr-TR" b="0" i="0" dirty="0">
                <a:solidFill>
                  <a:srgbClr val="09142A"/>
                </a:solidFill>
                <a:effectLst/>
                <a:latin typeface="Roboto" panose="02000000000000000000" pitchFamily="2" charset="0"/>
              </a:rPr>
              <a:t> için faydalı olduğu gösterilmiştir.  </a:t>
            </a:r>
            <a:r>
              <a:rPr lang="tr-TR" b="0" i="0" dirty="0" err="1">
                <a:solidFill>
                  <a:srgbClr val="09142A"/>
                </a:solidFill>
                <a:effectLst/>
                <a:latin typeface="Roboto" panose="02000000000000000000" pitchFamily="2" charset="0"/>
              </a:rPr>
              <a:t>Kanabinoid</a:t>
            </a:r>
            <a:r>
              <a:rPr lang="tr-TR" b="0" i="0" dirty="0">
                <a:solidFill>
                  <a:srgbClr val="09142A"/>
                </a:solidFill>
                <a:effectLst/>
                <a:latin typeface="Roboto" panose="02000000000000000000" pitchFamily="2" charset="0"/>
              </a:rPr>
              <a:t> tedavisi ağrı semptomlarına yardımcı olabilir.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09142A"/>
                </a:solidFill>
                <a:effectLst/>
                <a:latin typeface="Roboto" panose="02000000000000000000" pitchFamily="2" charset="0"/>
              </a:rPr>
              <a:t>NÖROJENİK MESANE:</a:t>
            </a:r>
          </a:p>
          <a:p>
            <a:pPr algn="l"/>
            <a:r>
              <a:rPr lang="tr-TR" b="0" i="0" dirty="0">
                <a:solidFill>
                  <a:srgbClr val="09142A"/>
                </a:solidFill>
                <a:effectLst/>
                <a:latin typeface="Roboto" panose="02000000000000000000" pitchFamily="2" charset="0"/>
              </a:rPr>
              <a:t> YORGUNLUK : MS hastalarının %90'ından fazlası yorgunluk bildirmektedir; üçte biri bunun en rahatsız edici semptom olduğunu bildiriyor ve birçoğu da bu semptomla başvuruyor. </a:t>
            </a:r>
            <a:r>
              <a:rPr lang="tr-TR" b="0" i="0" u="sng" baseline="30000" dirty="0">
                <a:solidFill>
                  <a:srgbClr val="0A5C77"/>
                </a:solidFill>
                <a:effectLst/>
                <a:latin typeface="Roboto" panose="02000000000000000000" pitchFamily="2" charset="0"/>
                <a:hlinkClick r:id="rId3"/>
              </a:rPr>
              <a:t>35</a:t>
            </a:r>
            <a:r>
              <a:rPr lang="tr-TR" b="0" i="0" dirty="0">
                <a:solidFill>
                  <a:srgbClr val="09142A"/>
                </a:solidFill>
                <a:effectLst/>
                <a:latin typeface="Roboto" panose="02000000000000000000" pitchFamily="2" charset="0"/>
              </a:rPr>
              <a:t> Yorgunluk, eşlik eden depresyonun bir sonucu olarak ortaya çıkabileceği gibi bağımsız olarak da ortaya çıkabilir. Yorgunluğun yaşam kalitesi üzerinde derin etkileri vardır ve sakatlık iddialarının önde gelen nedenidir. </a:t>
            </a:r>
          </a:p>
          <a:p>
            <a:pPr algn="l"/>
            <a:r>
              <a:rPr lang="tr-TR" b="0" i="0" dirty="0">
                <a:solidFill>
                  <a:srgbClr val="09142A"/>
                </a:solidFill>
                <a:effectLst/>
                <a:latin typeface="Roboto" panose="02000000000000000000" pitchFamily="2" charset="0"/>
              </a:rPr>
              <a:t>Yorgunluğun tedavisi çok odaklıdır. Yorgunluğun eşlik eden nedenleri (</a:t>
            </a:r>
            <a:r>
              <a:rPr lang="tr-TR" b="0" i="0" dirty="0" err="1">
                <a:solidFill>
                  <a:srgbClr val="09142A"/>
                </a:solidFill>
                <a:effectLst/>
                <a:latin typeface="Roboto" panose="02000000000000000000" pitchFamily="2" charset="0"/>
              </a:rPr>
              <a:t>örn</a:t>
            </a:r>
            <a:r>
              <a:rPr lang="tr-TR" b="0" i="0" dirty="0">
                <a:solidFill>
                  <a:srgbClr val="09142A"/>
                </a:solidFill>
                <a:effectLst/>
                <a:latin typeface="Roboto" panose="02000000000000000000" pitchFamily="2" charset="0"/>
              </a:rPr>
              <a:t>. uyku bozuklukları, </a:t>
            </a:r>
            <a:r>
              <a:rPr lang="tr-TR" b="0" i="0" dirty="0" err="1">
                <a:solidFill>
                  <a:srgbClr val="09142A"/>
                </a:solidFill>
                <a:effectLst/>
                <a:latin typeface="Roboto" panose="02000000000000000000" pitchFamily="2" charset="0"/>
              </a:rPr>
              <a:t>tiroid</a:t>
            </a:r>
            <a:r>
              <a:rPr lang="tr-TR" b="0" i="0" dirty="0">
                <a:solidFill>
                  <a:srgbClr val="09142A"/>
                </a:solidFill>
                <a:effectLst/>
                <a:latin typeface="Roboto" panose="02000000000000000000" pitchFamily="2" charset="0"/>
              </a:rPr>
              <a:t> hastalığı, B </a:t>
            </a:r>
            <a:r>
              <a:rPr lang="tr-TR" b="0" i="0" baseline="-25000" dirty="0">
                <a:solidFill>
                  <a:srgbClr val="09142A"/>
                </a:solidFill>
                <a:effectLst/>
                <a:latin typeface="Roboto" panose="02000000000000000000" pitchFamily="2" charset="0"/>
              </a:rPr>
              <a:t>12</a:t>
            </a:r>
            <a:r>
              <a:rPr lang="tr-TR" b="0" i="0" dirty="0">
                <a:solidFill>
                  <a:srgbClr val="09142A"/>
                </a:solidFill>
                <a:effectLst/>
                <a:latin typeface="Roboto" panose="02000000000000000000" pitchFamily="2" charset="0"/>
              </a:rPr>
              <a:t> vitamini eksikliği, anemi) değerlendirildikten sonra ısı ve nem seviyelerinin kontrol edilmesi gibi çevresel manipülasyonlar alevlenmelerin önlenmesine yardımcı olabilir. Uyuklama ve hareketlilik için yardımcı cihazların kullanılması gibi enerji tasarrufu önlemleri, bireysel hastaya göre önerilebilir. </a:t>
            </a:r>
            <a:r>
              <a:rPr lang="tr-TR" b="0" i="0" dirty="0" err="1">
                <a:solidFill>
                  <a:srgbClr val="09142A"/>
                </a:solidFill>
                <a:effectLst/>
                <a:latin typeface="Roboto" panose="02000000000000000000" pitchFamily="2" charset="0"/>
              </a:rPr>
              <a:t>Amantadin</a:t>
            </a:r>
            <a:r>
              <a:rPr lang="tr-TR" b="0" i="0" dirty="0">
                <a:solidFill>
                  <a:srgbClr val="09142A"/>
                </a:solidFill>
                <a:effectLst/>
                <a:latin typeface="Roboto" panose="02000000000000000000" pitchFamily="2" charset="0"/>
              </a:rPr>
              <a:t> sınırlı sayıda denemede etiket dışı kullanılmış ve uykusuzluk ve kafa karışıklığı ile ilişkili olmasına rağmen yorgunluğa faydalı olduğu bulunmuştur.  </a:t>
            </a:r>
            <a:r>
              <a:rPr lang="tr-TR" b="0" i="0" dirty="0" err="1">
                <a:solidFill>
                  <a:srgbClr val="09142A"/>
                </a:solidFill>
                <a:effectLst/>
                <a:latin typeface="Roboto" panose="02000000000000000000" pitchFamily="2" charset="0"/>
              </a:rPr>
              <a:t>Modafinil</a:t>
            </a:r>
            <a:r>
              <a:rPr lang="tr-TR" b="0" i="0" dirty="0">
                <a:solidFill>
                  <a:srgbClr val="09142A"/>
                </a:solidFill>
                <a:effectLst/>
                <a:latin typeface="Roboto" panose="02000000000000000000" pitchFamily="2" charset="0"/>
              </a:rPr>
              <a:t> (</a:t>
            </a:r>
            <a:r>
              <a:rPr lang="tr-TR" b="0" i="0" dirty="0" err="1">
                <a:solidFill>
                  <a:srgbClr val="09142A"/>
                </a:solidFill>
                <a:effectLst/>
                <a:latin typeface="Roboto" panose="02000000000000000000" pitchFamily="2" charset="0"/>
              </a:rPr>
              <a:t>Provigil</a:t>
            </a:r>
            <a:r>
              <a:rPr lang="tr-TR" b="0" i="0" dirty="0">
                <a:solidFill>
                  <a:srgbClr val="09142A"/>
                </a:solidFill>
                <a:effectLst/>
                <a:latin typeface="Roboto" panose="02000000000000000000" pitchFamily="2" charset="0"/>
              </a:rPr>
              <a:t>) gibi diğer ilaçlar karışık sonuçlarla denenmiştir ve MS hastaları için FDA onaylı değildir.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0" i="0" dirty="0">
              <a:solidFill>
                <a:srgbClr val="09142A"/>
              </a:solidFill>
              <a:effectLst/>
              <a:latin typeface="Roboto" panose="02000000000000000000" pitchFamily="2" charset="0"/>
            </a:endParaRPr>
          </a:p>
          <a:p>
            <a:endParaRPr lang="tr-TR" b="0" i="0" dirty="0">
              <a:solidFill>
                <a:srgbClr val="09142A"/>
              </a:solidFill>
              <a:effectLst/>
              <a:latin typeface="Roboto" panose="02000000000000000000" pitchFamily="2" charset="0"/>
            </a:endParaRPr>
          </a:p>
          <a:p>
            <a:endParaRPr lang="tr-TR" b="0" i="0" dirty="0">
              <a:solidFill>
                <a:srgbClr val="09142A"/>
              </a:solidFill>
              <a:effectLst/>
              <a:latin typeface="Roboto" panose="02000000000000000000" pitchFamily="2" charset="0"/>
            </a:endParaRPr>
          </a:p>
          <a:p>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41</a:t>
            </a:fld>
            <a:endParaRPr lang="tr-TR"/>
          </a:p>
        </p:txBody>
      </p:sp>
    </p:spTree>
    <p:extLst>
      <p:ext uri="{BB962C8B-B14F-4D97-AF65-F5344CB8AC3E}">
        <p14:creationId xmlns:p14="http://schemas.microsoft.com/office/powerpoint/2010/main" val="701483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Ms</a:t>
            </a:r>
            <a:r>
              <a:rPr lang="tr-TR" dirty="0"/>
              <a:t> hastalarında </a:t>
            </a:r>
            <a:r>
              <a:rPr lang="tr-TR" dirty="0" err="1"/>
              <a:t>bırıncı</a:t>
            </a:r>
            <a:r>
              <a:rPr lang="tr-TR" dirty="0"/>
              <a:t> basamak bakıma dayalı ihtiyaç </a:t>
            </a:r>
            <a:r>
              <a:rPr lang="tr-TR" dirty="0" err="1"/>
              <a:t>degerlendırılmesi</a:t>
            </a:r>
            <a:r>
              <a:rPr lang="tr-TR" dirty="0"/>
              <a:t>.</a:t>
            </a:r>
          </a:p>
        </p:txBody>
      </p:sp>
      <p:sp>
        <p:nvSpPr>
          <p:cNvPr id="4" name="Slayt Numarası Yer Tutucusu 3"/>
          <p:cNvSpPr>
            <a:spLocks noGrp="1"/>
          </p:cNvSpPr>
          <p:nvPr>
            <p:ph type="sldNum" sz="quarter" idx="5"/>
          </p:nvPr>
        </p:nvSpPr>
        <p:spPr/>
        <p:txBody>
          <a:bodyPr/>
          <a:lstStyle/>
          <a:p>
            <a:fld id="{3D76B9E0-B7B8-44F0-BAB8-C457C489C115}" type="slidenum">
              <a:rPr lang="tr-TR" smtClean="0"/>
              <a:t>42</a:t>
            </a:fld>
            <a:endParaRPr lang="tr-TR"/>
          </a:p>
        </p:txBody>
      </p:sp>
    </p:spTree>
    <p:extLst>
      <p:ext uri="{BB962C8B-B14F-4D97-AF65-F5344CB8AC3E}">
        <p14:creationId xmlns:p14="http://schemas.microsoft.com/office/powerpoint/2010/main" val="1711078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44</a:t>
            </a:fld>
            <a:endParaRPr lang="tr-TR"/>
          </a:p>
        </p:txBody>
      </p:sp>
    </p:spTree>
    <p:extLst>
      <p:ext uri="{BB962C8B-B14F-4D97-AF65-F5344CB8AC3E}">
        <p14:creationId xmlns:p14="http://schemas.microsoft.com/office/powerpoint/2010/main" val="1135215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09142A"/>
                </a:solidFill>
                <a:effectLst/>
                <a:latin typeface="Roboto" panose="02000000000000000000" pitchFamily="2" charset="0"/>
              </a:rPr>
              <a:t>Hastalık steroidlere yanıt vermiyorsa plazmaferez yapılabilir. </a:t>
            </a:r>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48</a:t>
            </a:fld>
            <a:endParaRPr lang="tr-TR"/>
          </a:p>
        </p:txBody>
      </p:sp>
    </p:spTree>
    <p:extLst>
      <p:ext uri="{BB962C8B-B14F-4D97-AF65-F5344CB8AC3E}">
        <p14:creationId xmlns:p14="http://schemas.microsoft.com/office/powerpoint/2010/main" val="4161773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Aşı ve MS arasındaki ilişkiyi araştırmak amacı ile 1995-1999 yılları arasında yapılan erken çalışmalardan birinde, ilk kez MS ve optik </a:t>
            </a:r>
            <a:r>
              <a:rPr lang="tr-TR" sz="1200" dirty="0" err="1"/>
              <a:t>nörit</a:t>
            </a:r>
            <a:r>
              <a:rPr lang="tr-TR" sz="1200" dirty="0"/>
              <a:t> tanısı alan erişkinlerde, uygulanan hepatit B (HBV), grip aşısı ve H1N1, kızamık, kızamıkçık, çiçek, </a:t>
            </a:r>
            <a:r>
              <a:rPr lang="tr-TR" sz="1200" dirty="0" err="1"/>
              <a:t>tetanoz</a:t>
            </a:r>
            <a:r>
              <a:rPr lang="tr-TR" sz="1200" dirty="0"/>
              <a:t>, kabakulak, boğmaca, aşılarının MS gelişiminde risk faktörü olmadığı bildirilmiştir.</a:t>
            </a:r>
          </a:p>
          <a:p>
            <a:r>
              <a:rPr lang="tr-TR" sz="1200" dirty="0"/>
              <a:t>Aşıların atak riski üzerindeki etkisini araştıran az sayıda çalışmada HBV, </a:t>
            </a:r>
            <a:r>
              <a:rPr lang="tr-TR" sz="1200" dirty="0" err="1"/>
              <a:t>tetanoz</a:t>
            </a:r>
            <a:r>
              <a:rPr lang="tr-TR" sz="1200" dirty="0"/>
              <a:t>, grip ve H1N1 aşılanma ve atak arasında ilişki saptanmamıştır. </a:t>
            </a:r>
          </a:p>
          <a:p>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49</a:t>
            </a:fld>
            <a:endParaRPr lang="tr-TR"/>
          </a:p>
        </p:txBody>
      </p:sp>
    </p:spTree>
    <p:extLst>
      <p:ext uri="{BB962C8B-B14F-4D97-AF65-F5344CB8AC3E}">
        <p14:creationId xmlns:p14="http://schemas.microsoft.com/office/powerpoint/2010/main" val="307654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6A6A6A"/>
                </a:solidFill>
                <a:effectLst/>
                <a:latin typeface="Barlow" panose="020F0502020204030204" pitchFamily="2" charset="-94"/>
              </a:rPr>
              <a:t>Merkezi sinir sisteminde yer alan sinir hücreleri tüm uyarıları elektriksel olarak üretmektedir. Sinir hücrelerinin bu sinyalleri ileten ince uzun koluna akson, siniri çevreleyen ve koruyan dokuya ise </a:t>
            </a:r>
            <a:r>
              <a:rPr lang="tr-TR" b="0" i="0" dirty="0" err="1">
                <a:solidFill>
                  <a:srgbClr val="6A6A6A"/>
                </a:solidFill>
                <a:effectLst/>
                <a:latin typeface="Barlow" panose="020F0502020204030204" pitchFamily="2" charset="-94"/>
              </a:rPr>
              <a:t>miyelin</a:t>
            </a:r>
            <a:r>
              <a:rPr lang="tr-TR" b="0" i="0" dirty="0">
                <a:solidFill>
                  <a:srgbClr val="6A6A6A"/>
                </a:solidFill>
                <a:effectLst/>
                <a:latin typeface="Barlow" panose="020F0502020204030204" pitchFamily="2" charset="-94"/>
              </a:rPr>
              <a:t> adı verilir. </a:t>
            </a:r>
            <a:r>
              <a:rPr lang="tr-TR" b="0" i="0" dirty="0" err="1">
                <a:solidFill>
                  <a:srgbClr val="6A6A6A"/>
                </a:solidFill>
                <a:effectLst/>
                <a:latin typeface="Barlow" panose="020F0502020204030204" pitchFamily="2" charset="-94"/>
              </a:rPr>
              <a:t>Miyelin</a:t>
            </a:r>
            <a:r>
              <a:rPr lang="tr-TR" b="0" i="0" dirty="0">
                <a:solidFill>
                  <a:srgbClr val="6A6A6A"/>
                </a:solidFill>
                <a:effectLst/>
                <a:latin typeface="Barlow" panose="020F0502020204030204" pitchFamily="2" charset="-94"/>
              </a:rPr>
              <a:t> sadece sinir hücrelerini korumaz, aynı zamanda hücrelerin görevlerini yerine getirmelerine de yardımcı olur. </a:t>
            </a:r>
          </a:p>
          <a:p>
            <a:r>
              <a:rPr lang="tr-TR" b="0" i="0" dirty="0">
                <a:solidFill>
                  <a:srgbClr val="6A6A6A"/>
                </a:solidFill>
                <a:effectLst/>
                <a:latin typeface="Barlow" panose="00000500000000000000" pitchFamily="2" charset="-94"/>
              </a:rPr>
              <a:t>MS hastalarında akson ve </a:t>
            </a:r>
            <a:r>
              <a:rPr lang="tr-TR" b="1" i="0" dirty="0" err="1">
                <a:solidFill>
                  <a:srgbClr val="6A6A6A"/>
                </a:solidFill>
                <a:effectLst/>
                <a:latin typeface="Barlow" panose="00000500000000000000" pitchFamily="2" charset="-94"/>
              </a:rPr>
              <a:t>miyelin</a:t>
            </a:r>
            <a:r>
              <a:rPr lang="tr-TR" b="1" i="0" dirty="0">
                <a:solidFill>
                  <a:srgbClr val="6A6A6A"/>
                </a:solidFill>
                <a:effectLst/>
                <a:latin typeface="Barlow" panose="00000500000000000000" pitchFamily="2" charset="-94"/>
              </a:rPr>
              <a:t> tabakası</a:t>
            </a:r>
            <a:r>
              <a:rPr lang="tr-TR" b="0" i="0" dirty="0">
                <a:solidFill>
                  <a:srgbClr val="6A6A6A"/>
                </a:solidFill>
                <a:effectLst/>
                <a:latin typeface="Barlow" panose="00000500000000000000" pitchFamily="2" charset="-94"/>
              </a:rPr>
              <a:t> beynin farklı yerlerinde hasar görebilir ve sinirsel uyarıları düzgün iletemez. Sinir sisteminde meydana gelen hasara bağlı olarak duyularda, konuşmada, görmede, dengede ve yürümede sorunlar meydana gelebilir. </a:t>
            </a:r>
          </a:p>
          <a:p>
            <a:r>
              <a:rPr lang="tr-TR" dirty="0"/>
              <a:t>MS’de </a:t>
            </a:r>
            <a:r>
              <a:rPr lang="tr-TR" dirty="0" err="1"/>
              <a:t>miyelin</a:t>
            </a:r>
            <a:r>
              <a:rPr lang="tr-TR" dirty="0"/>
              <a:t> bağışıklık sistemi tarafından hasara uğramaktadır</a:t>
            </a:r>
          </a:p>
        </p:txBody>
      </p:sp>
      <p:sp>
        <p:nvSpPr>
          <p:cNvPr id="4" name="Slayt Numarası Yer Tutucusu 3"/>
          <p:cNvSpPr>
            <a:spLocks noGrp="1"/>
          </p:cNvSpPr>
          <p:nvPr>
            <p:ph type="sldNum" sz="quarter" idx="5"/>
          </p:nvPr>
        </p:nvSpPr>
        <p:spPr/>
        <p:txBody>
          <a:bodyPr/>
          <a:lstStyle/>
          <a:p>
            <a:fld id="{3D76B9E0-B7B8-44F0-BAB8-C457C489C115}" type="slidenum">
              <a:rPr lang="tr-TR" smtClean="0"/>
              <a:t>7</a:t>
            </a:fld>
            <a:endParaRPr lang="tr-TR"/>
          </a:p>
        </p:txBody>
      </p:sp>
    </p:spTree>
    <p:extLst>
      <p:ext uri="{BB962C8B-B14F-4D97-AF65-F5344CB8AC3E}">
        <p14:creationId xmlns:p14="http://schemas.microsoft.com/office/powerpoint/2010/main" val="214638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232323"/>
                </a:solidFill>
                <a:effectLst/>
                <a:latin typeface="Noto Sans" panose="020B0502040504020204" pitchFamily="34" charset="0"/>
              </a:rPr>
              <a:t>MS'in</a:t>
            </a:r>
            <a:r>
              <a:rPr lang="tr-TR" b="0" i="0" dirty="0">
                <a:solidFill>
                  <a:srgbClr val="232323"/>
                </a:solidFill>
                <a:effectLst/>
                <a:latin typeface="Noto Sans" panose="020B0502040504020204" pitchFamily="34" charset="0"/>
              </a:rPr>
              <a:t> insidansı ve prevalansı coğrafi olarak değişmektedir</a:t>
            </a:r>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8</a:t>
            </a:fld>
            <a:endParaRPr lang="tr-TR"/>
          </a:p>
        </p:txBody>
      </p:sp>
    </p:spTree>
    <p:extLst>
      <p:ext uri="{BB962C8B-B14F-4D97-AF65-F5344CB8AC3E}">
        <p14:creationId xmlns:p14="http://schemas.microsoft.com/office/powerpoint/2010/main" val="2854448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Klinik başlangıç ​​nadiren yaşamın ilk yılları kadar erken veya yedinci on yıl kadar geç bir zamanda ortaya çıkabilir.</a:t>
            </a:r>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9</a:t>
            </a:fld>
            <a:endParaRPr lang="tr-TR"/>
          </a:p>
        </p:txBody>
      </p:sp>
    </p:spTree>
    <p:extLst>
      <p:ext uri="{BB962C8B-B14F-4D97-AF65-F5344CB8AC3E}">
        <p14:creationId xmlns:p14="http://schemas.microsoft.com/office/powerpoint/2010/main" val="307451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12</a:t>
            </a:fld>
            <a:endParaRPr lang="tr-TR"/>
          </a:p>
        </p:txBody>
      </p:sp>
    </p:spTree>
    <p:extLst>
      <p:ext uri="{BB962C8B-B14F-4D97-AF65-F5344CB8AC3E}">
        <p14:creationId xmlns:p14="http://schemas.microsoft.com/office/powerpoint/2010/main" val="226948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EBV  ile MS arasında bir ilişki olduğuna dair giderek artan kanıtlar var, ancak nedensellik kanıtı henüz belirlenmemiş.</a:t>
            </a:r>
          </a:p>
          <a:p>
            <a:r>
              <a:rPr lang="tr-TR" b="0" i="0" dirty="0">
                <a:solidFill>
                  <a:srgbClr val="232323"/>
                </a:solidFill>
                <a:effectLst/>
                <a:latin typeface="Noto Sans" panose="020B0502040504020204" pitchFamily="34" charset="0"/>
              </a:rPr>
              <a:t>Enlem ile MS prevalansı arasında iyi belgelenmiş bir ilişki vardır ve MS prevalansı güneyden kuzeye doğru artmaktadır </a:t>
            </a:r>
          </a:p>
          <a:p>
            <a:r>
              <a:rPr lang="tr-TR" b="0" i="0" dirty="0">
                <a:solidFill>
                  <a:srgbClr val="232323"/>
                </a:solidFill>
                <a:effectLst/>
                <a:latin typeface="Noto Sans" panose="020B0502040504020204" pitchFamily="34" charset="0"/>
              </a:rPr>
              <a:t>Güneşe maruz kalma, ultraviyole radyasyona maruz kalma veya serum D vitamini düzeyleri ile MS riski veya yaygınlığı arasında ters bir ilişki vardır. </a:t>
            </a:r>
          </a:p>
          <a:p>
            <a:r>
              <a:rPr lang="tr-TR" b="0" i="0" dirty="0" err="1">
                <a:solidFill>
                  <a:srgbClr val="232323"/>
                </a:solidFill>
                <a:effectLst/>
                <a:latin typeface="Noto Sans" panose="020B0502040504020204" pitchFamily="34" charset="0"/>
              </a:rPr>
              <a:t>MS'in</a:t>
            </a:r>
            <a:r>
              <a:rPr lang="tr-TR" b="0" i="0" dirty="0">
                <a:solidFill>
                  <a:srgbClr val="232323"/>
                </a:solidFill>
                <a:effectLst/>
                <a:latin typeface="Noto Sans" panose="020B0502040504020204" pitchFamily="34" charset="0"/>
              </a:rPr>
              <a:t> patogenezinin bağışıklık sistemini içerdiği düşünüldüğünden, bağışıklık sisteminin bir uyarısının (örneğin bir aşının) hastalığı tetikleyebileceği varsayılmıştır. Ancak bazı çalışmalar aşılar ile MS arasında herhangi bir pozitif ilişki göstermede başarısız olmuştur [</a:t>
            </a:r>
          </a:p>
          <a:p>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panose="020B0502040504020204" pitchFamily="34" charset="0"/>
              </a:rPr>
              <a:t>Aşılar ile MS riski arasında bir ilişki yoktur.</a:t>
            </a:r>
            <a:endParaRPr lang="tr-TR" dirty="0"/>
          </a:p>
          <a:p>
            <a:r>
              <a:rPr lang="tr-TR" b="0" i="0" dirty="0">
                <a:solidFill>
                  <a:srgbClr val="09142A"/>
                </a:solidFill>
                <a:effectLst/>
                <a:latin typeface="Roboto" panose="02000000000000000000" pitchFamily="2" charset="0"/>
              </a:rPr>
              <a:t>Kadınlar, sigara içenler ve daha yüksek enlemlerde yaşayanlar ya da ailesinde MS geçmişi olan kişiler yüksek hastalık riski altındadır. Güneş ışığına daha fazla maruz kalanlar ve 25-hidroksivitamin D düzeyleri daha yüksek olanlar daha düşük risk altındadır. </a:t>
            </a:r>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13</a:t>
            </a:fld>
            <a:endParaRPr lang="tr-TR"/>
          </a:p>
        </p:txBody>
      </p:sp>
    </p:spTree>
    <p:extLst>
      <p:ext uri="{BB962C8B-B14F-4D97-AF65-F5344CB8AC3E}">
        <p14:creationId xmlns:p14="http://schemas.microsoft.com/office/powerpoint/2010/main" val="177689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202124"/>
                </a:solidFill>
                <a:effectLst/>
                <a:latin typeface="Google Sans"/>
              </a:rPr>
              <a:t>Wallenberg</a:t>
            </a:r>
            <a:r>
              <a:rPr lang="tr-TR" b="0" i="0" dirty="0">
                <a:solidFill>
                  <a:srgbClr val="202124"/>
                </a:solidFill>
                <a:effectLst/>
                <a:latin typeface="Google Sans"/>
              </a:rPr>
              <a:t> sendromu, </a:t>
            </a:r>
            <a:r>
              <a:rPr lang="tr-TR" b="0" i="0" dirty="0">
                <a:solidFill>
                  <a:srgbClr val="040C28"/>
                </a:solidFill>
                <a:effectLst/>
                <a:latin typeface="Google Sans"/>
              </a:rPr>
              <a:t>beyin sapının bir kısmının hasar görmesinden kaynaklanan bir dizi nörolojik semptomdur</a:t>
            </a:r>
            <a:r>
              <a:rPr lang="tr-TR" b="0" i="0" dirty="0">
                <a:solidFill>
                  <a:srgbClr val="202124"/>
                </a:solidFill>
                <a:effectLst/>
                <a:latin typeface="Google Sans"/>
              </a:rPr>
              <a:t>. Lateral </a:t>
            </a:r>
            <a:r>
              <a:rPr lang="tr-TR" b="0" i="0" dirty="0" err="1">
                <a:solidFill>
                  <a:srgbClr val="202124"/>
                </a:solidFill>
                <a:effectLst/>
                <a:latin typeface="Google Sans"/>
              </a:rPr>
              <a:t>medüller</a:t>
            </a:r>
            <a:r>
              <a:rPr lang="tr-TR" b="0" i="0" dirty="0">
                <a:solidFill>
                  <a:srgbClr val="202124"/>
                </a:solidFill>
                <a:effectLst/>
                <a:latin typeface="Google Sans"/>
              </a:rPr>
              <a:t> sendrom veya posterior </a:t>
            </a:r>
            <a:r>
              <a:rPr lang="tr-TR" b="0" i="0" dirty="0" err="1">
                <a:solidFill>
                  <a:srgbClr val="202124"/>
                </a:solidFill>
                <a:effectLst/>
                <a:latin typeface="Google Sans"/>
              </a:rPr>
              <a:t>inferior</a:t>
            </a:r>
            <a:r>
              <a:rPr lang="tr-TR" b="0" i="0" dirty="0">
                <a:solidFill>
                  <a:srgbClr val="202124"/>
                </a:solidFill>
                <a:effectLst/>
                <a:latin typeface="Google Sans"/>
              </a:rPr>
              <a:t> serebellar arter sendromu olarak da adlandırılır. Beyin sapında meydana gelen inmeler bu hasara neden olabilir.</a:t>
            </a:r>
            <a:endParaRPr lang="tr-TR" b="0" i="0" dirty="0">
              <a:solidFill>
                <a:srgbClr val="70757A"/>
              </a:solidFill>
              <a:effectLst/>
              <a:latin typeface="Google Sans"/>
            </a:endParaRPr>
          </a:p>
          <a:p>
            <a:pPr algn="l">
              <a:buFont typeface="Arial" panose="020B0604020202020204" pitchFamily="34" charset="0"/>
              <a:buChar char="•"/>
            </a:pPr>
            <a:r>
              <a:rPr lang="tr-TR" b="0" i="0" dirty="0">
                <a:solidFill>
                  <a:srgbClr val="202124"/>
                </a:solidFill>
                <a:effectLst/>
                <a:latin typeface="Google Sans"/>
              </a:rPr>
              <a:t>Kol ve bacaklarda uyuşma ve güçsüzlük (genellikle her iki tarafta)</a:t>
            </a:r>
          </a:p>
          <a:p>
            <a:pPr algn="l">
              <a:buFont typeface="Arial" panose="020B0604020202020204" pitchFamily="34" charset="0"/>
              <a:buChar char="•"/>
            </a:pPr>
            <a:r>
              <a:rPr lang="tr-TR" b="0" i="0" dirty="0">
                <a:solidFill>
                  <a:srgbClr val="202124"/>
                </a:solidFill>
                <a:effectLst/>
                <a:latin typeface="Google Sans"/>
              </a:rPr>
              <a:t>Baş dönmesi (vertigo),</a:t>
            </a:r>
          </a:p>
          <a:p>
            <a:pPr algn="l">
              <a:buFont typeface="Arial" panose="020B0604020202020204" pitchFamily="34" charset="0"/>
              <a:buChar char="•"/>
            </a:pPr>
            <a:r>
              <a:rPr lang="tr-TR" b="0" i="0" dirty="0">
                <a:solidFill>
                  <a:srgbClr val="202124"/>
                </a:solidFill>
                <a:effectLst/>
                <a:latin typeface="Google Sans"/>
              </a:rPr>
              <a:t>Denge bozukluğu,</a:t>
            </a:r>
          </a:p>
          <a:p>
            <a:pPr algn="l">
              <a:buFont typeface="Arial" panose="020B0604020202020204" pitchFamily="34" charset="0"/>
              <a:buChar char="•"/>
            </a:pPr>
            <a:r>
              <a:rPr lang="tr-TR" b="0" i="0" dirty="0">
                <a:solidFill>
                  <a:srgbClr val="202124"/>
                </a:solidFill>
                <a:effectLst/>
                <a:latin typeface="Google Sans"/>
              </a:rPr>
              <a:t>Konuşma bozukluğu (</a:t>
            </a:r>
            <a:r>
              <a:rPr lang="tr-TR" b="0" i="0" dirty="0" err="1">
                <a:solidFill>
                  <a:srgbClr val="202124"/>
                </a:solidFill>
                <a:effectLst/>
                <a:latin typeface="Google Sans"/>
              </a:rPr>
              <a:t>dizartri</a:t>
            </a:r>
            <a:r>
              <a:rPr lang="tr-TR" b="0" i="0" dirty="0">
                <a:solidFill>
                  <a:srgbClr val="202124"/>
                </a:solidFill>
                <a:effectLst/>
                <a:latin typeface="Google Sans"/>
              </a:rPr>
              <a:t>),</a:t>
            </a:r>
          </a:p>
          <a:p>
            <a:pPr algn="l">
              <a:buFont typeface="Arial" panose="020B0604020202020204" pitchFamily="34" charset="0"/>
              <a:buChar char="•"/>
            </a:pPr>
            <a:r>
              <a:rPr lang="tr-TR" b="0" i="0" dirty="0">
                <a:solidFill>
                  <a:srgbClr val="202124"/>
                </a:solidFill>
                <a:effectLst/>
                <a:latin typeface="Google Sans"/>
              </a:rPr>
              <a:t>Görme bozuklukları,</a:t>
            </a:r>
          </a:p>
          <a:p>
            <a:pPr algn="l">
              <a:buFont typeface="Arial" panose="020B0604020202020204" pitchFamily="34" charset="0"/>
              <a:buChar char="•"/>
            </a:pPr>
            <a:r>
              <a:rPr lang="tr-TR" b="0" i="0" dirty="0">
                <a:solidFill>
                  <a:srgbClr val="202124"/>
                </a:solidFill>
                <a:effectLst/>
                <a:latin typeface="Google Sans"/>
              </a:rPr>
              <a:t>İşitme bozukluğu,</a:t>
            </a:r>
          </a:p>
          <a:p>
            <a:pPr algn="l">
              <a:buFont typeface="Arial" panose="020B0604020202020204" pitchFamily="34" charset="0"/>
              <a:buChar char="•"/>
            </a:pPr>
            <a:r>
              <a:rPr lang="tr-TR" b="0" i="0" dirty="0">
                <a:solidFill>
                  <a:srgbClr val="202124"/>
                </a:solidFill>
                <a:effectLst/>
                <a:latin typeface="Google Sans"/>
              </a:rPr>
              <a:t>Tat ve koku duyusunda bozulma.</a:t>
            </a:r>
          </a:p>
          <a:p>
            <a:pPr algn="l">
              <a:buFont typeface="Arial" panose="020B0604020202020204" pitchFamily="34" charset="0"/>
              <a:buChar char="•"/>
            </a:pPr>
            <a:r>
              <a:rPr lang="tr-TR" b="0" i="0" dirty="0">
                <a:solidFill>
                  <a:srgbClr val="202124"/>
                </a:solidFill>
                <a:effectLst/>
                <a:latin typeface="Google Sans"/>
              </a:rPr>
              <a:t>Gergin Omurilik Sendromu (</a:t>
            </a:r>
            <a:r>
              <a:rPr lang="tr-TR" b="0" i="0" dirty="0" err="1">
                <a:solidFill>
                  <a:srgbClr val="202124"/>
                </a:solidFill>
                <a:effectLst/>
                <a:latin typeface="Google Sans"/>
              </a:rPr>
              <a:t>Tethered</a:t>
            </a:r>
            <a:r>
              <a:rPr lang="tr-TR" b="0" i="0" dirty="0">
                <a:solidFill>
                  <a:srgbClr val="202124"/>
                </a:solidFill>
                <a:effectLst/>
                <a:latin typeface="Google Sans"/>
              </a:rPr>
              <a:t> </a:t>
            </a:r>
            <a:r>
              <a:rPr lang="tr-TR" b="0" i="0" dirty="0" err="1">
                <a:solidFill>
                  <a:srgbClr val="202124"/>
                </a:solidFill>
                <a:effectLst/>
                <a:latin typeface="Google Sans"/>
              </a:rPr>
              <a:t>Kord</a:t>
            </a:r>
            <a:r>
              <a:rPr lang="tr-TR" b="0" i="0" dirty="0">
                <a:solidFill>
                  <a:srgbClr val="202124"/>
                </a:solidFill>
                <a:effectLst/>
                <a:latin typeface="Google Sans"/>
              </a:rPr>
              <a:t> Sendromu) Belirtileri Nelerdir? Gergin omurilik sendromu genellikle </a:t>
            </a:r>
            <a:r>
              <a:rPr lang="tr-TR" b="0" i="0" dirty="0">
                <a:solidFill>
                  <a:srgbClr val="040C28"/>
                </a:solidFill>
                <a:effectLst/>
                <a:latin typeface="Google Sans"/>
              </a:rPr>
              <a:t>bel ağrısı, kalça ağrısı, kasık ağrısı ve öne doğru eğilme hareketlerinde meydana gelen rahatsız edici ağrı</a:t>
            </a:r>
            <a:r>
              <a:rPr lang="tr-TR" b="0" i="0" dirty="0">
                <a:solidFill>
                  <a:srgbClr val="202124"/>
                </a:solidFill>
                <a:effectLst/>
                <a:latin typeface="Google Sans"/>
              </a:rPr>
              <a:t> gibi semptomlar gösterir.</a:t>
            </a:r>
          </a:p>
          <a:p>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14</a:t>
            </a:fld>
            <a:endParaRPr lang="tr-TR"/>
          </a:p>
        </p:txBody>
      </p:sp>
    </p:spTree>
    <p:extLst>
      <p:ext uri="{BB962C8B-B14F-4D97-AF65-F5344CB8AC3E}">
        <p14:creationId xmlns:p14="http://schemas.microsoft.com/office/powerpoint/2010/main" val="81623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MS TIPIK ÖZZELIKLERI :</a:t>
            </a:r>
          </a:p>
          <a:p>
            <a:r>
              <a:rPr lang="tr-TR" dirty="0"/>
              <a:t>RELAPS VE REMISYONLARLA </a:t>
            </a:r>
          </a:p>
          <a:p>
            <a:r>
              <a:rPr lang="tr-TR" dirty="0"/>
              <a:t>BASLANGIC YASI 15 – 50 YAS ARASI </a:t>
            </a:r>
          </a:p>
          <a:p>
            <a:r>
              <a:rPr lang="tr-TR" dirty="0"/>
              <a:t>OPTIK NÖRIT </a:t>
            </a:r>
          </a:p>
          <a:p>
            <a:r>
              <a:rPr lang="tr-TR" dirty="0"/>
              <a:t>LEHHERMITTE BULGUSU </a:t>
            </a:r>
          </a:p>
          <a:p>
            <a:r>
              <a:rPr lang="tr-TR" dirty="0"/>
              <a:t>INTERNUKLEAR OPHTALMOPLEJI </a:t>
            </a:r>
          </a:p>
          <a:p>
            <a:r>
              <a:rPr lang="tr-TR" dirty="0"/>
              <a:t>TUKENMISLIK YORGUNLUK </a:t>
            </a:r>
          </a:p>
          <a:p>
            <a:r>
              <a:rPr lang="tr-TR" dirty="0"/>
              <a:t>ISI HASSIYETI (</a:t>
            </a:r>
            <a:r>
              <a:rPr lang="tr-TR" b="0" i="0" dirty="0" err="1">
                <a:solidFill>
                  <a:srgbClr val="202124"/>
                </a:solidFill>
                <a:effectLst/>
                <a:latin typeface="Google Sans"/>
              </a:rPr>
              <a:t>Uhthoff</a:t>
            </a:r>
            <a:r>
              <a:rPr lang="tr-TR" b="0" i="0" dirty="0">
                <a:solidFill>
                  <a:srgbClr val="202124"/>
                </a:solidFill>
                <a:effectLst/>
                <a:latin typeface="Google Sans"/>
              </a:rPr>
              <a:t> fenomeni </a:t>
            </a:r>
            <a:r>
              <a:rPr lang="tr-TR" b="0" i="0" dirty="0">
                <a:solidFill>
                  <a:srgbClr val="040C28"/>
                </a:solidFill>
                <a:effectLst/>
                <a:latin typeface="Google Sans"/>
              </a:rPr>
              <a:t>vücut ısısının artması ile ortaya çıkan geçici görme kaybıdır</a:t>
            </a:r>
            <a:r>
              <a:rPr lang="tr-TR" b="0" i="0" dirty="0">
                <a:solidFill>
                  <a:srgbClr val="202124"/>
                </a:solidFill>
                <a:effectLst/>
                <a:latin typeface="Google Sans"/>
              </a:rPr>
              <a:t>. Genellikle optik </a:t>
            </a:r>
            <a:r>
              <a:rPr lang="tr-TR" b="0" i="0" dirty="0" err="1">
                <a:solidFill>
                  <a:srgbClr val="202124"/>
                </a:solidFill>
                <a:effectLst/>
                <a:latin typeface="Google Sans"/>
              </a:rPr>
              <a:t>nörit</a:t>
            </a:r>
            <a:r>
              <a:rPr lang="tr-TR" b="0" i="0" dirty="0">
                <a:solidFill>
                  <a:srgbClr val="202124"/>
                </a:solidFill>
                <a:effectLst/>
                <a:latin typeface="Google Sans"/>
              </a:rPr>
              <a:t> geçirmiş kişilerde görülür. Optik sinirde geçici bir ileti bloğu nedeni ile olur. Isı normale döndüğünde görme de normale döner.)</a:t>
            </a:r>
          </a:p>
          <a:p>
            <a:r>
              <a:rPr lang="tr-TR" sz="1000" b="0" i="0" dirty="0">
                <a:solidFill>
                  <a:srgbClr val="202124"/>
                </a:solidFill>
                <a:effectLst/>
                <a:latin typeface="Google Sans"/>
              </a:rPr>
              <a:t> MS ICIN ATIPIK BULGULAR :,</a:t>
            </a:r>
          </a:p>
          <a:p>
            <a:r>
              <a:rPr lang="tr-TR" sz="1000" b="0" i="0" dirty="0">
                <a:solidFill>
                  <a:srgbClr val="202124"/>
                </a:solidFill>
                <a:effectLst/>
                <a:latin typeface="Google Sans"/>
              </a:rPr>
              <a:t>SABİT İLERLEME </a:t>
            </a:r>
          </a:p>
          <a:p>
            <a:r>
              <a:rPr lang="tr-TR" sz="1000" b="0" i="0" dirty="0">
                <a:solidFill>
                  <a:srgbClr val="202124"/>
                </a:solidFill>
                <a:effectLst/>
                <a:latin typeface="Google Sans"/>
              </a:rPr>
              <a:t>BASLANGIC YASININ 10 YASINDAN ÖNCE VEYA 50 YASINDAN SONRA OLMASI </a:t>
            </a:r>
          </a:p>
          <a:p>
            <a:r>
              <a:rPr lang="tr-TR" sz="1000" b="0" i="0" dirty="0">
                <a:solidFill>
                  <a:srgbClr val="202124"/>
                </a:solidFill>
                <a:effectLst/>
                <a:latin typeface="Google Sans"/>
              </a:rPr>
              <a:t>KORTIKAL DEFISIT :AFAZI APRAXIA,ALEXIA VEYA NEGLECT</a:t>
            </a:r>
          </a:p>
          <a:p>
            <a:r>
              <a:rPr lang="tr-TR" sz="1000" b="0" i="0" dirty="0">
                <a:solidFill>
                  <a:srgbClr val="202124"/>
                </a:solidFill>
                <a:effectLst/>
                <a:latin typeface="Google Sans"/>
              </a:rPr>
              <a:t>RİJİD VEYA SURDURULMUS DYSTONIA</a:t>
            </a:r>
          </a:p>
          <a:p>
            <a:r>
              <a:rPr lang="tr-TR" sz="1000" b="0" i="0" dirty="0">
                <a:solidFill>
                  <a:srgbClr val="202124"/>
                </a:solidFill>
                <a:effectLst/>
                <a:latin typeface="Google Sans"/>
              </a:rPr>
              <a:t>KONVILZYONLAR </a:t>
            </a:r>
          </a:p>
          <a:p>
            <a:r>
              <a:rPr lang="tr-TR" sz="1000" b="0" i="0" dirty="0">
                <a:solidFill>
                  <a:srgbClr val="202124"/>
                </a:solidFill>
                <a:effectLst/>
                <a:latin typeface="Google Sans"/>
              </a:rPr>
              <a:t>ERKEN DEMANS ,</a:t>
            </a:r>
          </a:p>
          <a:p>
            <a:r>
              <a:rPr lang="tr-TR" sz="1000" b="0" i="0" dirty="0">
                <a:solidFill>
                  <a:srgbClr val="202124"/>
                </a:solidFill>
                <a:effectLst/>
                <a:latin typeface="Google Sans"/>
              </a:rPr>
              <a:t>DKLAR ICINDE GELISEN DEFISIT </a:t>
            </a:r>
          </a:p>
          <a:p>
            <a:endParaRPr lang="tr-TR" sz="1000" b="0" i="0" dirty="0">
              <a:solidFill>
                <a:srgbClr val="202124"/>
              </a:solidFill>
              <a:effectLst/>
              <a:latin typeface="Google Sans"/>
            </a:endParaRPr>
          </a:p>
          <a:p>
            <a:r>
              <a:rPr lang="tr-TR" sz="1200" b="0" i="0" dirty="0" err="1">
                <a:solidFill>
                  <a:srgbClr val="202124"/>
                </a:solidFill>
                <a:effectLst/>
                <a:latin typeface="Google Sans"/>
              </a:rPr>
              <a:t>Lhermitte</a:t>
            </a:r>
            <a:r>
              <a:rPr lang="tr-TR" sz="1200" b="0" i="0" dirty="0">
                <a:solidFill>
                  <a:srgbClr val="202124"/>
                </a:solidFill>
                <a:effectLst/>
                <a:latin typeface="Google Sans"/>
              </a:rPr>
              <a:t> </a:t>
            </a:r>
            <a:r>
              <a:rPr lang="tr-TR" sz="1200" b="0" i="0" dirty="0" err="1">
                <a:solidFill>
                  <a:srgbClr val="202124"/>
                </a:solidFill>
                <a:effectLst/>
                <a:latin typeface="Google Sans"/>
              </a:rPr>
              <a:t>belirtisi;</a:t>
            </a:r>
            <a:r>
              <a:rPr lang="tr-TR" sz="1200" b="0" i="0" dirty="0" err="1">
                <a:solidFill>
                  <a:srgbClr val="040C28"/>
                </a:solidFill>
                <a:effectLst/>
                <a:latin typeface="Google Sans"/>
              </a:rPr>
              <a:t>Boynun</a:t>
            </a:r>
            <a:r>
              <a:rPr lang="tr-TR" sz="1200" b="0" i="0" dirty="0">
                <a:solidFill>
                  <a:srgbClr val="040C28"/>
                </a:solidFill>
                <a:effectLst/>
                <a:latin typeface="Google Sans"/>
              </a:rPr>
              <a:t> ani öne fleksiyonunda omurilikte ,kol ve bacaklarda ani </a:t>
            </a:r>
            <a:r>
              <a:rPr lang="tr-TR" sz="1200" b="0" i="0" dirty="0" err="1">
                <a:solidFill>
                  <a:srgbClr val="040C28"/>
                </a:solidFill>
                <a:effectLst/>
                <a:latin typeface="Google Sans"/>
              </a:rPr>
              <a:t>elekriklenme</a:t>
            </a:r>
            <a:r>
              <a:rPr lang="tr-TR" sz="1200" b="0" i="0" dirty="0">
                <a:solidFill>
                  <a:srgbClr val="040C28"/>
                </a:solidFill>
                <a:effectLst/>
                <a:latin typeface="Google Sans"/>
              </a:rPr>
              <a:t>, çarpılma hissidir</a:t>
            </a:r>
            <a:endParaRPr lang="tr-TR" sz="1000" b="0" i="0" dirty="0">
              <a:solidFill>
                <a:srgbClr val="202124"/>
              </a:solidFill>
              <a:effectLst/>
              <a:latin typeface="Google Sans"/>
            </a:endParaRPr>
          </a:p>
          <a:p>
            <a:endParaRPr lang="tr-TR" b="0" i="0" dirty="0">
              <a:solidFill>
                <a:srgbClr val="202124"/>
              </a:solidFill>
              <a:effectLst/>
              <a:latin typeface="Google Sans"/>
            </a:endParaRPr>
          </a:p>
          <a:p>
            <a:endParaRPr lang="tr-TR" b="0" i="0" dirty="0">
              <a:solidFill>
                <a:srgbClr val="202124"/>
              </a:solidFill>
              <a:effectLst/>
              <a:latin typeface="Google Sans"/>
            </a:endParaRPr>
          </a:p>
          <a:p>
            <a:endParaRPr lang="tr-TR" dirty="0"/>
          </a:p>
        </p:txBody>
      </p:sp>
      <p:sp>
        <p:nvSpPr>
          <p:cNvPr id="4" name="Slayt Numarası Yer Tutucusu 3"/>
          <p:cNvSpPr>
            <a:spLocks noGrp="1"/>
          </p:cNvSpPr>
          <p:nvPr>
            <p:ph type="sldNum" sz="quarter" idx="5"/>
          </p:nvPr>
        </p:nvSpPr>
        <p:spPr/>
        <p:txBody>
          <a:bodyPr/>
          <a:lstStyle/>
          <a:p>
            <a:fld id="{3D76B9E0-B7B8-44F0-BAB8-C457C489C115}" type="slidenum">
              <a:rPr lang="tr-TR" smtClean="0"/>
              <a:t>18</a:t>
            </a:fld>
            <a:endParaRPr lang="tr-TR"/>
          </a:p>
        </p:txBody>
      </p:sp>
    </p:spTree>
    <p:extLst>
      <p:ext uri="{BB962C8B-B14F-4D97-AF65-F5344CB8AC3E}">
        <p14:creationId xmlns:p14="http://schemas.microsoft.com/office/powerpoint/2010/main" val="2587401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1C5A1D-0234-4177-BA2B-701658E692A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FC5413D-7094-E27E-2FC7-503B84B8F7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FB037EF-A01E-8D31-7578-F6CA49CEB116}"/>
              </a:ext>
            </a:extLst>
          </p:cNvPr>
          <p:cNvSpPr>
            <a:spLocks noGrp="1"/>
          </p:cNvSpPr>
          <p:nvPr>
            <p:ph type="dt" sz="half" idx="10"/>
          </p:nvPr>
        </p:nvSpPr>
        <p:spPr/>
        <p:txBody>
          <a:bodyPr/>
          <a:lstStyle/>
          <a:p>
            <a:fld id="{A308D53E-2B02-4CAE-8432-1CC6C2F454BE}" type="datetimeFigureOut">
              <a:rPr lang="tr-TR" smtClean="0"/>
              <a:t>23.10.2023</a:t>
            </a:fld>
            <a:endParaRPr lang="tr-TR"/>
          </a:p>
        </p:txBody>
      </p:sp>
      <p:sp>
        <p:nvSpPr>
          <p:cNvPr id="5" name="Alt Bilgi Yer Tutucusu 4">
            <a:extLst>
              <a:ext uri="{FF2B5EF4-FFF2-40B4-BE49-F238E27FC236}">
                <a16:creationId xmlns:a16="http://schemas.microsoft.com/office/drawing/2014/main" id="{4CE839F7-F527-59BD-D01B-9D957E94946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CBAF97E-F424-1D49-6308-195B1DB8D579}"/>
              </a:ext>
            </a:extLst>
          </p:cNvPr>
          <p:cNvSpPr>
            <a:spLocks noGrp="1"/>
          </p:cNvSpPr>
          <p:nvPr>
            <p:ph type="sldNum" sz="quarter" idx="12"/>
          </p:nvPr>
        </p:nvSpPr>
        <p:spPr/>
        <p:txBody>
          <a:bodyPr/>
          <a:lstStyle/>
          <a:p>
            <a:fld id="{539A7D2E-4F1D-48DD-AD60-6C23F162EE32}" type="slidenum">
              <a:rPr lang="tr-TR" smtClean="0"/>
              <a:t>‹#›</a:t>
            </a:fld>
            <a:endParaRPr lang="tr-TR"/>
          </a:p>
        </p:txBody>
      </p:sp>
    </p:spTree>
    <p:extLst>
      <p:ext uri="{BB962C8B-B14F-4D97-AF65-F5344CB8AC3E}">
        <p14:creationId xmlns:p14="http://schemas.microsoft.com/office/powerpoint/2010/main" val="3038920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576FB2-FE16-4F58-336A-8122C44EEE5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1F23C16-149C-3247-7171-B57E36DDDE1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16949DB-6D15-B078-1822-A77AA9146754}"/>
              </a:ext>
            </a:extLst>
          </p:cNvPr>
          <p:cNvSpPr>
            <a:spLocks noGrp="1"/>
          </p:cNvSpPr>
          <p:nvPr>
            <p:ph type="dt" sz="half" idx="10"/>
          </p:nvPr>
        </p:nvSpPr>
        <p:spPr/>
        <p:txBody>
          <a:bodyPr/>
          <a:lstStyle/>
          <a:p>
            <a:fld id="{A308D53E-2B02-4CAE-8432-1CC6C2F454BE}" type="datetimeFigureOut">
              <a:rPr lang="tr-TR" smtClean="0"/>
              <a:t>23.10.2023</a:t>
            </a:fld>
            <a:endParaRPr lang="tr-TR"/>
          </a:p>
        </p:txBody>
      </p:sp>
      <p:sp>
        <p:nvSpPr>
          <p:cNvPr id="5" name="Alt Bilgi Yer Tutucusu 4">
            <a:extLst>
              <a:ext uri="{FF2B5EF4-FFF2-40B4-BE49-F238E27FC236}">
                <a16:creationId xmlns:a16="http://schemas.microsoft.com/office/drawing/2014/main" id="{78A60059-66D7-C2DE-256F-07B3BE4CD6B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EFFF0FD-0DCE-F7BC-7310-0BB885C21113}"/>
              </a:ext>
            </a:extLst>
          </p:cNvPr>
          <p:cNvSpPr>
            <a:spLocks noGrp="1"/>
          </p:cNvSpPr>
          <p:nvPr>
            <p:ph type="sldNum" sz="quarter" idx="12"/>
          </p:nvPr>
        </p:nvSpPr>
        <p:spPr/>
        <p:txBody>
          <a:bodyPr/>
          <a:lstStyle/>
          <a:p>
            <a:fld id="{539A7D2E-4F1D-48DD-AD60-6C23F162EE32}" type="slidenum">
              <a:rPr lang="tr-TR" smtClean="0"/>
              <a:t>‹#›</a:t>
            </a:fld>
            <a:endParaRPr lang="tr-TR"/>
          </a:p>
        </p:txBody>
      </p:sp>
    </p:spTree>
    <p:extLst>
      <p:ext uri="{BB962C8B-B14F-4D97-AF65-F5344CB8AC3E}">
        <p14:creationId xmlns:p14="http://schemas.microsoft.com/office/powerpoint/2010/main" val="383131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1E63508-4BB4-3FE5-E6FF-11B25D09AC3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8091A6B-5877-E260-0837-2BBAE316DCF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F1B42E2-F1C9-0AE1-E5B2-753B4C47C05C}"/>
              </a:ext>
            </a:extLst>
          </p:cNvPr>
          <p:cNvSpPr>
            <a:spLocks noGrp="1"/>
          </p:cNvSpPr>
          <p:nvPr>
            <p:ph type="dt" sz="half" idx="10"/>
          </p:nvPr>
        </p:nvSpPr>
        <p:spPr/>
        <p:txBody>
          <a:bodyPr/>
          <a:lstStyle/>
          <a:p>
            <a:fld id="{A308D53E-2B02-4CAE-8432-1CC6C2F454BE}" type="datetimeFigureOut">
              <a:rPr lang="tr-TR" smtClean="0"/>
              <a:t>23.10.2023</a:t>
            </a:fld>
            <a:endParaRPr lang="tr-TR"/>
          </a:p>
        </p:txBody>
      </p:sp>
      <p:sp>
        <p:nvSpPr>
          <p:cNvPr id="5" name="Alt Bilgi Yer Tutucusu 4">
            <a:extLst>
              <a:ext uri="{FF2B5EF4-FFF2-40B4-BE49-F238E27FC236}">
                <a16:creationId xmlns:a16="http://schemas.microsoft.com/office/drawing/2014/main" id="{195C5743-4E4A-D9B2-FAAB-5101EE6239B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BC6E1D1-B0E2-4012-4E6C-3C8159785930}"/>
              </a:ext>
            </a:extLst>
          </p:cNvPr>
          <p:cNvSpPr>
            <a:spLocks noGrp="1"/>
          </p:cNvSpPr>
          <p:nvPr>
            <p:ph type="sldNum" sz="quarter" idx="12"/>
          </p:nvPr>
        </p:nvSpPr>
        <p:spPr/>
        <p:txBody>
          <a:bodyPr/>
          <a:lstStyle/>
          <a:p>
            <a:fld id="{539A7D2E-4F1D-48DD-AD60-6C23F162EE32}" type="slidenum">
              <a:rPr lang="tr-TR" smtClean="0"/>
              <a:t>‹#›</a:t>
            </a:fld>
            <a:endParaRPr lang="tr-TR"/>
          </a:p>
        </p:txBody>
      </p:sp>
    </p:spTree>
    <p:extLst>
      <p:ext uri="{BB962C8B-B14F-4D97-AF65-F5344CB8AC3E}">
        <p14:creationId xmlns:p14="http://schemas.microsoft.com/office/powerpoint/2010/main" val="399307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A00F14-AFEE-097D-DAE6-D359345F056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9233C2C-9FA9-FF3A-AB03-349F8736A1C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6ACE77A-87D2-8D7D-3F91-2333E2AE5EA7}"/>
              </a:ext>
            </a:extLst>
          </p:cNvPr>
          <p:cNvSpPr>
            <a:spLocks noGrp="1"/>
          </p:cNvSpPr>
          <p:nvPr>
            <p:ph type="dt" sz="half" idx="10"/>
          </p:nvPr>
        </p:nvSpPr>
        <p:spPr/>
        <p:txBody>
          <a:bodyPr/>
          <a:lstStyle/>
          <a:p>
            <a:fld id="{A308D53E-2B02-4CAE-8432-1CC6C2F454BE}" type="datetimeFigureOut">
              <a:rPr lang="tr-TR" smtClean="0"/>
              <a:t>23.10.2023</a:t>
            </a:fld>
            <a:endParaRPr lang="tr-TR"/>
          </a:p>
        </p:txBody>
      </p:sp>
      <p:sp>
        <p:nvSpPr>
          <p:cNvPr id="5" name="Alt Bilgi Yer Tutucusu 4">
            <a:extLst>
              <a:ext uri="{FF2B5EF4-FFF2-40B4-BE49-F238E27FC236}">
                <a16:creationId xmlns:a16="http://schemas.microsoft.com/office/drawing/2014/main" id="{F99A5455-1221-66B5-E7B0-35B6901F3F7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9308998-8EB5-73CC-ED79-6DFCA68D7EE7}"/>
              </a:ext>
            </a:extLst>
          </p:cNvPr>
          <p:cNvSpPr>
            <a:spLocks noGrp="1"/>
          </p:cNvSpPr>
          <p:nvPr>
            <p:ph type="sldNum" sz="quarter" idx="12"/>
          </p:nvPr>
        </p:nvSpPr>
        <p:spPr/>
        <p:txBody>
          <a:bodyPr/>
          <a:lstStyle/>
          <a:p>
            <a:fld id="{539A7D2E-4F1D-48DD-AD60-6C23F162EE32}" type="slidenum">
              <a:rPr lang="tr-TR" smtClean="0"/>
              <a:t>‹#›</a:t>
            </a:fld>
            <a:endParaRPr lang="tr-TR"/>
          </a:p>
        </p:txBody>
      </p:sp>
    </p:spTree>
    <p:extLst>
      <p:ext uri="{BB962C8B-B14F-4D97-AF65-F5344CB8AC3E}">
        <p14:creationId xmlns:p14="http://schemas.microsoft.com/office/powerpoint/2010/main" val="35558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42DEA3-3C6A-ACE9-2E81-8AF0C07C925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5BF1ACC-8A98-AE4C-43AA-BE3BE01E23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E512FB7-7C11-FC7D-6503-38E03E569928}"/>
              </a:ext>
            </a:extLst>
          </p:cNvPr>
          <p:cNvSpPr>
            <a:spLocks noGrp="1"/>
          </p:cNvSpPr>
          <p:nvPr>
            <p:ph type="dt" sz="half" idx="10"/>
          </p:nvPr>
        </p:nvSpPr>
        <p:spPr/>
        <p:txBody>
          <a:bodyPr/>
          <a:lstStyle/>
          <a:p>
            <a:fld id="{A308D53E-2B02-4CAE-8432-1CC6C2F454BE}" type="datetimeFigureOut">
              <a:rPr lang="tr-TR" smtClean="0"/>
              <a:t>23.10.2023</a:t>
            </a:fld>
            <a:endParaRPr lang="tr-TR"/>
          </a:p>
        </p:txBody>
      </p:sp>
      <p:sp>
        <p:nvSpPr>
          <p:cNvPr id="5" name="Alt Bilgi Yer Tutucusu 4">
            <a:extLst>
              <a:ext uri="{FF2B5EF4-FFF2-40B4-BE49-F238E27FC236}">
                <a16:creationId xmlns:a16="http://schemas.microsoft.com/office/drawing/2014/main" id="{CFCA7671-AA87-5947-C308-BD39057DECE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9F5B3C5-67B9-A8FB-0C40-4B5FC82B3E5B}"/>
              </a:ext>
            </a:extLst>
          </p:cNvPr>
          <p:cNvSpPr>
            <a:spLocks noGrp="1"/>
          </p:cNvSpPr>
          <p:nvPr>
            <p:ph type="sldNum" sz="quarter" idx="12"/>
          </p:nvPr>
        </p:nvSpPr>
        <p:spPr/>
        <p:txBody>
          <a:bodyPr/>
          <a:lstStyle/>
          <a:p>
            <a:fld id="{539A7D2E-4F1D-48DD-AD60-6C23F162EE32}" type="slidenum">
              <a:rPr lang="tr-TR" smtClean="0"/>
              <a:t>‹#›</a:t>
            </a:fld>
            <a:endParaRPr lang="tr-TR"/>
          </a:p>
        </p:txBody>
      </p:sp>
    </p:spTree>
    <p:extLst>
      <p:ext uri="{BB962C8B-B14F-4D97-AF65-F5344CB8AC3E}">
        <p14:creationId xmlns:p14="http://schemas.microsoft.com/office/powerpoint/2010/main" val="115174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12B892-F434-279E-0304-B0072DA2833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2CE8379-0404-A93E-C382-3E466926A44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95F8909-432A-0F1E-70DE-863EC9F5D1F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966BCED-6A1A-A89C-5C74-D1B9CB6604AA}"/>
              </a:ext>
            </a:extLst>
          </p:cNvPr>
          <p:cNvSpPr>
            <a:spLocks noGrp="1"/>
          </p:cNvSpPr>
          <p:nvPr>
            <p:ph type="dt" sz="half" idx="10"/>
          </p:nvPr>
        </p:nvSpPr>
        <p:spPr/>
        <p:txBody>
          <a:bodyPr/>
          <a:lstStyle/>
          <a:p>
            <a:fld id="{A308D53E-2B02-4CAE-8432-1CC6C2F454BE}" type="datetimeFigureOut">
              <a:rPr lang="tr-TR" smtClean="0"/>
              <a:t>23.10.2023</a:t>
            </a:fld>
            <a:endParaRPr lang="tr-TR"/>
          </a:p>
        </p:txBody>
      </p:sp>
      <p:sp>
        <p:nvSpPr>
          <p:cNvPr id="6" name="Alt Bilgi Yer Tutucusu 5">
            <a:extLst>
              <a:ext uri="{FF2B5EF4-FFF2-40B4-BE49-F238E27FC236}">
                <a16:creationId xmlns:a16="http://schemas.microsoft.com/office/drawing/2014/main" id="{CDA74B0D-22E9-D8C7-DDD5-A04F8CC9198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091BF31-39F9-789D-E575-ED31C12178B3}"/>
              </a:ext>
            </a:extLst>
          </p:cNvPr>
          <p:cNvSpPr>
            <a:spLocks noGrp="1"/>
          </p:cNvSpPr>
          <p:nvPr>
            <p:ph type="sldNum" sz="quarter" idx="12"/>
          </p:nvPr>
        </p:nvSpPr>
        <p:spPr/>
        <p:txBody>
          <a:bodyPr/>
          <a:lstStyle/>
          <a:p>
            <a:fld id="{539A7D2E-4F1D-48DD-AD60-6C23F162EE32}" type="slidenum">
              <a:rPr lang="tr-TR" smtClean="0"/>
              <a:t>‹#›</a:t>
            </a:fld>
            <a:endParaRPr lang="tr-TR"/>
          </a:p>
        </p:txBody>
      </p:sp>
    </p:spTree>
    <p:extLst>
      <p:ext uri="{BB962C8B-B14F-4D97-AF65-F5344CB8AC3E}">
        <p14:creationId xmlns:p14="http://schemas.microsoft.com/office/powerpoint/2010/main" val="2607778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A0C0F9-DC82-BD31-78DE-D22988A68CE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1F432D9-AA2A-CAF0-0B02-6876E9EF2D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393F1FB-993D-0AC5-0B27-E3F1735FFD3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43A31A4-6137-38FA-6D80-5F91B5E2DA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11996E4-6F6F-31DB-9C16-95BC2D51CD7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0D8F6AB-6A84-DE3A-5847-85EAA41059D5}"/>
              </a:ext>
            </a:extLst>
          </p:cNvPr>
          <p:cNvSpPr>
            <a:spLocks noGrp="1"/>
          </p:cNvSpPr>
          <p:nvPr>
            <p:ph type="dt" sz="half" idx="10"/>
          </p:nvPr>
        </p:nvSpPr>
        <p:spPr/>
        <p:txBody>
          <a:bodyPr/>
          <a:lstStyle/>
          <a:p>
            <a:fld id="{A308D53E-2B02-4CAE-8432-1CC6C2F454BE}" type="datetimeFigureOut">
              <a:rPr lang="tr-TR" smtClean="0"/>
              <a:t>23.10.2023</a:t>
            </a:fld>
            <a:endParaRPr lang="tr-TR"/>
          </a:p>
        </p:txBody>
      </p:sp>
      <p:sp>
        <p:nvSpPr>
          <p:cNvPr id="8" name="Alt Bilgi Yer Tutucusu 7">
            <a:extLst>
              <a:ext uri="{FF2B5EF4-FFF2-40B4-BE49-F238E27FC236}">
                <a16:creationId xmlns:a16="http://schemas.microsoft.com/office/drawing/2014/main" id="{B56C775D-E29D-E98C-8284-36AD65E5834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E963633-4883-C69F-4E04-9745C8200E4F}"/>
              </a:ext>
            </a:extLst>
          </p:cNvPr>
          <p:cNvSpPr>
            <a:spLocks noGrp="1"/>
          </p:cNvSpPr>
          <p:nvPr>
            <p:ph type="sldNum" sz="quarter" idx="12"/>
          </p:nvPr>
        </p:nvSpPr>
        <p:spPr/>
        <p:txBody>
          <a:bodyPr/>
          <a:lstStyle/>
          <a:p>
            <a:fld id="{539A7D2E-4F1D-48DD-AD60-6C23F162EE32}" type="slidenum">
              <a:rPr lang="tr-TR" smtClean="0"/>
              <a:t>‹#›</a:t>
            </a:fld>
            <a:endParaRPr lang="tr-TR"/>
          </a:p>
        </p:txBody>
      </p:sp>
    </p:spTree>
    <p:extLst>
      <p:ext uri="{BB962C8B-B14F-4D97-AF65-F5344CB8AC3E}">
        <p14:creationId xmlns:p14="http://schemas.microsoft.com/office/powerpoint/2010/main" val="2957026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0302D5-3C49-FBCB-09C8-67A07AEAA6F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3367C1F-8D58-A7FA-2E83-6B5E05EDF368}"/>
              </a:ext>
            </a:extLst>
          </p:cNvPr>
          <p:cNvSpPr>
            <a:spLocks noGrp="1"/>
          </p:cNvSpPr>
          <p:nvPr>
            <p:ph type="dt" sz="half" idx="10"/>
          </p:nvPr>
        </p:nvSpPr>
        <p:spPr/>
        <p:txBody>
          <a:bodyPr/>
          <a:lstStyle/>
          <a:p>
            <a:fld id="{A308D53E-2B02-4CAE-8432-1CC6C2F454BE}" type="datetimeFigureOut">
              <a:rPr lang="tr-TR" smtClean="0"/>
              <a:t>23.10.2023</a:t>
            </a:fld>
            <a:endParaRPr lang="tr-TR"/>
          </a:p>
        </p:txBody>
      </p:sp>
      <p:sp>
        <p:nvSpPr>
          <p:cNvPr id="4" name="Alt Bilgi Yer Tutucusu 3">
            <a:extLst>
              <a:ext uri="{FF2B5EF4-FFF2-40B4-BE49-F238E27FC236}">
                <a16:creationId xmlns:a16="http://schemas.microsoft.com/office/drawing/2014/main" id="{83B41875-D60A-A30E-4A41-4C2D2E7A90A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D274DC1-9386-FB79-6234-1E033DABCAF3}"/>
              </a:ext>
            </a:extLst>
          </p:cNvPr>
          <p:cNvSpPr>
            <a:spLocks noGrp="1"/>
          </p:cNvSpPr>
          <p:nvPr>
            <p:ph type="sldNum" sz="quarter" idx="12"/>
          </p:nvPr>
        </p:nvSpPr>
        <p:spPr/>
        <p:txBody>
          <a:bodyPr/>
          <a:lstStyle/>
          <a:p>
            <a:fld id="{539A7D2E-4F1D-48DD-AD60-6C23F162EE32}" type="slidenum">
              <a:rPr lang="tr-TR" smtClean="0"/>
              <a:t>‹#›</a:t>
            </a:fld>
            <a:endParaRPr lang="tr-TR"/>
          </a:p>
        </p:txBody>
      </p:sp>
    </p:spTree>
    <p:extLst>
      <p:ext uri="{BB962C8B-B14F-4D97-AF65-F5344CB8AC3E}">
        <p14:creationId xmlns:p14="http://schemas.microsoft.com/office/powerpoint/2010/main" val="19300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631E17E-8858-175D-5514-B164B7142973}"/>
              </a:ext>
            </a:extLst>
          </p:cNvPr>
          <p:cNvSpPr>
            <a:spLocks noGrp="1"/>
          </p:cNvSpPr>
          <p:nvPr>
            <p:ph type="dt" sz="half" idx="10"/>
          </p:nvPr>
        </p:nvSpPr>
        <p:spPr/>
        <p:txBody>
          <a:bodyPr/>
          <a:lstStyle/>
          <a:p>
            <a:fld id="{A308D53E-2B02-4CAE-8432-1CC6C2F454BE}" type="datetimeFigureOut">
              <a:rPr lang="tr-TR" smtClean="0"/>
              <a:t>23.10.2023</a:t>
            </a:fld>
            <a:endParaRPr lang="tr-TR"/>
          </a:p>
        </p:txBody>
      </p:sp>
      <p:sp>
        <p:nvSpPr>
          <p:cNvPr id="3" name="Alt Bilgi Yer Tutucusu 2">
            <a:extLst>
              <a:ext uri="{FF2B5EF4-FFF2-40B4-BE49-F238E27FC236}">
                <a16:creationId xmlns:a16="http://schemas.microsoft.com/office/drawing/2014/main" id="{494F2E34-8A04-2B73-36B8-3E828BBBB75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8B95DA4A-5679-01C6-914B-1C06B2FC67D1}"/>
              </a:ext>
            </a:extLst>
          </p:cNvPr>
          <p:cNvSpPr>
            <a:spLocks noGrp="1"/>
          </p:cNvSpPr>
          <p:nvPr>
            <p:ph type="sldNum" sz="quarter" idx="12"/>
          </p:nvPr>
        </p:nvSpPr>
        <p:spPr/>
        <p:txBody>
          <a:bodyPr/>
          <a:lstStyle/>
          <a:p>
            <a:fld id="{539A7D2E-4F1D-48DD-AD60-6C23F162EE32}" type="slidenum">
              <a:rPr lang="tr-TR" smtClean="0"/>
              <a:t>‹#›</a:t>
            </a:fld>
            <a:endParaRPr lang="tr-TR"/>
          </a:p>
        </p:txBody>
      </p:sp>
    </p:spTree>
    <p:extLst>
      <p:ext uri="{BB962C8B-B14F-4D97-AF65-F5344CB8AC3E}">
        <p14:creationId xmlns:p14="http://schemas.microsoft.com/office/powerpoint/2010/main" val="422346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7F2FC4-8DC8-0DC7-FDB1-F278D5DF00B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03A00BD-8358-50E4-2AF0-8394C09656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EA40371-69C6-AEB8-581B-B20C7BF8C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1E6E196-FBE3-795E-36E7-0FC20D573100}"/>
              </a:ext>
            </a:extLst>
          </p:cNvPr>
          <p:cNvSpPr>
            <a:spLocks noGrp="1"/>
          </p:cNvSpPr>
          <p:nvPr>
            <p:ph type="dt" sz="half" idx="10"/>
          </p:nvPr>
        </p:nvSpPr>
        <p:spPr/>
        <p:txBody>
          <a:bodyPr/>
          <a:lstStyle/>
          <a:p>
            <a:fld id="{A308D53E-2B02-4CAE-8432-1CC6C2F454BE}" type="datetimeFigureOut">
              <a:rPr lang="tr-TR" smtClean="0"/>
              <a:t>23.10.2023</a:t>
            </a:fld>
            <a:endParaRPr lang="tr-TR"/>
          </a:p>
        </p:txBody>
      </p:sp>
      <p:sp>
        <p:nvSpPr>
          <p:cNvPr id="6" name="Alt Bilgi Yer Tutucusu 5">
            <a:extLst>
              <a:ext uri="{FF2B5EF4-FFF2-40B4-BE49-F238E27FC236}">
                <a16:creationId xmlns:a16="http://schemas.microsoft.com/office/drawing/2014/main" id="{BC34BE45-6F31-E16C-BF53-3ABBC028770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CFA3AC5-B2CE-6F67-DB5E-04B6D4F81194}"/>
              </a:ext>
            </a:extLst>
          </p:cNvPr>
          <p:cNvSpPr>
            <a:spLocks noGrp="1"/>
          </p:cNvSpPr>
          <p:nvPr>
            <p:ph type="sldNum" sz="quarter" idx="12"/>
          </p:nvPr>
        </p:nvSpPr>
        <p:spPr/>
        <p:txBody>
          <a:bodyPr/>
          <a:lstStyle/>
          <a:p>
            <a:fld id="{539A7D2E-4F1D-48DD-AD60-6C23F162EE32}" type="slidenum">
              <a:rPr lang="tr-TR" smtClean="0"/>
              <a:t>‹#›</a:t>
            </a:fld>
            <a:endParaRPr lang="tr-TR"/>
          </a:p>
        </p:txBody>
      </p:sp>
    </p:spTree>
    <p:extLst>
      <p:ext uri="{BB962C8B-B14F-4D97-AF65-F5344CB8AC3E}">
        <p14:creationId xmlns:p14="http://schemas.microsoft.com/office/powerpoint/2010/main" val="59019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7C4D1B-0FD7-138E-6C24-0F204E2F1D7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9B5B132-480C-4C8A-DDB0-C8C643346F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BD2A888-11DE-AFD6-4A82-02CFFB9B8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BB043EA-1FDE-CC7E-BF18-F4E8332C8AFF}"/>
              </a:ext>
            </a:extLst>
          </p:cNvPr>
          <p:cNvSpPr>
            <a:spLocks noGrp="1"/>
          </p:cNvSpPr>
          <p:nvPr>
            <p:ph type="dt" sz="half" idx="10"/>
          </p:nvPr>
        </p:nvSpPr>
        <p:spPr/>
        <p:txBody>
          <a:bodyPr/>
          <a:lstStyle/>
          <a:p>
            <a:fld id="{A308D53E-2B02-4CAE-8432-1CC6C2F454BE}" type="datetimeFigureOut">
              <a:rPr lang="tr-TR" smtClean="0"/>
              <a:t>23.10.2023</a:t>
            </a:fld>
            <a:endParaRPr lang="tr-TR"/>
          </a:p>
        </p:txBody>
      </p:sp>
      <p:sp>
        <p:nvSpPr>
          <p:cNvPr id="6" name="Alt Bilgi Yer Tutucusu 5">
            <a:extLst>
              <a:ext uri="{FF2B5EF4-FFF2-40B4-BE49-F238E27FC236}">
                <a16:creationId xmlns:a16="http://schemas.microsoft.com/office/drawing/2014/main" id="{C90CFC87-0001-BD18-C2D8-39BEA5C3F53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8FAF48A-CE8F-5373-C9F4-F5E31D386E8A}"/>
              </a:ext>
            </a:extLst>
          </p:cNvPr>
          <p:cNvSpPr>
            <a:spLocks noGrp="1"/>
          </p:cNvSpPr>
          <p:nvPr>
            <p:ph type="sldNum" sz="quarter" idx="12"/>
          </p:nvPr>
        </p:nvSpPr>
        <p:spPr/>
        <p:txBody>
          <a:bodyPr/>
          <a:lstStyle/>
          <a:p>
            <a:fld id="{539A7D2E-4F1D-48DD-AD60-6C23F162EE32}" type="slidenum">
              <a:rPr lang="tr-TR" smtClean="0"/>
              <a:t>‹#›</a:t>
            </a:fld>
            <a:endParaRPr lang="tr-TR"/>
          </a:p>
        </p:txBody>
      </p:sp>
    </p:spTree>
    <p:extLst>
      <p:ext uri="{BB962C8B-B14F-4D97-AF65-F5344CB8AC3E}">
        <p14:creationId xmlns:p14="http://schemas.microsoft.com/office/powerpoint/2010/main" val="397513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F13782E-73B0-2CB3-6C3C-2AF21B0ACF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A7940AB-5A56-F337-DACC-55F3EEB4E4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48F9419-2DA4-6623-7234-94BDFBA3D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8D53E-2B02-4CAE-8432-1CC6C2F454BE}" type="datetimeFigureOut">
              <a:rPr lang="tr-TR" smtClean="0"/>
              <a:t>23.10.2023</a:t>
            </a:fld>
            <a:endParaRPr lang="tr-TR"/>
          </a:p>
        </p:txBody>
      </p:sp>
      <p:sp>
        <p:nvSpPr>
          <p:cNvPr id="5" name="Alt Bilgi Yer Tutucusu 4">
            <a:extLst>
              <a:ext uri="{FF2B5EF4-FFF2-40B4-BE49-F238E27FC236}">
                <a16:creationId xmlns:a16="http://schemas.microsoft.com/office/drawing/2014/main" id="{FAA4EB8B-BB1C-5D98-3D50-23FBC2A4CA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97F5F47-6941-974A-2BF8-92C3C34E8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A7D2E-4F1D-48DD-AD60-6C23F162EE32}" type="slidenum">
              <a:rPr lang="tr-TR" smtClean="0"/>
              <a:t>‹#›</a:t>
            </a:fld>
            <a:endParaRPr lang="tr-TR"/>
          </a:p>
        </p:txBody>
      </p:sp>
    </p:spTree>
    <p:extLst>
      <p:ext uri="{BB962C8B-B14F-4D97-AF65-F5344CB8AC3E}">
        <p14:creationId xmlns:p14="http://schemas.microsoft.com/office/powerpoint/2010/main" val="19475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aafp.org/pubs/afp/issues/2004/1115/p1935.html" TargetMode="External"/><Relationship Id="rId2" Type="http://schemas.openxmlformats.org/officeDocument/2006/relationships/hyperlink" Target="https://noroloji.org.tr/TNDData/Uploads/files/multipl%20skleroz.pdf" TargetMode="External"/><Relationship Id="rId1" Type="http://schemas.openxmlformats.org/officeDocument/2006/relationships/slideLayout" Target="../slideLayouts/slideLayout2.xml"/><Relationship Id="rId6" Type="http://schemas.openxmlformats.org/officeDocument/2006/relationships/hyperlink" Target="https://www.aafp.org/pubs/afp/issues/2014/1101/p644.html?cmpid=sf33576519#afp20141101p644-b18" TargetMode="External"/><Relationship Id="rId5" Type="http://schemas.openxmlformats.org/officeDocument/2006/relationships/hyperlink" Target="https://www.uptodate.com/contents/treatment-of-acute-exacerbations-of-multiple-sclerosis-in-adults?search=MS&amp;source=search_result&amp;selectedTitle=3~150&amp;usage_type=default&amp;display_rank=3" TargetMode="External"/><Relationship Id="rId4" Type="http://schemas.openxmlformats.org/officeDocument/2006/relationships/hyperlink" Target="https://www.uptodate.com/contents/evaluation-and-diagnosis-of-multiple-sclerosis-in-adults?search=MS&amp;source=search_result&amp;selectedTitle=1~150&amp;usage_type=default&amp;display_rank=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1CA21B-FF41-545F-EE82-6261560E88AC}"/>
              </a:ext>
            </a:extLst>
          </p:cNvPr>
          <p:cNvSpPr>
            <a:spLocks noGrp="1"/>
          </p:cNvSpPr>
          <p:nvPr>
            <p:ph type="ctrTitle"/>
          </p:nvPr>
        </p:nvSpPr>
        <p:spPr/>
        <p:txBody>
          <a:bodyPr>
            <a:normAutofit/>
          </a:bodyPr>
          <a:lstStyle/>
          <a:p>
            <a:r>
              <a:rPr lang="tr-TR" sz="4000" dirty="0">
                <a:solidFill>
                  <a:srgbClr val="FF0000"/>
                </a:solidFill>
              </a:rPr>
              <a:t>MULTİPL SKLEROZ (MS)</a:t>
            </a:r>
          </a:p>
        </p:txBody>
      </p:sp>
      <p:sp>
        <p:nvSpPr>
          <p:cNvPr id="3" name="Alt Başlık 2">
            <a:extLst>
              <a:ext uri="{FF2B5EF4-FFF2-40B4-BE49-F238E27FC236}">
                <a16:creationId xmlns:a16="http://schemas.microsoft.com/office/drawing/2014/main" id="{6FEC7D19-3987-44FE-0CBA-16222B1C34DF}"/>
              </a:ext>
            </a:extLst>
          </p:cNvPr>
          <p:cNvSpPr>
            <a:spLocks noGrp="1"/>
          </p:cNvSpPr>
          <p:nvPr>
            <p:ph type="subTitle" idx="1"/>
          </p:nvPr>
        </p:nvSpPr>
        <p:spPr>
          <a:xfrm>
            <a:off x="5671751" y="4720281"/>
            <a:ext cx="5585253" cy="1015355"/>
          </a:xfrm>
        </p:spPr>
        <p:txBody>
          <a:bodyPr>
            <a:normAutofit fontScale="85000" lnSpcReduction="20000"/>
          </a:bodyPr>
          <a:lstStyle/>
          <a:p>
            <a:r>
              <a:rPr lang="tr-TR" dirty="0"/>
              <a:t>ARAŞ GÖR DR BUKET ERDEN </a:t>
            </a:r>
          </a:p>
          <a:p>
            <a:r>
              <a:rPr lang="tr-TR" dirty="0"/>
              <a:t>24.10.2023</a:t>
            </a:r>
          </a:p>
          <a:p>
            <a:r>
              <a:rPr lang="tr-TR" dirty="0"/>
              <a:t>KTÜ AİLE HEKİMLİĞİ ABD </a:t>
            </a:r>
          </a:p>
        </p:txBody>
      </p:sp>
    </p:spTree>
    <p:extLst>
      <p:ext uri="{BB962C8B-B14F-4D97-AF65-F5344CB8AC3E}">
        <p14:creationId xmlns:p14="http://schemas.microsoft.com/office/powerpoint/2010/main" val="396154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39D29E-2AEA-2441-DAEE-6C62C3B746F5}"/>
              </a:ext>
            </a:extLst>
          </p:cNvPr>
          <p:cNvSpPr>
            <a:spLocks noGrp="1"/>
          </p:cNvSpPr>
          <p:nvPr>
            <p:ph type="title"/>
          </p:nvPr>
        </p:nvSpPr>
        <p:spPr/>
        <p:txBody>
          <a:bodyPr/>
          <a:lstStyle/>
          <a:p>
            <a:r>
              <a:rPr lang="tr-TR" dirty="0">
                <a:solidFill>
                  <a:srgbClr val="FF0000"/>
                </a:solidFill>
              </a:rPr>
              <a:t>Epidemiyoloji</a:t>
            </a:r>
          </a:p>
        </p:txBody>
      </p:sp>
      <p:sp>
        <p:nvSpPr>
          <p:cNvPr id="3" name="İçerik Yer Tutucusu 2">
            <a:extLst>
              <a:ext uri="{FF2B5EF4-FFF2-40B4-BE49-F238E27FC236}">
                <a16:creationId xmlns:a16="http://schemas.microsoft.com/office/drawing/2014/main" id="{DD489A95-5412-FD9F-58C0-DCF82B8380B6}"/>
              </a:ext>
            </a:extLst>
          </p:cNvPr>
          <p:cNvSpPr>
            <a:spLocks noGrp="1"/>
          </p:cNvSpPr>
          <p:nvPr>
            <p:ph idx="1"/>
          </p:nvPr>
        </p:nvSpPr>
        <p:spPr/>
        <p:txBody>
          <a:bodyPr/>
          <a:lstStyle/>
          <a:p>
            <a:r>
              <a:rPr lang="tr-TR" sz="2400" b="0" i="0" dirty="0">
                <a:solidFill>
                  <a:schemeClr val="tx1">
                    <a:lumMod val="95000"/>
                    <a:lumOff val="5000"/>
                  </a:schemeClr>
                </a:solidFill>
                <a:effectLst/>
              </a:rPr>
              <a:t>MS, kadınları erkeklerden daha fazla etkileyen bir hastalıktır.</a:t>
            </a:r>
          </a:p>
          <a:p>
            <a:pPr marL="0" indent="0">
              <a:buNone/>
            </a:pPr>
            <a:endParaRPr lang="tr-TR" sz="2400" b="0" i="0" dirty="0">
              <a:solidFill>
                <a:schemeClr val="tx1">
                  <a:lumMod val="95000"/>
                  <a:lumOff val="5000"/>
                </a:schemeClr>
              </a:solidFill>
              <a:effectLst/>
            </a:endParaRPr>
          </a:p>
          <a:p>
            <a:r>
              <a:rPr lang="tr-TR" sz="2400" b="0" i="0" dirty="0">
                <a:solidFill>
                  <a:schemeClr val="tx1">
                    <a:lumMod val="95000"/>
                    <a:lumOff val="5000"/>
                  </a:schemeClr>
                </a:solidFill>
                <a:effectLst/>
              </a:rPr>
              <a:t>28 epidemiyolojik çalışmanın sistematik bir incelemesi, 1955'ten 2000'e kadar, MS insidansının tahmini kadın/erkek oranının 1.4:1'den 2.3:1'e yükseldiğini bulmuştur .</a:t>
            </a:r>
          </a:p>
          <a:p>
            <a:pPr marL="0" indent="0">
              <a:buNone/>
            </a:pPr>
            <a:endParaRPr lang="tr-TR" b="0" i="0" dirty="0">
              <a:solidFill>
                <a:srgbClr val="232323"/>
              </a:solidFill>
              <a:effectLst/>
            </a:endParaRPr>
          </a:p>
          <a:p>
            <a:pPr marL="0" indent="0">
              <a:buNone/>
            </a:pPr>
            <a:endParaRPr lang="tr-TR" dirty="0"/>
          </a:p>
        </p:txBody>
      </p:sp>
    </p:spTree>
    <p:extLst>
      <p:ext uri="{BB962C8B-B14F-4D97-AF65-F5344CB8AC3E}">
        <p14:creationId xmlns:p14="http://schemas.microsoft.com/office/powerpoint/2010/main" val="2181121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D5F1E2-286E-26D4-9B70-07F6AAD5AEB5}"/>
              </a:ext>
            </a:extLst>
          </p:cNvPr>
          <p:cNvSpPr>
            <a:spLocks noGrp="1"/>
          </p:cNvSpPr>
          <p:nvPr>
            <p:ph type="title"/>
          </p:nvPr>
        </p:nvSpPr>
        <p:spPr/>
        <p:txBody>
          <a:bodyPr/>
          <a:lstStyle/>
          <a:p>
            <a:r>
              <a:rPr lang="tr-TR" dirty="0">
                <a:solidFill>
                  <a:srgbClr val="FF0000"/>
                </a:solidFill>
              </a:rPr>
              <a:t>Risk Faktörleri</a:t>
            </a:r>
          </a:p>
        </p:txBody>
      </p:sp>
      <p:sp>
        <p:nvSpPr>
          <p:cNvPr id="3" name="İçerik Yer Tutucusu 2">
            <a:extLst>
              <a:ext uri="{FF2B5EF4-FFF2-40B4-BE49-F238E27FC236}">
                <a16:creationId xmlns:a16="http://schemas.microsoft.com/office/drawing/2014/main" id="{281B2D96-6701-37A6-2019-C752D9CD4E78}"/>
              </a:ext>
            </a:extLst>
          </p:cNvPr>
          <p:cNvSpPr>
            <a:spLocks noGrp="1"/>
          </p:cNvSpPr>
          <p:nvPr>
            <p:ph idx="1"/>
          </p:nvPr>
        </p:nvSpPr>
        <p:spPr/>
        <p:txBody>
          <a:bodyPr/>
          <a:lstStyle/>
          <a:p>
            <a:r>
              <a:rPr lang="tr-TR" dirty="0">
                <a:solidFill>
                  <a:schemeClr val="tx1">
                    <a:lumMod val="95000"/>
                    <a:lumOff val="5000"/>
                  </a:schemeClr>
                </a:solidFill>
              </a:rPr>
              <a:t>MS nedeni tam olarak bilinmeyen otoimmün bir hastalıktır.</a:t>
            </a:r>
          </a:p>
          <a:p>
            <a:pPr marL="0" indent="0">
              <a:buNone/>
            </a:pPr>
            <a:endParaRPr lang="tr-TR" dirty="0">
              <a:solidFill>
                <a:schemeClr val="tx1">
                  <a:lumMod val="95000"/>
                  <a:lumOff val="5000"/>
                </a:schemeClr>
              </a:solidFill>
              <a:effectLst/>
            </a:endParaRPr>
          </a:p>
          <a:p>
            <a:r>
              <a:rPr lang="tr-TR" dirty="0">
                <a:solidFill>
                  <a:schemeClr val="tx1">
                    <a:lumMod val="95000"/>
                    <a:lumOff val="5000"/>
                  </a:schemeClr>
                </a:solidFill>
                <a:effectLst/>
              </a:rPr>
              <a:t>Güncel veriler bağışıklık sistemi ile birlikte genetik ve çevresel faktörlerin hastalık oluşumunda rol oynadığını düşündürmektedir.</a:t>
            </a:r>
            <a:endParaRPr lang="tr-TR" dirty="0">
              <a:solidFill>
                <a:schemeClr val="tx1">
                  <a:lumMod val="95000"/>
                  <a:lumOff val="5000"/>
                </a:schemeClr>
              </a:solidFill>
            </a:endParaRPr>
          </a:p>
        </p:txBody>
      </p:sp>
    </p:spTree>
    <p:extLst>
      <p:ext uri="{BB962C8B-B14F-4D97-AF65-F5344CB8AC3E}">
        <p14:creationId xmlns:p14="http://schemas.microsoft.com/office/powerpoint/2010/main" val="2475275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56EF0C-FBD5-A972-3E45-32AFB5C742F0}"/>
              </a:ext>
            </a:extLst>
          </p:cNvPr>
          <p:cNvSpPr>
            <a:spLocks noGrp="1"/>
          </p:cNvSpPr>
          <p:nvPr>
            <p:ph type="title"/>
          </p:nvPr>
        </p:nvSpPr>
        <p:spPr/>
        <p:txBody>
          <a:bodyPr/>
          <a:lstStyle/>
          <a:p>
            <a:r>
              <a:rPr lang="tr-TR" dirty="0">
                <a:solidFill>
                  <a:srgbClr val="FF0000"/>
                </a:solidFill>
              </a:rPr>
              <a:t>MS Risk Faktörleri </a:t>
            </a:r>
          </a:p>
        </p:txBody>
      </p:sp>
      <p:sp>
        <p:nvSpPr>
          <p:cNvPr id="3" name="İçerik Yer Tutucusu 2">
            <a:extLst>
              <a:ext uri="{FF2B5EF4-FFF2-40B4-BE49-F238E27FC236}">
                <a16:creationId xmlns:a16="http://schemas.microsoft.com/office/drawing/2014/main" id="{F414590C-62CA-65AC-9711-6C47A4F3F180}"/>
              </a:ext>
            </a:extLst>
          </p:cNvPr>
          <p:cNvSpPr>
            <a:spLocks noGrp="1"/>
          </p:cNvSpPr>
          <p:nvPr>
            <p:ph idx="1"/>
          </p:nvPr>
        </p:nvSpPr>
        <p:spPr/>
        <p:txBody>
          <a:bodyPr>
            <a:normAutofit/>
          </a:bodyPr>
          <a:lstStyle/>
          <a:p>
            <a:r>
              <a:rPr lang="tr-TR" sz="3300" dirty="0"/>
              <a:t>Genetik</a:t>
            </a:r>
            <a:r>
              <a:rPr lang="tr-TR" sz="3300" dirty="0">
                <a:solidFill>
                  <a:schemeClr val="tx1">
                    <a:lumMod val="85000"/>
                    <a:lumOff val="15000"/>
                  </a:schemeClr>
                </a:solidFill>
              </a:rPr>
              <a:t> faktörler</a:t>
            </a:r>
            <a:r>
              <a:rPr lang="tr-TR" sz="3300" dirty="0"/>
              <a:t> : </a:t>
            </a:r>
          </a:p>
          <a:p>
            <a:pPr>
              <a:buFont typeface="Wingdings" panose="05000000000000000000" pitchFamily="2" charset="2"/>
              <a:buChar char="ü"/>
            </a:pPr>
            <a:r>
              <a:rPr lang="tr-TR" sz="2400" dirty="0">
                <a:solidFill>
                  <a:schemeClr val="tx1">
                    <a:lumMod val="95000"/>
                    <a:lumOff val="5000"/>
                  </a:schemeClr>
                </a:solidFill>
              </a:rPr>
              <a:t>Özellikle </a:t>
            </a:r>
            <a:r>
              <a:rPr lang="tr-TR" sz="2400" b="1" i="0" dirty="0">
                <a:solidFill>
                  <a:schemeClr val="tx1">
                    <a:lumMod val="95000"/>
                    <a:lumOff val="5000"/>
                  </a:schemeClr>
                </a:solidFill>
                <a:effectLst/>
              </a:rPr>
              <a:t> </a:t>
            </a:r>
            <a:r>
              <a:rPr lang="tr-TR" sz="2400" b="0" i="1" dirty="0">
                <a:solidFill>
                  <a:schemeClr val="tx1">
                    <a:lumMod val="95000"/>
                    <a:lumOff val="5000"/>
                  </a:schemeClr>
                </a:solidFill>
                <a:effectLst/>
              </a:rPr>
              <a:t>HLA-DRB1</a:t>
            </a:r>
            <a:r>
              <a:rPr lang="tr-TR" sz="2400" b="0" i="0" dirty="0">
                <a:solidFill>
                  <a:schemeClr val="tx1">
                    <a:lumMod val="95000"/>
                    <a:lumOff val="5000"/>
                  </a:schemeClr>
                </a:solidFill>
                <a:effectLst/>
              </a:rPr>
              <a:t> lokusunu içeren varyasyonun MS riskine katkıda bulunduğu görülmektedir.</a:t>
            </a:r>
          </a:p>
          <a:p>
            <a:pPr>
              <a:buFont typeface="Wingdings" panose="05000000000000000000" pitchFamily="2" charset="2"/>
              <a:buChar char="ü"/>
            </a:pPr>
            <a:r>
              <a:rPr lang="tr-TR" sz="2400" b="0" i="0" dirty="0">
                <a:solidFill>
                  <a:schemeClr val="tx1">
                    <a:lumMod val="95000"/>
                    <a:lumOff val="5000"/>
                  </a:schemeClr>
                </a:solidFill>
                <a:effectLst/>
              </a:rPr>
              <a:t>Ailesel MS sıklığı farklı çalışmalarda yüzde 3 ile yüzde 23 arasında bulunmuştur.</a:t>
            </a:r>
          </a:p>
          <a:p>
            <a:pPr>
              <a:buFont typeface="Wingdings" panose="05000000000000000000" pitchFamily="2" charset="2"/>
              <a:buChar char="ü"/>
            </a:pPr>
            <a:endParaRPr lang="tr-TR" sz="2400" b="0" i="0" dirty="0">
              <a:solidFill>
                <a:schemeClr val="tx1">
                  <a:lumMod val="95000"/>
                  <a:lumOff val="5000"/>
                </a:schemeClr>
              </a:solidFill>
              <a:effectLst/>
            </a:endParaRPr>
          </a:p>
          <a:p>
            <a:pPr>
              <a:buFont typeface="Wingdings" panose="05000000000000000000" pitchFamily="2" charset="2"/>
              <a:buChar char="ü"/>
            </a:pPr>
            <a:r>
              <a:rPr lang="tr-TR" sz="2400" b="0" i="0" dirty="0">
                <a:solidFill>
                  <a:schemeClr val="tx1">
                    <a:lumMod val="95000"/>
                    <a:lumOff val="5000"/>
                  </a:schemeClr>
                </a:solidFill>
                <a:effectLst/>
              </a:rPr>
              <a:t> 8205 Danimarkalı MS hastası üzerinde iyi tasarlanmış bir popülasyon çalışması, birinci derece akrabalar (n = 19.615) arasında göreceli yaşam boyu MS riskinin yedi kat arttığını (%95 GA 5.8-8.8) bulmuştur.</a:t>
            </a:r>
          </a:p>
          <a:p>
            <a:pPr marL="0" indent="0">
              <a:buNone/>
            </a:pPr>
            <a:endParaRPr lang="tr-TR" sz="2900" dirty="0">
              <a:solidFill>
                <a:schemeClr val="tx1">
                  <a:lumMod val="85000"/>
                  <a:lumOff val="15000"/>
                </a:schemeClr>
              </a:solidFill>
            </a:endParaRPr>
          </a:p>
        </p:txBody>
      </p:sp>
    </p:spTree>
    <p:extLst>
      <p:ext uri="{BB962C8B-B14F-4D97-AF65-F5344CB8AC3E}">
        <p14:creationId xmlns:p14="http://schemas.microsoft.com/office/powerpoint/2010/main" val="47529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E4F889-45A5-FFB1-DD85-A4C353D8335C}"/>
              </a:ext>
            </a:extLst>
          </p:cNvPr>
          <p:cNvSpPr>
            <a:spLocks noGrp="1"/>
          </p:cNvSpPr>
          <p:nvPr>
            <p:ph type="title"/>
          </p:nvPr>
        </p:nvSpPr>
        <p:spPr/>
        <p:txBody>
          <a:bodyPr/>
          <a:lstStyle/>
          <a:p>
            <a:r>
              <a:rPr lang="tr-TR" dirty="0">
                <a:solidFill>
                  <a:srgbClr val="FF0000"/>
                </a:solidFill>
              </a:rPr>
              <a:t>MS Risk Faktörleri </a:t>
            </a:r>
            <a:endParaRPr lang="tr-TR" dirty="0"/>
          </a:p>
        </p:txBody>
      </p:sp>
      <p:sp>
        <p:nvSpPr>
          <p:cNvPr id="3" name="İçerik Yer Tutucusu 2">
            <a:extLst>
              <a:ext uri="{FF2B5EF4-FFF2-40B4-BE49-F238E27FC236}">
                <a16:creationId xmlns:a16="http://schemas.microsoft.com/office/drawing/2014/main" id="{B095CEF7-0E81-1752-C1D2-544E5B00D48E}"/>
              </a:ext>
            </a:extLst>
          </p:cNvPr>
          <p:cNvSpPr>
            <a:spLocks noGrp="1"/>
          </p:cNvSpPr>
          <p:nvPr>
            <p:ph idx="1"/>
          </p:nvPr>
        </p:nvSpPr>
        <p:spPr/>
        <p:txBody>
          <a:bodyPr>
            <a:normAutofit/>
          </a:bodyPr>
          <a:lstStyle/>
          <a:p>
            <a:r>
              <a:rPr lang="tr-TR" sz="3200" dirty="0">
                <a:solidFill>
                  <a:schemeClr val="tx1">
                    <a:lumMod val="85000"/>
                    <a:lumOff val="15000"/>
                  </a:schemeClr>
                </a:solidFill>
              </a:rPr>
              <a:t>Çevresel faktörler :</a:t>
            </a:r>
          </a:p>
          <a:p>
            <a:pPr>
              <a:buFont typeface="Wingdings" panose="05000000000000000000" pitchFamily="2" charset="2"/>
              <a:buChar char="ü"/>
            </a:pPr>
            <a:r>
              <a:rPr lang="tr-TR" sz="2800" b="0" i="0" dirty="0">
                <a:solidFill>
                  <a:srgbClr val="232323"/>
                </a:solidFill>
                <a:effectLst/>
              </a:rPr>
              <a:t>Viral enfeksiyonlar(EBV)</a:t>
            </a:r>
          </a:p>
          <a:p>
            <a:pPr>
              <a:buFont typeface="Wingdings" panose="05000000000000000000" pitchFamily="2" charset="2"/>
              <a:buChar char="ü"/>
            </a:pPr>
            <a:r>
              <a:rPr lang="tr-TR" sz="2800" dirty="0">
                <a:solidFill>
                  <a:srgbClr val="232323"/>
                </a:solidFill>
              </a:rPr>
              <a:t>C</a:t>
            </a:r>
            <a:r>
              <a:rPr lang="tr-TR" sz="2800" b="0" i="0" dirty="0">
                <a:solidFill>
                  <a:srgbClr val="232323"/>
                </a:solidFill>
                <a:effectLst/>
              </a:rPr>
              <a:t>oğrafi enlem ve doğum yeri</a:t>
            </a:r>
          </a:p>
          <a:p>
            <a:pPr>
              <a:buFont typeface="Wingdings" panose="05000000000000000000" pitchFamily="2" charset="2"/>
              <a:buChar char="ü"/>
            </a:pPr>
            <a:r>
              <a:rPr lang="tr-TR" sz="2800" b="0" i="0" dirty="0">
                <a:solidFill>
                  <a:srgbClr val="232323"/>
                </a:solidFill>
                <a:effectLst/>
              </a:rPr>
              <a:t>Tütün içimi ve Obezite </a:t>
            </a:r>
          </a:p>
          <a:p>
            <a:pPr>
              <a:buFont typeface="Wingdings" panose="05000000000000000000" pitchFamily="2" charset="2"/>
              <a:buChar char="ü"/>
            </a:pPr>
            <a:r>
              <a:rPr lang="tr-TR" sz="2800" dirty="0">
                <a:solidFill>
                  <a:schemeClr val="tx1">
                    <a:lumMod val="85000"/>
                    <a:lumOff val="15000"/>
                  </a:schemeClr>
                </a:solidFill>
              </a:rPr>
              <a:t>Diğer </a:t>
            </a:r>
          </a:p>
          <a:p>
            <a:r>
              <a:rPr lang="tr-TR" dirty="0">
                <a:solidFill>
                  <a:srgbClr val="FF0000"/>
                </a:solidFill>
              </a:rPr>
              <a:t>Riskin azaldığı durumlar :</a:t>
            </a:r>
          </a:p>
          <a:p>
            <a:r>
              <a:rPr lang="tr-TR" sz="2800" b="0" i="0" dirty="0">
                <a:solidFill>
                  <a:srgbClr val="232323"/>
                </a:solidFill>
                <a:effectLst/>
              </a:rPr>
              <a:t>Güneşe maruz kalma, ultraviyole radyasyona maruz kalma ve serum D vitamini düzeyleri </a:t>
            </a:r>
            <a:r>
              <a:rPr lang="tr-TR" sz="2400" b="0" i="0" dirty="0">
                <a:solidFill>
                  <a:srgbClr val="232323"/>
                </a:solidFill>
                <a:effectLst/>
                <a:latin typeface="Noto Sans" panose="020B0502040504020204" pitchFamily="34" charset="0"/>
              </a:rPr>
              <a:t>ile MS riski veya yaygınlığı arasında ters bir ilişki vardır.</a:t>
            </a:r>
            <a:endParaRPr lang="tr-TR" sz="2400" b="0" i="0" dirty="0">
              <a:solidFill>
                <a:srgbClr val="232323"/>
              </a:solidFill>
              <a:effectLst/>
            </a:endParaRPr>
          </a:p>
          <a:p>
            <a:endParaRPr lang="tr-TR" dirty="0"/>
          </a:p>
        </p:txBody>
      </p:sp>
    </p:spTree>
    <p:extLst>
      <p:ext uri="{BB962C8B-B14F-4D97-AF65-F5344CB8AC3E}">
        <p14:creationId xmlns:p14="http://schemas.microsoft.com/office/powerpoint/2010/main" val="1979093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1CA73A-4CF5-4CFA-4ACE-D878979E1A73}"/>
              </a:ext>
            </a:extLst>
          </p:cNvPr>
          <p:cNvSpPr>
            <a:spLocks noGrp="1"/>
          </p:cNvSpPr>
          <p:nvPr>
            <p:ph type="title"/>
          </p:nvPr>
        </p:nvSpPr>
        <p:spPr/>
        <p:txBody>
          <a:bodyPr/>
          <a:lstStyle/>
          <a:p>
            <a:r>
              <a:rPr lang="tr-TR" dirty="0">
                <a:solidFill>
                  <a:srgbClr val="FF0000"/>
                </a:solidFill>
              </a:rPr>
              <a:t>Klinik Belirtiler</a:t>
            </a:r>
            <a:endParaRPr lang="tr-TR" dirty="0"/>
          </a:p>
        </p:txBody>
      </p:sp>
      <p:sp>
        <p:nvSpPr>
          <p:cNvPr id="3" name="İçerik Yer Tutucusu 2">
            <a:extLst>
              <a:ext uri="{FF2B5EF4-FFF2-40B4-BE49-F238E27FC236}">
                <a16:creationId xmlns:a16="http://schemas.microsoft.com/office/drawing/2014/main" id="{72AA33BF-10D1-E928-A133-40D63523DE02}"/>
              </a:ext>
            </a:extLst>
          </p:cNvPr>
          <p:cNvSpPr>
            <a:spLocks noGrp="1"/>
          </p:cNvSpPr>
          <p:nvPr>
            <p:ph idx="1"/>
          </p:nvPr>
        </p:nvSpPr>
        <p:spPr/>
        <p:txBody>
          <a:bodyPr/>
          <a:lstStyle/>
          <a:p>
            <a:r>
              <a:rPr lang="tr-TR" dirty="0"/>
              <a:t>MS ‘den ne zaman şüphe edilmeli ?</a:t>
            </a:r>
          </a:p>
          <a:p>
            <a:r>
              <a:rPr lang="tr-TR" sz="2400" b="0" i="0" dirty="0">
                <a:solidFill>
                  <a:schemeClr val="tx1">
                    <a:lumMod val="95000"/>
                    <a:lumOff val="5000"/>
                  </a:schemeClr>
                </a:solidFill>
                <a:effectLst/>
              </a:rPr>
              <a:t>Klinik tablo merkezi sinir sistemini ilgilendiren fokal veya </a:t>
            </a:r>
            <a:r>
              <a:rPr lang="tr-TR" sz="2400" b="0" i="0" dirty="0" err="1">
                <a:solidFill>
                  <a:schemeClr val="tx1">
                    <a:lumMod val="95000"/>
                    <a:lumOff val="5000"/>
                  </a:schemeClr>
                </a:solidFill>
                <a:effectLst/>
              </a:rPr>
              <a:t>multifokal</a:t>
            </a:r>
            <a:r>
              <a:rPr lang="tr-TR" sz="2400" b="0" i="0" dirty="0">
                <a:solidFill>
                  <a:schemeClr val="tx1">
                    <a:lumMod val="95000"/>
                    <a:lumOff val="5000"/>
                  </a:schemeClr>
                </a:solidFill>
                <a:effectLst/>
              </a:rPr>
              <a:t> </a:t>
            </a:r>
            <a:r>
              <a:rPr lang="tr-TR" sz="2400" b="0" i="0" dirty="0" err="1">
                <a:solidFill>
                  <a:schemeClr val="tx1">
                    <a:lumMod val="95000"/>
                    <a:lumOff val="5000"/>
                  </a:schemeClr>
                </a:solidFill>
                <a:effectLst/>
              </a:rPr>
              <a:t>demiyelinizasyonu</a:t>
            </a:r>
            <a:r>
              <a:rPr lang="tr-TR" sz="2400" b="0" i="0" dirty="0">
                <a:solidFill>
                  <a:schemeClr val="tx1">
                    <a:lumMod val="95000"/>
                    <a:lumOff val="5000"/>
                  </a:schemeClr>
                </a:solidFill>
                <a:effectLst/>
              </a:rPr>
              <a:t> düşündürdüğünde MS tanısından şüphelenilmelidir.</a:t>
            </a:r>
          </a:p>
          <a:p>
            <a:pPr marL="0" indent="0">
              <a:buNone/>
            </a:pPr>
            <a:endParaRPr lang="tr-TR" sz="2400" b="0" i="0" dirty="0">
              <a:solidFill>
                <a:schemeClr val="tx1">
                  <a:lumMod val="95000"/>
                  <a:lumOff val="5000"/>
                </a:schemeClr>
              </a:solidFill>
              <a:effectLst/>
            </a:endParaRPr>
          </a:p>
          <a:p>
            <a:r>
              <a:rPr lang="tr-TR" sz="2400" b="0" i="0" dirty="0">
                <a:solidFill>
                  <a:schemeClr val="tx1">
                    <a:lumMod val="95000"/>
                    <a:lumOff val="5000"/>
                  </a:schemeClr>
                </a:solidFill>
                <a:effectLst/>
              </a:rPr>
              <a:t>Tipik hasta, optik </a:t>
            </a:r>
            <a:r>
              <a:rPr lang="tr-TR" sz="2400" b="0" i="0" dirty="0" err="1">
                <a:solidFill>
                  <a:schemeClr val="tx1">
                    <a:lumMod val="95000"/>
                    <a:lumOff val="5000"/>
                  </a:schemeClr>
                </a:solidFill>
                <a:effectLst/>
              </a:rPr>
              <a:t>nörit</a:t>
            </a:r>
            <a:r>
              <a:rPr lang="tr-TR" sz="2400" b="0" i="0" dirty="0">
                <a:solidFill>
                  <a:schemeClr val="tx1">
                    <a:lumMod val="95000"/>
                    <a:lumOff val="5000"/>
                  </a:schemeClr>
                </a:solidFill>
                <a:effectLst/>
              </a:rPr>
              <a:t>, beyin sapı sendromu veya omurilik sendromu gibi klinik olarak farklı bir veya daha fazla merkezi sinir sistemi işlev bozukluğu epizodunun ardından en azından kısmi iyileşmenin olduğu genç bir yetişkin olarak ortaya çıkar.</a:t>
            </a:r>
            <a:endParaRPr lang="tr-TR" sz="2400" dirty="0">
              <a:solidFill>
                <a:schemeClr val="tx1">
                  <a:lumMod val="95000"/>
                  <a:lumOff val="5000"/>
                </a:schemeClr>
              </a:solidFill>
            </a:endParaRPr>
          </a:p>
        </p:txBody>
      </p:sp>
    </p:spTree>
    <p:extLst>
      <p:ext uri="{BB962C8B-B14F-4D97-AF65-F5344CB8AC3E}">
        <p14:creationId xmlns:p14="http://schemas.microsoft.com/office/powerpoint/2010/main" val="2420691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C51DB3-0D29-A5AA-BC68-89E778AFB792}"/>
              </a:ext>
            </a:extLst>
          </p:cNvPr>
          <p:cNvSpPr>
            <a:spLocks noGrp="1"/>
          </p:cNvSpPr>
          <p:nvPr>
            <p:ph type="title"/>
          </p:nvPr>
        </p:nvSpPr>
        <p:spPr/>
        <p:txBody>
          <a:bodyPr/>
          <a:lstStyle/>
          <a:p>
            <a:r>
              <a:rPr lang="tr-TR" dirty="0">
                <a:solidFill>
                  <a:srgbClr val="FF0000"/>
                </a:solidFill>
              </a:rPr>
              <a:t>Klinik Belirtiler</a:t>
            </a:r>
            <a:endParaRPr lang="tr-TR" dirty="0"/>
          </a:p>
        </p:txBody>
      </p:sp>
      <p:sp>
        <p:nvSpPr>
          <p:cNvPr id="3" name="İçerik Yer Tutucusu 2">
            <a:extLst>
              <a:ext uri="{FF2B5EF4-FFF2-40B4-BE49-F238E27FC236}">
                <a16:creationId xmlns:a16="http://schemas.microsoft.com/office/drawing/2014/main" id="{199AD997-5423-7646-69F8-13B1A2DCAA05}"/>
              </a:ext>
            </a:extLst>
          </p:cNvPr>
          <p:cNvSpPr>
            <a:spLocks noGrp="1"/>
          </p:cNvSpPr>
          <p:nvPr>
            <p:ph idx="1"/>
          </p:nvPr>
        </p:nvSpPr>
        <p:spPr/>
        <p:txBody>
          <a:bodyPr>
            <a:normAutofit/>
          </a:bodyPr>
          <a:lstStyle/>
          <a:p>
            <a:r>
              <a:rPr lang="tr-TR" sz="2400" b="0" i="0" dirty="0">
                <a:solidFill>
                  <a:srgbClr val="232323"/>
                </a:solidFill>
                <a:effectLst/>
              </a:rPr>
              <a:t>Semptomlar genellikle saatler veya günler içinde gelişir ve daha sonra haftalar veya aylar içinde yavaş yavaş düzelir, ancak iyileşme tam olmayabilir. </a:t>
            </a:r>
          </a:p>
          <a:p>
            <a:pPr marL="0" indent="0">
              <a:buNone/>
            </a:pPr>
            <a:endParaRPr lang="tr-TR" sz="2400" b="0" i="0" dirty="0">
              <a:solidFill>
                <a:srgbClr val="232323"/>
              </a:solidFill>
              <a:effectLst/>
            </a:endParaRPr>
          </a:p>
          <a:p>
            <a:r>
              <a:rPr lang="tr-TR" sz="2400" b="0" i="0" dirty="0">
                <a:solidFill>
                  <a:srgbClr val="232323"/>
                </a:solidFill>
                <a:effectLst/>
              </a:rPr>
              <a:t>Ortaya çıkan semptom ve bulgular </a:t>
            </a:r>
            <a:r>
              <a:rPr lang="tr-TR" sz="2400" b="0" i="0" dirty="0" err="1">
                <a:solidFill>
                  <a:srgbClr val="232323"/>
                </a:solidFill>
                <a:effectLst/>
              </a:rPr>
              <a:t>monofokal</a:t>
            </a:r>
            <a:r>
              <a:rPr lang="tr-TR" sz="2400" b="0" i="0" dirty="0">
                <a:solidFill>
                  <a:srgbClr val="232323"/>
                </a:solidFill>
                <a:effectLst/>
              </a:rPr>
              <a:t> (tek bir lezyonla uyumlu) veya </a:t>
            </a:r>
            <a:r>
              <a:rPr lang="tr-TR" sz="2400" b="0" i="0" dirty="0" err="1">
                <a:solidFill>
                  <a:srgbClr val="232323"/>
                </a:solidFill>
                <a:effectLst/>
              </a:rPr>
              <a:t>multifokal</a:t>
            </a:r>
            <a:r>
              <a:rPr lang="tr-TR" sz="2400" b="0" i="0" dirty="0">
                <a:solidFill>
                  <a:srgbClr val="232323"/>
                </a:solidFill>
                <a:effectLst/>
              </a:rPr>
              <a:t> (birden fazla lezyonla uyumlu) olabilir.</a:t>
            </a:r>
            <a:endParaRPr lang="tr-TR" sz="2400" dirty="0"/>
          </a:p>
        </p:txBody>
      </p:sp>
    </p:spTree>
    <p:extLst>
      <p:ext uri="{BB962C8B-B14F-4D97-AF65-F5344CB8AC3E}">
        <p14:creationId xmlns:p14="http://schemas.microsoft.com/office/powerpoint/2010/main" val="222152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300035-AD0A-A5E1-2F5C-23DD0A1EF562}"/>
              </a:ext>
            </a:extLst>
          </p:cNvPr>
          <p:cNvSpPr>
            <a:spLocks noGrp="1"/>
          </p:cNvSpPr>
          <p:nvPr>
            <p:ph type="title"/>
          </p:nvPr>
        </p:nvSpPr>
        <p:spPr/>
        <p:txBody>
          <a:bodyPr/>
          <a:lstStyle/>
          <a:p>
            <a:r>
              <a:rPr lang="tr-TR" dirty="0">
                <a:solidFill>
                  <a:srgbClr val="FF0000"/>
                </a:solidFill>
              </a:rPr>
              <a:t>  Klinik Belirtiler </a:t>
            </a:r>
          </a:p>
        </p:txBody>
      </p:sp>
      <p:sp>
        <p:nvSpPr>
          <p:cNvPr id="3" name="İçerik Yer Tutucusu 2">
            <a:extLst>
              <a:ext uri="{FF2B5EF4-FFF2-40B4-BE49-F238E27FC236}">
                <a16:creationId xmlns:a16="http://schemas.microsoft.com/office/drawing/2014/main" id="{3BC7BE88-FD33-F42C-7BBA-72681D748D62}"/>
              </a:ext>
            </a:extLst>
          </p:cNvPr>
          <p:cNvSpPr>
            <a:spLocks noGrp="1"/>
          </p:cNvSpPr>
          <p:nvPr>
            <p:ph idx="1"/>
          </p:nvPr>
        </p:nvSpPr>
        <p:spPr/>
        <p:txBody>
          <a:bodyPr/>
          <a:lstStyle/>
          <a:p>
            <a:r>
              <a:rPr lang="tr-TR" b="0" i="0" dirty="0">
                <a:solidFill>
                  <a:schemeClr val="tx1">
                    <a:lumMod val="85000"/>
                    <a:lumOff val="15000"/>
                  </a:schemeClr>
                </a:solidFill>
                <a:effectLst/>
                <a:latin typeface="Arial" panose="020B0604020202020204" pitchFamily="34" charset="0"/>
              </a:rPr>
              <a:t>Multipl skleroz belirti ve semptomları, etkilenen sinir liflerinin yerleşimine bağlı olarak kişiden kişiye değişir.</a:t>
            </a:r>
          </a:p>
          <a:p>
            <a:endParaRPr lang="tr-TR" b="0" i="0" dirty="0">
              <a:solidFill>
                <a:schemeClr val="tx1">
                  <a:lumMod val="85000"/>
                  <a:lumOff val="15000"/>
                </a:schemeClr>
              </a:solidFill>
              <a:effectLst/>
              <a:latin typeface="Arial" panose="020B0604020202020204" pitchFamily="34" charset="0"/>
            </a:endParaRPr>
          </a:p>
          <a:p>
            <a:pPr marL="0" indent="0">
              <a:buNone/>
            </a:pPr>
            <a:endParaRPr lang="tr-TR" b="0" i="0" dirty="0">
              <a:solidFill>
                <a:schemeClr val="tx1">
                  <a:lumMod val="85000"/>
                  <a:lumOff val="15000"/>
                </a:schemeClr>
              </a:solidFill>
              <a:effectLst/>
              <a:latin typeface="Arial" panose="020B0604020202020204" pitchFamily="34" charset="0"/>
            </a:endParaRPr>
          </a:p>
          <a:p>
            <a:r>
              <a:rPr lang="tr-TR" altLang="tr-TR" dirty="0" err="1">
                <a:solidFill>
                  <a:schemeClr val="tx1">
                    <a:lumMod val="85000"/>
                    <a:lumOff val="15000"/>
                  </a:schemeClr>
                </a:solidFill>
                <a:latin typeface="Arial" panose="020B0604020202020204" pitchFamily="34" charset="0"/>
              </a:rPr>
              <a:t>MSS’de</a:t>
            </a:r>
            <a:r>
              <a:rPr lang="tr-TR" altLang="tr-TR" dirty="0">
                <a:solidFill>
                  <a:schemeClr val="tx1">
                    <a:lumMod val="85000"/>
                    <a:lumOff val="15000"/>
                  </a:schemeClr>
                </a:solidFill>
                <a:latin typeface="Arial" panose="020B0604020202020204" pitchFamily="34" charset="0"/>
              </a:rPr>
              <a:t> hangi bölge etkilenmişse klinik ona bağlıdır.</a:t>
            </a:r>
          </a:p>
          <a:p>
            <a:endParaRPr lang="tr-TR" b="0" i="0" dirty="0">
              <a:solidFill>
                <a:schemeClr val="tx1">
                  <a:lumMod val="85000"/>
                  <a:lumOff val="15000"/>
                </a:schemeClr>
              </a:solidFill>
              <a:effectLst/>
              <a:latin typeface="Arial" panose="020B0604020202020204" pitchFamily="34" charset="0"/>
            </a:endParaRPr>
          </a:p>
        </p:txBody>
      </p:sp>
    </p:spTree>
    <p:extLst>
      <p:ext uri="{BB962C8B-B14F-4D97-AF65-F5344CB8AC3E}">
        <p14:creationId xmlns:p14="http://schemas.microsoft.com/office/powerpoint/2010/main" val="3167622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412D73-DFE0-49C6-97A4-E20A8B2A344B}"/>
              </a:ext>
            </a:extLst>
          </p:cNvPr>
          <p:cNvSpPr>
            <a:spLocks noGrp="1"/>
          </p:cNvSpPr>
          <p:nvPr>
            <p:ph type="title"/>
          </p:nvPr>
        </p:nvSpPr>
        <p:spPr/>
        <p:txBody>
          <a:bodyPr/>
          <a:lstStyle/>
          <a:p>
            <a:r>
              <a:rPr lang="tr-TR" dirty="0">
                <a:solidFill>
                  <a:srgbClr val="FF0000"/>
                </a:solidFill>
              </a:rPr>
              <a:t>Klinik Belirtiler</a:t>
            </a:r>
          </a:p>
        </p:txBody>
      </p:sp>
      <p:sp>
        <p:nvSpPr>
          <p:cNvPr id="3" name="İçerik Yer Tutucusu 2">
            <a:extLst>
              <a:ext uri="{FF2B5EF4-FFF2-40B4-BE49-F238E27FC236}">
                <a16:creationId xmlns:a16="http://schemas.microsoft.com/office/drawing/2014/main" id="{8A09D0E2-B8EA-98C2-D0EE-8F68D20FBCEA}"/>
              </a:ext>
            </a:extLst>
          </p:cNvPr>
          <p:cNvSpPr>
            <a:spLocks noGrp="1"/>
          </p:cNvSpPr>
          <p:nvPr>
            <p:ph idx="1"/>
          </p:nvPr>
        </p:nvSpPr>
        <p:spPr/>
        <p:txBody>
          <a:bodyPr/>
          <a:lstStyle/>
          <a:p>
            <a:r>
              <a:rPr lang="tr-TR" b="0" i="0" dirty="0">
                <a:solidFill>
                  <a:schemeClr val="tx1">
                    <a:lumMod val="85000"/>
                    <a:lumOff val="15000"/>
                  </a:schemeClr>
                </a:solidFill>
                <a:effectLst/>
              </a:rPr>
              <a:t>Multipl skleroz belirtilerinin şiddeti, atakların sıklığı ve atak görülme aralıkları da hastadan hastaya farklılık gösterir.</a:t>
            </a:r>
            <a:endParaRPr lang="tr-TR" dirty="0">
              <a:solidFill>
                <a:schemeClr val="tx1">
                  <a:lumMod val="85000"/>
                  <a:lumOff val="15000"/>
                </a:schemeClr>
              </a:solidFill>
            </a:endParaRPr>
          </a:p>
          <a:p>
            <a:pPr>
              <a:lnSpc>
                <a:spcPct val="90000"/>
              </a:lnSpc>
            </a:pPr>
            <a:endParaRPr lang="tr-TR" altLang="tr-TR" dirty="0">
              <a:solidFill>
                <a:schemeClr val="tx1">
                  <a:lumMod val="85000"/>
                  <a:lumOff val="15000"/>
                </a:schemeClr>
              </a:solidFill>
            </a:endParaRPr>
          </a:p>
          <a:p>
            <a:pPr marL="0" indent="0">
              <a:lnSpc>
                <a:spcPct val="90000"/>
              </a:lnSpc>
              <a:buNone/>
            </a:pPr>
            <a:endParaRPr lang="tr-TR" altLang="tr-TR" dirty="0">
              <a:solidFill>
                <a:schemeClr val="tx1">
                  <a:lumMod val="85000"/>
                  <a:lumOff val="15000"/>
                </a:schemeClr>
              </a:solidFill>
            </a:endParaRPr>
          </a:p>
          <a:p>
            <a:pPr>
              <a:lnSpc>
                <a:spcPct val="90000"/>
              </a:lnSpc>
            </a:pPr>
            <a:r>
              <a:rPr lang="tr-TR" altLang="tr-TR" dirty="0" err="1">
                <a:solidFill>
                  <a:schemeClr val="tx1">
                    <a:lumMod val="85000"/>
                    <a:lumOff val="15000"/>
                  </a:schemeClr>
                </a:solidFill>
              </a:rPr>
              <a:t>MS’e</a:t>
            </a:r>
            <a:r>
              <a:rPr lang="tr-TR" altLang="tr-TR" dirty="0">
                <a:solidFill>
                  <a:schemeClr val="tx1">
                    <a:lumMod val="85000"/>
                    <a:lumOff val="15000"/>
                  </a:schemeClr>
                </a:solidFill>
              </a:rPr>
              <a:t> özgü bir patern yoktur ve her </a:t>
            </a:r>
            <a:r>
              <a:rPr lang="tr-TR" altLang="tr-TR" dirty="0" err="1">
                <a:solidFill>
                  <a:schemeClr val="tx1">
                    <a:lumMod val="85000"/>
                    <a:lumOff val="15000"/>
                  </a:schemeClr>
                </a:solidFill>
              </a:rPr>
              <a:t>MS’li</a:t>
            </a:r>
            <a:r>
              <a:rPr lang="tr-TR" altLang="tr-TR" dirty="0">
                <a:solidFill>
                  <a:schemeClr val="tx1">
                    <a:lumMod val="85000"/>
                    <a:lumOff val="15000"/>
                  </a:schemeClr>
                </a:solidFill>
              </a:rPr>
              <a:t> zaman içinde farklı şiddet ve süresi değişebilen bir belirti-bulgu paterni gösterir.</a:t>
            </a:r>
          </a:p>
          <a:p>
            <a:pPr>
              <a:lnSpc>
                <a:spcPct val="90000"/>
              </a:lnSpc>
            </a:pPr>
            <a:endParaRPr lang="tr-TR" altLang="tr-TR" dirty="0">
              <a:solidFill>
                <a:schemeClr val="tx1">
                  <a:lumMod val="85000"/>
                  <a:lumOff val="15000"/>
                </a:schemeClr>
              </a:solidFill>
              <a:latin typeface="Arial" panose="020B0604020202020204" pitchFamily="34" charset="0"/>
            </a:endParaRPr>
          </a:p>
          <a:p>
            <a:endParaRPr lang="tr-TR" dirty="0"/>
          </a:p>
        </p:txBody>
      </p:sp>
    </p:spTree>
    <p:extLst>
      <p:ext uri="{BB962C8B-B14F-4D97-AF65-F5344CB8AC3E}">
        <p14:creationId xmlns:p14="http://schemas.microsoft.com/office/powerpoint/2010/main" val="3357969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EC8BDA-048F-7661-7A3E-08755B93219D}"/>
              </a:ext>
            </a:extLst>
          </p:cNvPr>
          <p:cNvSpPr>
            <a:spLocks noGrp="1"/>
          </p:cNvSpPr>
          <p:nvPr>
            <p:ph type="title"/>
          </p:nvPr>
        </p:nvSpPr>
        <p:spPr/>
        <p:txBody>
          <a:bodyPr/>
          <a:lstStyle/>
          <a:p>
            <a:r>
              <a:rPr lang="tr-TR" dirty="0">
                <a:solidFill>
                  <a:srgbClr val="FF0000"/>
                </a:solidFill>
              </a:rPr>
              <a:t>Klinik Belirtiler</a:t>
            </a:r>
            <a:endParaRPr lang="tr-TR" dirty="0"/>
          </a:p>
        </p:txBody>
      </p:sp>
      <p:sp>
        <p:nvSpPr>
          <p:cNvPr id="3" name="İçerik Yer Tutucusu 2">
            <a:extLst>
              <a:ext uri="{FF2B5EF4-FFF2-40B4-BE49-F238E27FC236}">
                <a16:creationId xmlns:a16="http://schemas.microsoft.com/office/drawing/2014/main" id="{6E431B65-3B86-B5ED-7A7B-314D36F4FA7E}"/>
              </a:ext>
            </a:extLst>
          </p:cNvPr>
          <p:cNvSpPr>
            <a:spLocks noGrp="1"/>
          </p:cNvSpPr>
          <p:nvPr>
            <p:ph idx="1"/>
          </p:nvPr>
        </p:nvSpPr>
        <p:spPr/>
        <p:txBody>
          <a:bodyPr/>
          <a:lstStyle/>
          <a:p>
            <a:r>
              <a:rPr lang="tr-TR" sz="2400" b="0" i="0" dirty="0" err="1">
                <a:solidFill>
                  <a:srgbClr val="232323"/>
                </a:solidFill>
                <a:effectLst/>
              </a:rPr>
              <a:t>MS'e</a:t>
            </a:r>
            <a:r>
              <a:rPr lang="tr-TR" sz="2400" b="0" i="0" dirty="0">
                <a:solidFill>
                  <a:srgbClr val="232323"/>
                </a:solidFill>
                <a:effectLst/>
              </a:rPr>
              <a:t> özgü klinik bulgular olmasa da bazıları oldukça karakteristiktir.</a:t>
            </a:r>
          </a:p>
          <a:p>
            <a:endParaRPr lang="tr-TR" dirty="0"/>
          </a:p>
        </p:txBody>
      </p:sp>
      <p:pic>
        <p:nvPicPr>
          <p:cNvPr id="5" name="Resim 4">
            <a:extLst>
              <a:ext uri="{FF2B5EF4-FFF2-40B4-BE49-F238E27FC236}">
                <a16:creationId xmlns:a16="http://schemas.microsoft.com/office/drawing/2014/main" id="{11BA52D9-CED6-3619-DBA6-9718AB69C4D6}"/>
              </a:ext>
            </a:extLst>
          </p:cNvPr>
          <p:cNvPicPr>
            <a:picLocks noChangeAspect="1"/>
          </p:cNvPicPr>
          <p:nvPr/>
        </p:nvPicPr>
        <p:blipFill>
          <a:blip r:embed="rId3"/>
          <a:stretch>
            <a:fillRect/>
          </a:stretch>
        </p:blipFill>
        <p:spPr>
          <a:xfrm>
            <a:off x="1183342" y="2247870"/>
            <a:ext cx="7037294" cy="3996562"/>
          </a:xfrm>
          <a:prstGeom prst="rect">
            <a:avLst/>
          </a:prstGeom>
        </p:spPr>
      </p:pic>
      <p:sp>
        <p:nvSpPr>
          <p:cNvPr id="7" name="Metin kutusu 6">
            <a:extLst>
              <a:ext uri="{FF2B5EF4-FFF2-40B4-BE49-F238E27FC236}">
                <a16:creationId xmlns:a16="http://schemas.microsoft.com/office/drawing/2014/main" id="{60E630E4-71DA-FFE4-94B7-1357F4350E50}"/>
              </a:ext>
            </a:extLst>
          </p:cNvPr>
          <p:cNvSpPr txBox="1"/>
          <p:nvPr/>
        </p:nvSpPr>
        <p:spPr>
          <a:xfrm>
            <a:off x="6266329" y="6311900"/>
            <a:ext cx="4768936" cy="507831"/>
          </a:xfrm>
          <a:prstGeom prst="rect">
            <a:avLst/>
          </a:prstGeom>
          <a:noFill/>
        </p:spPr>
        <p:txBody>
          <a:bodyPr wrap="square">
            <a:spAutoFit/>
          </a:bodyPr>
          <a:lstStyle/>
          <a:p>
            <a:r>
              <a:rPr lang="tr-TR" sz="900" dirty="0"/>
              <a:t>https://www.uptodate.com/contents/evaluation-and-diagnosis-of-multiple-sclerosis-in-adults?search=ms&amp;source=search_result&amp;selectedTitle=1~150&amp;usage_type=default&amp;display_rank=1</a:t>
            </a:r>
          </a:p>
        </p:txBody>
      </p:sp>
    </p:spTree>
    <p:extLst>
      <p:ext uri="{BB962C8B-B14F-4D97-AF65-F5344CB8AC3E}">
        <p14:creationId xmlns:p14="http://schemas.microsoft.com/office/powerpoint/2010/main" val="4055593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EE8620-744A-49EE-8F66-BB570698A660}"/>
              </a:ext>
            </a:extLst>
          </p:cNvPr>
          <p:cNvSpPr>
            <a:spLocks noGrp="1"/>
          </p:cNvSpPr>
          <p:nvPr>
            <p:ph type="title"/>
          </p:nvPr>
        </p:nvSpPr>
        <p:spPr/>
        <p:txBody>
          <a:bodyPr/>
          <a:lstStyle/>
          <a:p>
            <a:r>
              <a:rPr lang="tr-TR" dirty="0">
                <a:solidFill>
                  <a:srgbClr val="FF0000"/>
                </a:solidFill>
              </a:rPr>
              <a:t>Klinik Belirtiler</a:t>
            </a:r>
          </a:p>
        </p:txBody>
      </p:sp>
      <p:sp>
        <p:nvSpPr>
          <p:cNvPr id="3" name="İçerik Yer Tutucusu 2">
            <a:extLst>
              <a:ext uri="{FF2B5EF4-FFF2-40B4-BE49-F238E27FC236}">
                <a16:creationId xmlns:a16="http://schemas.microsoft.com/office/drawing/2014/main" id="{42593786-FB0A-F81D-7391-C6F3DD46C0C8}"/>
              </a:ext>
            </a:extLst>
          </p:cNvPr>
          <p:cNvSpPr>
            <a:spLocks noGrp="1"/>
          </p:cNvSpPr>
          <p:nvPr>
            <p:ph idx="1"/>
          </p:nvPr>
        </p:nvSpPr>
        <p:spPr/>
        <p:txBody>
          <a:bodyPr>
            <a:normAutofit fontScale="55000" lnSpcReduction="20000"/>
          </a:bodyPr>
          <a:lstStyle/>
          <a:p>
            <a:pPr>
              <a:lnSpc>
                <a:spcPct val="80000"/>
              </a:lnSpc>
            </a:pPr>
            <a:r>
              <a:rPr lang="tr-TR" altLang="tr-TR" sz="2800" dirty="0">
                <a:solidFill>
                  <a:schemeClr val="tx1">
                    <a:lumMod val="85000"/>
                    <a:lumOff val="15000"/>
                  </a:schemeClr>
                </a:solidFill>
              </a:rPr>
              <a:t>Yorgunluk</a:t>
            </a:r>
          </a:p>
          <a:p>
            <a:pPr>
              <a:lnSpc>
                <a:spcPct val="80000"/>
              </a:lnSpc>
            </a:pPr>
            <a:r>
              <a:rPr lang="tr-TR" altLang="tr-TR" sz="2800" dirty="0">
                <a:solidFill>
                  <a:schemeClr val="tx1">
                    <a:lumMod val="85000"/>
                    <a:lumOff val="15000"/>
                  </a:schemeClr>
                </a:solidFill>
              </a:rPr>
              <a:t>Denge koordinasyon bozukluğu</a:t>
            </a:r>
          </a:p>
          <a:p>
            <a:pPr>
              <a:lnSpc>
                <a:spcPct val="80000"/>
              </a:lnSpc>
            </a:pPr>
            <a:r>
              <a:rPr lang="tr-TR" altLang="tr-TR" sz="2800" dirty="0" err="1">
                <a:solidFill>
                  <a:schemeClr val="tx1">
                    <a:lumMod val="85000"/>
                    <a:lumOff val="15000"/>
                  </a:schemeClr>
                </a:solidFill>
              </a:rPr>
              <a:t>Parestezi</a:t>
            </a:r>
            <a:endParaRPr lang="tr-TR" altLang="tr-TR" sz="2800" dirty="0">
              <a:solidFill>
                <a:schemeClr val="tx1">
                  <a:lumMod val="85000"/>
                  <a:lumOff val="15000"/>
                </a:schemeClr>
              </a:solidFill>
            </a:endParaRPr>
          </a:p>
          <a:p>
            <a:pPr>
              <a:lnSpc>
                <a:spcPct val="80000"/>
              </a:lnSpc>
            </a:pPr>
            <a:r>
              <a:rPr lang="tr-TR" altLang="tr-TR" sz="2800" dirty="0" err="1">
                <a:solidFill>
                  <a:schemeClr val="tx1">
                    <a:lumMod val="85000"/>
                    <a:lumOff val="15000"/>
                  </a:schemeClr>
                </a:solidFill>
              </a:rPr>
              <a:t>Dizestezi</a:t>
            </a:r>
            <a:endParaRPr lang="tr-TR" altLang="tr-TR" sz="2800" dirty="0">
              <a:solidFill>
                <a:schemeClr val="tx1">
                  <a:lumMod val="85000"/>
                  <a:lumOff val="15000"/>
                </a:schemeClr>
              </a:solidFill>
            </a:endParaRPr>
          </a:p>
          <a:p>
            <a:pPr>
              <a:lnSpc>
                <a:spcPct val="80000"/>
              </a:lnSpc>
            </a:pPr>
            <a:r>
              <a:rPr lang="tr-TR" altLang="tr-TR" sz="2800" dirty="0">
                <a:solidFill>
                  <a:schemeClr val="tx1">
                    <a:lumMod val="85000"/>
                    <a:lumOff val="15000"/>
                  </a:schemeClr>
                </a:solidFill>
              </a:rPr>
              <a:t>Bulanık ve çift görme,</a:t>
            </a:r>
            <a:r>
              <a:rPr lang="tr-TR" b="0" i="0" dirty="0">
                <a:solidFill>
                  <a:srgbClr val="09142A"/>
                </a:solidFill>
                <a:effectLst/>
                <a:latin typeface="Roboto" panose="02000000000000000000" pitchFamily="2" charset="0"/>
              </a:rPr>
              <a:t> </a:t>
            </a:r>
            <a:r>
              <a:rPr lang="tr-TR" b="0" i="0" dirty="0" err="1">
                <a:solidFill>
                  <a:srgbClr val="09142A"/>
                </a:solidFill>
                <a:effectLst/>
              </a:rPr>
              <a:t>Nistagmus</a:t>
            </a:r>
            <a:endParaRPr lang="tr-TR" altLang="tr-TR" sz="2800" dirty="0">
              <a:solidFill>
                <a:schemeClr val="tx1">
                  <a:lumMod val="85000"/>
                  <a:lumOff val="15000"/>
                </a:schemeClr>
              </a:solidFill>
            </a:endParaRPr>
          </a:p>
          <a:p>
            <a:pPr>
              <a:lnSpc>
                <a:spcPct val="80000"/>
              </a:lnSpc>
            </a:pPr>
            <a:r>
              <a:rPr lang="tr-TR" altLang="tr-TR" sz="2800" dirty="0">
                <a:solidFill>
                  <a:schemeClr val="tx1">
                    <a:lumMod val="85000"/>
                    <a:lumOff val="15000"/>
                  </a:schemeClr>
                </a:solidFill>
              </a:rPr>
              <a:t>Vertigo</a:t>
            </a:r>
          </a:p>
          <a:p>
            <a:pPr>
              <a:lnSpc>
                <a:spcPct val="80000"/>
              </a:lnSpc>
            </a:pPr>
            <a:r>
              <a:rPr lang="tr-TR" altLang="tr-TR" sz="2800" dirty="0" err="1">
                <a:solidFill>
                  <a:schemeClr val="tx1">
                    <a:lumMod val="85000"/>
                    <a:lumOff val="15000"/>
                  </a:schemeClr>
                </a:solidFill>
              </a:rPr>
              <a:t>Dizartri</a:t>
            </a:r>
            <a:endParaRPr lang="tr-TR" altLang="tr-TR" sz="2800" dirty="0">
              <a:solidFill>
                <a:schemeClr val="tx1">
                  <a:lumMod val="85000"/>
                  <a:lumOff val="15000"/>
                </a:schemeClr>
              </a:solidFill>
            </a:endParaRPr>
          </a:p>
          <a:p>
            <a:pPr>
              <a:lnSpc>
                <a:spcPct val="80000"/>
              </a:lnSpc>
            </a:pPr>
            <a:r>
              <a:rPr lang="tr-TR" altLang="tr-TR" sz="2800" dirty="0">
                <a:solidFill>
                  <a:schemeClr val="tx1">
                    <a:lumMod val="85000"/>
                    <a:lumOff val="15000"/>
                  </a:schemeClr>
                </a:solidFill>
              </a:rPr>
              <a:t>Mesane barsak problemleri</a:t>
            </a:r>
          </a:p>
          <a:p>
            <a:pPr>
              <a:lnSpc>
                <a:spcPct val="80000"/>
              </a:lnSpc>
            </a:pPr>
            <a:r>
              <a:rPr lang="tr-TR" altLang="tr-TR" dirty="0">
                <a:solidFill>
                  <a:schemeClr val="tx1">
                    <a:lumMod val="85000"/>
                    <a:lumOff val="15000"/>
                  </a:schemeClr>
                </a:solidFill>
              </a:rPr>
              <a:t>Genel </a:t>
            </a:r>
            <a:r>
              <a:rPr lang="tr-TR" altLang="tr-TR" dirty="0" err="1">
                <a:solidFill>
                  <a:schemeClr val="tx1">
                    <a:lumMod val="85000"/>
                    <a:lumOff val="15000"/>
                  </a:schemeClr>
                </a:solidFill>
              </a:rPr>
              <a:t>vucüt</a:t>
            </a:r>
            <a:r>
              <a:rPr lang="tr-TR" altLang="tr-TR" dirty="0">
                <a:solidFill>
                  <a:schemeClr val="tx1">
                    <a:lumMod val="85000"/>
                    <a:lumOff val="15000"/>
                  </a:schemeClr>
                </a:solidFill>
              </a:rPr>
              <a:t> ağrısı </a:t>
            </a:r>
            <a:endParaRPr lang="tr-TR" altLang="tr-TR" sz="2800" dirty="0">
              <a:solidFill>
                <a:schemeClr val="tx1">
                  <a:lumMod val="85000"/>
                  <a:lumOff val="15000"/>
                </a:schemeClr>
              </a:solidFill>
            </a:endParaRPr>
          </a:p>
          <a:p>
            <a:pPr>
              <a:lnSpc>
                <a:spcPct val="80000"/>
              </a:lnSpc>
            </a:pPr>
            <a:r>
              <a:rPr lang="tr-TR" b="0" i="0" dirty="0" err="1">
                <a:solidFill>
                  <a:schemeClr val="tx1">
                    <a:lumMod val="85000"/>
                    <a:lumOff val="15000"/>
                  </a:schemeClr>
                </a:solidFill>
                <a:effectLst/>
              </a:rPr>
              <a:t>Hiperrefleksi</a:t>
            </a:r>
            <a:r>
              <a:rPr lang="tr-TR" b="0" i="0" dirty="0">
                <a:solidFill>
                  <a:schemeClr val="tx1">
                    <a:lumMod val="85000"/>
                    <a:lumOff val="15000"/>
                  </a:schemeClr>
                </a:solidFill>
                <a:effectLst/>
              </a:rPr>
              <a:t>, </a:t>
            </a:r>
            <a:r>
              <a:rPr lang="tr-TR" b="0" i="0" dirty="0" err="1">
                <a:solidFill>
                  <a:schemeClr val="tx1">
                    <a:lumMod val="85000"/>
                    <a:lumOff val="15000"/>
                  </a:schemeClr>
                </a:solidFill>
                <a:effectLst/>
              </a:rPr>
              <a:t>spastisite</a:t>
            </a:r>
            <a:r>
              <a:rPr lang="tr-TR" b="0" i="0" dirty="0">
                <a:solidFill>
                  <a:schemeClr val="tx1">
                    <a:lumMod val="85000"/>
                    <a:lumOff val="15000"/>
                  </a:schemeClr>
                </a:solidFill>
                <a:effectLst/>
              </a:rPr>
              <a:t>, </a:t>
            </a:r>
            <a:r>
              <a:rPr lang="tr-TR" b="0" i="0" dirty="0" err="1">
                <a:solidFill>
                  <a:schemeClr val="tx1">
                    <a:lumMod val="85000"/>
                    <a:lumOff val="15000"/>
                  </a:schemeClr>
                </a:solidFill>
                <a:effectLst/>
              </a:rPr>
              <a:t>Babinski</a:t>
            </a:r>
            <a:r>
              <a:rPr lang="tr-TR" b="0" i="0" dirty="0">
                <a:solidFill>
                  <a:schemeClr val="tx1">
                    <a:lumMod val="85000"/>
                    <a:lumOff val="15000"/>
                  </a:schemeClr>
                </a:solidFill>
                <a:effectLst/>
              </a:rPr>
              <a:t> belirtisi</a:t>
            </a:r>
            <a:endParaRPr lang="tr-TR" altLang="tr-TR" sz="2800" dirty="0">
              <a:solidFill>
                <a:schemeClr val="tx1">
                  <a:lumMod val="85000"/>
                  <a:lumOff val="15000"/>
                </a:schemeClr>
              </a:solidFill>
            </a:endParaRPr>
          </a:p>
          <a:p>
            <a:pPr>
              <a:lnSpc>
                <a:spcPct val="80000"/>
              </a:lnSpc>
            </a:pPr>
            <a:r>
              <a:rPr lang="tr-TR" altLang="tr-TR" sz="2800" dirty="0">
                <a:solidFill>
                  <a:schemeClr val="tx1">
                    <a:lumMod val="85000"/>
                    <a:lumOff val="15000"/>
                  </a:schemeClr>
                </a:solidFill>
              </a:rPr>
              <a:t>Hafıza problemleri</a:t>
            </a:r>
          </a:p>
          <a:p>
            <a:pPr>
              <a:lnSpc>
                <a:spcPct val="80000"/>
              </a:lnSpc>
            </a:pPr>
            <a:r>
              <a:rPr lang="tr-TR" altLang="tr-TR" sz="2800" dirty="0">
                <a:solidFill>
                  <a:schemeClr val="tx1">
                    <a:lumMod val="85000"/>
                    <a:lumOff val="15000"/>
                  </a:schemeClr>
                </a:solidFill>
              </a:rPr>
              <a:t>Depresyon</a:t>
            </a:r>
          </a:p>
          <a:p>
            <a:pPr>
              <a:lnSpc>
                <a:spcPct val="80000"/>
              </a:lnSpc>
            </a:pPr>
            <a:r>
              <a:rPr lang="tr-TR" altLang="tr-TR" sz="2800" dirty="0">
                <a:solidFill>
                  <a:schemeClr val="tx1">
                    <a:lumMod val="85000"/>
                    <a:lumOff val="15000"/>
                  </a:schemeClr>
                </a:solidFill>
              </a:rPr>
              <a:t>Emosyonel </a:t>
            </a:r>
            <a:r>
              <a:rPr lang="tr-TR" altLang="tr-TR" sz="2800" dirty="0" err="1">
                <a:solidFill>
                  <a:schemeClr val="tx1">
                    <a:lumMod val="85000"/>
                    <a:lumOff val="15000"/>
                  </a:schemeClr>
                </a:solidFill>
              </a:rPr>
              <a:t>labilite</a:t>
            </a:r>
            <a:endParaRPr lang="tr-TR" altLang="tr-TR" sz="2800" dirty="0">
              <a:solidFill>
                <a:schemeClr val="tx1">
                  <a:lumMod val="85000"/>
                  <a:lumOff val="15000"/>
                </a:schemeClr>
              </a:solidFill>
            </a:endParaRPr>
          </a:p>
          <a:p>
            <a:pPr>
              <a:lnSpc>
                <a:spcPct val="80000"/>
              </a:lnSpc>
            </a:pPr>
            <a:r>
              <a:rPr lang="tr-TR" altLang="tr-TR" sz="2800" dirty="0">
                <a:solidFill>
                  <a:schemeClr val="tx1">
                    <a:lumMod val="85000"/>
                    <a:lumOff val="15000"/>
                  </a:schemeClr>
                </a:solidFill>
              </a:rPr>
              <a:t>Tremor</a:t>
            </a:r>
          </a:p>
          <a:p>
            <a:pPr>
              <a:lnSpc>
                <a:spcPct val="80000"/>
              </a:lnSpc>
            </a:pPr>
            <a:r>
              <a:rPr lang="tr-TR" dirty="0">
                <a:solidFill>
                  <a:schemeClr val="tx1">
                    <a:lumMod val="85000"/>
                    <a:lumOff val="15000"/>
                  </a:schemeClr>
                </a:solidFill>
              </a:rPr>
              <a:t>Epileptik nöbet</a:t>
            </a:r>
          </a:p>
          <a:p>
            <a:pPr>
              <a:lnSpc>
                <a:spcPct val="80000"/>
              </a:lnSpc>
            </a:pPr>
            <a:r>
              <a:rPr lang="tr-TR" dirty="0">
                <a:solidFill>
                  <a:schemeClr val="tx1">
                    <a:lumMod val="85000"/>
                    <a:lumOff val="15000"/>
                  </a:schemeClr>
                </a:solidFill>
              </a:rPr>
              <a:t>Baş ağrısı</a:t>
            </a:r>
          </a:p>
          <a:p>
            <a:pPr marL="0" indent="0">
              <a:lnSpc>
                <a:spcPct val="80000"/>
              </a:lnSpc>
              <a:buNone/>
            </a:pPr>
            <a:endParaRPr lang="tr-TR" altLang="tr-TR" sz="2800" dirty="0"/>
          </a:p>
          <a:p>
            <a:endParaRPr lang="tr-TR" dirty="0"/>
          </a:p>
        </p:txBody>
      </p:sp>
    </p:spTree>
    <p:extLst>
      <p:ext uri="{BB962C8B-B14F-4D97-AF65-F5344CB8AC3E}">
        <p14:creationId xmlns:p14="http://schemas.microsoft.com/office/powerpoint/2010/main" val="50841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6194EC-441C-FB14-3E5F-9BD720132461}"/>
              </a:ext>
            </a:extLst>
          </p:cNvPr>
          <p:cNvSpPr>
            <a:spLocks noGrp="1"/>
          </p:cNvSpPr>
          <p:nvPr>
            <p:ph type="title"/>
          </p:nvPr>
        </p:nvSpPr>
        <p:spPr/>
        <p:txBody>
          <a:bodyPr>
            <a:normAutofit/>
          </a:bodyPr>
          <a:lstStyle/>
          <a:p>
            <a:r>
              <a:rPr lang="tr-TR" sz="4000" dirty="0">
                <a:solidFill>
                  <a:srgbClr val="FF0000"/>
                </a:solidFill>
              </a:rPr>
              <a:t>Amaç </a:t>
            </a:r>
          </a:p>
        </p:txBody>
      </p:sp>
      <p:sp>
        <p:nvSpPr>
          <p:cNvPr id="3" name="İçerik Yer Tutucusu 2">
            <a:extLst>
              <a:ext uri="{FF2B5EF4-FFF2-40B4-BE49-F238E27FC236}">
                <a16:creationId xmlns:a16="http://schemas.microsoft.com/office/drawing/2014/main" id="{E02F5E98-4652-FBEC-8316-9795F135E057}"/>
              </a:ext>
            </a:extLst>
          </p:cNvPr>
          <p:cNvSpPr>
            <a:spLocks noGrp="1"/>
          </p:cNvSpPr>
          <p:nvPr>
            <p:ph idx="1"/>
          </p:nvPr>
        </p:nvSpPr>
        <p:spPr/>
        <p:txBody>
          <a:bodyPr/>
          <a:lstStyle/>
          <a:p>
            <a:r>
              <a:rPr lang="tr-TR" altLang="tr-TR" sz="2800" dirty="0">
                <a:solidFill>
                  <a:schemeClr val="tx1">
                    <a:lumMod val="85000"/>
                    <a:lumOff val="15000"/>
                  </a:schemeClr>
                </a:solidFill>
                <a:latin typeface="Arial" panose="020B0604020202020204" pitchFamily="34" charset="0"/>
              </a:rPr>
              <a:t>Multipl skleroz (MS) hakkında bilgi verebilmek</a:t>
            </a:r>
            <a:r>
              <a:rPr lang="tr-TR" altLang="tr-TR" sz="2800" dirty="0">
                <a:latin typeface="Arial" panose="020B0604020202020204" pitchFamily="34" charset="0"/>
              </a:rPr>
              <a:t>. </a:t>
            </a:r>
            <a:endParaRPr lang="tr-TR" dirty="0"/>
          </a:p>
        </p:txBody>
      </p:sp>
    </p:spTree>
    <p:extLst>
      <p:ext uri="{BB962C8B-B14F-4D97-AF65-F5344CB8AC3E}">
        <p14:creationId xmlns:p14="http://schemas.microsoft.com/office/powerpoint/2010/main" val="841213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84CA66-5F54-DB30-C153-566C469263C3}"/>
              </a:ext>
            </a:extLst>
          </p:cNvPr>
          <p:cNvSpPr>
            <a:spLocks noGrp="1"/>
          </p:cNvSpPr>
          <p:nvPr>
            <p:ph type="title"/>
          </p:nvPr>
        </p:nvSpPr>
        <p:spPr>
          <a:xfrm>
            <a:off x="514350" y="365125"/>
            <a:ext cx="9439276" cy="1325563"/>
          </a:xfrm>
        </p:spPr>
        <p:txBody>
          <a:bodyPr/>
          <a:lstStyle/>
          <a:p>
            <a:r>
              <a:rPr lang="tr-TR" dirty="0">
                <a:solidFill>
                  <a:srgbClr val="FF0000"/>
                </a:solidFill>
              </a:rPr>
              <a:t>Klinik Belirtiler</a:t>
            </a:r>
          </a:p>
        </p:txBody>
      </p:sp>
      <p:sp>
        <p:nvSpPr>
          <p:cNvPr id="13" name="Metin kutusu 12">
            <a:extLst>
              <a:ext uri="{FF2B5EF4-FFF2-40B4-BE49-F238E27FC236}">
                <a16:creationId xmlns:a16="http://schemas.microsoft.com/office/drawing/2014/main" id="{23CF7375-DADD-973B-571B-97D04FEABC31}"/>
              </a:ext>
            </a:extLst>
          </p:cNvPr>
          <p:cNvSpPr txBox="1"/>
          <p:nvPr/>
        </p:nvSpPr>
        <p:spPr>
          <a:xfrm>
            <a:off x="5924549" y="6347015"/>
            <a:ext cx="4962525" cy="461665"/>
          </a:xfrm>
          <a:prstGeom prst="rect">
            <a:avLst/>
          </a:prstGeom>
          <a:noFill/>
        </p:spPr>
        <p:txBody>
          <a:bodyPr wrap="square">
            <a:spAutoFit/>
          </a:bodyPr>
          <a:lstStyle/>
          <a:p>
            <a:r>
              <a:rPr lang="tr-TR" sz="1200" dirty="0"/>
              <a:t>https://noroloji.org.tr/TNDData/Uploads/files/MS_tan%C4%B1%20ve%20tedavi%202018.pdf</a:t>
            </a:r>
          </a:p>
        </p:txBody>
      </p:sp>
      <p:pic>
        <p:nvPicPr>
          <p:cNvPr id="16" name="İçerik Yer Tutucusu 4">
            <a:extLst>
              <a:ext uri="{FF2B5EF4-FFF2-40B4-BE49-F238E27FC236}">
                <a16:creationId xmlns:a16="http://schemas.microsoft.com/office/drawing/2014/main" id="{FF4A61DD-D997-919A-CF94-4EAEA6FBD370}"/>
              </a:ext>
            </a:extLst>
          </p:cNvPr>
          <p:cNvPicPr>
            <a:picLocks noGrp="1" noChangeAspect="1"/>
          </p:cNvPicPr>
          <p:nvPr>
            <p:ph idx="1"/>
          </p:nvPr>
        </p:nvPicPr>
        <p:blipFill>
          <a:blip r:embed="rId3"/>
          <a:stretch>
            <a:fillRect/>
          </a:stretch>
        </p:blipFill>
        <p:spPr>
          <a:xfrm>
            <a:off x="603996" y="1489533"/>
            <a:ext cx="7661462" cy="3681710"/>
          </a:xfrm>
        </p:spPr>
      </p:pic>
    </p:spTree>
    <p:extLst>
      <p:ext uri="{BB962C8B-B14F-4D97-AF65-F5344CB8AC3E}">
        <p14:creationId xmlns:p14="http://schemas.microsoft.com/office/powerpoint/2010/main" val="363767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273A88-2E02-E696-6677-91396B39D3D6}"/>
              </a:ext>
            </a:extLst>
          </p:cNvPr>
          <p:cNvSpPr>
            <a:spLocks noGrp="1"/>
          </p:cNvSpPr>
          <p:nvPr>
            <p:ph type="title"/>
          </p:nvPr>
        </p:nvSpPr>
        <p:spPr/>
        <p:txBody>
          <a:bodyPr/>
          <a:lstStyle/>
          <a:p>
            <a:r>
              <a:rPr lang="tr-TR" dirty="0">
                <a:solidFill>
                  <a:srgbClr val="FF0000"/>
                </a:solidFill>
              </a:rPr>
              <a:t>MS Klinik Tipleri </a:t>
            </a:r>
          </a:p>
        </p:txBody>
      </p:sp>
      <p:sp>
        <p:nvSpPr>
          <p:cNvPr id="3" name="İçerik Yer Tutucusu 2">
            <a:extLst>
              <a:ext uri="{FF2B5EF4-FFF2-40B4-BE49-F238E27FC236}">
                <a16:creationId xmlns:a16="http://schemas.microsoft.com/office/drawing/2014/main" id="{768EEFD6-639F-CD3B-2A53-68DC3AD2FEFF}"/>
              </a:ext>
            </a:extLst>
          </p:cNvPr>
          <p:cNvSpPr>
            <a:spLocks noGrp="1"/>
          </p:cNvSpPr>
          <p:nvPr>
            <p:ph idx="1"/>
          </p:nvPr>
        </p:nvSpPr>
        <p:spPr/>
        <p:txBody>
          <a:bodyPr/>
          <a:lstStyle/>
          <a:p>
            <a:r>
              <a:rPr lang="tr-TR" dirty="0"/>
              <a:t>MS klinik tipleri </a:t>
            </a:r>
            <a:r>
              <a:rPr lang="tr-TR" dirty="0" err="1"/>
              <a:t>Lublin</a:t>
            </a:r>
            <a:r>
              <a:rPr lang="tr-TR" dirty="0"/>
              <a:t> ve arkadaşları tarafından 2013 yılında üç başlık altında tanımlanmıştır. </a:t>
            </a:r>
          </a:p>
          <a:p>
            <a:pPr marL="0" indent="0">
              <a:buNone/>
            </a:pPr>
            <a:endParaRPr lang="tr-TR" dirty="0"/>
          </a:p>
          <a:p>
            <a:pPr>
              <a:buFont typeface="Wingdings" panose="05000000000000000000" pitchFamily="2" charset="2"/>
              <a:buChar char="Ø"/>
            </a:pPr>
            <a:r>
              <a:rPr lang="tr-TR" dirty="0"/>
              <a:t>Klinik izole sendrom (KİS)</a:t>
            </a:r>
          </a:p>
          <a:p>
            <a:pPr>
              <a:buFont typeface="Wingdings" panose="05000000000000000000" pitchFamily="2" charset="2"/>
              <a:buChar char="Ø"/>
            </a:pPr>
            <a:r>
              <a:rPr lang="tr-TR" dirty="0" err="1"/>
              <a:t>Relapsing</a:t>
            </a:r>
            <a:r>
              <a:rPr lang="tr-TR" dirty="0"/>
              <a:t> (ataklı) MS </a:t>
            </a:r>
          </a:p>
          <a:p>
            <a:pPr>
              <a:buFont typeface="Wingdings" panose="05000000000000000000" pitchFamily="2" charset="2"/>
              <a:buChar char="Ø"/>
            </a:pPr>
            <a:r>
              <a:rPr lang="tr-TR" dirty="0"/>
              <a:t>Progresif (kötüleşen) MS</a:t>
            </a:r>
          </a:p>
        </p:txBody>
      </p:sp>
    </p:spTree>
    <p:extLst>
      <p:ext uri="{BB962C8B-B14F-4D97-AF65-F5344CB8AC3E}">
        <p14:creationId xmlns:p14="http://schemas.microsoft.com/office/powerpoint/2010/main" val="306166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46105E-80AB-639E-2813-92E183DFA3B7}"/>
              </a:ext>
            </a:extLst>
          </p:cNvPr>
          <p:cNvSpPr>
            <a:spLocks noGrp="1"/>
          </p:cNvSpPr>
          <p:nvPr>
            <p:ph type="title"/>
          </p:nvPr>
        </p:nvSpPr>
        <p:spPr/>
        <p:txBody>
          <a:bodyPr/>
          <a:lstStyle/>
          <a:p>
            <a:r>
              <a:rPr lang="tr-TR" dirty="0">
                <a:solidFill>
                  <a:srgbClr val="FF0000"/>
                </a:solidFill>
              </a:rPr>
              <a:t>MS Klinik Tipleri </a:t>
            </a:r>
            <a:endParaRPr lang="tr-TR" dirty="0"/>
          </a:p>
        </p:txBody>
      </p:sp>
      <p:sp>
        <p:nvSpPr>
          <p:cNvPr id="3" name="İçerik Yer Tutucusu 2">
            <a:extLst>
              <a:ext uri="{FF2B5EF4-FFF2-40B4-BE49-F238E27FC236}">
                <a16:creationId xmlns:a16="http://schemas.microsoft.com/office/drawing/2014/main" id="{6F4189F0-0030-3D69-DD60-60D18B3C8B82}"/>
              </a:ext>
            </a:extLst>
          </p:cNvPr>
          <p:cNvSpPr>
            <a:spLocks noGrp="1"/>
          </p:cNvSpPr>
          <p:nvPr>
            <p:ph idx="1"/>
          </p:nvPr>
        </p:nvSpPr>
        <p:spPr/>
        <p:txBody>
          <a:bodyPr/>
          <a:lstStyle/>
          <a:p>
            <a:r>
              <a:rPr lang="tr-TR" dirty="0"/>
              <a:t>Klinik izole sendrom (KİS)</a:t>
            </a:r>
          </a:p>
          <a:p>
            <a:r>
              <a:rPr lang="tr-TR" sz="2400" dirty="0"/>
              <a:t>İzole optik nöropati, </a:t>
            </a:r>
            <a:r>
              <a:rPr lang="tr-TR" sz="2400" dirty="0" err="1"/>
              <a:t>medulla</a:t>
            </a:r>
            <a:r>
              <a:rPr lang="tr-TR" sz="2400" dirty="0"/>
              <a:t> </a:t>
            </a:r>
            <a:r>
              <a:rPr lang="tr-TR" sz="2400" dirty="0" err="1"/>
              <a:t>spinalis</a:t>
            </a:r>
            <a:r>
              <a:rPr lang="tr-TR" sz="2400" dirty="0"/>
              <a:t> tutulumu, beyin sapı sendromu, daha az sıklıkla </a:t>
            </a:r>
            <a:r>
              <a:rPr lang="tr-TR" sz="2400" dirty="0" err="1"/>
              <a:t>hemisferik</a:t>
            </a:r>
            <a:r>
              <a:rPr lang="tr-TR" sz="2400" dirty="0"/>
              <a:t> tutulum şeklinde klinik bulgu vererek ortaya çıkan, </a:t>
            </a:r>
            <a:r>
              <a:rPr lang="tr-TR" sz="2400" dirty="0" err="1"/>
              <a:t>MR’de</a:t>
            </a:r>
            <a:r>
              <a:rPr lang="tr-TR" sz="2400" dirty="0"/>
              <a:t> </a:t>
            </a:r>
            <a:r>
              <a:rPr lang="tr-TR" sz="2400" dirty="0" err="1"/>
              <a:t>MS’i</a:t>
            </a:r>
            <a:r>
              <a:rPr lang="tr-TR" sz="2400" dirty="0"/>
              <a:t> düşündüren semptomatik ya da asemptomatik (sessiz) lezyonların gözlendiği, </a:t>
            </a:r>
            <a:r>
              <a:rPr lang="tr-TR" sz="2400" dirty="0" err="1"/>
              <a:t>SSS’nin</a:t>
            </a:r>
            <a:r>
              <a:rPr lang="tr-TR" sz="2400" dirty="0"/>
              <a:t> enflamatuvar-</a:t>
            </a:r>
            <a:r>
              <a:rPr lang="tr-TR" sz="2400" dirty="0" err="1"/>
              <a:t>demiyelinizan</a:t>
            </a:r>
            <a:r>
              <a:rPr lang="tr-TR" sz="2400" dirty="0"/>
              <a:t> doğada etkilendiği ilk nörolojik tablo KİS olarak adlandırılmaktadır.</a:t>
            </a:r>
          </a:p>
        </p:txBody>
      </p:sp>
    </p:spTree>
    <p:extLst>
      <p:ext uri="{BB962C8B-B14F-4D97-AF65-F5344CB8AC3E}">
        <p14:creationId xmlns:p14="http://schemas.microsoft.com/office/powerpoint/2010/main" val="273537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F86E05-5765-703D-784A-2B62CFA3D76E}"/>
              </a:ext>
            </a:extLst>
          </p:cNvPr>
          <p:cNvSpPr>
            <a:spLocks noGrp="1"/>
          </p:cNvSpPr>
          <p:nvPr>
            <p:ph type="title"/>
          </p:nvPr>
        </p:nvSpPr>
        <p:spPr/>
        <p:txBody>
          <a:bodyPr/>
          <a:lstStyle/>
          <a:p>
            <a:r>
              <a:rPr lang="tr-TR" dirty="0">
                <a:solidFill>
                  <a:srgbClr val="FF0000"/>
                </a:solidFill>
              </a:rPr>
              <a:t>MS Klinik Tipleri </a:t>
            </a:r>
            <a:endParaRPr lang="tr-TR" dirty="0"/>
          </a:p>
        </p:txBody>
      </p:sp>
      <p:sp>
        <p:nvSpPr>
          <p:cNvPr id="3" name="İçerik Yer Tutucusu 2">
            <a:extLst>
              <a:ext uri="{FF2B5EF4-FFF2-40B4-BE49-F238E27FC236}">
                <a16:creationId xmlns:a16="http://schemas.microsoft.com/office/drawing/2014/main" id="{F8908C71-A83B-2F59-5B91-CC156C486FC6}"/>
              </a:ext>
            </a:extLst>
          </p:cNvPr>
          <p:cNvSpPr>
            <a:spLocks noGrp="1"/>
          </p:cNvSpPr>
          <p:nvPr>
            <p:ph idx="1"/>
          </p:nvPr>
        </p:nvSpPr>
        <p:spPr/>
        <p:txBody>
          <a:bodyPr>
            <a:normAutofit/>
          </a:bodyPr>
          <a:lstStyle/>
          <a:p>
            <a:r>
              <a:rPr lang="tr-TR" dirty="0" err="1"/>
              <a:t>Relapsing</a:t>
            </a:r>
            <a:r>
              <a:rPr lang="tr-TR" dirty="0"/>
              <a:t> (ataklı) MS :</a:t>
            </a:r>
          </a:p>
          <a:p>
            <a:r>
              <a:rPr lang="tr-TR" sz="2400" dirty="0"/>
              <a:t>Akut atakları izleyen tam ya da tama yakın düzelme dönemleri mevcuttur. Ataklar arasında hastalıkta ilerleme gözlenmez.</a:t>
            </a:r>
          </a:p>
          <a:p>
            <a:r>
              <a:rPr lang="tr-TR" dirty="0"/>
              <a:t>Progresif (kötüleşen) MS:</a:t>
            </a:r>
          </a:p>
          <a:p>
            <a:r>
              <a:rPr lang="tr-TR" sz="2400" dirty="0"/>
              <a:t>Hastalık seyri sırasında özürlülüğün eklendiği seyirdir.</a:t>
            </a:r>
          </a:p>
          <a:p>
            <a:r>
              <a:rPr lang="tr-TR" sz="2400" dirty="0"/>
              <a:t>Atak ve iyileşmeler ile giden ortalama 5-6 yıllık erken dönem sonrası atak sayısının azaldığı, düzelmenin az olduğu, özürlülüğün giderek arttığı ikincil ilerleyici dönem gözlenebilir.</a:t>
            </a:r>
            <a:endParaRPr lang="tr-TR" dirty="0"/>
          </a:p>
          <a:p>
            <a:endParaRPr lang="tr-TR" dirty="0"/>
          </a:p>
        </p:txBody>
      </p:sp>
    </p:spTree>
    <p:extLst>
      <p:ext uri="{BB962C8B-B14F-4D97-AF65-F5344CB8AC3E}">
        <p14:creationId xmlns:p14="http://schemas.microsoft.com/office/powerpoint/2010/main" val="398251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793CB9-D659-E13C-84E1-064A1F67FFF5}"/>
              </a:ext>
            </a:extLst>
          </p:cNvPr>
          <p:cNvSpPr>
            <a:spLocks noGrp="1"/>
          </p:cNvSpPr>
          <p:nvPr>
            <p:ph type="title"/>
          </p:nvPr>
        </p:nvSpPr>
        <p:spPr/>
        <p:txBody>
          <a:bodyPr/>
          <a:lstStyle/>
          <a:p>
            <a:r>
              <a:rPr lang="tr-TR" dirty="0">
                <a:solidFill>
                  <a:srgbClr val="FF0000"/>
                </a:solidFill>
              </a:rPr>
              <a:t>Klinik Belirtiler</a:t>
            </a:r>
          </a:p>
        </p:txBody>
      </p:sp>
      <p:sp>
        <p:nvSpPr>
          <p:cNvPr id="3" name="İçerik Yer Tutucusu 2">
            <a:extLst>
              <a:ext uri="{FF2B5EF4-FFF2-40B4-BE49-F238E27FC236}">
                <a16:creationId xmlns:a16="http://schemas.microsoft.com/office/drawing/2014/main" id="{908854E6-E280-988F-B3B8-77F636C9AF7C}"/>
              </a:ext>
            </a:extLst>
          </p:cNvPr>
          <p:cNvSpPr>
            <a:spLocks noGrp="1"/>
          </p:cNvSpPr>
          <p:nvPr>
            <p:ph idx="1"/>
          </p:nvPr>
        </p:nvSpPr>
        <p:spPr/>
        <p:txBody>
          <a:bodyPr/>
          <a:lstStyle/>
          <a:p>
            <a:r>
              <a:rPr lang="tr-TR" dirty="0">
                <a:solidFill>
                  <a:srgbClr val="FF0000"/>
                </a:solidFill>
              </a:rPr>
              <a:t>Atak-</a:t>
            </a:r>
            <a:r>
              <a:rPr lang="tr-TR" dirty="0" err="1">
                <a:solidFill>
                  <a:srgbClr val="FF0000"/>
                </a:solidFill>
              </a:rPr>
              <a:t>Psödoatak</a:t>
            </a:r>
            <a:r>
              <a:rPr lang="tr-TR" dirty="0">
                <a:solidFill>
                  <a:srgbClr val="FF0000"/>
                </a:solidFill>
              </a:rPr>
              <a:t> ?</a:t>
            </a:r>
            <a:endParaRPr lang="tr-TR" sz="2400" dirty="0">
              <a:solidFill>
                <a:srgbClr val="FF0000"/>
              </a:solidFill>
            </a:endParaRPr>
          </a:p>
          <a:p>
            <a:r>
              <a:rPr lang="tr-TR" sz="2400" dirty="0" err="1"/>
              <a:t>MS’in</a:t>
            </a:r>
            <a:r>
              <a:rPr lang="tr-TR" sz="2400" dirty="0"/>
              <a:t> enflamatuvar ve </a:t>
            </a:r>
            <a:r>
              <a:rPr lang="tr-TR" sz="2400" dirty="0" err="1"/>
              <a:t>demiyelinizan</a:t>
            </a:r>
            <a:r>
              <a:rPr lang="tr-TR" sz="2400" dirty="0"/>
              <a:t> nedenlerden kaynaklanan, yeni bulguların ortaya çıktığı veya evvelce var olan bulguların arttığı, en az 24 saat süren yeni nörolojik bulguların saptandığı, kötüleşme dönemi atak olarak tanımlanır.</a:t>
            </a:r>
          </a:p>
          <a:p>
            <a:pPr marL="0" indent="0">
              <a:buNone/>
            </a:pPr>
            <a:endParaRPr lang="tr-TR" sz="2400" dirty="0"/>
          </a:p>
          <a:p>
            <a:r>
              <a:rPr lang="tr-TR" sz="2400" dirty="0"/>
              <a:t>Atak belirtileri en az 24 saat sürmeli ve </a:t>
            </a:r>
            <a:r>
              <a:rPr lang="tr-TR" sz="2400" dirty="0" err="1"/>
              <a:t>psödoatak</a:t>
            </a:r>
            <a:r>
              <a:rPr lang="tr-TR" sz="2400" dirty="0"/>
              <a:t> (yalancı atak) dışlanmalıdır. </a:t>
            </a:r>
          </a:p>
          <a:p>
            <a:endParaRPr lang="tr-TR" sz="2400" dirty="0"/>
          </a:p>
          <a:p>
            <a:endParaRPr lang="tr-TR" sz="2400" dirty="0"/>
          </a:p>
        </p:txBody>
      </p:sp>
    </p:spTree>
    <p:extLst>
      <p:ext uri="{BB962C8B-B14F-4D97-AF65-F5344CB8AC3E}">
        <p14:creationId xmlns:p14="http://schemas.microsoft.com/office/powerpoint/2010/main" val="1240748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E64A9E-FC93-7CAF-95CF-692F831FA0AD}"/>
              </a:ext>
            </a:extLst>
          </p:cNvPr>
          <p:cNvSpPr>
            <a:spLocks noGrp="1"/>
          </p:cNvSpPr>
          <p:nvPr>
            <p:ph type="title"/>
          </p:nvPr>
        </p:nvSpPr>
        <p:spPr/>
        <p:txBody>
          <a:bodyPr/>
          <a:lstStyle/>
          <a:p>
            <a:r>
              <a:rPr lang="tr-TR" dirty="0">
                <a:solidFill>
                  <a:srgbClr val="FF0000"/>
                </a:solidFill>
              </a:rPr>
              <a:t>Klinik Belirtiler</a:t>
            </a:r>
          </a:p>
        </p:txBody>
      </p:sp>
      <p:sp>
        <p:nvSpPr>
          <p:cNvPr id="3" name="İçerik Yer Tutucusu 2">
            <a:extLst>
              <a:ext uri="{FF2B5EF4-FFF2-40B4-BE49-F238E27FC236}">
                <a16:creationId xmlns:a16="http://schemas.microsoft.com/office/drawing/2014/main" id="{8622A0E4-99AF-B490-D48C-D244FF2F5153}"/>
              </a:ext>
            </a:extLst>
          </p:cNvPr>
          <p:cNvSpPr>
            <a:spLocks noGrp="1"/>
          </p:cNvSpPr>
          <p:nvPr>
            <p:ph idx="1"/>
          </p:nvPr>
        </p:nvSpPr>
        <p:spPr/>
        <p:txBody>
          <a:bodyPr/>
          <a:lstStyle/>
          <a:p>
            <a:r>
              <a:rPr lang="tr-TR" dirty="0" err="1"/>
              <a:t>Psödoatak</a:t>
            </a:r>
            <a:r>
              <a:rPr lang="tr-TR" dirty="0"/>
              <a:t> vücut sıcaklığında artışa neden olan enfeksiyon veya diğer nedenlerle birlikte gözükebilen, daha önce yaşanmış semptomların tekrar belirmesi veya var olanların kötüleşmesi durumudur.</a:t>
            </a:r>
          </a:p>
          <a:p>
            <a:pPr marL="0" indent="0">
              <a:buNone/>
            </a:pPr>
            <a:endParaRPr lang="tr-TR" dirty="0"/>
          </a:p>
          <a:p>
            <a:r>
              <a:rPr lang="tr-TR" dirty="0"/>
              <a:t> Yoğun stres, uykusuzluk, açlık, menstrüasyon ve benzeri durumlar da </a:t>
            </a:r>
            <a:r>
              <a:rPr lang="tr-TR" dirty="0" err="1"/>
              <a:t>psödoatak</a:t>
            </a:r>
            <a:r>
              <a:rPr lang="tr-TR" dirty="0"/>
              <a:t> ile ilişkili olabilir. </a:t>
            </a:r>
          </a:p>
        </p:txBody>
      </p:sp>
    </p:spTree>
    <p:extLst>
      <p:ext uri="{BB962C8B-B14F-4D97-AF65-F5344CB8AC3E}">
        <p14:creationId xmlns:p14="http://schemas.microsoft.com/office/powerpoint/2010/main" val="402474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B4CBDA-EC0C-39B4-5085-1F1990A787A1}"/>
              </a:ext>
            </a:extLst>
          </p:cNvPr>
          <p:cNvSpPr>
            <a:spLocks noGrp="1"/>
          </p:cNvSpPr>
          <p:nvPr>
            <p:ph type="title"/>
          </p:nvPr>
        </p:nvSpPr>
        <p:spPr/>
        <p:txBody>
          <a:bodyPr/>
          <a:lstStyle/>
          <a:p>
            <a:r>
              <a:rPr lang="tr-TR" dirty="0">
                <a:solidFill>
                  <a:srgbClr val="FF0000"/>
                </a:solidFill>
              </a:rPr>
              <a:t>Tanı </a:t>
            </a:r>
            <a:endParaRPr lang="tr-TR" dirty="0"/>
          </a:p>
        </p:txBody>
      </p:sp>
      <p:sp>
        <p:nvSpPr>
          <p:cNvPr id="3" name="İçerik Yer Tutucusu 2">
            <a:extLst>
              <a:ext uri="{FF2B5EF4-FFF2-40B4-BE49-F238E27FC236}">
                <a16:creationId xmlns:a16="http://schemas.microsoft.com/office/drawing/2014/main" id="{8507021D-ACB6-1A87-5568-A96871B03D60}"/>
              </a:ext>
            </a:extLst>
          </p:cNvPr>
          <p:cNvSpPr>
            <a:spLocks noGrp="1"/>
          </p:cNvSpPr>
          <p:nvPr>
            <p:ph idx="1"/>
          </p:nvPr>
        </p:nvSpPr>
        <p:spPr/>
        <p:txBody>
          <a:bodyPr>
            <a:normAutofit lnSpcReduction="10000"/>
          </a:bodyPr>
          <a:lstStyle/>
          <a:p>
            <a:r>
              <a:rPr lang="nb-NO" sz="2400" b="0" i="0" dirty="0">
                <a:solidFill>
                  <a:srgbClr val="232323"/>
                </a:solidFill>
                <a:effectLst/>
                <a:latin typeface="Noto Sans" panose="020B0502040504020204" pitchFamily="34" charset="0"/>
              </a:rPr>
              <a:t>MS öncelikle klinik bir tanıdır</a:t>
            </a:r>
            <a:r>
              <a:rPr lang="tr-TR" sz="2400" b="0" i="0" dirty="0">
                <a:solidFill>
                  <a:srgbClr val="232323"/>
                </a:solidFill>
                <a:effectLst/>
                <a:latin typeface="Noto Sans" panose="020B0502040504020204" pitchFamily="34" charset="0"/>
              </a:rPr>
              <a:t>.</a:t>
            </a:r>
            <a:endParaRPr lang="tr-TR" sz="2400" b="0" i="0" dirty="0">
              <a:solidFill>
                <a:schemeClr val="tx1">
                  <a:lumMod val="95000"/>
                  <a:lumOff val="5000"/>
                </a:schemeClr>
              </a:solidFill>
              <a:effectLst/>
              <a:latin typeface="Noto Sans" panose="020B0502040504020204" pitchFamily="34" charset="0"/>
            </a:endParaRPr>
          </a:p>
          <a:p>
            <a:r>
              <a:rPr lang="tr-TR" sz="2400" b="0" i="0" dirty="0">
                <a:solidFill>
                  <a:schemeClr val="tx1">
                    <a:lumMod val="95000"/>
                    <a:lumOff val="5000"/>
                  </a:schemeClr>
                </a:solidFill>
                <a:effectLst/>
                <a:latin typeface="Noto Sans" panose="020B0502040504020204" pitchFamily="34" charset="0"/>
              </a:rPr>
              <a:t>Ayrıntılı klinik öykü </a:t>
            </a:r>
          </a:p>
          <a:p>
            <a:r>
              <a:rPr lang="tr-TR" sz="2400" b="0" i="0" dirty="0">
                <a:solidFill>
                  <a:schemeClr val="tx1">
                    <a:lumMod val="95000"/>
                    <a:lumOff val="5000"/>
                  </a:schemeClr>
                </a:solidFill>
                <a:effectLst/>
                <a:latin typeface="Noto Sans" panose="020B0502040504020204" pitchFamily="34" charset="0"/>
              </a:rPr>
              <a:t>Nörolojik muayene :</a:t>
            </a:r>
          </a:p>
          <a:p>
            <a:pPr>
              <a:buFont typeface="Wingdings" panose="05000000000000000000" pitchFamily="2" charset="2"/>
              <a:buChar char="ü"/>
            </a:pPr>
            <a:r>
              <a:rPr lang="tr-TR" sz="2200" b="0" i="0" dirty="0">
                <a:solidFill>
                  <a:srgbClr val="232323"/>
                </a:solidFill>
                <a:effectLst/>
                <a:latin typeface="Noto Sans" panose="020B0502040504020204" pitchFamily="34" charset="0"/>
              </a:rPr>
              <a:t>Optik </a:t>
            </a:r>
            <a:r>
              <a:rPr lang="tr-TR" sz="2200" b="0" i="0" dirty="0" err="1">
                <a:solidFill>
                  <a:srgbClr val="232323"/>
                </a:solidFill>
                <a:effectLst/>
                <a:latin typeface="Noto Sans" panose="020B0502040504020204" pitchFamily="34" charset="0"/>
              </a:rPr>
              <a:t>nörit</a:t>
            </a:r>
            <a:r>
              <a:rPr lang="tr-TR" sz="2200" b="0" i="0" dirty="0">
                <a:solidFill>
                  <a:srgbClr val="232323"/>
                </a:solidFill>
                <a:effectLst/>
                <a:latin typeface="Noto Sans" panose="020B0502040504020204" pitchFamily="34" charset="0"/>
              </a:rPr>
              <a:t> (</a:t>
            </a:r>
            <a:r>
              <a:rPr lang="tr-TR" sz="2200" b="0" i="0" dirty="0" err="1">
                <a:solidFill>
                  <a:srgbClr val="232323"/>
                </a:solidFill>
                <a:effectLst/>
                <a:latin typeface="Noto Sans" panose="020B0502040504020204" pitchFamily="34" charset="0"/>
              </a:rPr>
              <a:t>örn</a:t>
            </a:r>
            <a:r>
              <a:rPr lang="tr-TR" sz="2200" b="0" i="0" dirty="0">
                <a:solidFill>
                  <a:srgbClr val="232323"/>
                </a:solidFill>
                <a:effectLst/>
                <a:latin typeface="Noto Sans" panose="020B0502040504020204" pitchFamily="34" charset="0"/>
              </a:rPr>
              <a:t>., göreceli </a:t>
            </a:r>
            <a:r>
              <a:rPr lang="tr-TR" sz="2200" b="0" i="0" dirty="0" err="1">
                <a:solidFill>
                  <a:srgbClr val="232323"/>
                </a:solidFill>
                <a:effectLst/>
                <a:latin typeface="Noto Sans" panose="020B0502040504020204" pitchFamily="34" charset="0"/>
              </a:rPr>
              <a:t>afferent</a:t>
            </a:r>
            <a:r>
              <a:rPr lang="tr-TR" sz="2200" b="0" i="0" dirty="0">
                <a:solidFill>
                  <a:srgbClr val="232323"/>
                </a:solidFill>
                <a:effectLst/>
                <a:latin typeface="Noto Sans" panose="020B0502040504020204" pitchFamily="34" charset="0"/>
              </a:rPr>
              <a:t> gözbebeği defekti, renk </a:t>
            </a:r>
            <a:r>
              <a:rPr lang="tr-TR" sz="2200" b="0" i="0" dirty="0" err="1">
                <a:solidFill>
                  <a:srgbClr val="232323"/>
                </a:solidFill>
                <a:effectLst/>
                <a:latin typeface="Noto Sans" panose="020B0502040504020204" pitchFamily="34" charset="0"/>
              </a:rPr>
              <a:t>desatürasyonu</a:t>
            </a:r>
            <a:r>
              <a:rPr lang="tr-TR" sz="2200" b="0" i="0" dirty="0">
                <a:solidFill>
                  <a:srgbClr val="232323"/>
                </a:solidFill>
                <a:effectLst/>
                <a:latin typeface="Noto Sans" panose="020B0502040504020204" pitchFamily="34" charset="0"/>
              </a:rPr>
              <a:t>, görme kaybı)</a:t>
            </a:r>
          </a:p>
          <a:p>
            <a:pPr>
              <a:buFont typeface="Wingdings" panose="05000000000000000000" pitchFamily="2" charset="2"/>
              <a:buChar char="ü"/>
            </a:pPr>
            <a:r>
              <a:rPr lang="tr-TR" sz="2200" dirty="0">
                <a:solidFill>
                  <a:srgbClr val="232323"/>
                </a:solidFill>
                <a:latin typeface="Noto Sans" panose="020B0502040504020204" pitchFamily="34" charset="0"/>
              </a:rPr>
              <a:t>G</a:t>
            </a:r>
            <a:r>
              <a:rPr lang="tr-TR" sz="2200" b="0" i="0" dirty="0">
                <a:solidFill>
                  <a:srgbClr val="232323"/>
                </a:solidFill>
                <a:effectLst/>
                <a:latin typeface="Noto Sans" panose="020B0502040504020204" pitchFamily="34" charset="0"/>
              </a:rPr>
              <a:t>öz hareketi anormallikleri (</a:t>
            </a:r>
            <a:r>
              <a:rPr lang="tr-TR" sz="2200" b="0" i="0" dirty="0" err="1">
                <a:solidFill>
                  <a:srgbClr val="232323"/>
                </a:solidFill>
                <a:effectLst/>
                <a:latin typeface="Noto Sans" panose="020B0502040504020204" pitchFamily="34" charset="0"/>
              </a:rPr>
              <a:t>örn</a:t>
            </a:r>
            <a:r>
              <a:rPr lang="tr-TR" sz="2200" b="0" i="0" dirty="0">
                <a:solidFill>
                  <a:srgbClr val="232323"/>
                </a:solidFill>
                <a:effectLst/>
                <a:latin typeface="Noto Sans" panose="020B0502040504020204" pitchFamily="34" charset="0"/>
              </a:rPr>
              <a:t>., </a:t>
            </a:r>
            <a:r>
              <a:rPr lang="tr-TR" sz="2200" b="0" i="0" dirty="0" err="1">
                <a:solidFill>
                  <a:srgbClr val="232323"/>
                </a:solidFill>
                <a:effectLst/>
                <a:latin typeface="Noto Sans" panose="020B0502040504020204" pitchFamily="34" charset="0"/>
              </a:rPr>
              <a:t>internükleer</a:t>
            </a:r>
            <a:r>
              <a:rPr lang="tr-TR" sz="2200" b="0" i="0" dirty="0">
                <a:solidFill>
                  <a:srgbClr val="232323"/>
                </a:solidFill>
                <a:effectLst/>
                <a:latin typeface="Noto Sans" panose="020B0502040504020204" pitchFamily="34" charset="0"/>
              </a:rPr>
              <a:t> </a:t>
            </a:r>
            <a:r>
              <a:rPr lang="tr-TR" sz="2200" b="0" i="0" dirty="0" err="1">
                <a:solidFill>
                  <a:srgbClr val="232323"/>
                </a:solidFill>
                <a:effectLst/>
                <a:latin typeface="Noto Sans" panose="020B0502040504020204" pitchFamily="34" charset="0"/>
              </a:rPr>
              <a:t>oftalmopleji</a:t>
            </a:r>
            <a:r>
              <a:rPr lang="tr-TR" sz="2200" b="0" i="0" dirty="0">
                <a:solidFill>
                  <a:srgbClr val="232323"/>
                </a:solidFill>
                <a:effectLst/>
                <a:latin typeface="Noto Sans" panose="020B0502040504020204" pitchFamily="34" charset="0"/>
              </a:rPr>
              <a:t>, </a:t>
            </a:r>
            <a:r>
              <a:rPr lang="tr-TR" sz="2200" b="0" i="0" dirty="0" err="1">
                <a:solidFill>
                  <a:srgbClr val="232323"/>
                </a:solidFill>
                <a:effectLst/>
                <a:latin typeface="Noto Sans" panose="020B0502040504020204" pitchFamily="34" charset="0"/>
              </a:rPr>
              <a:t>pendüler</a:t>
            </a:r>
            <a:r>
              <a:rPr lang="tr-TR" sz="2200" b="0" i="0" dirty="0">
                <a:solidFill>
                  <a:srgbClr val="232323"/>
                </a:solidFill>
                <a:effectLst/>
                <a:latin typeface="Noto Sans" panose="020B0502040504020204" pitchFamily="34" charset="0"/>
              </a:rPr>
              <a:t> </a:t>
            </a:r>
            <a:r>
              <a:rPr lang="tr-TR" sz="2200" b="0" i="0" dirty="0" err="1">
                <a:solidFill>
                  <a:srgbClr val="232323"/>
                </a:solidFill>
                <a:effectLst/>
                <a:latin typeface="Noto Sans" panose="020B0502040504020204" pitchFamily="34" charset="0"/>
              </a:rPr>
              <a:t>nistagmus</a:t>
            </a:r>
            <a:r>
              <a:rPr lang="tr-TR" sz="2200" b="0" i="0" dirty="0">
                <a:solidFill>
                  <a:srgbClr val="232323"/>
                </a:solidFill>
                <a:effectLst/>
                <a:latin typeface="Noto Sans" panose="020B0502040504020204" pitchFamily="34" charset="0"/>
              </a:rPr>
              <a:t>)</a:t>
            </a:r>
          </a:p>
          <a:p>
            <a:pPr>
              <a:buFont typeface="Wingdings" panose="05000000000000000000" pitchFamily="2" charset="2"/>
              <a:buChar char="ü"/>
            </a:pPr>
            <a:r>
              <a:rPr lang="tr-TR" sz="2200" b="0" i="0" dirty="0">
                <a:solidFill>
                  <a:srgbClr val="232323"/>
                </a:solidFill>
                <a:effectLst/>
                <a:latin typeface="Noto Sans" panose="020B0502040504020204" pitchFamily="34" charset="0"/>
              </a:rPr>
              <a:t>Üst motor nöron belirtileri (</a:t>
            </a:r>
            <a:r>
              <a:rPr lang="tr-TR" sz="2200" b="0" i="0" dirty="0" err="1">
                <a:solidFill>
                  <a:srgbClr val="232323"/>
                </a:solidFill>
                <a:effectLst/>
                <a:latin typeface="Noto Sans" panose="020B0502040504020204" pitchFamily="34" charset="0"/>
              </a:rPr>
              <a:t>örn</a:t>
            </a:r>
            <a:r>
              <a:rPr lang="tr-TR" sz="2200" b="0" i="0" dirty="0">
                <a:solidFill>
                  <a:srgbClr val="232323"/>
                </a:solidFill>
                <a:effectLst/>
                <a:latin typeface="Noto Sans" panose="020B0502040504020204" pitchFamily="34" charset="0"/>
              </a:rPr>
              <a:t>. </a:t>
            </a:r>
            <a:r>
              <a:rPr lang="tr-TR" sz="2200" b="0" i="0" dirty="0" err="1">
                <a:solidFill>
                  <a:srgbClr val="232323"/>
                </a:solidFill>
                <a:effectLst/>
                <a:latin typeface="Noto Sans" panose="020B0502040504020204" pitchFamily="34" charset="0"/>
              </a:rPr>
              <a:t>spastisite</a:t>
            </a:r>
            <a:r>
              <a:rPr lang="tr-TR" sz="2200" b="0" i="0" dirty="0">
                <a:solidFill>
                  <a:srgbClr val="232323"/>
                </a:solidFill>
                <a:effectLst/>
                <a:latin typeface="Noto Sans" panose="020B0502040504020204" pitchFamily="34" charset="0"/>
              </a:rPr>
              <a:t>, </a:t>
            </a:r>
            <a:r>
              <a:rPr lang="tr-TR" sz="2200" b="0" i="0" dirty="0" err="1">
                <a:solidFill>
                  <a:srgbClr val="232323"/>
                </a:solidFill>
                <a:effectLst/>
                <a:latin typeface="Noto Sans" panose="020B0502040504020204" pitchFamily="34" charset="0"/>
              </a:rPr>
              <a:t>hiperrefleksi</a:t>
            </a:r>
            <a:r>
              <a:rPr lang="tr-TR" sz="2200" b="0" i="0" dirty="0">
                <a:solidFill>
                  <a:srgbClr val="232323"/>
                </a:solidFill>
                <a:effectLst/>
                <a:latin typeface="Noto Sans" panose="020B0502040504020204" pitchFamily="34" charset="0"/>
              </a:rPr>
              <a:t>, </a:t>
            </a:r>
            <a:r>
              <a:rPr lang="tr-TR" sz="2200" b="0" i="0" dirty="0" err="1">
                <a:solidFill>
                  <a:srgbClr val="232323"/>
                </a:solidFill>
                <a:effectLst/>
                <a:latin typeface="Noto Sans" panose="020B0502040504020204" pitchFamily="34" charset="0"/>
              </a:rPr>
              <a:t>Babinski</a:t>
            </a:r>
            <a:r>
              <a:rPr lang="tr-TR" sz="2200" b="0" i="0" dirty="0">
                <a:solidFill>
                  <a:srgbClr val="232323"/>
                </a:solidFill>
                <a:effectLst/>
                <a:latin typeface="Noto Sans" panose="020B0502040504020204" pitchFamily="34" charset="0"/>
              </a:rPr>
              <a:t> belirtisi)</a:t>
            </a:r>
          </a:p>
          <a:p>
            <a:pPr>
              <a:buFont typeface="Wingdings" panose="05000000000000000000" pitchFamily="2" charset="2"/>
              <a:buChar char="ü"/>
            </a:pPr>
            <a:r>
              <a:rPr lang="tr-TR" sz="2200" b="0" i="0" dirty="0">
                <a:solidFill>
                  <a:srgbClr val="232323"/>
                </a:solidFill>
                <a:effectLst/>
                <a:latin typeface="Noto Sans" panose="020B0502040504020204" pitchFamily="34" charset="0"/>
              </a:rPr>
              <a:t> Ataksi, yürüme bozukluğu</a:t>
            </a:r>
          </a:p>
          <a:p>
            <a:pPr>
              <a:buFont typeface="Wingdings" panose="05000000000000000000" pitchFamily="2" charset="2"/>
              <a:buChar char="ü"/>
            </a:pPr>
            <a:r>
              <a:rPr lang="tr-TR" sz="2200" b="0" i="0" dirty="0" err="1">
                <a:solidFill>
                  <a:srgbClr val="232323"/>
                </a:solidFill>
                <a:effectLst/>
                <a:latin typeface="Noto Sans" panose="020B0502040504020204" pitchFamily="34" charset="0"/>
              </a:rPr>
              <a:t>Hemisensoriyel</a:t>
            </a:r>
            <a:r>
              <a:rPr lang="tr-TR" sz="2200" b="0" i="0" dirty="0">
                <a:solidFill>
                  <a:srgbClr val="232323"/>
                </a:solidFill>
                <a:effectLst/>
                <a:latin typeface="Noto Sans" panose="020B0502040504020204" pitchFamily="34" charset="0"/>
              </a:rPr>
              <a:t> kayıp veya omurilik lezyonuna bağlı olarak ekstremitelerde iki taraflı duyu kaybı ve/veya </a:t>
            </a:r>
            <a:r>
              <a:rPr lang="tr-TR" sz="2200" b="0" i="0" dirty="0" err="1">
                <a:solidFill>
                  <a:srgbClr val="232323"/>
                </a:solidFill>
                <a:effectLst/>
                <a:latin typeface="Noto Sans" panose="020B0502040504020204" pitchFamily="34" charset="0"/>
              </a:rPr>
              <a:t>parestezi</a:t>
            </a:r>
            <a:r>
              <a:rPr lang="tr-TR" sz="2200" b="0" i="0" dirty="0">
                <a:solidFill>
                  <a:srgbClr val="232323"/>
                </a:solidFill>
                <a:effectLst/>
                <a:latin typeface="Noto Sans" panose="020B0502040504020204" pitchFamily="34" charset="0"/>
              </a:rPr>
              <a:t>.</a:t>
            </a:r>
            <a:endParaRPr lang="tr-TR" sz="2200" dirty="0"/>
          </a:p>
        </p:txBody>
      </p:sp>
      <p:pic>
        <p:nvPicPr>
          <p:cNvPr id="8" name="Resim 7">
            <a:extLst>
              <a:ext uri="{FF2B5EF4-FFF2-40B4-BE49-F238E27FC236}">
                <a16:creationId xmlns:a16="http://schemas.microsoft.com/office/drawing/2014/main" id="{ADE83958-4CB0-C73C-CAAD-1FD35A42F3EA}"/>
              </a:ext>
            </a:extLst>
          </p:cNvPr>
          <p:cNvPicPr>
            <a:picLocks noChangeAspect="1"/>
          </p:cNvPicPr>
          <p:nvPr/>
        </p:nvPicPr>
        <p:blipFill>
          <a:blip r:embed="rId2"/>
          <a:stretch>
            <a:fillRect/>
          </a:stretch>
        </p:blipFill>
        <p:spPr>
          <a:xfrm>
            <a:off x="9665245" y="5450541"/>
            <a:ext cx="1956031" cy="1217610"/>
          </a:xfrm>
          <a:prstGeom prst="rect">
            <a:avLst/>
          </a:prstGeom>
        </p:spPr>
      </p:pic>
    </p:spTree>
    <p:extLst>
      <p:ext uri="{BB962C8B-B14F-4D97-AF65-F5344CB8AC3E}">
        <p14:creationId xmlns:p14="http://schemas.microsoft.com/office/powerpoint/2010/main" val="4202139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A1E1FD-DD21-4DE6-B01D-0D7B66C1C33C}"/>
              </a:ext>
            </a:extLst>
          </p:cNvPr>
          <p:cNvSpPr>
            <a:spLocks noGrp="1"/>
          </p:cNvSpPr>
          <p:nvPr>
            <p:ph type="title"/>
          </p:nvPr>
        </p:nvSpPr>
        <p:spPr/>
        <p:txBody>
          <a:bodyPr/>
          <a:lstStyle/>
          <a:p>
            <a:r>
              <a:rPr lang="tr-TR" dirty="0">
                <a:solidFill>
                  <a:srgbClr val="FF0000"/>
                </a:solidFill>
              </a:rPr>
              <a:t>Tanı </a:t>
            </a:r>
          </a:p>
        </p:txBody>
      </p:sp>
      <p:sp>
        <p:nvSpPr>
          <p:cNvPr id="3" name="İçerik Yer Tutucusu 2">
            <a:extLst>
              <a:ext uri="{FF2B5EF4-FFF2-40B4-BE49-F238E27FC236}">
                <a16:creationId xmlns:a16="http://schemas.microsoft.com/office/drawing/2014/main" id="{6036EB62-561C-6C0B-98A5-8A76A59AD0A4}"/>
              </a:ext>
            </a:extLst>
          </p:cNvPr>
          <p:cNvSpPr>
            <a:spLocks noGrp="1"/>
          </p:cNvSpPr>
          <p:nvPr>
            <p:ph idx="1"/>
          </p:nvPr>
        </p:nvSpPr>
        <p:spPr/>
        <p:txBody>
          <a:bodyPr/>
          <a:lstStyle/>
          <a:p>
            <a:r>
              <a:rPr lang="tr-TR" dirty="0"/>
              <a:t>MS tanısı koymak için </a:t>
            </a:r>
            <a:r>
              <a:rPr lang="tr-TR" dirty="0" err="1"/>
              <a:t>dissemine</a:t>
            </a:r>
            <a:r>
              <a:rPr lang="tr-TR" dirty="0"/>
              <a:t> </a:t>
            </a:r>
            <a:r>
              <a:rPr lang="tr-TR" dirty="0" err="1"/>
              <a:t>demiyelizan</a:t>
            </a:r>
            <a:r>
              <a:rPr lang="tr-TR" dirty="0"/>
              <a:t> hastalık kanıtı olmalıdır.</a:t>
            </a:r>
          </a:p>
          <a:p>
            <a:endParaRPr lang="tr-TR" dirty="0"/>
          </a:p>
          <a:p>
            <a:r>
              <a:rPr lang="tr-TR" dirty="0"/>
              <a:t>Optik </a:t>
            </a:r>
            <a:r>
              <a:rPr lang="tr-TR" dirty="0" err="1"/>
              <a:t>nörit,internükleer</a:t>
            </a:r>
            <a:r>
              <a:rPr lang="tr-TR" dirty="0"/>
              <a:t> </a:t>
            </a:r>
            <a:r>
              <a:rPr lang="tr-TR" dirty="0" err="1"/>
              <a:t>oftalmopleji</a:t>
            </a:r>
            <a:r>
              <a:rPr lang="tr-TR" dirty="0"/>
              <a:t> kaynaklı </a:t>
            </a:r>
            <a:r>
              <a:rPr lang="tr-TR" dirty="0" err="1"/>
              <a:t>nistagmus</a:t>
            </a:r>
            <a:r>
              <a:rPr lang="tr-TR" dirty="0"/>
              <a:t> ve </a:t>
            </a:r>
            <a:r>
              <a:rPr lang="tr-TR" dirty="0" err="1"/>
              <a:t>lihermitte</a:t>
            </a:r>
            <a:r>
              <a:rPr lang="tr-TR" dirty="0"/>
              <a:t> bulgusu yüksek olasılıkla </a:t>
            </a:r>
            <a:r>
              <a:rPr lang="tr-TR" dirty="0" err="1"/>
              <a:t>MS’i</a:t>
            </a:r>
            <a:r>
              <a:rPr lang="tr-TR" dirty="0"/>
              <a:t> işaret etmektedir.</a:t>
            </a:r>
          </a:p>
          <a:p>
            <a:endParaRPr lang="tr-TR" dirty="0"/>
          </a:p>
        </p:txBody>
      </p:sp>
      <p:pic>
        <p:nvPicPr>
          <p:cNvPr id="5" name="Resim 4">
            <a:extLst>
              <a:ext uri="{FF2B5EF4-FFF2-40B4-BE49-F238E27FC236}">
                <a16:creationId xmlns:a16="http://schemas.microsoft.com/office/drawing/2014/main" id="{22F33AC5-7B5D-3F3D-79B0-0AA822C2576B}"/>
              </a:ext>
            </a:extLst>
          </p:cNvPr>
          <p:cNvPicPr>
            <a:picLocks noChangeAspect="1"/>
          </p:cNvPicPr>
          <p:nvPr/>
        </p:nvPicPr>
        <p:blipFill>
          <a:blip r:embed="rId3"/>
          <a:stretch>
            <a:fillRect/>
          </a:stretch>
        </p:blipFill>
        <p:spPr>
          <a:xfrm>
            <a:off x="8715662" y="4395810"/>
            <a:ext cx="2820809" cy="2097065"/>
          </a:xfrm>
          <a:prstGeom prst="rect">
            <a:avLst/>
          </a:prstGeom>
        </p:spPr>
      </p:pic>
    </p:spTree>
    <p:extLst>
      <p:ext uri="{BB962C8B-B14F-4D97-AF65-F5344CB8AC3E}">
        <p14:creationId xmlns:p14="http://schemas.microsoft.com/office/powerpoint/2010/main" val="638425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A1E72E-FA3B-06BF-6D4E-31C1D98A95C8}"/>
              </a:ext>
            </a:extLst>
          </p:cNvPr>
          <p:cNvSpPr>
            <a:spLocks noGrp="1"/>
          </p:cNvSpPr>
          <p:nvPr>
            <p:ph type="title"/>
          </p:nvPr>
        </p:nvSpPr>
        <p:spPr/>
        <p:txBody>
          <a:bodyPr/>
          <a:lstStyle/>
          <a:p>
            <a:r>
              <a:rPr lang="tr-TR" dirty="0">
                <a:solidFill>
                  <a:srgbClr val="FF0000"/>
                </a:solidFill>
              </a:rPr>
              <a:t>Tanı </a:t>
            </a:r>
          </a:p>
        </p:txBody>
      </p:sp>
      <p:pic>
        <p:nvPicPr>
          <p:cNvPr id="5" name="İçerik Yer Tutucusu 4">
            <a:extLst>
              <a:ext uri="{FF2B5EF4-FFF2-40B4-BE49-F238E27FC236}">
                <a16:creationId xmlns:a16="http://schemas.microsoft.com/office/drawing/2014/main" id="{871F005A-7FF3-20A5-98CF-FBCB1EA72F44}"/>
              </a:ext>
            </a:extLst>
          </p:cNvPr>
          <p:cNvPicPr>
            <a:picLocks noGrp="1" noChangeAspect="1"/>
          </p:cNvPicPr>
          <p:nvPr>
            <p:ph idx="1"/>
          </p:nvPr>
        </p:nvPicPr>
        <p:blipFill>
          <a:blip r:embed="rId3"/>
          <a:stretch>
            <a:fillRect/>
          </a:stretch>
        </p:blipFill>
        <p:spPr>
          <a:xfrm>
            <a:off x="620726" y="1690688"/>
            <a:ext cx="9731965" cy="4353792"/>
          </a:xfrm>
        </p:spPr>
      </p:pic>
      <p:sp>
        <p:nvSpPr>
          <p:cNvPr id="6" name="Metin kutusu 5">
            <a:extLst>
              <a:ext uri="{FF2B5EF4-FFF2-40B4-BE49-F238E27FC236}">
                <a16:creationId xmlns:a16="http://schemas.microsoft.com/office/drawing/2014/main" id="{BF7FDC8A-D0D8-85EB-9A68-7218D4DC9934}"/>
              </a:ext>
            </a:extLst>
          </p:cNvPr>
          <p:cNvSpPr txBox="1"/>
          <p:nvPr/>
        </p:nvSpPr>
        <p:spPr>
          <a:xfrm>
            <a:off x="4359057" y="6492875"/>
            <a:ext cx="6251793" cy="276999"/>
          </a:xfrm>
          <a:prstGeom prst="rect">
            <a:avLst/>
          </a:prstGeom>
          <a:noFill/>
        </p:spPr>
        <p:txBody>
          <a:bodyPr wrap="square">
            <a:spAutoFit/>
          </a:bodyPr>
          <a:lstStyle/>
          <a:p>
            <a:r>
              <a:rPr lang="tr-TR" sz="1200" dirty="0"/>
              <a:t>https://noroloji.org.tr/TNDData/Uploads/files/MS_tan%C4%B1%20ve%20tedavi%202018.pdf</a:t>
            </a:r>
          </a:p>
        </p:txBody>
      </p:sp>
    </p:spTree>
    <p:extLst>
      <p:ext uri="{BB962C8B-B14F-4D97-AF65-F5344CB8AC3E}">
        <p14:creationId xmlns:p14="http://schemas.microsoft.com/office/powerpoint/2010/main" val="995751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8A3708-BBEB-02EE-EC9F-87FDB8E1861C}"/>
              </a:ext>
            </a:extLst>
          </p:cNvPr>
          <p:cNvSpPr>
            <a:spLocks noGrp="1"/>
          </p:cNvSpPr>
          <p:nvPr>
            <p:ph type="title"/>
          </p:nvPr>
        </p:nvSpPr>
        <p:spPr/>
        <p:txBody>
          <a:bodyPr/>
          <a:lstStyle/>
          <a:p>
            <a:r>
              <a:rPr lang="tr-TR" dirty="0">
                <a:solidFill>
                  <a:srgbClr val="FF0000"/>
                </a:solidFill>
              </a:rPr>
              <a:t>Tanı</a:t>
            </a:r>
          </a:p>
        </p:txBody>
      </p:sp>
      <p:sp>
        <p:nvSpPr>
          <p:cNvPr id="3" name="İçerik Yer Tutucusu 2">
            <a:extLst>
              <a:ext uri="{FF2B5EF4-FFF2-40B4-BE49-F238E27FC236}">
                <a16:creationId xmlns:a16="http://schemas.microsoft.com/office/drawing/2014/main" id="{CF9B28FD-EDA5-D21D-6B7F-BC5D153A67E8}"/>
              </a:ext>
            </a:extLst>
          </p:cNvPr>
          <p:cNvSpPr>
            <a:spLocks noGrp="1"/>
          </p:cNvSpPr>
          <p:nvPr>
            <p:ph idx="1"/>
          </p:nvPr>
        </p:nvSpPr>
        <p:spPr/>
        <p:txBody>
          <a:bodyPr>
            <a:normAutofit/>
          </a:bodyPr>
          <a:lstStyle/>
          <a:p>
            <a:r>
              <a:rPr lang="tr-TR" sz="2400" dirty="0"/>
              <a:t>Kesin MS tanısını koymayı sağlayacak </a:t>
            </a:r>
            <a:r>
              <a:rPr lang="tr-TR" sz="2400" dirty="0" err="1"/>
              <a:t>patognomonik</a:t>
            </a:r>
            <a:r>
              <a:rPr lang="tr-TR" sz="2400" dirty="0"/>
              <a:t> bir klinik veya laboratuvar bulgusu olmadığı için yıllardan beri tanı kriterleri oluşturmaya yönelik çalışmalar yapılmıştır.</a:t>
            </a:r>
          </a:p>
          <a:p>
            <a:pPr marL="0" indent="0">
              <a:buNone/>
            </a:pPr>
            <a:endParaRPr lang="tr-TR" sz="2400" dirty="0"/>
          </a:p>
          <a:p>
            <a:r>
              <a:rPr lang="tr-TR" sz="2400" dirty="0"/>
              <a:t>Şu anda MS için en yaygın olarak kabul edilen tanı kriterleri 2001 yılında uluslararası bir panelde kararlaştırılan 2005 ve 2010 ‘da revize edilen McDonald kriterleridir.</a:t>
            </a:r>
          </a:p>
        </p:txBody>
      </p:sp>
    </p:spTree>
    <p:extLst>
      <p:ext uri="{BB962C8B-B14F-4D97-AF65-F5344CB8AC3E}">
        <p14:creationId xmlns:p14="http://schemas.microsoft.com/office/powerpoint/2010/main" val="60352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D5412A-BD4E-BA51-D8F0-FC277BEE0FF3}"/>
              </a:ext>
            </a:extLst>
          </p:cNvPr>
          <p:cNvSpPr>
            <a:spLocks noGrp="1"/>
          </p:cNvSpPr>
          <p:nvPr>
            <p:ph type="title"/>
          </p:nvPr>
        </p:nvSpPr>
        <p:spPr/>
        <p:txBody>
          <a:bodyPr>
            <a:normAutofit/>
          </a:bodyPr>
          <a:lstStyle/>
          <a:p>
            <a:r>
              <a:rPr lang="tr-TR" sz="4000" dirty="0">
                <a:solidFill>
                  <a:srgbClr val="FF0000"/>
                </a:solidFill>
              </a:rPr>
              <a:t>Sunum Planı </a:t>
            </a:r>
          </a:p>
        </p:txBody>
      </p:sp>
      <p:sp>
        <p:nvSpPr>
          <p:cNvPr id="3" name="İçerik Yer Tutucusu 2">
            <a:extLst>
              <a:ext uri="{FF2B5EF4-FFF2-40B4-BE49-F238E27FC236}">
                <a16:creationId xmlns:a16="http://schemas.microsoft.com/office/drawing/2014/main" id="{039EABD0-18F0-AC7A-B36A-72BBAD8FAA6B}"/>
              </a:ext>
            </a:extLst>
          </p:cNvPr>
          <p:cNvSpPr>
            <a:spLocks noGrp="1"/>
          </p:cNvSpPr>
          <p:nvPr>
            <p:ph idx="1"/>
          </p:nvPr>
        </p:nvSpPr>
        <p:spPr/>
        <p:txBody>
          <a:bodyPr/>
          <a:lstStyle/>
          <a:p>
            <a:r>
              <a:rPr lang="tr-TR" dirty="0"/>
              <a:t>MS tanımı </a:t>
            </a:r>
          </a:p>
          <a:p>
            <a:r>
              <a:rPr lang="tr-TR" dirty="0"/>
              <a:t>MS patofizyolojisi</a:t>
            </a:r>
          </a:p>
          <a:p>
            <a:r>
              <a:rPr lang="tr-TR" dirty="0"/>
              <a:t>Epidemiyolojisi </a:t>
            </a:r>
          </a:p>
          <a:p>
            <a:r>
              <a:rPr lang="tr-TR" dirty="0"/>
              <a:t>Risk Faktörleri</a:t>
            </a:r>
          </a:p>
          <a:p>
            <a:r>
              <a:rPr lang="tr-TR" dirty="0" err="1"/>
              <a:t>MS’in</a:t>
            </a:r>
            <a:r>
              <a:rPr lang="tr-TR" dirty="0"/>
              <a:t> Klinik Belirtileri </a:t>
            </a:r>
          </a:p>
          <a:p>
            <a:r>
              <a:rPr lang="tr-TR" dirty="0"/>
              <a:t>MS Tanısı  Ve Ayırıcı Tanıları </a:t>
            </a:r>
          </a:p>
          <a:p>
            <a:r>
              <a:rPr lang="tr-TR" dirty="0"/>
              <a:t>Tedavi Yöntemleri </a:t>
            </a:r>
          </a:p>
          <a:p>
            <a:r>
              <a:rPr lang="tr-TR" dirty="0"/>
              <a:t>MS ve Aşılama</a:t>
            </a:r>
          </a:p>
          <a:p>
            <a:endParaRPr lang="tr-TR" dirty="0"/>
          </a:p>
          <a:p>
            <a:endParaRPr lang="tr-TR" dirty="0"/>
          </a:p>
        </p:txBody>
      </p:sp>
    </p:spTree>
    <p:extLst>
      <p:ext uri="{BB962C8B-B14F-4D97-AF65-F5344CB8AC3E}">
        <p14:creationId xmlns:p14="http://schemas.microsoft.com/office/powerpoint/2010/main" val="1717152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9377FD-FC51-A788-2EA3-4E182B328B74}"/>
              </a:ext>
            </a:extLst>
          </p:cNvPr>
          <p:cNvSpPr>
            <a:spLocks noGrp="1"/>
          </p:cNvSpPr>
          <p:nvPr>
            <p:ph type="title"/>
          </p:nvPr>
        </p:nvSpPr>
        <p:spPr>
          <a:xfrm>
            <a:off x="838200" y="336550"/>
            <a:ext cx="10515600" cy="1325563"/>
          </a:xfrm>
        </p:spPr>
        <p:txBody>
          <a:bodyPr/>
          <a:lstStyle/>
          <a:p>
            <a:endParaRPr lang="tr-TR"/>
          </a:p>
        </p:txBody>
      </p:sp>
      <p:sp>
        <p:nvSpPr>
          <p:cNvPr id="7" name="Metin kutusu 6">
            <a:extLst>
              <a:ext uri="{FF2B5EF4-FFF2-40B4-BE49-F238E27FC236}">
                <a16:creationId xmlns:a16="http://schemas.microsoft.com/office/drawing/2014/main" id="{126B4AC6-F0C4-3E27-197A-849F3577D762}"/>
              </a:ext>
            </a:extLst>
          </p:cNvPr>
          <p:cNvSpPr txBox="1"/>
          <p:nvPr/>
        </p:nvSpPr>
        <p:spPr>
          <a:xfrm>
            <a:off x="4359057" y="6492875"/>
            <a:ext cx="6251793" cy="276999"/>
          </a:xfrm>
          <a:prstGeom prst="rect">
            <a:avLst/>
          </a:prstGeom>
          <a:noFill/>
        </p:spPr>
        <p:txBody>
          <a:bodyPr wrap="square">
            <a:spAutoFit/>
          </a:bodyPr>
          <a:lstStyle/>
          <a:p>
            <a:r>
              <a:rPr lang="tr-TR" sz="1200" dirty="0"/>
              <a:t>https://noroloji.org.tr/TNDData/Uploads/files/MS_tan%C4%B1%20ve%20tedavi%202018.pdf</a:t>
            </a:r>
          </a:p>
        </p:txBody>
      </p:sp>
      <p:pic>
        <p:nvPicPr>
          <p:cNvPr id="10" name="İçerik Yer Tutucusu 4">
            <a:extLst>
              <a:ext uri="{FF2B5EF4-FFF2-40B4-BE49-F238E27FC236}">
                <a16:creationId xmlns:a16="http://schemas.microsoft.com/office/drawing/2014/main" id="{F6994C2E-353A-3DB5-F010-62CE21EA5B67}"/>
              </a:ext>
            </a:extLst>
          </p:cNvPr>
          <p:cNvPicPr>
            <a:picLocks noGrp="1" noChangeAspect="1"/>
          </p:cNvPicPr>
          <p:nvPr>
            <p:ph idx="1"/>
          </p:nvPr>
        </p:nvPicPr>
        <p:blipFill>
          <a:blip r:embed="rId3"/>
          <a:stretch>
            <a:fillRect/>
          </a:stretch>
        </p:blipFill>
        <p:spPr>
          <a:xfrm>
            <a:off x="725831" y="1662113"/>
            <a:ext cx="9637369" cy="4574254"/>
          </a:xfrm>
        </p:spPr>
      </p:pic>
    </p:spTree>
    <p:extLst>
      <p:ext uri="{BB962C8B-B14F-4D97-AF65-F5344CB8AC3E}">
        <p14:creationId xmlns:p14="http://schemas.microsoft.com/office/powerpoint/2010/main" val="2384929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9D9643-7AF3-DE0F-2926-DD4918CDCEE3}"/>
              </a:ext>
            </a:extLst>
          </p:cNvPr>
          <p:cNvSpPr>
            <a:spLocks noGrp="1"/>
          </p:cNvSpPr>
          <p:nvPr>
            <p:ph type="title"/>
          </p:nvPr>
        </p:nvSpPr>
        <p:spPr/>
        <p:txBody>
          <a:bodyPr/>
          <a:lstStyle/>
          <a:p>
            <a:endParaRPr lang="tr-TR"/>
          </a:p>
        </p:txBody>
      </p:sp>
      <p:pic>
        <p:nvPicPr>
          <p:cNvPr id="8" name="İçerik Yer Tutucusu 4">
            <a:extLst>
              <a:ext uri="{FF2B5EF4-FFF2-40B4-BE49-F238E27FC236}">
                <a16:creationId xmlns:a16="http://schemas.microsoft.com/office/drawing/2014/main" id="{23EFF9B6-C5D7-38D6-276D-89B08392BCB5}"/>
              </a:ext>
            </a:extLst>
          </p:cNvPr>
          <p:cNvPicPr>
            <a:picLocks noGrp="1" noChangeAspect="1"/>
          </p:cNvPicPr>
          <p:nvPr>
            <p:ph idx="1"/>
          </p:nvPr>
        </p:nvPicPr>
        <p:blipFill>
          <a:blip r:embed="rId2"/>
          <a:stretch>
            <a:fillRect/>
          </a:stretch>
        </p:blipFill>
        <p:spPr>
          <a:xfrm>
            <a:off x="838199" y="365125"/>
            <a:ext cx="10600765" cy="5581680"/>
          </a:xfrm>
        </p:spPr>
      </p:pic>
      <p:sp>
        <p:nvSpPr>
          <p:cNvPr id="10" name="Metin kutusu 9">
            <a:extLst>
              <a:ext uri="{FF2B5EF4-FFF2-40B4-BE49-F238E27FC236}">
                <a16:creationId xmlns:a16="http://schemas.microsoft.com/office/drawing/2014/main" id="{F7609075-685B-A8E7-E2BF-A6E391057B8D}"/>
              </a:ext>
            </a:extLst>
          </p:cNvPr>
          <p:cNvSpPr txBox="1"/>
          <p:nvPr/>
        </p:nvSpPr>
        <p:spPr>
          <a:xfrm>
            <a:off x="1918448" y="6228080"/>
            <a:ext cx="8839200" cy="400110"/>
          </a:xfrm>
          <a:prstGeom prst="rect">
            <a:avLst/>
          </a:prstGeom>
          <a:noFill/>
        </p:spPr>
        <p:txBody>
          <a:bodyPr wrap="square">
            <a:spAutoFit/>
          </a:bodyPr>
          <a:lstStyle/>
          <a:p>
            <a:r>
              <a:rPr lang="tr-TR" sz="1000" dirty="0"/>
              <a:t>https://www.uptodate.com/contents/evaluation-and-diagnosis-of-multiple-sclerosis-in-adults?search=ms&amp;source=search_result&amp;selectedTitle=1~150&amp;usage_type=default&amp;display_rank=1</a:t>
            </a:r>
          </a:p>
        </p:txBody>
      </p:sp>
    </p:spTree>
    <p:extLst>
      <p:ext uri="{BB962C8B-B14F-4D97-AF65-F5344CB8AC3E}">
        <p14:creationId xmlns:p14="http://schemas.microsoft.com/office/powerpoint/2010/main" val="309189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9A7652-D742-DC0D-1E4C-F0CD41F3830B}"/>
              </a:ext>
            </a:extLst>
          </p:cNvPr>
          <p:cNvSpPr>
            <a:spLocks noGrp="1"/>
          </p:cNvSpPr>
          <p:nvPr>
            <p:ph type="title"/>
          </p:nvPr>
        </p:nvSpPr>
        <p:spPr/>
        <p:txBody>
          <a:bodyPr/>
          <a:lstStyle/>
          <a:p>
            <a:r>
              <a:rPr lang="tr-TR" dirty="0">
                <a:solidFill>
                  <a:srgbClr val="FF0000"/>
                </a:solidFill>
              </a:rPr>
              <a:t>Tanı</a:t>
            </a:r>
            <a:endParaRPr lang="tr-TR" dirty="0"/>
          </a:p>
        </p:txBody>
      </p:sp>
      <p:sp>
        <p:nvSpPr>
          <p:cNvPr id="3" name="İçerik Yer Tutucusu 2">
            <a:extLst>
              <a:ext uri="{FF2B5EF4-FFF2-40B4-BE49-F238E27FC236}">
                <a16:creationId xmlns:a16="http://schemas.microsoft.com/office/drawing/2014/main" id="{E7854D05-FB79-0D4C-9BE0-133F3FF74A6F}"/>
              </a:ext>
            </a:extLst>
          </p:cNvPr>
          <p:cNvSpPr>
            <a:spLocks noGrp="1"/>
          </p:cNvSpPr>
          <p:nvPr>
            <p:ph idx="1"/>
          </p:nvPr>
        </p:nvSpPr>
        <p:spPr/>
        <p:txBody>
          <a:bodyPr>
            <a:normAutofit/>
          </a:bodyPr>
          <a:lstStyle/>
          <a:p>
            <a:r>
              <a:rPr lang="tr-TR" dirty="0"/>
              <a:t>Tipik MR Lezyonları : </a:t>
            </a:r>
          </a:p>
          <a:p>
            <a:r>
              <a:rPr lang="tr-TR" sz="2400" b="0" i="0" dirty="0" err="1">
                <a:solidFill>
                  <a:srgbClr val="232323"/>
                </a:solidFill>
                <a:effectLst/>
              </a:rPr>
              <a:t>MS'i</a:t>
            </a:r>
            <a:r>
              <a:rPr lang="tr-TR" sz="2400" b="0" i="0" dirty="0">
                <a:solidFill>
                  <a:srgbClr val="232323"/>
                </a:solidFill>
                <a:effectLst/>
              </a:rPr>
              <a:t> düşündüren MR lezyonları tipik olarak periventriküler bölgede, korpus </a:t>
            </a:r>
            <a:r>
              <a:rPr lang="tr-TR" sz="2400" b="0" i="0" dirty="0" err="1">
                <a:solidFill>
                  <a:srgbClr val="232323"/>
                </a:solidFill>
                <a:effectLst/>
              </a:rPr>
              <a:t>kallosumda</a:t>
            </a:r>
            <a:r>
              <a:rPr lang="tr-TR" sz="2400" b="0" i="0" dirty="0">
                <a:solidFill>
                  <a:srgbClr val="232323"/>
                </a:solidFill>
                <a:effectLst/>
              </a:rPr>
              <a:t>, </a:t>
            </a:r>
            <a:r>
              <a:rPr lang="tr-TR" sz="2400" b="0" i="0" dirty="0" err="1">
                <a:solidFill>
                  <a:srgbClr val="232323"/>
                </a:solidFill>
                <a:effectLst/>
              </a:rPr>
              <a:t>sentrum</a:t>
            </a:r>
            <a:r>
              <a:rPr lang="tr-TR" sz="2400" b="0" i="0" dirty="0">
                <a:solidFill>
                  <a:srgbClr val="232323"/>
                </a:solidFill>
                <a:effectLst/>
              </a:rPr>
              <a:t> </a:t>
            </a:r>
            <a:r>
              <a:rPr lang="tr-TR" sz="2400" b="0" i="0" dirty="0" err="1">
                <a:solidFill>
                  <a:srgbClr val="232323"/>
                </a:solidFill>
                <a:effectLst/>
              </a:rPr>
              <a:t>semiovalede</a:t>
            </a:r>
            <a:r>
              <a:rPr lang="tr-TR" sz="2400" b="0" i="0" dirty="0">
                <a:solidFill>
                  <a:srgbClr val="232323"/>
                </a:solidFill>
                <a:effectLst/>
              </a:rPr>
              <a:t>, beyin sapında, beyincikte, omurilikte ve daha az ölçüde derin beyaz cevher yapılarında ve bazal gangliyonlarda bulunur.</a:t>
            </a:r>
          </a:p>
          <a:p>
            <a:r>
              <a:rPr lang="tr-TR" sz="2400" b="0" i="0" dirty="0">
                <a:solidFill>
                  <a:srgbClr val="232323"/>
                </a:solidFill>
                <a:effectLst/>
              </a:rPr>
              <a:t>MS lezyonları tipik olarak oval bir görünüme sahiptir. </a:t>
            </a:r>
          </a:p>
          <a:p>
            <a:r>
              <a:rPr lang="tr-TR" sz="2400" b="0" i="0" dirty="0">
                <a:solidFill>
                  <a:srgbClr val="232323"/>
                </a:solidFill>
                <a:effectLst/>
              </a:rPr>
              <a:t>Lezyonlar karakteristik olarak korpus </a:t>
            </a:r>
            <a:r>
              <a:rPr lang="tr-TR" sz="2400" b="0" i="0" dirty="0" err="1">
                <a:solidFill>
                  <a:srgbClr val="232323"/>
                </a:solidFill>
                <a:effectLst/>
              </a:rPr>
              <a:t>kallozuma</a:t>
            </a:r>
            <a:r>
              <a:rPr lang="tr-TR" sz="2400" b="0" i="0" dirty="0">
                <a:solidFill>
                  <a:srgbClr val="232323"/>
                </a:solidFill>
                <a:effectLst/>
              </a:rPr>
              <a:t> dik açılarda düzenlenmiştir; </a:t>
            </a:r>
            <a:r>
              <a:rPr lang="tr-TR" sz="2400" b="0" i="0" dirty="0" err="1">
                <a:solidFill>
                  <a:srgbClr val="232323"/>
                </a:solidFill>
                <a:effectLst/>
              </a:rPr>
              <a:t>sagittal</a:t>
            </a:r>
            <a:r>
              <a:rPr lang="tr-TR" sz="2400" b="0" i="0" dirty="0">
                <a:solidFill>
                  <a:srgbClr val="232323"/>
                </a:solidFill>
                <a:effectLst/>
              </a:rPr>
              <a:t> görüntülerde görüntülendiğinde bunlara Dawson parmakları denir. </a:t>
            </a:r>
          </a:p>
          <a:p>
            <a:pPr marL="0" indent="0">
              <a:buNone/>
            </a:pPr>
            <a:endParaRPr lang="tr-TR" dirty="0"/>
          </a:p>
        </p:txBody>
      </p:sp>
    </p:spTree>
    <p:extLst>
      <p:ext uri="{BB962C8B-B14F-4D97-AF65-F5344CB8AC3E}">
        <p14:creationId xmlns:p14="http://schemas.microsoft.com/office/powerpoint/2010/main" val="2868872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658880-F252-7F72-6FA8-8BBBB556E8F6}"/>
              </a:ext>
            </a:extLst>
          </p:cNvPr>
          <p:cNvSpPr>
            <a:spLocks noGrp="1"/>
          </p:cNvSpPr>
          <p:nvPr>
            <p:ph type="title"/>
          </p:nvPr>
        </p:nvSpPr>
        <p:spPr/>
        <p:txBody>
          <a:bodyPr/>
          <a:lstStyle/>
          <a:p>
            <a:r>
              <a:rPr lang="tr-TR" dirty="0">
                <a:solidFill>
                  <a:srgbClr val="FF0000"/>
                </a:solidFill>
              </a:rPr>
              <a:t>Tanı</a:t>
            </a:r>
            <a:endParaRPr lang="tr-TR" dirty="0"/>
          </a:p>
        </p:txBody>
      </p:sp>
      <p:sp>
        <p:nvSpPr>
          <p:cNvPr id="3" name="İçerik Yer Tutucusu 2">
            <a:extLst>
              <a:ext uri="{FF2B5EF4-FFF2-40B4-BE49-F238E27FC236}">
                <a16:creationId xmlns:a16="http://schemas.microsoft.com/office/drawing/2014/main" id="{08310269-E4D3-36DB-DD24-863CD9B8CFD8}"/>
              </a:ext>
            </a:extLst>
          </p:cNvPr>
          <p:cNvSpPr>
            <a:spLocks noGrp="1"/>
          </p:cNvSpPr>
          <p:nvPr>
            <p:ph idx="1"/>
          </p:nvPr>
        </p:nvSpPr>
        <p:spPr/>
        <p:txBody>
          <a:bodyPr/>
          <a:lstStyle/>
          <a:p>
            <a:r>
              <a:rPr lang="tr-TR" sz="2400" b="0" i="0" dirty="0">
                <a:solidFill>
                  <a:srgbClr val="232323"/>
                </a:solidFill>
                <a:effectLst/>
              </a:rPr>
              <a:t>MS beyin lezyonları, proton yoğunluğu ve T2 ağırlıklı çalışmalarda hiperintens görünür ve T1 ağırlıklı görüntülerde </a:t>
            </a:r>
            <a:r>
              <a:rPr lang="tr-TR" sz="2400" b="0" i="0" dirty="0" err="1">
                <a:solidFill>
                  <a:srgbClr val="232323"/>
                </a:solidFill>
                <a:effectLst/>
              </a:rPr>
              <a:t>hipointenstir</a:t>
            </a:r>
            <a:r>
              <a:rPr lang="tr-TR" sz="2400" b="0" i="0" dirty="0">
                <a:solidFill>
                  <a:srgbClr val="232323"/>
                </a:solidFill>
                <a:effectLst/>
              </a:rPr>
              <a:t> (eğer görünürse).</a:t>
            </a:r>
          </a:p>
          <a:p>
            <a:pPr marL="0" indent="0">
              <a:buNone/>
            </a:pPr>
            <a:endParaRPr lang="tr-TR" sz="2400" b="0" i="0" dirty="0">
              <a:solidFill>
                <a:srgbClr val="232323"/>
              </a:solidFill>
              <a:effectLst/>
            </a:endParaRPr>
          </a:p>
          <a:p>
            <a:r>
              <a:rPr lang="tr-TR" sz="2400" b="0" i="0" dirty="0">
                <a:solidFill>
                  <a:srgbClr val="232323"/>
                </a:solidFill>
                <a:effectLst/>
              </a:rPr>
              <a:t>MS hastalarında omurilik MR lezyonları neredeyse beyin lezyonları kadar yaygındır. T1 ağırlıklı </a:t>
            </a:r>
            <a:r>
              <a:rPr lang="tr-TR" sz="2400" b="0" i="0" dirty="0" err="1">
                <a:solidFill>
                  <a:srgbClr val="232323"/>
                </a:solidFill>
                <a:effectLst/>
              </a:rPr>
              <a:t>MR'da</a:t>
            </a:r>
            <a:r>
              <a:rPr lang="tr-TR" sz="2400" b="0" i="0" dirty="0">
                <a:solidFill>
                  <a:srgbClr val="232323"/>
                </a:solidFill>
                <a:effectLst/>
              </a:rPr>
              <a:t> gadolinyum tutan lezyonlar yeni aktif plaklarla ilişkilidir.</a:t>
            </a:r>
            <a:endParaRPr lang="tr-TR" sz="2400" dirty="0"/>
          </a:p>
          <a:p>
            <a:endParaRPr lang="tr-TR" dirty="0"/>
          </a:p>
        </p:txBody>
      </p:sp>
    </p:spTree>
    <p:extLst>
      <p:ext uri="{BB962C8B-B14F-4D97-AF65-F5344CB8AC3E}">
        <p14:creationId xmlns:p14="http://schemas.microsoft.com/office/powerpoint/2010/main" val="644691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C44ECA-B98D-19ED-C96A-3DFB87C1EFB9}"/>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89689F09-D15E-063C-ED99-C2CF1BE145F6}"/>
              </a:ext>
            </a:extLst>
          </p:cNvPr>
          <p:cNvPicPr>
            <a:picLocks noGrp="1" noChangeAspect="1"/>
          </p:cNvPicPr>
          <p:nvPr>
            <p:ph idx="1"/>
          </p:nvPr>
        </p:nvPicPr>
        <p:blipFill>
          <a:blip r:embed="rId3"/>
          <a:stretch>
            <a:fillRect/>
          </a:stretch>
        </p:blipFill>
        <p:spPr>
          <a:xfrm>
            <a:off x="838200" y="1690688"/>
            <a:ext cx="9020175" cy="4171950"/>
          </a:xfrm>
        </p:spPr>
      </p:pic>
      <p:sp>
        <p:nvSpPr>
          <p:cNvPr id="9" name="Metin kutusu 8">
            <a:extLst>
              <a:ext uri="{FF2B5EF4-FFF2-40B4-BE49-F238E27FC236}">
                <a16:creationId xmlns:a16="http://schemas.microsoft.com/office/drawing/2014/main" id="{008D3FEF-C461-08E4-2ECD-2376227818FF}"/>
              </a:ext>
            </a:extLst>
          </p:cNvPr>
          <p:cNvSpPr txBox="1"/>
          <p:nvPr/>
        </p:nvSpPr>
        <p:spPr>
          <a:xfrm>
            <a:off x="5770179" y="6093917"/>
            <a:ext cx="4656083" cy="276999"/>
          </a:xfrm>
          <a:prstGeom prst="rect">
            <a:avLst/>
          </a:prstGeom>
          <a:noFill/>
        </p:spPr>
        <p:txBody>
          <a:bodyPr wrap="square">
            <a:spAutoFit/>
          </a:bodyPr>
          <a:lstStyle/>
          <a:p>
            <a:r>
              <a:rPr lang="tr-TR" sz="1200" dirty="0"/>
              <a:t>https://www.aafp.org/pubs/afp/issues/2004/1115/p1935.html</a:t>
            </a:r>
          </a:p>
        </p:txBody>
      </p:sp>
    </p:spTree>
    <p:extLst>
      <p:ext uri="{BB962C8B-B14F-4D97-AF65-F5344CB8AC3E}">
        <p14:creationId xmlns:p14="http://schemas.microsoft.com/office/powerpoint/2010/main" val="2074042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C5FBE4-3798-A8F4-21CF-F26715FECD51}"/>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BF5DE2F8-EED2-01AA-C0BA-3C946F746397}"/>
              </a:ext>
            </a:extLst>
          </p:cNvPr>
          <p:cNvPicPr>
            <a:picLocks noGrp="1" noChangeAspect="1"/>
          </p:cNvPicPr>
          <p:nvPr>
            <p:ph idx="1"/>
          </p:nvPr>
        </p:nvPicPr>
        <p:blipFill>
          <a:blip r:embed="rId3"/>
          <a:stretch>
            <a:fillRect/>
          </a:stretch>
        </p:blipFill>
        <p:spPr>
          <a:xfrm>
            <a:off x="964325" y="1690688"/>
            <a:ext cx="9888415" cy="3958993"/>
          </a:xfrm>
        </p:spPr>
      </p:pic>
      <p:sp>
        <p:nvSpPr>
          <p:cNvPr id="7" name="Metin kutusu 6">
            <a:extLst>
              <a:ext uri="{FF2B5EF4-FFF2-40B4-BE49-F238E27FC236}">
                <a16:creationId xmlns:a16="http://schemas.microsoft.com/office/drawing/2014/main" id="{E0EA8B2F-F00C-AEAB-1781-5455B3654611}"/>
              </a:ext>
            </a:extLst>
          </p:cNvPr>
          <p:cNvSpPr txBox="1"/>
          <p:nvPr/>
        </p:nvSpPr>
        <p:spPr>
          <a:xfrm>
            <a:off x="4882865" y="5737913"/>
            <a:ext cx="6096000" cy="307777"/>
          </a:xfrm>
          <a:prstGeom prst="rect">
            <a:avLst/>
          </a:prstGeom>
          <a:noFill/>
        </p:spPr>
        <p:txBody>
          <a:bodyPr wrap="square">
            <a:spAutoFit/>
          </a:bodyPr>
          <a:lstStyle/>
          <a:p>
            <a:r>
              <a:rPr lang="tr-TR" sz="1400" dirty="0"/>
              <a:t>https://www.aafp.org/pubs/afp/issues/2004/1115/p1935.html</a:t>
            </a:r>
          </a:p>
        </p:txBody>
      </p:sp>
    </p:spTree>
    <p:extLst>
      <p:ext uri="{BB962C8B-B14F-4D97-AF65-F5344CB8AC3E}">
        <p14:creationId xmlns:p14="http://schemas.microsoft.com/office/powerpoint/2010/main" val="1025178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318961-4EB0-428B-4E7F-DD5F70E32926}"/>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BE8D7694-D58B-06C1-D026-9C434FE5EABF}"/>
              </a:ext>
            </a:extLst>
          </p:cNvPr>
          <p:cNvPicPr>
            <a:picLocks noGrp="1" noChangeAspect="1"/>
          </p:cNvPicPr>
          <p:nvPr>
            <p:ph idx="1"/>
          </p:nvPr>
        </p:nvPicPr>
        <p:blipFill>
          <a:blip r:embed="rId3"/>
          <a:stretch>
            <a:fillRect/>
          </a:stretch>
        </p:blipFill>
        <p:spPr>
          <a:xfrm>
            <a:off x="698939" y="1690688"/>
            <a:ext cx="9848193" cy="4351338"/>
          </a:xfrm>
        </p:spPr>
      </p:pic>
      <p:sp>
        <p:nvSpPr>
          <p:cNvPr id="11" name="Metin kutusu 10">
            <a:extLst>
              <a:ext uri="{FF2B5EF4-FFF2-40B4-BE49-F238E27FC236}">
                <a16:creationId xmlns:a16="http://schemas.microsoft.com/office/drawing/2014/main" id="{5BAD6BD4-E5C0-4F51-56AA-7CEF84E68BE2}"/>
              </a:ext>
            </a:extLst>
          </p:cNvPr>
          <p:cNvSpPr txBox="1"/>
          <p:nvPr/>
        </p:nvSpPr>
        <p:spPr>
          <a:xfrm>
            <a:off x="7010400" y="6337737"/>
            <a:ext cx="3005959" cy="461665"/>
          </a:xfrm>
          <a:prstGeom prst="rect">
            <a:avLst/>
          </a:prstGeom>
          <a:noFill/>
        </p:spPr>
        <p:txBody>
          <a:bodyPr wrap="square">
            <a:spAutoFit/>
          </a:bodyPr>
          <a:lstStyle/>
          <a:p>
            <a:r>
              <a:rPr lang="tr-TR" sz="1200" dirty="0"/>
              <a:t>https://www.aafp.org/pubs/afp/issues/2004/1115/p1935.html</a:t>
            </a:r>
          </a:p>
        </p:txBody>
      </p:sp>
    </p:spTree>
    <p:extLst>
      <p:ext uri="{BB962C8B-B14F-4D97-AF65-F5344CB8AC3E}">
        <p14:creationId xmlns:p14="http://schemas.microsoft.com/office/powerpoint/2010/main" val="1997716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59B861-D5FE-EF5E-A2C1-73BE1C3D12BF}"/>
              </a:ext>
            </a:extLst>
          </p:cNvPr>
          <p:cNvSpPr>
            <a:spLocks noGrp="1"/>
          </p:cNvSpPr>
          <p:nvPr>
            <p:ph type="title"/>
          </p:nvPr>
        </p:nvSpPr>
        <p:spPr/>
        <p:txBody>
          <a:bodyPr/>
          <a:lstStyle/>
          <a:p>
            <a:r>
              <a:rPr lang="tr-TR" dirty="0">
                <a:solidFill>
                  <a:srgbClr val="FF0000"/>
                </a:solidFill>
              </a:rPr>
              <a:t>Ayırıcı Tanı </a:t>
            </a:r>
          </a:p>
        </p:txBody>
      </p:sp>
      <p:sp>
        <p:nvSpPr>
          <p:cNvPr id="3" name="İçerik Yer Tutucusu 2">
            <a:extLst>
              <a:ext uri="{FF2B5EF4-FFF2-40B4-BE49-F238E27FC236}">
                <a16:creationId xmlns:a16="http://schemas.microsoft.com/office/drawing/2014/main" id="{54376434-9F92-81F5-6023-DFA39F7EA337}"/>
              </a:ext>
            </a:extLst>
          </p:cNvPr>
          <p:cNvSpPr>
            <a:spLocks noGrp="1"/>
          </p:cNvSpPr>
          <p:nvPr>
            <p:ph idx="1"/>
          </p:nvPr>
        </p:nvSpPr>
        <p:spPr/>
        <p:txBody>
          <a:bodyPr>
            <a:normAutofit fontScale="85000" lnSpcReduction="20000"/>
          </a:bodyPr>
          <a:lstStyle/>
          <a:p>
            <a:r>
              <a:rPr lang="tr-TR" dirty="0"/>
              <a:t>Akut </a:t>
            </a:r>
            <a:r>
              <a:rPr lang="tr-TR" dirty="0" err="1"/>
              <a:t>dissemine</a:t>
            </a:r>
            <a:r>
              <a:rPr lang="tr-TR" dirty="0"/>
              <a:t> </a:t>
            </a:r>
            <a:r>
              <a:rPr lang="tr-TR" dirty="0" err="1"/>
              <a:t>ensefalomyelit</a:t>
            </a:r>
            <a:r>
              <a:rPr lang="tr-TR" dirty="0"/>
              <a:t> (ADEM)</a:t>
            </a:r>
          </a:p>
          <a:p>
            <a:r>
              <a:rPr lang="tr-TR" dirty="0"/>
              <a:t>NMO spektrum hastalıkları (NMOSD)</a:t>
            </a:r>
          </a:p>
          <a:p>
            <a:r>
              <a:rPr lang="tr-TR" dirty="0" err="1"/>
              <a:t>Myelin</a:t>
            </a:r>
            <a:r>
              <a:rPr lang="tr-TR" dirty="0"/>
              <a:t> </a:t>
            </a:r>
            <a:r>
              <a:rPr lang="tr-TR" dirty="0" err="1"/>
              <a:t>oligodendrosit</a:t>
            </a:r>
            <a:r>
              <a:rPr lang="tr-TR" dirty="0"/>
              <a:t> glikoprotein (MOG) antikoru ile ilişkili </a:t>
            </a:r>
            <a:r>
              <a:rPr lang="tr-TR" dirty="0" err="1"/>
              <a:t>demiyelinizan</a:t>
            </a:r>
            <a:r>
              <a:rPr lang="tr-TR" dirty="0"/>
              <a:t> hastalıklar</a:t>
            </a:r>
          </a:p>
          <a:p>
            <a:r>
              <a:rPr lang="tr-TR" dirty="0"/>
              <a:t>Diğer (atipik </a:t>
            </a:r>
            <a:r>
              <a:rPr lang="tr-TR" dirty="0" err="1"/>
              <a:t>SSS’yi</a:t>
            </a:r>
            <a:r>
              <a:rPr lang="tr-TR" dirty="0"/>
              <a:t> enflamatuvar </a:t>
            </a:r>
            <a:r>
              <a:rPr lang="tr-TR" dirty="0" err="1"/>
              <a:t>demiyelinizan</a:t>
            </a:r>
            <a:r>
              <a:rPr lang="tr-TR" dirty="0"/>
              <a:t> hastalıkları)</a:t>
            </a:r>
          </a:p>
          <a:p>
            <a:r>
              <a:rPr lang="tr-TR" dirty="0" err="1"/>
              <a:t>Tümefaktif</a:t>
            </a:r>
            <a:r>
              <a:rPr lang="tr-TR" dirty="0"/>
              <a:t> MS</a:t>
            </a:r>
          </a:p>
          <a:p>
            <a:r>
              <a:rPr lang="tr-TR" dirty="0"/>
              <a:t>Balo’nun konsantrik sklerozu</a:t>
            </a:r>
          </a:p>
          <a:p>
            <a:r>
              <a:rPr lang="tr-TR" dirty="0"/>
              <a:t>Akut MS (</a:t>
            </a:r>
            <a:r>
              <a:rPr lang="tr-TR" dirty="0" err="1"/>
              <a:t>Marburg</a:t>
            </a:r>
            <a:r>
              <a:rPr lang="tr-TR" dirty="0"/>
              <a:t> tip MS)</a:t>
            </a:r>
          </a:p>
          <a:p>
            <a:r>
              <a:rPr lang="tr-TR" dirty="0"/>
              <a:t>Primer SSS </a:t>
            </a:r>
            <a:r>
              <a:rPr lang="tr-TR" dirty="0" err="1"/>
              <a:t>vasküliti</a:t>
            </a:r>
            <a:endParaRPr lang="tr-TR" dirty="0"/>
          </a:p>
          <a:p>
            <a:r>
              <a:rPr lang="tr-TR" dirty="0"/>
              <a:t>Sistemik kolajen/vasküler hastalıklar</a:t>
            </a:r>
          </a:p>
          <a:p>
            <a:r>
              <a:rPr lang="en-US" dirty="0"/>
              <a:t>CLIPPERS (Chronic lymphocytic inflammation with pontine perivascular enhancement responsive to steroids</a:t>
            </a:r>
            <a:endParaRPr lang="tr-TR" dirty="0"/>
          </a:p>
        </p:txBody>
      </p:sp>
    </p:spTree>
    <p:extLst>
      <p:ext uri="{BB962C8B-B14F-4D97-AF65-F5344CB8AC3E}">
        <p14:creationId xmlns:p14="http://schemas.microsoft.com/office/powerpoint/2010/main" val="2664410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8FDEA3-E01B-3BA0-7A07-2099FD6CABC2}"/>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860982DE-6E52-B229-4330-FB38CD6FA0F1}"/>
              </a:ext>
            </a:extLst>
          </p:cNvPr>
          <p:cNvPicPr>
            <a:picLocks noGrp="1" noChangeAspect="1"/>
          </p:cNvPicPr>
          <p:nvPr>
            <p:ph idx="1"/>
          </p:nvPr>
        </p:nvPicPr>
        <p:blipFill>
          <a:blip r:embed="rId3"/>
          <a:stretch>
            <a:fillRect/>
          </a:stretch>
        </p:blipFill>
        <p:spPr>
          <a:xfrm>
            <a:off x="838200" y="1587062"/>
            <a:ext cx="9010078" cy="4358355"/>
          </a:xfrm>
        </p:spPr>
      </p:pic>
      <p:sp>
        <p:nvSpPr>
          <p:cNvPr id="6" name="Metin kutusu 5">
            <a:extLst>
              <a:ext uri="{FF2B5EF4-FFF2-40B4-BE49-F238E27FC236}">
                <a16:creationId xmlns:a16="http://schemas.microsoft.com/office/drawing/2014/main" id="{64E76178-D29F-5122-8B35-BE2378A3C3A2}"/>
              </a:ext>
            </a:extLst>
          </p:cNvPr>
          <p:cNvSpPr txBox="1"/>
          <p:nvPr/>
        </p:nvSpPr>
        <p:spPr>
          <a:xfrm>
            <a:off x="4359057" y="6492875"/>
            <a:ext cx="6251793" cy="276999"/>
          </a:xfrm>
          <a:prstGeom prst="rect">
            <a:avLst/>
          </a:prstGeom>
          <a:noFill/>
        </p:spPr>
        <p:txBody>
          <a:bodyPr wrap="square">
            <a:spAutoFit/>
          </a:bodyPr>
          <a:lstStyle/>
          <a:p>
            <a:r>
              <a:rPr lang="tr-TR" sz="1200" dirty="0"/>
              <a:t>https://noroloji.org.tr/TNDData/Uploads/files/MS_tan%C4%B1%20ve%20tedavi%202018.pdf</a:t>
            </a:r>
          </a:p>
        </p:txBody>
      </p:sp>
    </p:spTree>
    <p:extLst>
      <p:ext uri="{BB962C8B-B14F-4D97-AF65-F5344CB8AC3E}">
        <p14:creationId xmlns:p14="http://schemas.microsoft.com/office/powerpoint/2010/main" val="3185170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E2C096-D249-9170-1E85-D27B0CC48EB3}"/>
              </a:ext>
            </a:extLst>
          </p:cNvPr>
          <p:cNvSpPr>
            <a:spLocks noGrp="1"/>
          </p:cNvSpPr>
          <p:nvPr>
            <p:ph type="title"/>
          </p:nvPr>
        </p:nvSpPr>
        <p:spPr/>
        <p:txBody>
          <a:bodyPr/>
          <a:lstStyle/>
          <a:p>
            <a:r>
              <a:rPr lang="tr-TR" dirty="0">
                <a:solidFill>
                  <a:srgbClr val="FF0000"/>
                </a:solidFill>
              </a:rPr>
              <a:t>Tedavi </a:t>
            </a:r>
          </a:p>
        </p:txBody>
      </p:sp>
      <p:sp>
        <p:nvSpPr>
          <p:cNvPr id="3" name="İçerik Yer Tutucusu 2">
            <a:extLst>
              <a:ext uri="{FF2B5EF4-FFF2-40B4-BE49-F238E27FC236}">
                <a16:creationId xmlns:a16="http://schemas.microsoft.com/office/drawing/2014/main" id="{8488747D-547A-767A-AB3C-D2789EF520F7}"/>
              </a:ext>
            </a:extLst>
          </p:cNvPr>
          <p:cNvSpPr>
            <a:spLocks noGrp="1"/>
          </p:cNvSpPr>
          <p:nvPr>
            <p:ph idx="1"/>
          </p:nvPr>
        </p:nvSpPr>
        <p:spPr/>
        <p:txBody>
          <a:bodyPr>
            <a:normAutofit fontScale="92500"/>
          </a:bodyPr>
          <a:lstStyle/>
          <a:p>
            <a:r>
              <a:rPr lang="tr-TR" altLang="tr-TR" dirty="0">
                <a:latin typeface="Arial" panose="020B0604020202020204" pitchFamily="34" charset="0"/>
              </a:rPr>
              <a:t>MS tedavisi dinamiktir, çok yönlüdür ve kişiye özeldir.</a:t>
            </a:r>
          </a:p>
          <a:p>
            <a:pPr marL="0" indent="0">
              <a:buNone/>
            </a:pPr>
            <a:endParaRPr lang="tr-TR" altLang="tr-TR" sz="2600" dirty="0">
              <a:latin typeface="Arial" panose="020B0604020202020204" pitchFamily="34" charset="0"/>
            </a:endParaRPr>
          </a:p>
          <a:p>
            <a:pPr>
              <a:buFont typeface="Wingdings" panose="05000000000000000000" pitchFamily="2" charset="2"/>
              <a:buChar char="ü"/>
            </a:pPr>
            <a:r>
              <a:rPr lang="tr-TR" sz="2600" dirty="0" err="1"/>
              <a:t>İmmünomodülatör</a:t>
            </a:r>
            <a:r>
              <a:rPr lang="tr-TR" sz="2600" dirty="0"/>
              <a:t> tedaviler (İMT) (</a:t>
            </a:r>
            <a:r>
              <a:rPr lang="tr-TR" sz="2600" dirty="0" err="1"/>
              <a:t>Glatiramer</a:t>
            </a:r>
            <a:r>
              <a:rPr lang="tr-TR" sz="2600" dirty="0"/>
              <a:t> asetat (GA) ve interferon-beta (IFN-</a:t>
            </a:r>
            <a:r>
              <a:rPr lang="el-GR" sz="2600" dirty="0"/>
              <a:t>β) </a:t>
            </a:r>
            <a:r>
              <a:rPr lang="tr-TR" sz="2600" dirty="0"/>
              <a:t>)</a:t>
            </a:r>
          </a:p>
          <a:p>
            <a:pPr>
              <a:buFont typeface="Wingdings" panose="05000000000000000000" pitchFamily="2" charset="2"/>
              <a:buChar char="ü"/>
            </a:pPr>
            <a:r>
              <a:rPr lang="tr-TR" sz="2600" dirty="0"/>
              <a:t>Oral tedaviler (</a:t>
            </a:r>
            <a:r>
              <a:rPr lang="tr-TR" sz="2600" dirty="0" err="1"/>
              <a:t>Teriflunomid</a:t>
            </a:r>
            <a:r>
              <a:rPr lang="tr-TR" sz="2600" dirty="0"/>
              <a:t>, </a:t>
            </a:r>
            <a:r>
              <a:rPr lang="tr-TR" sz="2600" dirty="0" err="1"/>
              <a:t>Fingolimod</a:t>
            </a:r>
            <a:r>
              <a:rPr lang="tr-TR" sz="2600" dirty="0"/>
              <a:t>, </a:t>
            </a:r>
            <a:r>
              <a:rPr lang="tr-TR" sz="2600" dirty="0" err="1"/>
              <a:t>Dimetil</a:t>
            </a:r>
            <a:r>
              <a:rPr lang="tr-TR" sz="2600" dirty="0"/>
              <a:t> </a:t>
            </a:r>
            <a:r>
              <a:rPr lang="tr-TR" sz="2600" dirty="0" err="1"/>
              <a:t>fumarat</a:t>
            </a:r>
            <a:r>
              <a:rPr lang="tr-TR" sz="2600" dirty="0"/>
              <a:t> (DMF), </a:t>
            </a:r>
            <a:r>
              <a:rPr lang="tr-TR" sz="2600" dirty="0" err="1"/>
              <a:t>Kladribin</a:t>
            </a:r>
            <a:r>
              <a:rPr lang="tr-TR" sz="2600" dirty="0"/>
              <a:t>)</a:t>
            </a:r>
          </a:p>
          <a:p>
            <a:pPr>
              <a:buFont typeface="Wingdings" panose="05000000000000000000" pitchFamily="2" charset="2"/>
              <a:buChar char="ü"/>
            </a:pPr>
            <a:r>
              <a:rPr lang="tr-TR" sz="2600" dirty="0"/>
              <a:t>Monoklonal antikorlar(</a:t>
            </a:r>
            <a:r>
              <a:rPr lang="tr-TR" sz="2600" dirty="0" err="1"/>
              <a:t>Natalizumab</a:t>
            </a:r>
            <a:r>
              <a:rPr lang="tr-TR" sz="2600" dirty="0"/>
              <a:t> ,</a:t>
            </a:r>
            <a:r>
              <a:rPr lang="tr-TR" sz="2600" dirty="0" err="1"/>
              <a:t>Rituksimab</a:t>
            </a:r>
            <a:r>
              <a:rPr lang="tr-TR" sz="2600" dirty="0"/>
              <a:t>, </a:t>
            </a:r>
            <a:r>
              <a:rPr lang="tr-TR" sz="2600" dirty="0" err="1"/>
              <a:t>Okrelizumab</a:t>
            </a:r>
            <a:r>
              <a:rPr lang="tr-TR" sz="2600" dirty="0"/>
              <a:t>, </a:t>
            </a:r>
            <a:r>
              <a:rPr lang="tr-TR" sz="2600" dirty="0" err="1"/>
              <a:t>Alemtuzumab</a:t>
            </a:r>
            <a:r>
              <a:rPr lang="tr-TR" sz="2600" dirty="0"/>
              <a:t>)</a:t>
            </a:r>
          </a:p>
          <a:p>
            <a:pPr>
              <a:buFont typeface="Wingdings" panose="05000000000000000000" pitchFamily="2" charset="2"/>
              <a:buChar char="ü"/>
            </a:pPr>
            <a:r>
              <a:rPr lang="tr-TR" sz="2600" dirty="0" err="1"/>
              <a:t>İmmünosüpresif</a:t>
            </a:r>
            <a:r>
              <a:rPr lang="tr-TR" sz="2600" dirty="0"/>
              <a:t> tedaviler ve IVIG (</a:t>
            </a:r>
            <a:r>
              <a:rPr lang="tr-TR" sz="2600" dirty="0" err="1"/>
              <a:t>Siklofosfamid</a:t>
            </a:r>
            <a:r>
              <a:rPr lang="tr-TR" sz="2600" dirty="0"/>
              <a:t>, </a:t>
            </a:r>
            <a:r>
              <a:rPr lang="tr-TR" sz="2600" dirty="0" err="1"/>
              <a:t>Metotreksatın</a:t>
            </a:r>
            <a:r>
              <a:rPr lang="tr-TR" sz="2600" dirty="0"/>
              <a:t>, </a:t>
            </a:r>
            <a:r>
              <a:rPr lang="tr-TR" sz="2600" dirty="0" err="1"/>
              <a:t>Azotiopurin</a:t>
            </a:r>
            <a:r>
              <a:rPr lang="tr-TR" sz="2600" dirty="0"/>
              <a:t>, </a:t>
            </a:r>
            <a:r>
              <a:rPr lang="tr-TR" sz="2600" dirty="0" err="1"/>
              <a:t>Mitoksantron</a:t>
            </a:r>
            <a:r>
              <a:rPr lang="tr-TR" sz="2600" dirty="0"/>
              <a:t>)</a:t>
            </a:r>
          </a:p>
          <a:p>
            <a:pPr>
              <a:buFont typeface="Wingdings" panose="05000000000000000000" pitchFamily="2" charset="2"/>
              <a:buChar char="ü"/>
            </a:pPr>
            <a:r>
              <a:rPr lang="tr-TR" sz="2600" dirty="0"/>
              <a:t>Plazmaferez</a:t>
            </a:r>
          </a:p>
          <a:p>
            <a:pPr>
              <a:buFont typeface="Wingdings" panose="05000000000000000000" pitchFamily="2" charset="2"/>
              <a:buChar char="ü"/>
            </a:pPr>
            <a:r>
              <a:rPr lang="tr-TR" altLang="tr-TR" sz="2600" dirty="0"/>
              <a:t>Kök hücre tedavisi</a:t>
            </a:r>
          </a:p>
        </p:txBody>
      </p:sp>
    </p:spTree>
    <p:extLst>
      <p:ext uri="{BB962C8B-B14F-4D97-AF65-F5344CB8AC3E}">
        <p14:creationId xmlns:p14="http://schemas.microsoft.com/office/powerpoint/2010/main" val="246330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B3176A-EB62-CB02-E055-7B52402E1A8B}"/>
              </a:ext>
            </a:extLst>
          </p:cNvPr>
          <p:cNvSpPr>
            <a:spLocks noGrp="1"/>
          </p:cNvSpPr>
          <p:nvPr>
            <p:ph type="title"/>
          </p:nvPr>
        </p:nvSpPr>
        <p:spPr/>
        <p:txBody>
          <a:bodyPr/>
          <a:lstStyle/>
          <a:p>
            <a:r>
              <a:rPr lang="tr-TR" dirty="0">
                <a:solidFill>
                  <a:srgbClr val="FF0000"/>
                </a:solidFill>
              </a:rPr>
              <a:t>Multipl Skleroz Nedir ??</a:t>
            </a:r>
          </a:p>
        </p:txBody>
      </p:sp>
      <p:sp>
        <p:nvSpPr>
          <p:cNvPr id="3" name="İçerik Yer Tutucusu 2">
            <a:extLst>
              <a:ext uri="{FF2B5EF4-FFF2-40B4-BE49-F238E27FC236}">
                <a16:creationId xmlns:a16="http://schemas.microsoft.com/office/drawing/2014/main" id="{F1C652FE-2D57-0441-8F6D-F4146C73E44F}"/>
              </a:ext>
            </a:extLst>
          </p:cNvPr>
          <p:cNvSpPr>
            <a:spLocks noGrp="1"/>
          </p:cNvSpPr>
          <p:nvPr>
            <p:ph idx="1"/>
          </p:nvPr>
        </p:nvSpPr>
        <p:spPr/>
        <p:txBody>
          <a:bodyPr/>
          <a:lstStyle/>
          <a:p>
            <a:r>
              <a:rPr lang="tr-TR" altLang="tr-TR" sz="2800" dirty="0"/>
              <a:t>Multipl skleroz (MS) merkezi sinir sisteminin (beyin ve spinal </a:t>
            </a:r>
            <a:r>
              <a:rPr lang="tr-TR" altLang="tr-TR" sz="2800" dirty="0" err="1"/>
              <a:t>kord</a:t>
            </a:r>
            <a:r>
              <a:rPr lang="tr-TR" altLang="tr-TR" sz="2800" dirty="0"/>
              <a:t>) </a:t>
            </a:r>
            <a:r>
              <a:rPr lang="tr-TR" altLang="tr-TR" sz="2800" dirty="0" err="1"/>
              <a:t>inflamatuvar</a:t>
            </a:r>
            <a:r>
              <a:rPr lang="tr-TR" altLang="tr-TR" sz="2800" dirty="0"/>
              <a:t> </a:t>
            </a:r>
            <a:r>
              <a:rPr lang="tr-TR" altLang="tr-TR" sz="2800" dirty="0" err="1"/>
              <a:t>demyelinizan</a:t>
            </a:r>
            <a:r>
              <a:rPr lang="tr-TR" altLang="tr-TR" sz="2800" dirty="0"/>
              <a:t> hastalığıdır.</a:t>
            </a:r>
          </a:p>
          <a:p>
            <a:pPr marL="0" indent="0">
              <a:buNone/>
            </a:pPr>
            <a:endParaRPr lang="tr-TR" altLang="tr-TR" sz="2800" dirty="0">
              <a:latin typeface="Arial" panose="020B0604020202020204" pitchFamily="34" charset="0"/>
            </a:endParaRPr>
          </a:p>
          <a:p>
            <a:r>
              <a:rPr lang="tr-TR" dirty="0"/>
              <a:t>MS kronik bir hastalıktır. Bir bölümü ataklarla seyrederken bir bölümü ilerleyici olarak seyreder. </a:t>
            </a:r>
          </a:p>
          <a:p>
            <a:endParaRPr lang="tr-TR" dirty="0"/>
          </a:p>
          <a:p>
            <a:r>
              <a:rPr lang="tr-TR" dirty="0"/>
              <a:t> İlk olarak 1868 yılında Jean-Martin </a:t>
            </a:r>
            <a:r>
              <a:rPr lang="tr-TR" dirty="0" err="1"/>
              <a:t>Charcot</a:t>
            </a:r>
            <a:r>
              <a:rPr lang="tr-TR" dirty="0"/>
              <a:t> tarafından tanımlanmıştır.</a:t>
            </a:r>
          </a:p>
          <a:p>
            <a:endParaRPr lang="tr-TR" dirty="0"/>
          </a:p>
        </p:txBody>
      </p:sp>
    </p:spTree>
    <p:extLst>
      <p:ext uri="{BB962C8B-B14F-4D97-AF65-F5344CB8AC3E}">
        <p14:creationId xmlns:p14="http://schemas.microsoft.com/office/powerpoint/2010/main" val="135912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30FCEC-239A-7C43-3F5A-CBB9BF602F0B}"/>
              </a:ext>
            </a:extLst>
          </p:cNvPr>
          <p:cNvSpPr>
            <a:spLocks noGrp="1"/>
          </p:cNvSpPr>
          <p:nvPr>
            <p:ph type="title"/>
          </p:nvPr>
        </p:nvSpPr>
        <p:spPr/>
        <p:txBody>
          <a:bodyPr/>
          <a:lstStyle/>
          <a:p>
            <a:r>
              <a:rPr lang="tr-TR" dirty="0">
                <a:solidFill>
                  <a:srgbClr val="FF0000"/>
                </a:solidFill>
              </a:rPr>
              <a:t>Tedavi </a:t>
            </a:r>
            <a:endParaRPr lang="tr-TR" dirty="0"/>
          </a:p>
        </p:txBody>
      </p:sp>
      <p:pic>
        <p:nvPicPr>
          <p:cNvPr id="5" name="İçerik Yer Tutucusu 4">
            <a:extLst>
              <a:ext uri="{FF2B5EF4-FFF2-40B4-BE49-F238E27FC236}">
                <a16:creationId xmlns:a16="http://schemas.microsoft.com/office/drawing/2014/main" id="{53D1ADB1-648D-16A2-5196-52FB769AFAC9}"/>
              </a:ext>
            </a:extLst>
          </p:cNvPr>
          <p:cNvPicPr>
            <a:picLocks noGrp="1" noChangeAspect="1"/>
          </p:cNvPicPr>
          <p:nvPr>
            <p:ph idx="1"/>
          </p:nvPr>
        </p:nvPicPr>
        <p:blipFill>
          <a:blip r:embed="rId3"/>
          <a:stretch>
            <a:fillRect/>
          </a:stretch>
        </p:blipFill>
        <p:spPr>
          <a:xfrm>
            <a:off x="210065" y="1311493"/>
            <a:ext cx="10403577" cy="4679857"/>
          </a:xfrm>
        </p:spPr>
      </p:pic>
      <p:sp>
        <p:nvSpPr>
          <p:cNvPr id="7" name="Metin kutusu 6">
            <a:extLst>
              <a:ext uri="{FF2B5EF4-FFF2-40B4-BE49-F238E27FC236}">
                <a16:creationId xmlns:a16="http://schemas.microsoft.com/office/drawing/2014/main" id="{F861B304-8813-D26C-DD80-8A8C26D120CB}"/>
              </a:ext>
            </a:extLst>
          </p:cNvPr>
          <p:cNvSpPr txBox="1"/>
          <p:nvPr/>
        </p:nvSpPr>
        <p:spPr>
          <a:xfrm>
            <a:off x="6481483" y="6169709"/>
            <a:ext cx="5378822" cy="276999"/>
          </a:xfrm>
          <a:prstGeom prst="rect">
            <a:avLst/>
          </a:prstGeom>
          <a:noFill/>
        </p:spPr>
        <p:txBody>
          <a:bodyPr wrap="square">
            <a:spAutoFit/>
          </a:bodyPr>
          <a:lstStyle/>
          <a:p>
            <a:r>
              <a:rPr lang="tr-TR" sz="1200" dirty="0"/>
              <a:t>https://www.aafp.org/pubs/afp/issues/2014/1101/p644.html?cmpid=sf33576519</a:t>
            </a:r>
          </a:p>
        </p:txBody>
      </p:sp>
    </p:spTree>
    <p:extLst>
      <p:ext uri="{BB962C8B-B14F-4D97-AF65-F5344CB8AC3E}">
        <p14:creationId xmlns:p14="http://schemas.microsoft.com/office/powerpoint/2010/main" val="363140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7A2456-302A-2942-82A8-496DABB87FA4}"/>
              </a:ext>
            </a:extLst>
          </p:cNvPr>
          <p:cNvSpPr>
            <a:spLocks noGrp="1"/>
          </p:cNvSpPr>
          <p:nvPr>
            <p:ph type="title"/>
          </p:nvPr>
        </p:nvSpPr>
        <p:spPr/>
        <p:txBody>
          <a:bodyPr/>
          <a:lstStyle/>
          <a:p>
            <a:r>
              <a:rPr lang="tr-TR" dirty="0">
                <a:solidFill>
                  <a:srgbClr val="FF0000"/>
                </a:solidFill>
              </a:rPr>
              <a:t>Tedavi </a:t>
            </a:r>
            <a:endParaRPr lang="tr-TR" dirty="0"/>
          </a:p>
        </p:txBody>
      </p:sp>
      <p:pic>
        <p:nvPicPr>
          <p:cNvPr id="5" name="İçerik Yer Tutucusu 4">
            <a:extLst>
              <a:ext uri="{FF2B5EF4-FFF2-40B4-BE49-F238E27FC236}">
                <a16:creationId xmlns:a16="http://schemas.microsoft.com/office/drawing/2014/main" id="{D4DE005A-7214-6EB0-7688-EF1FA02A126D}"/>
              </a:ext>
            </a:extLst>
          </p:cNvPr>
          <p:cNvPicPr>
            <a:picLocks noGrp="1" noChangeAspect="1"/>
          </p:cNvPicPr>
          <p:nvPr>
            <p:ph idx="1"/>
          </p:nvPr>
        </p:nvPicPr>
        <p:blipFill>
          <a:blip r:embed="rId3"/>
          <a:stretch>
            <a:fillRect/>
          </a:stretch>
        </p:blipFill>
        <p:spPr>
          <a:xfrm>
            <a:off x="783020" y="1611770"/>
            <a:ext cx="10515601" cy="4624955"/>
          </a:xfrm>
        </p:spPr>
      </p:pic>
      <p:sp>
        <p:nvSpPr>
          <p:cNvPr id="6" name="Metin kutusu 5">
            <a:extLst>
              <a:ext uri="{FF2B5EF4-FFF2-40B4-BE49-F238E27FC236}">
                <a16:creationId xmlns:a16="http://schemas.microsoft.com/office/drawing/2014/main" id="{B3C2884E-A000-E171-ADF4-DCFAFDA39E53}"/>
              </a:ext>
            </a:extLst>
          </p:cNvPr>
          <p:cNvSpPr txBox="1"/>
          <p:nvPr/>
        </p:nvSpPr>
        <p:spPr>
          <a:xfrm>
            <a:off x="6096000" y="6157807"/>
            <a:ext cx="4882864" cy="307777"/>
          </a:xfrm>
          <a:prstGeom prst="rect">
            <a:avLst/>
          </a:prstGeom>
          <a:noFill/>
        </p:spPr>
        <p:txBody>
          <a:bodyPr wrap="square">
            <a:spAutoFit/>
          </a:bodyPr>
          <a:lstStyle/>
          <a:p>
            <a:r>
              <a:rPr lang="tr-TR" sz="1400" dirty="0"/>
              <a:t>https://www.aafp.org/pubs/afp/issues/2004/1115/p1935.html</a:t>
            </a:r>
          </a:p>
        </p:txBody>
      </p:sp>
    </p:spTree>
    <p:extLst>
      <p:ext uri="{BB962C8B-B14F-4D97-AF65-F5344CB8AC3E}">
        <p14:creationId xmlns:p14="http://schemas.microsoft.com/office/powerpoint/2010/main" val="2675660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1F93B8-FC22-61C9-23F9-24BE4C5D004B}"/>
              </a:ext>
            </a:extLst>
          </p:cNvPr>
          <p:cNvSpPr>
            <a:spLocks noGrp="1"/>
          </p:cNvSpPr>
          <p:nvPr>
            <p:ph type="title"/>
          </p:nvPr>
        </p:nvSpPr>
        <p:spPr/>
        <p:txBody>
          <a:bodyPr/>
          <a:lstStyle/>
          <a:p>
            <a:r>
              <a:rPr lang="tr-TR" dirty="0">
                <a:solidFill>
                  <a:srgbClr val="FF0000"/>
                </a:solidFill>
              </a:rPr>
              <a:t>Tedavi </a:t>
            </a:r>
            <a:endParaRPr lang="tr-TR" dirty="0"/>
          </a:p>
        </p:txBody>
      </p:sp>
      <p:sp>
        <p:nvSpPr>
          <p:cNvPr id="4" name="İçerik Yer Tutucusu 3">
            <a:extLst>
              <a:ext uri="{FF2B5EF4-FFF2-40B4-BE49-F238E27FC236}">
                <a16:creationId xmlns:a16="http://schemas.microsoft.com/office/drawing/2014/main" id="{45C8DDEC-5F84-679B-8990-A85DA8B850C9}"/>
              </a:ext>
            </a:extLst>
          </p:cNvPr>
          <p:cNvSpPr>
            <a:spLocks noGrp="1"/>
          </p:cNvSpPr>
          <p:nvPr>
            <p:ph sz="half" idx="2"/>
          </p:nvPr>
        </p:nvSpPr>
        <p:spPr>
          <a:xfrm>
            <a:off x="668080" y="3083251"/>
            <a:ext cx="10685720" cy="3093712"/>
          </a:xfrm>
        </p:spPr>
        <p:txBody>
          <a:bodyPr/>
          <a:lstStyle/>
          <a:p>
            <a:r>
              <a:rPr lang="tr-TR" dirty="0"/>
              <a:t>2001 yılında Kuzey İrlanda ‘ da yapılan bir çalışmada </a:t>
            </a:r>
          </a:p>
          <a:p>
            <a:r>
              <a:rPr lang="tr-TR" dirty="0"/>
              <a:t>149 katılımcının olduğu pratisyen hekimler tarafından yürütülen bir çalışma </a:t>
            </a:r>
          </a:p>
          <a:p>
            <a:r>
              <a:rPr lang="tr-TR" dirty="0"/>
              <a:t>Bu çalışmada alınan hizmetler ve almak istenilen hizmetler ile refah düzeyinin ilişkisi araştırılmış .</a:t>
            </a:r>
          </a:p>
        </p:txBody>
      </p:sp>
      <p:pic>
        <p:nvPicPr>
          <p:cNvPr id="5" name="İçerik Yer Tutucusu 4">
            <a:extLst>
              <a:ext uri="{FF2B5EF4-FFF2-40B4-BE49-F238E27FC236}">
                <a16:creationId xmlns:a16="http://schemas.microsoft.com/office/drawing/2014/main" id="{C22B7B75-E78C-9644-7CDD-F413EDBF36F9}"/>
              </a:ext>
            </a:extLst>
          </p:cNvPr>
          <p:cNvPicPr>
            <a:picLocks noGrp="1" noChangeAspect="1"/>
          </p:cNvPicPr>
          <p:nvPr>
            <p:ph sz="half" idx="1"/>
          </p:nvPr>
        </p:nvPicPr>
        <p:blipFill>
          <a:blip r:embed="rId3"/>
          <a:stretch>
            <a:fillRect/>
          </a:stretch>
        </p:blipFill>
        <p:spPr>
          <a:xfrm>
            <a:off x="668079" y="1474387"/>
            <a:ext cx="8922487" cy="1608864"/>
          </a:xfrm>
        </p:spPr>
      </p:pic>
    </p:spTree>
    <p:extLst>
      <p:ext uri="{BB962C8B-B14F-4D97-AF65-F5344CB8AC3E}">
        <p14:creationId xmlns:p14="http://schemas.microsoft.com/office/powerpoint/2010/main" val="947011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3BEA70-3D8F-1B41-9787-5429FEB89CCA}"/>
              </a:ext>
            </a:extLst>
          </p:cNvPr>
          <p:cNvSpPr>
            <a:spLocks noGrp="1"/>
          </p:cNvSpPr>
          <p:nvPr>
            <p:ph type="title"/>
          </p:nvPr>
        </p:nvSpPr>
        <p:spPr/>
        <p:txBody>
          <a:bodyPr/>
          <a:lstStyle/>
          <a:p>
            <a:r>
              <a:rPr lang="tr-TR" dirty="0">
                <a:solidFill>
                  <a:srgbClr val="FF0000"/>
                </a:solidFill>
              </a:rPr>
              <a:t>Tedavi </a:t>
            </a:r>
            <a:endParaRPr lang="tr-TR" dirty="0"/>
          </a:p>
        </p:txBody>
      </p:sp>
      <p:pic>
        <p:nvPicPr>
          <p:cNvPr id="5" name="İçerik Yer Tutucusu 4">
            <a:extLst>
              <a:ext uri="{FF2B5EF4-FFF2-40B4-BE49-F238E27FC236}">
                <a16:creationId xmlns:a16="http://schemas.microsoft.com/office/drawing/2014/main" id="{DA889F63-2705-FCE9-7C72-0411E8A47DB0}"/>
              </a:ext>
            </a:extLst>
          </p:cNvPr>
          <p:cNvPicPr>
            <a:picLocks noGrp="1" noChangeAspect="1"/>
          </p:cNvPicPr>
          <p:nvPr>
            <p:ph idx="1"/>
          </p:nvPr>
        </p:nvPicPr>
        <p:blipFill>
          <a:blip r:embed="rId2"/>
          <a:stretch>
            <a:fillRect/>
          </a:stretch>
        </p:blipFill>
        <p:spPr>
          <a:xfrm>
            <a:off x="531519" y="1690688"/>
            <a:ext cx="6599492" cy="2252661"/>
          </a:xfrm>
        </p:spPr>
      </p:pic>
      <p:pic>
        <p:nvPicPr>
          <p:cNvPr id="7" name="Resim 6">
            <a:extLst>
              <a:ext uri="{FF2B5EF4-FFF2-40B4-BE49-F238E27FC236}">
                <a16:creationId xmlns:a16="http://schemas.microsoft.com/office/drawing/2014/main" id="{638E8E95-4755-2D07-F67B-77149FA1F42F}"/>
              </a:ext>
            </a:extLst>
          </p:cNvPr>
          <p:cNvPicPr>
            <a:picLocks noChangeAspect="1"/>
          </p:cNvPicPr>
          <p:nvPr/>
        </p:nvPicPr>
        <p:blipFill>
          <a:blip r:embed="rId3"/>
          <a:stretch>
            <a:fillRect/>
          </a:stretch>
        </p:blipFill>
        <p:spPr>
          <a:xfrm>
            <a:off x="574103" y="4105442"/>
            <a:ext cx="6514323" cy="2123740"/>
          </a:xfrm>
          <a:prstGeom prst="rect">
            <a:avLst/>
          </a:prstGeom>
        </p:spPr>
      </p:pic>
    </p:spTree>
    <p:extLst>
      <p:ext uri="{BB962C8B-B14F-4D97-AF65-F5344CB8AC3E}">
        <p14:creationId xmlns:p14="http://schemas.microsoft.com/office/powerpoint/2010/main" val="3929403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E8E317-82F1-E29B-64FF-A88741C8CBF9}"/>
              </a:ext>
            </a:extLst>
          </p:cNvPr>
          <p:cNvSpPr>
            <a:spLocks noGrp="1"/>
          </p:cNvSpPr>
          <p:nvPr>
            <p:ph type="title"/>
          </p:nvPr>
        </p:nvSpPr>
        <p:spPr/>
        <p:txBody>
          <a:bodyPr/>
          <a:lstStyle/>
          <a:p>
            <a:r>
              <a:rPr lang="tr-TR" dirty="0">
                <a:solidFill>
                  <a:srgbClr val="FF0000"/>
                </a:solidFill>
              </a:rPr>
              <a:t>Tedavi </a:t>
            </a:r>
            <a:endParaRPr lang="tr-TR" dirty="0"/>
          </a:p>
        </p:txBody>
      </p:sp>
      <p:sp>
        <p:nvSpPr>
          <p:cNvPr id="3" name="İçerik Yer Tutucusu 2">
            <a:extLst>
              <a:ext uri="{FF2B5EF4-FFF2-40B4-BE49-F238E27FC236}">
                <a16:creationId xmlns:a16="http://schemas.microsoft.com/office/drawing/2014/main" id="{476159F0-F786-26DD-40F3-E0A50D663F20}"/>
              </a:ext>
            </a:extLst>
          </p:cNvPr>
          <p:cNvSpPr>
            <a:spLocks noGrp="1"/>
          </p:cNvSpPr>
          <p:nvPr>
            <p:ph idx="1"/>
          </p:nvPr>
        </p:nvSpPr>
        <p:spPr/>
        <p:txBody>
          <a:bodyPr>
            <a:normAutofit/>
          </a:bodyPr>
          <a:lstStyle/>
          <a:p>
            <a:r>
              <a:rPr lang="tr-TR" dirty="0"/>
              <a:t>MS Atak Tedavisi :</a:t>
            </a:r>
          </a:p>
          <a:p>
            <a:r>
              <a:rPr lang="tr-TR" sz="2400" dirty="0"/>
              <a:t>Her atak tedavi edilmeyebilir.</a:t>
            </a:r>
          </a:p>
          <a:p>
            <a:pPr marL="0" indent="0">
              <a:buNone/>
            </a:pPr>
            <a:endParaRPr lang="tr-TR" sz="2400" dirty="0"/>
          </a:p>
          <a:p>
            <a:r>
              <a:rPr lang="tr-TR" sz="2400" dirty="0"/>
              <a:t>Genellikle hastada fonksiyonel kayıplara yol açan ve günlük yaşam aktivitelerini engelleyecek derecede orta şiddetli veya hastaneye yatırılmayı gerektirecek ağırlıktaki ataklar tedavi edilmelidir. </a:t>
            </a:r>
          </a:p>
        </p:txBody>
      </p:sp>
    </p:spTree>
    <p:extLst>
      <p:ext uri="{BB962C8B-B14F-4D97-AF65-F5344CB8AC3E}">
        <p14:creationId xmlns:p14="http://schemas.microsoft.com/office/powerpoint/2010/main" val="3246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940F3C-19E8-3D5F-9166-8E4D7F3F8969}"/>
              </a:ext>
            </a:extLst>
          </p:cNvPr>
          <p:cNvSpPr>
            <a:spLocks noGrp="1"/>
          </p:cNvSpPr>
          <p:nvPr>
            <p:ph type="title"/>
          </p:nvPr>
        </p:nvSpPr>
        <p:spPr/>
        <p:txBody>
          <a:bodyPr/>
          <a:lstStyle/>
          <a:p>
            <a:r>
              <a:rPr lang="tr-TR" dirty="0">
                <a:solidFill>
                  <a:srgbClr val="FF0000"/>
                </a:solidFill>
              </a:rPr>
              <a:t>Tedavi </a:t>
            </a:r>
            <a:endParaRPr lang="tr-TR" dirty="0"/>
          </a:p>
        </p:txBody>
      </p:sp>
      <p:sp>
        <p:nvSpPr>
          <p:cNvPr id="3" name="İçerik Yer Tutucusu 2">
            <a:extLst>
              <a:ext uri="{FF2B5EF4-FFF2-40B4-BE49-F238E27FC236}">
                <a16:creationId xmlns:a16="http://schemas.microsoft.com/office/drawing/2014/main" id="{CCA8D74E-E41A-4CEF-1D8A-C3C0D8662CC0}"/>
              </a:ext>
            </a:extLst>
          </p:cNvPr>
          <p:cNvSpPr>
            <a:spLocks noGrp="1"/>
          </p:cNvSpPr>
          <p:nvPr>
            <p:ph idx="1"/>
          </p:nvPr>
        </p:nvSpPr>
        <p:spPr/>
        <p:txBody>
          <a:bodyPr/>
          <a:lstStyle/>
          <a:p>
            <a:r>
              <a:rPr lang="tr-TR" sz="2400" dirty="0"/>
              <a:t>Ancak hastaya rahatsızlık veren </a:t>
            </a:r>
            <a:r>
              <a:rPr lang="tr-TR" sz="2400" dirty="0" err="1"/>
              <a:t>sensoryel</a:t>
            </a:r>
            <a:r>
              <a:rPr lang="tr-TR" sz="2400" dirty="0"/>
              <a:t> belirtiler (örneğin; </a:t>
            </a:r>
            <a:r>
              <a:rPr lang="tr-TR" sz="2400" dirty="0" err="1"/>
              <a:t>parestetik</a:t>
            </a:r>
            <a:r>
              <a:rPr lang="tr-TR" sz="2400" dirty="0"/>
              <a:t> semptomlar, santral nöropatik ağrı, şiddetli kaşıntı hisleri vb.) ya da araba kullanmak zorunda olan bir kişide </a:t>
            </a:r>
            <a:r>
              <a:rPr lang="tr-TR" sz="2400" dirty="0" err="1"/>
              <a:t>diplopi</a:t>
            </a:r>
            <a:r>
              <a:rPr lang="tr-TR" sz="2400" dirty="0"/>
              <a:t> ile sınırlı bir atak ve benzeri durumlarda da atak tedavisi uygulanmaktadır.</a:t>
            </a:r>
          </a:p>
          <a:p>
            <a:r>
              <a:rPr lang="tr-TR" sz="2400" dirty="0"/>
              <a:t>Her atakta MRG şart değildir.</a:t>
            </a:r>
          </a:p>
          <a:p>
            <a:r>
              <a:rPr lang="tr-TR" sz="2400" dirty="0"/>
              <a:t>İzleme </a:t>
            </a:r>
            <a:r>
              <a:rPr lang="tr-TR" sz="2400" dirty="0" err="1"/>
              <a:t>MRG’de</a:t>
            </a:r>
            <a:r>
              <a:rPr lang="tr-TR" sz="2400" dirty="0"/>
              <a:t>, klinik olarak sessiz, yeni ve/veya kontrast tutan lezyonların varlığı ise özel durumlar (çok sayıda aktif lezyon, beyin sapında büyük lezyonların varlığı ki bu lezyonların sessiz kalması beklenmez) dışında tedavi gerektirmez.</a:t>
            </a:r>
          </a:p>
          <a:p>
            <a:endParaRPr lang="tr-TR" dirty="0"/>
          </a:p>
        </p:txBody>
      </p:sp>
    </p:spTree>
    <p:extLst>
      <p:ext uri="{BB962C8B-B14F-4D97-AF65-F5344CB8AC3E}">
        <p14:creationId xmlns:p14="http://schemas.microsoft.com/office/powerpoint/2010/main" val="3255889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9EEDFE-9264-E0A3-F3FE-6B56F4DB0A0A}"/>
              </a:ext>
            </a:extLst>
          </p:cNvPr>
          <p:cNvSpPr>
            <a:spLocks noGrp="1"/>
          </p:cNvSpPr>
          <p:nvPr>
            <p:ph type="title"/>
          </p:nvPr>
        </p:nvSpPr>
        <p:spPr/>
        <p:txBody>
          <a:bodyPr/>
          <a:lstStyle/>
          <a:p>
            <a:r>
              <a:rPr lang="tr-TR" dirty="0">
                <a:solidFill>
                  <a:srgbClr val="FF0000"/>
                </a:solidFill>
              </a:rPr>
              <a:t>Tedavi </a:t>
            </a:r>
            <a:endParaRPr lang="tr-TR" dirty="0"/>
          </a:p>
        </p:txBody>
      </p:sp>
      <p:sp>
        <p:nvSpPr>
          <p:cNvPr id="3" name="İçerik Yer Tutucusu 2">
            <a:extLst>
              <a:ext uri="{FF2B5EF4-FFF2-40B4-BE49-F238E27FC236}">
                <a16:creationId xmlns:a16="http://schemas.microsoft.com/office/drawing/2014/main" id="{2FF5C2F2-6E35-EC1A-E913-95C995AB7D6B}"/>
              </a:ext>
            </a:extLst>
          </p:cNvPr>
          <p:cNvSpPr>
            <a:spLocks noGrp="1"/>
          </p:cNvSpPr>
          <p:nvPr>
            <p:ph idx="1"/>
          </p:nvPr>
        </p:nvSpPr>
        <p:spPr/>
        <p:txBody>
          <a:bodyPr/>
          <a:lstStyle/>
          <a:p>
            <a:r>
              <a:rPr lang="tr-TR" dirty="0" err="1"/>
              <a:t>Metilprednizolon</a:t>
            </a:r>
            <a:r>
              <a:rPr lang="tr-TR" dirty="0"/>
              <a:t> (MP):</a:t>
            </a:r>
          </a:p>
          <a:p>
            <a:r>
              <a:rPr lang="tr-TR" sz="2400" dirty="0"/>
              <a:t>İntravenöz MP </a:t>
            </a:r>
            <a:r>
              <a:rPr lang="tr-TR" sz="2400" dirty="0" err="1"/>
              <a:t>uygulanımı</a:t>
            </a:r>
            <a:r>
              <a:rPr lang="tr-TR" sz="2400" dirty="0"/>
              <a:t> ile </a:t>
            </a:r>
            <a:r>
              <a:rPr lang="tr-TR" sz="2400" dirty="0" err="1"/>
              <a:t>SSS’de</a:t>
            </a:r>
            <a:r>
              <a:rPr lang="tr-TR" sz="2400" dirty="0"/>
              <a:t> hızla yüksek miktarlara ulaşması sağlanır. </a:t>
            </a:r>
          </a:p>
          <a:p>
            <a:pPr marL="0" indent="0">
              <a:buNone/>
            </a:pPr>
            <a:endParaRPr lang="tr-TR" sz="2400" dirty="0"/>
          </a:p>
          <a:p>
            <a:r>
              <a:rPr lang="tr-TR" sz="2400" dirty="0"/>
              <a:t>Eşdeğer yüksek doz oral MP benzer etki göstermekle beraber ülkemizde yüksek doz oral MP preparatı olmadığı için tercih edilmemektedir.</a:t>
            </a:r>
          </a:p>
        </p:txBody>
      </p:sp>
    </p:spTree>
    <p:extLst>
      <p:ext uri="{BB962C8B-B14F-4D97-AF65-F5344CB8AC3E}">
        <p14:creationId xmlns:p14="http://schemas.microsoft.com/office/powerpoint/2010/main" val="1122372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AE0BFA-98E8-926C-98B0-8F44259E19D9}"/>
              </a:ext>
            </a:extLst>
          </p:cNvPr>
          <p:cNvSpPr>
            <a:spLocks noGrp="1"/>
          </p:cNvSpPr>
          <p:nvPr>
            <p:ph type="title"/>
          </p:nvPr>
        </p:nvSpPr>
        <p:spPr/>
        <p:txBody>
          <a:bodyPr/>
          <a:lstStyle/>
          <a:p>
            <a:r>
              <a:rPr lang="tr-TR" dirty="0">
                <a:solidFill>
                  <a:srgbClr val="FF0000"/>
                </a:solidFill>
              </a:rPr>
              <a:t>Tedavi </a:t>
            </a:r>
            <a:endParaRPr lang="tr-TR" dirty="0"/>
          </a:p>
        </p:txBody>
      </p:sp>
      <p:sp>
        <p:nvSpPr>
          <p:cNvPr id="3" name="İçerik Yer Tutucusu 2">
            <a:extLst>
              <a:ext uri="{FF2B5EF4-FFF2-40B4-BE49-F238E27FC236}">
                <a16:creationId xmlns:a16="http://schemas.microsoft.com/office/drawing/2014/main" id="{2EC3A607-4B7B-DC11-9415-6616FC7DF94D}"/>
              </a:ext>
            </a:extLst>
          </p:cNvPr>
          <p:cNvSpPr>
            <a:spLocks noGrp="1"/>
          </p:cNvSpPr>
          <p:nvPr>
            <p:ph idx="1"/>
          </p:nvPr>
        </p:nvSpPr>
        <p:spPr/>
        <p:txBody>
          <a:bodyPr/>
          <a:lstStyle/>
          <a:p>
            <a:r>
              <a:rPr lang="tr-TR" sz="2800" dirty="0"/>
              <a:t>İntravenöz MP ,</a:t>
            </a:r>
            <a:r>
              <a:rPr lang="tr-TR" dirty="0"/>
              <a:t>yaygın olarak 1 </a:t>
            </a:r>
            <a:r>
              <a:rPr lang="tr-TR" dirty="0" err="1"/>
              <a:t>gr</a:t>
            </a:r>
            <a:r>
              <a:rPr lang="tr-TR" dirty="0"/>
              <a:t>/gün, 3-10 gün olarak uygulanır.</a:t>
            </a:r>
          </a:p>
          <a:p>
            <a:endParaRPr lang="tr-TR" dirty="0"/>
          </a:p>
          <a:p>
            <a:r>
              <a:rPr lang="tr-TR" dirty="0"/>
              <a:t>Özel durumlar dışında 1 </a:t>
            </a:r>
            <a:r>
              <a:rPr lang="tr-TR" dirty="0" err="1"/>
              <a:t>gr</a:t>
            </a:r>
            <a:r>
              <a:rPr lang="tr-TR" dirty="0"/>
              <a:t>/</a:t>
            </a:r>
            <a:r>
              <a:rPr lang="tr-TR" dirty="0" err="1"/>
              <a:t>gün’den</a:t>
            </a:r>
            <a:r>
              <a:rPr lang="tr-TR" dirty="0"/>
              <a:t> daha yüksek dozlar önerilmez.</a:t>
            </a:r>
          </a:p>
          <a:p>
            <a:endParaRPr lang="tr-TR" dirty="0"/>
          </a:p>
          <a:p>
            <a:r>
              <a:rPr lang="tr-TR" dirty="0"/>
              <a:t> Bazı ciddi, agresif ataklarda 2 </a:t>
            </a:r>
            <a:r>
              <a:rPr lang="tr-TR" dirty="0" err="1"/>
              <a:t>gr</a:t>
            </a:r>
            <a:r>
              <a:rPr lang="tr-TR" dirty="0"/>
              <a:t>/gün 5 gün süreyle  uygulanabilir. </a:t>
            </a:r>
          </a:p>
        </p:txBody>
      </p:sp>
    </p:spTree>
    <p:extLst>
      <p:ext uri="{BB962C8B-B14F-4D97-AF65-F5344CB8AC3E}">
        <p14:creationId xmlns:p14="http://schemas.microsoft.com/office/powerpoint/2010/main" val="3279289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E8288C-2095-8877-14EE-547013516226}"/>
              </a:ext>
            </a:extLst>
          </p:cNvPr>
          <p:cNvSpPr>
            <a:spLocks noGrp="1"/>
          </p:cNvSpPr>
          <p:nvPr>
            <p:ph type="title"/>
          </p:nvPr>
        </p:nvSpPr>
        <p:spPr/>
        <p:txBody>
          <a:bodyPr/>
          <a:lstStyle/>
          <a:p>
            <a:r>
              <a:rPr lang="tr-TR" dirty="0">
                <a:solidFill>
                  <a:srgbClr val="FF0000"/>
                </a:solidFill>
              </a:rPr>
              <a:t>Tedavi</a:t>
            </a:r>
            <a:endParaRPr lang="tr-TR" dirty="0"/>
          </a:p>
        </p:txBody>
      </p:sp>
      <p:sp>
        <p:nvSpPr>
          <p:cNvPr id="3" name="İçerik Yer Tutucusu 2">
            <a:extLst>
              <a:ext uri="{FF2B5EF4-FFF2-40B4-BE49-F238E27FC236}">
                <a16:creationId xmlns:a16="http://schemas.microsoft.com/office/drawing/2014/main" id="{57C20F2E-39FA-B98F-4583-A6302CB2AE34}"/>
              </a:ext>
            </a:extLst>
          </p:cNvPr>
          <p:cNvSpPr>
            <a:spLocks noGrp="1"/>
          </p:cNvSpPr>
          <p:nvPr>
            <p:ph idx="1"/>
          </p:nvPr>
        </p:nvSpPr>
        <p:spPr/>
        <p:txBody>
          <a:bodyPr/>
          <a:lstStyle/>
          <a:p>
            <a:r>
              <a:rPr lang="tr-TR" sz="2400" dirty="0"/>
              <a:t>Yüksek doz IVMP tedavisinin gün içi ritmi bozmadan ve ACTH sentezini en az inhibe edebilmek amacı ile sabahları, tek doz halinde 60-120 dakika içerisinde uygulanması en uygun yöntem kabul edilmektedir.</a:t>
            </a:r>
          </a:p>
          <a:p>
            <a:r>
              <a:rPr lang="tr-TR" dirty="0"/>
              <a:t>Atak tedavisinde diğer ajanlar :</a:t>
            </a:r>
          </a:p>
          <a:p>
            <a:r>
              <a:rPr lang="tr-TR" sz="2400" dirty="0"/>
              <a:t>Adrenokortikotropik Hormon (ACTH)</a:t>
            </a:r>
          </a:p>
          <a:p>
            <a:r>
              <a:rPr lang="tr-TR" sz="2400" dirty="0"/>
              <a:t>Plazmaferez</a:t>
            </a:r>
          </a:p>
          <a:p>
            <a:r>
              <a:rPr lang="tr-TR" sz="2400" dirty="0">
                <a:solidFill>
                  <a:srgbClr val="FFC000"/>
                </a:solidFill>
              </a:rPr>
              <a:t>IVIG : MS ataklarının tedavisinde IVIG kullanımının etkinliğine yönelik kanıta dayalı veri yoktur.</a:t>
            </a:r>
          </a:p>
        </p:txBody>
      </p:sp>
    </p:spTree>
    <p:extLst>
      <p:ext uri="{BB962C8B-B14F-4D97-AF65-F5344CB8AC3E}">
        <p14:creationId xmlns:p14="http://schemas.microsoft.com/office/powerpoint/2010/main" val="2052432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320275-6616-342C-2DFF-1114DEB50A08}"/>
              </a:ext>
            </a:extLst>
          </p:cNvPr>
          <p:cNvSpPr>
            <a:spLocks noGrp="1"/>
          </p:cNvSpPr>
          <p:nvPr>
            <p:ph type="title"/>
          </p:nvPr>
        </p:nvSpPr>
        <p:spPr/>
        <p:txBody>
          <a:bodyPr/>
          <a:lstStyle/>
          <a:p>
            <a:r>
              <a:rPr lang="tr-TR" dirty="0">
                <a:solidFill>
                  <a:srgbClr val="FF0000"/>
                </a:solidFill>
              </a:rPr>
              <a:t>MS ve Aşılanma </a:t>
            </a:r>
          </a:p>
        </p:txBody>
      </p:sp>
      <p:sp>
        <p:nvSpPr>
          <p:cNvPr id="3" name="İçerik Yer Tutucusu 2">
            <a:extLst>
              <a:ext uri="{FF2B5EF4-FFF2-40B4-BE49-F238E27FC236}">
                <a16:creationId xmlns:a16="http://schemas.microsoft.com/office/drawing/2014/main" id="{E01A239E-84BD-C719-43C8-8CDC14A8B5CF}"/>
              </a:ext>
            </a:extLst>
          </p:cNvPr>
          <p:cNvSpPr>
            <a:spLocks noGrp="1"/>
          </p:cNvSpPr>
          <p:nvPr>
            <p:ph idx="1"/>
          </p:nvPr>
        </p:nvSpPr>
        <p:spPr/>
        <p:txBody>
          <a:bodyPr>
            <a:normAutofit/>
          </a:bodyPr>
          <a:lstStyle/>
          <a:p>
            <a:r>
              <a:rPr lang="tr-TR" sz="2400" dirty="0"/>
              <a:t>Multipl skleroz (MS) hastalarında araya giren enfeksiyonların hastalığın seyrini olumsuz etkileme olasılığı enfeksiyonlardan kaçınmayı gerektirmektedir.</a:t>
            </a:r>
          </a:p>
          <a:p>
            <a:r>
              <a:rPr lang="tr-TR" sz="2400" dirty="0"/>
              <a:t>Enfeksiyonlardan korunma amacı ile uygulanan aşılanma sonrası gelişen </a:t>
            </a:r>
            <a:r>
              <a:rPr lang="tr-TR" sz="2400" dirty="0" err="1"/>
              <a:t>demiyelinizan</a:t>
            </a:r>
            <a:r>
              <a:rPr lang="tr-TR" sz="2400" dirty="0"/>
              <a:t> hastalık bildirimlerinin varlığı, </a:t>
            </a:r>
            <a:r>
              <a:rPr lang="tr-TR" sz="2400" dirty="0" err="1"/>
              <a:t>MS’te</a:t>
            </a:r>
            <a:r>
              <a:rPr lang="tr-TR" sz="2400" dirty="0"/>
              <a:t> aşılanmanın araştırılmasına yol açmıştır. </a:t>
            </a:r>
          </a:p>
          <a:p>
            <a:r>
              <a:rPr lang="tr-TR" sz="2400" dirty="0"/>
              <a:t>Aşılanma ve MS ilişkisinde temel olarak tartışılan iki konudan biri aşılanmanın ilk MS atağının gelişmesinde etken olup olmadığı, diğeri ise bilinen MS hastalarında kısa veya uzun dönemde atak gelişme riskini artırıp artırmadığıdır</a:t>
            </a:r>
          </a:p>
        </p:txBody>
      </p:sp>
    </p:spTree>
    <p:extLst>
      <p:ext uri="{BB962C8B-B14F-4D97-AF65-F5344CB8AC3E}">
        <p14:creationId xmlns:p14="http://schemas.microsoft.com/office/powerpoint/2010/main" val="1807866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9BA231-C866-CC4C-3429-C276678AE380}"/>
              </a:ext>
            </a:extLst>
          </p:cNvPr>
          <p:cNvSpPr>
            <a:spLocks noGrp="1"/>
          </p:cNvSpPr>
          <p:nvPr>
            <p:ph type="title"/>
          </p:nvPr>
        </p:nvSpPr>
        <p:spPr/>
        <p:txBody>
          <a:bodyPr/>
          <a:lstStyle/>
          <a:p>
            <a:r>
              <a:rPr lang="tr-TR" dirty="0">
                <a:solidFill>
                  <a:srgbClr val="FF0000"/>
                </a:solidFill>
              </a:rPr>
              <a:t>Patofizyolojisi </a:t>
            </a:r>
            <a:endParaRPr lang="tr-TR" dirty="0"/>
          </a:p>
        </p:txBody>
      </p:sp>
      <p:sp>
        <p:nvSpPr>
          <p:cNvPr id="3" name="İçerik Yer Tutucusu 2">
            <a:extLst>
              <a:ext uri="{FF2B5EF4-FFF2-40B4-BE49-F238E27FC236}">
                <a16:creationId xmlns:a16="http://schemas.microsoft.com/office/drawing/2014/main" id="{DEC3849B-2565-7AB0-BFD8-9A22D64C5EC5}"/>
              </a:ext>
            </a:extLst>
          </p:cNvPr>
          <p:cNvSpPr>
            <a:spLocks noGrp="1"/>
          </p:cNvSpPr>
          <p:nvPr>
            <p:ph idx="1"/>
          </p:nvPr>
        </p:nvSpPr>
        <p:spPr/>
        <p:txBody>
          <a:bodyPr/>
          <a:lstStyle/>
          <a:p>
            <a:r>
              <a:rPr lang="tr-TR" b="0" i="0" dirty="0">
                <a:solidFill>
                  <a:srgbClr val="232323"/>
                </a:solidFill>
                <a:effectLst/>
                <a:latin typeface="Noto Sans" panose="020B0502040504020204" pitchFamily="34" charset="0"/>
              </a:rPr>
              <a:t>MS patolojik olarak :</a:t>
            </a:r>
          </a:p>
          <a:p>
            <a:pPr marL="0" indent="0">
              <a:buNone/>
            </a:pPr>
            <a:endParaRPr lang="tr-TR" b="0" i="0" dirty="0">
              <a:solidFill>
                <a:srgbClr val="232323"/>
              </a:solidFill>
              <a:effectLst/>
              <a:latin typeface="Noto Sans" panose="020B0502040504020204" pitchFamily="34" charset="0"/>
            </a:endParaRPr>
          </a:p>
          <a:p>
            <a:pPr>
              <a:buFont typeface="Wingdings" panose="05000000000000000000" pitchFamily="2" charset="2"/>
              <a:buChar char="Ø"/>
            </a:pPr>
            <a:r>
              <a:rPr lang="tr-TR" dirty="0" err="1">
                <a:solidFill>
                  <a:srgbClr val="232323"/>
                </a:solidFill>
                <a:latin typeface="Noto Sans" panose="020B0502040504020204" pitchFamily="34" charset="0"/>
              </a:rPr>
              <a:t>O</a:t>
            </a:r>
            <a:r>
              <a:rPr lang="tr-TR" b="0" i="0" dirty="0" err="1">
                <a:solidFill>
                  <a:srgbClr val="232323"/>
                </a:solidFill>
                <a:effectLst/>
                <a:latin typeface="Noto Sans" panose="020B0502040504020204" pitchFamily="34" charset="0"/>
              </a:rPr>
              <a:t>ligodendrosit</a:t>
            </a:r>
            <a:r>
              <a:rPr lang="tr-TR" b="0" i="0" dirty="0">
                <a:solidFill>
                  <a:srgbClr val="232323"/>
                </a:solidFill>
                <a:effectLst/>
                <a:latin typeface="Noto Sans" panose="020B0502040504020204" pitchFamily="34" charset="0"/>
              </a:rPr>
              <a:t> kaybı </a:t>
            </a:r>
          </a:p>
          <a:p>
            <a:pPr>
              <a:buFont typeface="Wingdings" panose="05000000000000000000" pitchFamily="2" charset="2"/>
              <a:buChar char="Ø"/>
            </a:pPr>
            <a:r>
              <a:rPr lang="tr-TR" b="0" i="0" dirty="0" err="1">
                <a:solidFill>
                  <a:srgbClr val="232323"/>
                </a:solidFill>
                <a:effectLst/>
                <a:latin typeface="Noto Sans" panose="020B0502040504020204" pitchFamily="34" charset="0"/>
              </a:rPr>
              <a:t>Astroglial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skarlaşma</a:t>
            </a:r>
            <a:r>
              <a:rPr lang="tr-TR" b="0" i="0" dirty="0">
                <a:solidFill>
                  <a:srgbClr val="232323"/>
                </a:solidFill>
                <a:effectLst/>
                <a:latin typeface="Noto Sans" panose="020B0502040504020204" pitchFamily="34" charset="0"/>
              </a:rPr>
              <a:t> </a:t>
            </a:r>
          </a:p>
          <a:p>
            <a:pPr>
              <a:buFont typeface="Wingdings" panose="05000000000000000000" pitchFamily="2" charset="2"/>
              <a:buChar char="Ø"/>
            </a:pPr>
            <a:r>
              <a:rPr lang="tr-TR" b="0" i="0" dirty="0" err="1">
                <a:solidFill>
                  <a:srgbClr val="232323"/>
                </a:solidFill>
                <a:effectLst/>
                <a:latin typeface="Noto Sans" panose="020B0502040504020204" pitchFamily="34" charset="0"/>
              </a:rPr>
              <a:t>Multifokal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demiyelinizasyon</a:t>
            </a:r>
            <a:r>
              <a:rPr lang="tr-TR" b="0" i="0" dirty="0">
                <a:solidFill>
                  <a:srgbClr val="232323"/>
                </a:solidFill>
                <a:effectLst/>
                <a:latin typeface="Noto Sans" panose="020B0502040504020204" pitchFamily="34" charset="0"/>
              </a:rPr>
              <a:t> alanları ile karakterize edilir. </a:t>
            </a:r>
            <a:endParaRPr lang="tr-TR" dirty="0"/>
          </a:p>
        </p:txBody>
      </p:sp>
    </p:spTree>
    <p:extLst>
      <p:ext uri="{BB962C8B-B14F-4D97-AF65-F5344CB8AC3E}">
        <p14:creationId xmlns:p14="http://schemas.microsoft.com/office/powerpoint/2010/main" val="4191772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F82419-57BE-0684-8746-D5781E7A4C9B}"/>
              </a:ext>
            </a:extLst>
          </p:cNvPr>
          <p:cNvSpPr>
            <a:spLocks noGrp="1"/>
          </p:cNvSpPr>
          <p:nvPr>
            <p:ph type="title"/>
          </p:nvPr>
        </p:nvSpPr>
        <p:spPr/>
        <p:txBody>
          <a:bodyPr/>
          <a:lstStyle/>
          <a:p>
            <a:r>
              <a:rPr lang="tr-TR" dirty="0">
                <a:solidFill>
                  <a:srgbClr val="FF0000"/>
                </a:solidFill>
              </a:rPr>
              <a:t>MS ve Aşılanma </a:t>
            </a:r>
            <a:endParaRPr lang="tr-TR" dirty="0"/>
          </a:p>
        </p:txBody>
      </p:sp>
      <p:sp>
        <p:nvSpPr>
          <p:cNvPr id="3" name="İçerik Yer Tutucusu 2">
            <a:extLst>
              <a:ext uri="{FF2B5EF4-FFF2-40B4-BE49-F238E27FC236}">
                <a16:creationId xmlns:a16="http://schemas.microsoft.com/office/drawing/2014/main" id="{44735D31-15A6-6972-BEC3-5511D4A4E218}"/>
              </a:ext>
            </a:extLst>
          </p:cNvPr>
          <p:cNvSpPr>
            <a:spLocks noGrp="1"/>
          </p:cNvSpPr>
          <p:nvPr>
            <p:ph idx="1"/>
          </p:nvPr>
        </p:nvSpPr>
        <p:spPr/>
        <p:txBody>
          <a:bodyPr/>
          <a:lstStyle/>
          <a:p>
            <a:r>
              <a:rPr lang="tr-TR" sz="2400" dirty="0"/>
              <a:t>Aşı ve MS arasındaki ilişkiyi araştırmak amacı ile 1995-1999 yılları arasında yapılan erken çalışmalardan birinde, ilk kez MS ve optik </a:t>
            </a:r>
            <a:r>
              <a:rPr lang="tr-TR" sz="2400" dirty="0" err="1"/>
              <a:t>nörit</a:t>
            </a:r>
            <a:r>
              <a:rPr lang="tr-TR" sz="2400" dirty="0"/>
              <a:t> tanısı alan erişkinlerde, uygulanan hepatit B (HBV), grip aşısı ve H1N1, kızamık, kızamıkçık, çiçek, </a:t>
            </a:r>
            <a:r>
              <a:rPr lang="tr-TR" sz="2400" dirty="0" err="1"/>
              <a:t>tetanoz</a:t>
            </a:r>
            <a:r>
              <a:rPr lang="tr-TR" sz="2400" dirty="0"/>
              <a:t>, kabakulak, boğmaca, aşılarının MS gelişiminde risk faktörü olmadığı bildirilmiştir.</a:t>
            </a:r>
          </a:p>
          <a:p>
            <a:endParaRPr lang="tr-TR" sz="2400" dirty="0"/>
          </a:p>
          <a:p>
            <a:r>
              <a:rPr lang="tr-TR" sz="2400" dirty="0"/>
              <a:t>Aşıların atak riski üzerindeki etkisini araştıran az sayıda çalışmada HBV, </a:t>
            </a:r>
            <a:r>
              <a:rPr lang="tr-TR" sz="2400" dirty="0" err="1"/>
              <a:t>tetanoz</a:t>
            </a:r>
            <a:r>
              <a:rPr lang="tr-TR" sz="2400" dirty="0"/>
              <a:t>, grip ve H1N1 aşılanma ve atak arasında ilişki saptanmamıştır. </a:t>
            </a:r>
          </a:p>
          <a:p>
            <a:endParaRPr lang="tr-TR" dirty="0"/>
          </a:p>
        </p:txBody>
      </p:sp>
    </p:spTree>
    <p:extLst>
      <p:ext uri="{BB962C8B-B14F-4D97-AF65-F5344CB8AC3E}">
        <p14:creationId xmlns:p14="http://schemas.microsoft.com/office/powerpoint/2010/main" val="2685810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8823BA-1220-269D-3F7A-F83FCC84643E}"/>
              </a:ext>
            </a:extLst>
          </p:cNvPr>
          <p:cNvSpPr>
            <a:spLocks noGrp="1"/>
          </p:cNvSpPr>
          <p:nvPr>
            <p:ph type="title"/>
          </p:nvPr>
        </p:nvSpPr>
        <p:spPr/>
        <p:txBody>
          <a:bodyPr/>
          <a:lstStyle/>
          <a:p>
            <a:r>
              <a:rPr lang="tr-TR" dirty="0">
                <a:solidFill>
                  <a:srgbClr val="FF0000"/>
                </a:solidFill>
              </a:rPr>
              <a:t>MS ve Aşılanma </a:t>
            </a:r>
            <a:endParaRPr lang="tr-TR" dirty="0"/>
          </a:p>
        </p:txBody>
      </p:sp>
      <p:sp>
        <p:nvSpPr>
          <p:cNvPr id="3" name="İçerik Yer Tutucusu 2">
            <a:extLst>
              <a:ext uri="{FF2B5EF4-FFF2-40B4-BE49-F238E27FC236}">
                <a16:creationId xmlns:a16="http://schemas.microsoft.com/office/drawing/2014/main" id="{FCAE221E-2D7A-C4CB-B394-BC6615BA3407}"/>
              </a:ext>
            </a:extLst>
          </p:cNvPr>
          <p:cNvSpPr>
            <a:spLocks noGrp="1"/>
          </p:cNvSpPr>
          <p:nvPr>
            <p:ph idx="1"/>
          </p:nvPr>
        </p:nvSpPr>
        <p:spPr/>
        <p:txBody>
          <a:bodyPr>
            <a:normAutofit/>
          </a:bodyPr>
          <a:lstStyle/>
          <a:p>
            <a:r>
              <a:rPr lang="tr-TR" sz="2400"/>
              <a:t>https://noroloji.org.tr/TNDData/Uploads/files/MS_tan%C4%B1%20ve%20tedavi%202018.pdf</a:t>
            </a:r>
            <a:endParaRPr lang="tr-TR" sz="2400" dirty="0"/>
          </a:p>
        </p:txBody>
      </p:sp>
      <p:pic>
        <p:nvPicPr>
          <p:cNvPr id="5" name="Resim 4">
            <a:extLst>
              <a:ext uri="{FF2B5EF4-FFF2-40B4-BE49-F238E27FC236}">
                <a16:creationId xmlns:a16="http://schemas.microsoft.com/office/drawing/2014/main" id="{5D2A8C9D-6D57-FB65-5961-6676D404D40D}"/>
              </a:ext>
            </a:extLst>
          </p:cNvPr>
          <p:cNvPicPr>
            <a:picLocks noChangeAspect="1"/>
          </p:cNvPicPr>
          <p:nvPr/>
        </p:nvPicPr>
        <p:blipFill>
          <a:blip r:embed="rId2"/>
          <a:stretch>
            <a:fillRect/>
          </a:stretch>
        </p:blipFill>
        <p:spPr>
          <a:xfrm>
            <a:off x="1085180" y="1690688"/>
            <a:ext cx="10403541" cy="2070847"/>
          </a:xfrm>
          <a:prstGeom prst="rect">
            <a:avLst/>
          </a:prstGeom>
        </p:spPr>
      </p:pic>
      <p:sp>
        <p:nvSpPr>
          <p:cNvPr id="6" name="Metin kutusu 5">
            <a:extLst>
              <a:ext uri="{FF2B5EF4-FFF2-40B4-BE49-F238E27FC236}">
                <a16:creationId xmlns:a16="http://schemas.microsoft.com/office/drawing/2014/main" id="{EC4BF8EC-63DA-9F74-5E51-71F87670CBC2}"/>
              </a:ext>
            </a:extLst>
          </p:cNvPr>
          <p:cNvSpPr txBox="1"/>
          <p:nvPr/>
        </p:nvSpPr>
        <p:spPr>
          <a:xfrm>
            <a:off x="4394915" y="6311900"/>
            <a:ext cx="6251793" cy="276999"/>
          </a:xfrm>
          <a:prstGeom prst="rect">
            <a:avLst/>
          </a:prstGeom>
          <a:noFill/>
        </p:spPr>
        <p:txBody>
          <a:bodyPr wrap="square">
            <a:spAutoFit/>
          </a:bodyPr>
          <a:lstStyle/>
          <a:p>
            <a:r>
              <a:rPr lang="tr-TR" sz="1200" dirty="0"/>
              <a:t>https://noroloji.org.tr/TNDData/Uploads/files/MS_tan%C4%B1%20ve%20tedavi%202018.pdf</a:t>
            </a:r>
          </a:p>
        </p:txBody>
      </p:sp>
    </p:spTree>
    <p:extLst>
      <p:ext uri="{BB962C8B-B14F-4D97-AF65-F5344CB8AC3E}">
        <p14:creationId xmlns:p14="http://schemas.microsoft.com/office/powerpoint/2010/main" val="2121580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8CBF8D-4E4D-9702-06EC-7DA022B82606}"/>
              </a:ext>
            </a:extLst>
          </p:cNvPr>
          <p:cNvSpPr>
            <a:spLocks noGrp="1"/>
          </p:cNvSpPr>
          <p:nvPr>
            <p:ph type="title"/>
          </p:nvPr>
        </p:nvSpPr>
        <p:spPr/>
        <p:txBody>
          <a:bodyPr/>
          <a:lstStyle/>
          <a:p>
            <a:r>
              <a:rPr lang="tr-TR" dirty="0">
                <a:solidFill>
                  <a:srgbClr val="FF0000"/>
                </a:solidFill>
              </a:rPr>
              <a:t>MS ve Aşılanma </a:t>
            </a:r>
            <a:endParaRPr lang="tr-TR" dirty="0"/>
          </a:p>
        </p:txBody>
      </p:sp>
      <p:sp>
        <p:nvSpPr>
          <p:cNvPr id="3" name="İçerik Yer Tutucusu 2">
            <a:extLst>
              <a:ext uri="{FF2B5EF4-FFF2-40B4-BE49-F238E27FC236}">
                <a16:creationId xmlns:a16="http://schemas.microsoft.com/office/drawing/2014/main" id="{875629A3-AEEA-0FDA-C33E-884989C1F776}"/>
              </a:ext>
            </a:extLst>
          </p:cNvPr>
          <p:cNvSpPr>
            <a:spLocks noGrp="1"/>
          </p:cNvSpPr>
          <p:nvPr>
            <p:ph idx="1"/>
          </p:nvPr>
        </p:nvSpPr>
        <p:spPr/>
        <p:txBody>
          <a:bodyPr>
            <a:normAutofit/>
          </a:bodyPr>
          <a:lstStyle/>
          <a:p>
            <a:endParaRPr lang="tr-TR" sz="2400" dirty="0"/>
          </a:p>
        </p:txBody>
      </p:sp>
      <p:pic>
        <p:nvPicPr>
          <p:cNvPr id="5" name="Resim 4">
            <a:extLst>
              <a:ext uri="{FF2B5EF4-FFF2-40B4-BE49-F238E27FC236}">
                <a16:creationId xmlns:a16="http://schemas.microsoft.com/office/drawing/2014/main" id="{A362F8CC-FE54-E081-72EF-289BB7AE5C7A}"/>
              </a:ext>
            </a:extLst>
          </p:cNvPr>
          <p:cNvPicPr>
            <a:picLocks noChangeAspect="1"/>
          </p:cNvPicPr>
          <p:nvPr/>
        </p:nvPicPr>
        <p:blipFill>
          <a:blip r:embed="rId2"/>
          <a:stretch>
            <a:fillRect/>
          </a:stretch>
        </p:blipFill>
        <p:spPr>
          <a:xfrm>
            <a:off x="838200" y="1322980"/>
            <a:ext cx="7799294" cy="2724174"/>
          </a:xfrm>
          <a:prstGeom prst="rect">
            <a:avLst/>
          </a:prstGeom>
        </p:spPr>
      </p:pic>
      <p:pic>
        <p:nvPicPr>
          <p:cNvPr id="7" name="Resim 6">
            <a:extLst>
              <a:ext uri="{FF2B5EF4-FFF2-40B4-BE49-F238E27FC236}">
                <a16:creationId xmlns:a16="http://schemas.microsoft.com/office/drawing/2014/main" id="{B00DE45C-DFE7-FF62-C8CC-D5A8EEF5FC91}"/>
              </a:ext>
            </a:extLst>
          </p:cNvPr>
          <p:cNvPicPr>
            <a:picLocks noChangeAspect="1"/>
          </p:cNvPicPr>
          <p:nvPr/>
        </p:nvPicPr>
        <p:blipFill>
          <a:blip r:embed="rId3"/>
          <a:stretch>
            <a:fillRect/>
          </a:stretch>
        </p:blipFill>
        <p:spPr>
          <a:xfrm>
            <a:off x="936812" y="4047154"/>
            <a:ext cx="7602070" cy="2129809"/>
          </a:xfrm>
          <a:prstGeom prst="rect">
            <a:avLst/>
          </a:prstGeom>
        </p:spPr>
      </p:pic>
    </p:spTree>
    <p:extLst>
      <p:ext uri="{BB962C8B-B14F-4D97-AF65-F5344CB8AC3E}">
        <p14:creationId xmlns:p14="http://schemas.microsoft.com/office/powerpoint/2010/main" val="2984057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86D14B-2973-B509-8707-54F6E4A37C75}"/>
              </a:ext>
            </a:extLst>
          </p:cNvPr>
          <p:cNvSpPr>
            <a:spLocks noGrp="1"/>
          </p:cNvSpPr>
          <p:nvPr>
            <p:ph type="title"/>
          </p:nvPr>
        </p:nvSpPr>
        <p:spPr/>
        <p:txBody>
          <a:bodyPr/>
          <a:lstStyle/>
          <a:p>
            <a:r>
              <a:rPr lang="tr-TR" dirty="0">
                <a:solidFill>
                  <a:srgbClr val="FF0000"/>
                </a:solidFill>
              </a:rPr>
              <a:t>MS ve Aşılanma </a:t>
            </a:r>
            <a:endParaRPr lang="tr-TR" dirty="0"/>
          </a:p>
        </p:txBody>
      </p:sp>
      <p:sp>
        <p:nvSpPr>
          <p:cNvPr id="3" name="İçerik Yer Tutucusu 2">
            <a:extLst>
              <a:ext uri="{FF2B5EF4-FFF2-40B4-BE49-F238E27FC236}">
                <a16:creationId xmlns:a16="http://schemas.microsoft.com/office/drawing/2014/main" id="{63FF3165-4BF4-08D2-A638-E77B5E78BCCB}"/>
              </a:ext>
            </a:extLst>
          </p:cNvPr>
          <p:cNvSpPr>
            <a:spLocks noGrp="1"/>
          </p:cNvSpPr>
          <p:nvPr>
            <p:ph idx="1"/>
          </p:nvPr>
        </p:nvSpPr>
        <p:spPr/>
        <p:txBody>
          <a:bodyPr>
            <a:normAutofit lnSpcReduction="10000"/>
          </a:bodyPr>
          <a:lstStyle/>
          <a:p>
            <a:r>
              <a:rPr lang="tr-TR" dirty="0"/>
              <a:t>MS konseyi </a:t>
            </a:r>
            <a:r>
              <a:rPr lang="tr-TR" dirty="0" err="1"/>
              <a:t>immünizasyon</a:t>
            </a:r>
            <a:r>
              <a:rPr lang="tr-TR" dirty="0"/>
              <a:t> panelinin 2002’de yayımlanan ve günümüzde halen geçerliğini koruyan önerileri şöyle özetlenebilir:</a:t>
            </a:r>
          </a:p>
          <a:p>
            <a:pPr>
              <a:buFont typeface="Wingdings" panose="05000000000000000000" pitchFamily="2" charset="2"/>
              <a:buChar char="ü"/>
            </a:pPr>
            <a:r>
              <a:rPr lang="tr-TR" sz="2200" dirty="0"/>
              <a:t>MS hastalarında aşılanmadan kaçınmak gereksizdir, ancak aşılanma için hastalığın sessiz dönemini beklemek uygun olabilir. Bu süre konusunda görüş birliği yoktur. </a:t>
            </a:r>
          </a:p>
          <a:p>
            <a:pPr>
              <a:buFont typeface="Wingdings" panose="05000000000000000000" pitchFamily="2" charset="2"/>
              <a:buChar char="ü"/>
            </a:pPr>
            <a:r>
              <a:rPr lang="tr-TR" sz="2200" dirty="0" err="1"/>
              <a:t>İmmünosüpresif</a:t>
            </a:r>
            <a:r>
              <a:rPr lang="tr-TR" sz="2200" dirty="0"/>
              <a:t> tedavi altındaki hastalarda canlı aşılardan (BCG, kızamık, polio, çiçek, suçiçeği) kaçınmakta fayda vardır. </a:t>
            </a:r>
          </a:p>
          <a:p>
            <a:pPr>
              <a:buFont typeface="Wingdings" panose="05000000000000000000" pitchFamily="2" charset="2"/>
              <a:buChar char="ü"/>
            </a:pPr>
            <a:r>
              <a:rPr lang="tr-TR" sz="2200" dirty="0"/>
              <a:t>Bu konuda yeterli bilgi olmamasına rağmen </a:t>
            </a:r>
            <a:r>
              <a:rPr lang="tr-TR" sz="2200" dirty="0" err="1"/>
              <a:t>tetanoz</a:t>
            </a:r>
            <a:r>
              <a:rPr lang="tr-TR" sz="2200" dirty="0"/>
              <a:t> aşısının acil gerektiği durumlarda hastalar atak esnasında olsalar bile aşılanmalıdır. </a:t>
            </a:r>
          </a:p>
          <a:p>
            <a:pPr>
              <a:buFont typeface="Wingdings" panose="05000000000000000000" pitchFamily="2" charset="2"/>
              <a:buChar char="ü"/>
            </a:pPr>
            <a:r>
              <a:rPr lang="tr-TR" sz="2200" dirty="0"/>
              <a:t>Grip aşısının MS hastalarında potansiyel yararı tartışmalıdır. Aşılanma konusunda her bir hasta için şartlara göre karar verilmelidir. </a:t>
            </a:r>
          </a:p>
          <a:p>
            <a:pPr>
              <a:buFont typeface="Wingdings" panose="05000000000000000000" pitchFamily="2" charset="2"/>
              <a:buChar char="ü"/>
            </a:pPr>
            <a:r>
              <a:rPr lang="tr-TR" sz="2200" dirty="0" err="1"/>
              <a:t>Pnömokok</a:t>
            </a:r>
            <a:r>
              <a:rPr lang="tr-TR" sz="2200" dirty="0"/>
              <a:t> aşısı sadece </a:t>
            </a:r>
            <a:r>
              <a:rPr lang="tr-TR" sz="2200" dirty="0" err="1"/>
              <a:t>pulmoner</a:t>
            </a:r>
            <a:r>
              <a:rPr lang="tr-TR" sz="2200" dirty="0"/>
              <a:t> açıdan risk taşıyan, tekerlekli iskemleye veya yatağa bağımlı hastalar için uygundur. </a:t>
            </a:r>
          </a:p>
        </p:txBody>
      </p:sp>
    </p:spTree>
    <p:extLst>
      <p:ext uri="{BB962C8B-B14F-4D97-AF65-F5344CB8AC3E}">
        <p14:creationId xmlns:p14="http://schemas.microsoft.com/office/powerpoint/2010/main" val="28517231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DF335F-2F74-2FB5-71D2-FDA4B131DDD6}"/>
              </a:ext>
            </a:extLst>
          </p:cNvPr>
          <p:cNvSpPr>
            <a:spLocks noGrp="1"/>
          </p:cNvSpPr>
          <p:nvPr>
            <p:ph type="title"/>
          </p:nvPr>
        </p:nvSpPr>
        <p:spPr/>
        <p:txBody>
          <a:bodyPr/>
          <a:lstStyle/>
          <a:p>
            <a:r>
              <a:rPr lang="tr-TR" dirty="0">
                <a:solidFill>
                  <a:srgbClr val="FF0000"/>
                </a:solidFill>
              </a:rPr>
              <a:t>Kaynaklar</a:t>
            </a:r>
            <a:r>
              <a:rPr lang="tr-TR" dirty="0"/>
              <a:t> </a:t>
            </a:r>
          </a:p>
        </p:txBody>
      </p:sp>
      <p:sp>
        <p:nvSpPr>
          <p:cNvPr id="3" name="İçerik Yer Tutucusu 2">
            <a:extLst>
              <a:ext uri="{FF2B5EF4-FFF2-40B4-BE49-F238E27FC236}">
                <a16:creationId xmlns:a16="http://schemas.microsoft.com/office/drawing/2014/main" id="{316F8DED-1B58-58DA-EE26-FDB94BA29820}"/>
              </a:ext>
            </a:extLst>
          </p:cNvPr>
          <p:cNvSpPr>
            <a:spLocks noGrp="1"/>
          </p:cNvSpPr>
          <p:nvPr>
            <p:ph idx="1"/>
          </p:nvPr>
        </p:nvSpPr>
        <p:spPr/>
        <p:txBody>
          <a:bodyPr>
            <a:normAutofit fontScale="77500" lnSpcReduction="20000"/>
          </a:bodyPr>
          <a:lstStyle/>
          <a:p>
            <a:r>
              <a:rPr lang="tr-TR" dirty="0"/>
              <a:t>MS TANI TEDAVİ KILAVUZU 2018(TÜRK NÖROLOJİ DERNEĞİ)</a:t>
            </a:r>
          </a:p>
          <a:p>
            <a:r>
              <a:rPr lang="tr-TR" dirty="0"/>
              <a:t>LANGE AİLE HEKİMLİĞİ</a:t>
            </a:r>
          </a:p>
          <a:p>
            <a:r>
              <a:rPr lang="tr-TR" dirty="0">
                <a:hlinkClick r:id="rId2"/>
              </a:rPr>
              <a:t>https://noroloji.org.tr/TNDData/Uploads/files/multipl%20skleroz.pdf</a:t>
            </a:r>
            <a:endParaRPr lang="tr-TR" dirty="0"/>
          </a:p>
          <a:p>
            <a:r>
              <a:rPr lang="tr-TR" dirty="0">
                <a:hlinkClick r:id="rId3"/>
              </a:rPr>
              <a:t>https://www.aafp.org/pubs/afp/issues/2004/1115/p1935.html</a:t>
            </a:r>
            <a:endParaRPr lang="tr-TR" dirty="0"/>
          </a:p>
          <a:p>
            <a:r>
              <a:rPr lang="tr-TR" dirty="0">
                <a:hlinkClick r:id="rId4"/>
              </a:rPr>
              <a:t>https://www.uptodate.com/contents/evaluation-and-diagnosis-of-multiple-sclerosis-in-adults?search=MS&amp;source=search_result&amp;selectedTitle=1~150&amp;usage_type=default&amp;display_rank=1</a:t>
            </a:r>
            <a:endParaRPr lang="tr-TR" dirty="0"/>
          </a:p>
          <a:p>
            <a:r>
              <a:rPr lang="tr-TR" dirty="0">
                <a:hlinkClick r:id="rId5"/>
              </a:rPr>
              <a:t>https://www.uptodate.com/contents/treatment-of-acute-exacerbations-of-multiple-sclerosis-in-adults?search=MS&amp;source=search_result&amp;selectedTitle=3~150&amp;usage_type=default&amp;display_rank=3</a:t>
            </a:r>
            <a:endParaRPr lang="tr-TR" dirty="0"/>
          </a:p>
          <a:p>
            <a:r>
              <a:rPr lang="tr-TR" dirty="0">
                <a:hlinkClick r:id="rId6"/>
              </a:rPr>
              <a:t>https://www.aafp.org/pubs/afp/issues/2014/1101/p644.html?cmpid=sf33576519#afp20141101p644-b18</a:t>
            </a:r>
            <a:endParaRPr lang="tr-TR" dirty="0"/>
          </a:p>
          <a:p>
            <a:endParaRPr lang="tr-TR" dirty="0"/>
          </a:p>
          <a:p>
            <a:endParaRPr lang="tr-TR" dirty="0"/>
          </a:p>
          <a:p>
            <a:endParaRPr lang="tr-TR" dirty="0"/>
          </a:p>
        </p:txBody>
      </p:sp>
    </p:spTree>
    <p:extLst>
      <p:ext uri="{BB962C8B-B14F-4D97-AF65-F5344CB8AC3E}">
        <p14:creationId xmlns:p14="http://schemas.microsoft.com/office/powerpoint/2010/main" val="4123352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53A53C-98F0-A383-5843-FB245B01C516}"/>
              </a:ext>
            </a:extLst>
          </p:cNvPr>
          <p:cNvSpPr>
            <a:spLocks noGrp="1"/>
          </p:cNvSpPr>
          <p:nvPr>
            <p:ph type="title"/>
          </p:nvPr>
        </p:nvSpPr>
        <p:spPr/>
        <p:txBody>
          <a:bodyPr/>
          <a:lstStyle/>
          <a:p>
            <a:r>
              <a:rPr lang="tr-TR" dirty="0">
                <a:solidFill>
                  <a:srgbClr val="FF0000"/>
                </a:solidFill>
              </a:rPr>
              <a:t>Patofizyolojisi </a:t>
            </a:r>
          </a:p>
        </p:txBody>
      </p:sp>
      <p:sp>
        <p:nvSpPr>
          <p:cNvPr id="3" name="İçerik Yer Tutucusu 2">
            <a:extLst>
              <a:ext uri="{FF2B5EF4-FFF2-40B4-BE49-F238E27FC236}">
                <a16:creationId xmlns:a16="http://schemas.microsoft.com/office/drawing/2014/main" id="{C91E8457-9E9B-0FBA-B283-10FF51AA40BB}"/>
              </a:ext>
            </a:extLst>
          </p:cNvPr>
          <p:cNvSpPr>
            <a:spLocks noGrp="1"/>
          </p:cNvSpPr>
          <p:nvPr>
            <p:ph idx="1"/>
          </p:nvPr>
        </p:nvSpPr>
        <p:spPr/>
        <p:txBody>
          <a:bodyPr/>
          <a:lstStyle/>
          <a:p>
            <a:r>
              <a:rPr lang="tr-TR" altLang="tr-TR" dirty="0"/>
              <a:t>MS merkezi sinir sisteminde başlıca beyin sapı, optik sinir, spinal </a:t>
            </a:r>
            <a:r>
              <a:rPr lang="tr-TR" altLang="tr-TR" dirty="0" err="1"/>
              <a:t>kord</a:t>
            </a:r>
            <a:r>
              <a:rPr lang="tr-TR" altLang="tr-TR" dirty="0"/>
              <a:t>, periventriküler ak maddede yama şeklinde </a:t>
            </a:r>
            <a:r>
              <a:rPr lang="tr-TR" altLang="tr-TR" dirty="0" err="1"/>
              <a:t>demyelinizan</a:t>
            </a:r>
            <a:r>
              <a:rPr lang="tr-TR" altLang="tr-TR" dirty="0"/>
              <a:t> plaklar ve fokal perivasküler mononükleer hücre infiltrasyon alanları ile karakterizedir.</a:t>
            </a:r>
          </a:p>
          <a:p>
            <a:endParaRPr lang="tr-TR" altLang="tr-TR" dirty="0"/>
          </a:p>
          <a:p>
            <a:endParaRPr lang="tr-TR" dirty="0"/>
          </a:p>
        </p:txBody>
      </p:sp>
      <p:pic>
        <p:nvPicPr>
          <p:cNvPr id="4" name="Picture 2">
            <a:extLst>
              <a:ext uri="{FF2B5EF4-FFF2-40B4-BE49-F238E27FC236}">
                <a16:creationId xmlns:a16="http://schemas.microsoft.com/office/drawing/2014/main" id="{0491FE08-5BBD-FAA1-B612-E7853CBBD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768" y="3909498"/>
            <a:ext cx="4684032" cy="226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59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5D2F0C-DBF0-D568-CF11-6918656E4EA4}"/>
              </a:ext>
            </a:extLst>
          </p:cNvPr>
          <p:cNvSpPr>
            <a:spLocks noGrp="1"/>
          </p:cNvSpPr>
          <p:nvPr>
            <p:ph type="title"/>
          </p:nvPr>
        </p:nvSpPr>
        <p:spPr>
          <a:xfrm>
            <a:off x="838200" y="327025"/>
            <a:ext cx="10515600" cy="1325563"/>
          </a:xfrm>
        </p:spPr>
        <p:txBody>
          <a:bodyPr/>
          <a:lstStyle/>
          <a:p>
            <a:r>
              <a:rPr lang="tr-TR" dirty="0">
                <a:solidFill>
                  <a:srgbClr val="FF0000"/>
                </a:solidFill>
              </a:rPr>
              <a:t>Patofizyolojisi </a:t>
            </a:r>
          </a:p>
        </p:txBody>
      </p:sp>
      <p:pic>
        <p:nvPicPr>
          <p:cNvPr id="5" name="İçerik Yer Tutucusu 4">
            <a:extLst>
              <a:ext uri="{FF2B5EF4-FFF2-40B4-BE49-F238E27FC236}">
                <a16:creationId xmlns:a16="http://schemas.microsoft.com/office/drawing/2014/main" id="{28338A03-6AF1-6CE2-7AE3-D2A16B2CDCB8}"/>
              </a:ext>
            </a:extLst>
          </p:cNvPr>
          <p:cNvPicPr>
            <a:picLocks noGrp="1" noChangeAspect="1"/>
          </p:cNvPicPr>
          <p:nvPr>
            <p:ph idx="1"/>
          </p:nvPr>
        </p:nvPicPr>
        <p:blipFill>
          <a:blip r:embed="rId3"/>
          <a:stretch>
            <a:fillRect/>
          </a:stretch>
        </p:blipFill>
        <p:spPr>
          <a:xfrm>
            <a:off x="1249834" y="1652588"/>
            <a:ext cx="7715250" cy="4465337"/>
          </a:xfrm>
        </p:spPr>
      </p:pic>
    </p:spTree>
    <p:extLst>
      <p:ext uri="{BB962C8B-B14F-4D97-AF65-F5344CB8AC3E}">
        <p14:creationId xmlns:p14="http://schemas.microsoft.com/office/powerpoint/2010/main" val="30921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7737B6-6C0E-DFDD-927A-3383EA8BAAAE}"/>
              </a:ext>
            </a:extLst>
          </p:cNvPr>
          <p:cNvSpPr>
            <a:spLocks noGrp="1"/>
          </p:cNvSpPr>
          <p:nvPr>
            <p:ph type="title"/>
          </p:nvPr>
        </p:nvSpPr>
        <p:spPr/>
        <p:txBody>
          <a:bodyPr/>
          <a:lstStyle/>
          <a:p>
            <a:r>
              <a:rPr lang="tr-TR" dirty="0">
                <a:solidFill>
                  <a:srgbClr val="FF0000"/>
                </a:solidFill>
              </a:rPr>
              <a:t>Epidemiyoloji</a:t>
            </a:r>
          </a:p>
        </p:txBody>
      </p:sp>
      <p:sp>
        <p:nvSpPr>
          <p:cNvPr id="3" name="İçerik Yer Tutucusu 2">
            <a:extLst>
              <a:ext uri="{FF2B5EF4-FFF2-40B4-BE49-F238E27FC236}">
                <a16:creationId xmlns:a16="http://schemas.microsoft.com/office/drawing/2014/main" id="{65DAA71A-1453-DCC7-6AAB-9F7803DD7B2D}"/>
              </a:ext>
            </a:extLst>
          </p:cNvPr>
          <p:cNvSpPr>
            <a:spLocks noGrp="1"/>
          </p:cNvSpPr>
          <p:nvPr>
            <p:ph sz="half" idx="1"/>
          </p:nvPr>
        </p:nvSpPr>
        <p:spPr>
          <a:xfrm>
            <a:off x="838199" y="2063577"/>
            <a:ext cx="10085174" cy="1226161"/>
          </a:xfrm>
        </p:spPr>
        <p:txBody>
          <a:bodyPr>
            <a:normAutofit fontScale="92500" lnSpcReduction="10000"/>
          </a:bodyPr>
          <a:lstStyle/>
          <a:p>
            <a:r>
              <a:rPr lang="tr-TR" sz="2600" dirty="0">
                <a:solidFill>
                  <a:schemeClr val="tx1">
                    <a:lumMod val="95000"/>
                    <a:lumOff val="5000"/>
                  </a:schemeClr>
                </a:solidFill>
              </a:rPr>
              <a:t>MS prevalansı tüm dünyada belirgin olarak artmıştır. </a:t>
            </a:r>
          </a:p>
          <a:p>
            <a:r>
              <a:rPr lang="tr-TR" sz="2600" dirty="0">
                <a:solidFill>
                  <a:schemeClr val="tx1">
                    <a:lumMod val="95000"/>
                    <a:lumOff val="5000"/>
                  </a:schemeClr>
                </a:solidFill>
              </a:rPr>
              <a:t>Prevalansı coğrafi özelliklere bağlı olarak 100.000 de 2 ile 200 arasında değişmektedir</a:t>
            </a:r>
            <a:r>
              <a:rPr lang="tr-TR" sz="3100" dirty="0">
                <a:solidFill>
                  <a:schemeClr val="tx1">
                    <a:lumMod val="95000"/>
                    <a:lumOff val="5000"/>
                  </a:schemeClr>
                </a:solidFill>
              </a:rPr>
              <a:t>.</a:t>
            </a:r>
          </a:p>
          <a:p>
            <a:endParaRPr lang="tr-TR" dirty="0">
              <a:solidFill>
                <a:schemeClr val="tx1">
                  <a:lumMod val="75000"/>
                  <a:lumOff val="25000"/>
                </a:schemeClr>
              </a:solidFill>
            </a:endParaRPr>
          </a:p>
        </p:txBody>
      </p:sp>
      <p:pic>
        <p:nvPicPr>
          <p:cNvPr id="5" name="İçerik Yer Tutucusu 4">
            <a:extLst>
              <a:ext uri="{FF2B5EF4-FFF2-40B4-BE49-F238E27FC236}">
                <a16:creationId xmlns:a16="http://schemas.microsoft.com/office/drawing/2014/main" id="{CE626610-B842-3193-C2E0-798C3222914E}"/>
              </a:ext>
            </a:extLst>
          </p:cNvPr>
          <p:cNvPicPr>
            <a:picLocks noGrp="1" noChangeAspect="1"/>
          </p:cNvPicPr>
          <p:nvPr>
            <p:ph sz="half" idx="2"/>
          </p:nvPr>
        </p:nvPicPr>
        <p:blipFill>
          <a:blip r:embed="rId3"/>
          <a:stretch>
            <a:fillRect/>
          </a:stretch>
        </p:blipFill>
        <p:spPr>
          <a:xfrm>
            <a:off x="6321768" y="3289738"/>
            <a:ext cx="4812957" cy="2580928"/>
          </a:xfrm>
        </p:spPr>
      </p:pic>
      <p:sp>
        <p:nvSpPr>
          <p:cNvPr id="7" name="Metin kutusu 6">
            <a:extLst>
              <a:ext uri="{FF2B5EF4-FFF2-40B4-BE49-F238E27FC236}">
                <a16:creationId xmlns:a16="http://schemas.microsoft.com/office/drawing/2014/main" id="{98FAD8F8-EFF0-08F8-DBBA-1396908A1726}"/>
              </a:ext>
            </a:extLst>
          </p:cNvPr>
          <p:cNvSpPr txBox="1"/>
          <p:nvPr/>
        </p:nvSpPr>
        <p:spPr>
          <a:xfrm>
            <a:off x="5931242" y="5829654"/>
            <a:ext cx="5696465" cy="369332"/>
          </a:xfrm>
          <a:prstGeom prst="rect">
            <a:avLst/>
          </a:prstGeom>
          <a:noFill/>
        </p:spPr>
        <p:txBody>
          <a:bodyPr wrap="square">
            <a:spAutoFit/>
          </a:bodyPr>
          <a:lstStyle/>
          <a:p>
            <a:r>
              <a:rPr lang="tr-TR" dirty="0"/>
              <a:t>https://www.mskongresi.org/sunumlar/ErdemTogrul.pdf</a:t>
            </a:r>
          </a:p>
        </p:txBody>
      </p:sp>
    </p:spTree>
    <p:extLst>
      <p:ext uri="{BB962C8B-B14F-4D97-AF65-F5344CB8AC3E}">
        <p14:creationId xmlns:p14="http://schemas.microsoft.com/office/powerpoint/2010/main" val="2292939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CE18D8-4DA1-6D68-79E3-B02545778AD7}"/>
              </a:ext>
            </a:extLst>
          </p:cNvPr>
          <p:cNvSpPr>
            <a:spLocks noGrp="1"/>
          </p:cNvSpPr>
          <p:nvPr>
            <p:ph type="title"/>
          </p:nvPr>
        </p:nvSpPr>
        <p:spPr/>
        <p:txBody>
          <a:bodyPr/>
          <a:lstStyle/>
          <a:p>
            <a:r>
              <a:rPr lang="tr-TR" dirty="0">
                <a:solidFill>
                  <a:srgbClr val="FF0000"/>
                </a:solidFill>
              </a:rPr>
              <a:t>Epidemiyoloji</a:t>
            </a:r>
          </a:p>
        </p:txBody>
      </p:sp>
      <p:sp>
        <p:nvSpPr>
          <p:cNvPr id="3" name="İçerik Yer Tutucusu 2">
            <a:extLst>
              <a:ext uri="{FF2B5EF4-FFF2-40B4-BE49-F238E27FC236}">
                <a16:creationId xmlns:a16="http://schemas.microsoft.com/office/drawing/2014/main" id="{56817F42-D990-33AE-4500-5D59A01C7C33}"/>
              </a:ext>
            </a:extLst>
          </p:cNvPr>
          <p:cNvSpPr>
            <a:spLocks noGrp="1"/>
          </p:cNvSpPr>
          <p:nvPr>
            <p:ph idx="1"/>
          </p:nvPr>
        </p:nvSpPr>
        <p:spPr/>
        <p:txBody>
          <a:bodyPr>
            <a:normAutofit/>
          </a:bodyPr>
          <a:lstStyle/>
          <a:p>
            <a:r>
              <a:rPr lang="tr-TR" sz="2400" b="0" i="0" dirty="0">
                <a:solidFill>
                  <a:schemeClr val="tx1">
                    <a:lumMod val="95000"/>
                    <a:lumOff val="5000"/>
                  </a:schemeClr>
                </a:solidFill>
                <a:effectLst/>
              </a:rPr>
              <a:t>MS, travma dışında genç erişkinlerde kalıcı sakatlığın en sık nedenidir. </a:t>
            </a:r>
          </a:p>
          <a:p>
            <a:pPr marL="0" indent="0">
              <a:buNone/>
            </a:pPr>
            <a:endParaRPr lang="tr-TR" sz="2400" b="0" i="0" dirty="0">
              <a:solidFill>
                <a:schemeClr val="tx1">
                  <a:lumMod val="95000"/>
                  <a:lumOff val="5000"/>
                </a:schemeClr>
              </a:solidFill>
              <a:effectLst/>
            </a:endParaRPr>
          </a:p>
          <a:p>
            <a:r>
              <a:rPr lang="tr-TR" sz="2400" b="0" i="0" dirty="0" err="1">
                <a:solidFill>
                  <a:schemeClr val="tx1">
                    <a:lumMod val="95000"/>
                    <a:lumOff val="5000"/>
                  </a:schemeClr>
                </a:solidFill>
                <a:effectLst/>
              </a:rPr>
              <a:t>MS'in</a:t>
            </a:r>
            <a:r>
              <a:rPr lang="tr-TR" sz="2400" b="0" i="0" dirty="0">
                <a:solidFill>
                  <a:schemeClr val="tx1">
                    <a:lumMod val="95000"/>
                    <a:lumOff val="5000"/>
                  </a:schemeClr>
                </a:solidFill>
                <a:effectLst/>
              </a:rPr>
              <a:t> ortalama başlangıç ​​yaşı 29 ile 33  yaş arası olmasına rağmen 15 ve 50 yaş aralığında  görülebilmektedir.</a:t>
            </a:r>
          </a:p>
          <a:p>
            <a:endParaRPr lang="tr-TR" sz="2400" b="0" i="0" dirty="0">
              <a:solidFill>
                <a:schemeClr val="tx1">
                  <a:lumMod val="95000"/>
                  <a:lumOff val="5000"/>
                </a:schemeClr>
              </a:solidFill>
              <a:effectLst/>
            </a:endParaRPr>
          </a:p>
          <a:p>
            <a:r>
              <a:rPr lang="tr-TR" sz="2400" b="0" i="0" dirty="0">
                <a:solidFill>
                  <a:schemeClr val="tx1">
                    <a:lumMod val="95000"/>
                    <a:lumOff val="5000"/>
                  </a:schemeClr>
                </a:solidFill>
                <a:effectLst/>
              </a:rPr>
              <a:t>Ortalama başlangıç ​​yaşı kadınlarda erkeklere göre birkaç yıl daha erkendir.</a:t>
            </a:r>
          </a:p>
          <a:p>
            <a:endParaRPr lang="tr-TR" sz="2400" b="0" i="0" dirty="0">
              <a:solidFill>
                <a:srgbClr val="232323"/>
              </a:solidFill>
              <a:effectLst/>
            </a:endParaRPr>
          </a:p>
          <a:p>
            <a:endParaRPr lang="tr-TR" dirty="0"/>
          </a:p>
        </p:txBody>
      </p:sp>
    </p:spTree>
    <p:extLst>
      <p:ext uri="{BB962C8B-B14F-4D97-AF65-F5344CB8AC3E}">
        <p14:creationId xmlns:p14="http://schemas.microsoft.com/office/powerpoint/2010/main" val="107839542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3129</TotalTime>
  <Words>3755</Words>
  <Application>Microsoft Office PowerPoint</Application>
  <PresentationFormat>Geniş ekran</PresentationFormat>
  <Paragraphs>334</Paragraphs>
  <Slides>54</Slides>
  <Notes>26</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54</vt:i4>
      </vt:variant>
    </vt:vector>
  </HeadingPairs>
  <TitlesOfParts>
    <vt:vector size="64" baseType="lpstr">
      <vt:lpstr>Arial</vt:lpstr>
      <vt:lpstr>Barlow</vt:lpstr>
      <vt:lpstr>Calibri</vt:lpstr>
      <vt:lpstr>Calibri Light</vt:lpstr>
      <vt:lpstr>Google Sans</vt:lpstr>
      <vt:lpstr>Noto Sans</vt:lpstr>
      <vt:lpstr>Roboto</vt:lpstr>
      <vt:lpstr>Times New Roman</vt:lpstr>
      <vt:lpstr>Wingdings</vt:lpstr>
      <vt:lpstr>Office Teması</vt:lpstr>
      <vt:lpstr>MULTİPL SKLEROZ (MS)</vt:lpstr>
      <vt:lpstr>Amaç </vt:lpstr>
      <vt:lpstr>Sunum Planı </vt:lpstr>
      <vt:lpstr>Multipl Skleroz Nedir ??</vt:lpstr>
      <vt:lpstr>Patofizyolojisi </vt:lpstr>
      <vt:lpstr>Patofizyolojisi </vt:lpstr>
      <vt:lpstr>Patofizyolojisi </vt:lpstr>
      <vt:lpstr>Epidemiyoloji</vt:lpstr>
      <vt:lpstr>Epidemiyoloji</vt:lpstr>
      <vt:lpstr>Epidemiyoloji</vt:lpstr>
      <vt:lpstr>Risk Faktörleri</vt:lpstr>
      <vt:lpstr>MS Risk Faktörleri </vt:lpstr>
      <vt:lpstr>MS Risk Faktörleri </vt:lpstr>
      <vt:lpstr>Klinik Belirtiler</vt:lpstr>
      <vt:lpstr>Klinik Belirtiler</vt:lpstr>
      <vt:lpstr>  Klinik Belirtiler </vt:lpstr>
      <vt:lpstr>Klinik Belirtiler</vt:lpstr>
      <vt:lpstr>Klinik Belirtiler</vt:lpstr>
      <vt:lpstr>Klinik Belirtiler</vt:lpstr>
      <vt:lpstr>Klinik Belirtiler</vt:lpstr>
      <vt:lpstr>MS Klinik Tipleri </vt:lpstr>
      <vt:lpstr>MS Klinik Tipleri </vt:lpstr>
      <vt:lpstr>MS Klinik Tipleri </vt:lpstr>
      <vt:lpstr>Klinik Belirtiler</vt:lpstr>
      <vt:lpstr>Klinik Belirtiler</vt:lpstr>
      <vt:lpstr>Tanı </vt:lpstr>
      <vt:lpstr>Tanı </vt:lpstr>
      <vt:lpstr>Tanı </vt:lpstr>
      <vt:lpstr>Tanı</vt:lpstr>
      <vt:lpstr>PowerPoint Sunusu</vt:lpstr>
      <vt:lpstr>PowerPoint Sunusu</vt:lpstr>
      <vt:lpstr>Tanı</vt:lpstr>
      <vt:lpstr>Tanı</vt:lpstr>
      <vt:lpstr>PowerPoint Sunusu</vt:lpstr>
      <vt:lpstr>PowerPoint Sunusu</vt:lpstr>
      <vt:lpstr>PowerPoint Sunusu</vt:lpstr>
      <vt:lpstr>Ayırıcı Tanı </vt:lpstr>
      <vt:lpstr>PowerPoint Sunusu</vt:lpstr>
      <vt:lpstr>Tedavi </vt:lpstr>
      <vt:lpstr>Tedavi </vt:lpstr>
      <vt:lpstr>Tedavi </vt:lpstr>
      <vt:lpstr>Tedavi </vt:lpstr>
      <vt:lpstr>Tedavi </vt:lpstr>
      <vt:lpstr>Tedavi </vt:lpstr>
      <vt:lpstr>Tedavi </vt:lpstr>
      <vt:lpstr>Tedavi </vt:lpstr>
      <vt:lpstr>Tedavi </vt:lpstr>
      <vt:lpstr>Tedavi</vt:lpstr>
      <vt:lpstr>MS ve Aşılanma </vt:lpstr>
      <vt:lpstr>MS ve Aşılanma </vt:lpstr>
      <vt:lpstr>MS ve Aşılanma </vt:lpstr>
      <vt:lpstr>MS ve Aşılanma </vt:lpstr>
      <vt:lpstr>MS ve Aşılanma </vt:lpstr>
      <vt:lpstr>Kaynaklar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Buket Erden</dc:creator>
  <cp:lastModifiedBy>Buket Erden</cp:lastModifiedBy>
  <cp:revision>207</cp:revision>
  <dcterms:created xsi:type="dcterms:W3CDTF">2023-10-11T07:54:49Z</dcterms:created>
  <dcterms:modified xsi:type="dcterms:W3CDTF">2023-10-23T20:27:10Z</dcterms:modified>
</cp:coreProperties>
</file>