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İL" initials="C" lastIdx="1" clrIdx="0">
    <p:extLst>
      <p:ext uri="{19B8F6BF-5375-455C-9EA6-DF929625EA0E}">
        <p15:presenceInfo xmlns:p15="http://schemas.microsoft.com/office/powerpoint/2012/main" xmlns="" userId="CEMİ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1T17:10:09.656" idx="1">
    <p:pos x="6711" y="454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DF38-2D96-41FB-99B2-F17A77EEE89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41503-58BA-4156-BD41-E132E7C91F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6235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1503-58BA-4156-BD41-E132E7C91FF7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9365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1503-58BA-4156-BD41-E132E7C91FF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612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ESCEO algorithm recommends that oral NSAIDs may be used intermittently or continuously in longer cycles rather than in chronic use, because of safety concerns and a lack of long-term trials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1503-58BA-4156-BD41-E132E7C91FF7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202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895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939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247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670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247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1088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105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021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9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9571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7730-EE70-47D1-90EA-502A54B24607}" type="datetimeFigureOut">
              <a:rPr lang="tr-TR" smtClean="0"/>
              <a:pPr/>
              <a:t>22 Ocak 2019 Salı22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A622-C3A8-4B14-9601-DF2F334832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9097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nause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55439" cy="6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7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58783"/>
            <a:ext cx="10515600" cy="431903"/>
          </a:xfrm>
        </p:spPr>
        <p:txBody>
          <a:bodyPr>
            <a:normAutofit fontScale="90000"/>
          </a:bodyPr>
          <a:lstStyle/>
          <a:p>
            <a:r>
              <a:rPr lang="tr-TR" dirty="0"/>
              <a:t>Oral NSAID güvenliği için kanıt tabanının incelenmesi</a:t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r>
              <a:rPr lang="tr-TR" dirty="0" err="1" smtClean="0"/>
              <a:t>NSAID’ler</a:t>
            </a:r>
            <a:r>
              <a:rPr lang="tr-TR" dirty="0"/>
              <a:t> , bir ilaç sınıfı olarak homojen </a:t>
            </a:r>
            <a:r>
              <a:rPr lang="tr-TR" dirty="0" smtClean="0"/>
              <a:t>olmayıp, GİS ve </a:t>
            </a:r>
            <a:r>
              <a:rPr lang="tr-TR" dirty="0" err="1" smtClean="0"/>
              <a:t>kardiyovasküler</a:t>
            </a:r>
            <a:r>
              <a:rPr lang="tr-TR" dirty="0" smtClean="0"/>
              <a:t> yan etki riski açısından ilaçlar </a:t>
            </a:r>
            <a:r>
              <a:rPr lang="tr-TR" dirty="0"/>
              <a:t>arasında büyük farklılıklar </a:t>
            </a:r>
            <a:r>
              <a:rPr lang="tr-TR" dirty="0" smtClean="0"/>
              <a:t>vardır</a:t>
            </a:r>
            <a:r>
              <a:rPr lang="tr-TR" dirty="0"/>
              <a:t>. 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nedenle, bireysel </a:t>
            </a:r>
            <a:r>
              <a:rPr lang="tr-TR" dirty="0" err="1"/>
              <a:t>NSAİD'lerin</a:t>
            </a:r>
            <a:r>
              <a:rPr lang="tr-TR" dirty="0"/>
              <a:t> fayda-risk dengesi esas olarak </a:t>
            </a:r>
            <a:r>
              <a:rPr lang="tr-TR" dirty="0" smtClean="0"/>
              <a:t>GİS </a:t>
            </a:r>
            <a:r>
              <a:rPr lang="tr-TR" dirty="0"/>
              <a:t>ve </a:t>
            </a:r>
            <a:r>
              <a:rPr lang="tr-TR" dirty="0" err="1" smtClean="0"/>
              <a:t>kardiyovasküler</a:t>
            </a:r>
            <a:r>
              <a:rPr lang="tr-TR" dirty="0" smtClean="0"/>
              <a:t> güvenlik </a:t>
            </a:r>
            <a:r>
              <a:rPr lang="tr-TR" dirty="0"/>
              <a:t>profillerinden kaynaklanmaktadır. </a:t>
            </a:r>
            <a:endParaRPr lang="tr-TR" dirty="0" smtClean="0"/>
          </a:p>
          <a:p>
            <a:r>
              <a:rPr lang="tr-TR" dirty="0" smtClean="0"/>
              <a:t>FDA, </a:t>
            </a:r>
            <a:r>
              <a:rPr lang="tr-TR" dirty="0" err="1" smtClean="0"/>
              <a:t>kardiyovasküler</a:t>
            </a:r>
            <a:r>
              <a:rPr lang="tr-TR" dirty="0" smtClean="0"/>
              <a:t> olayları ve GİS kanaması riskini artırması nedeniyle tüm </a:t>
            </a:r>
            <a:r>
              <a:rPr lang="tr-TR" dirty="0"/>
              <a:t>oral NSAID </a:t>
            </a:r>
            <a:r>
              <a:rPr lang="tr-TR" dirty="0" smtClean="0"/>
              <a:t>grubu için </a:t>
            </a:r>
            <a:r>
              <a:rPr lang="tr-TR" dirty="0"/>
              <a:t>“kara kutu</a:t>
            </a:r>
            <a:r>
              <a:rPr lang="tr-TR" dirty="0" smtClean="0"/>
              <a:t>” adlı </a:t>
            </a:r>
            <a:r>
              <a:rPr lang="tr-TR" dirty="0"/>
              <a:t>güvenlik uyarısı </a:t>
            </a:r>
            <a:r>
              <a:rPr lang="tr-TR" dirty="0" smtClean="0"/>
              <a:t>yayınladı.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929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6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Üst GİS komplikasyonları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8"/>
          </a:xfrm>
        </p:spPr>
        <p:txBody>
          <a:bodyPr>
            <a:normAutofit/>
          </a:bodyPr>
          <a:lstStyle/>
          <a:p>
            <a:r>
              <a:rPr lang="tr-TR" dirty="0" smtClean="0"/>
              <a:t>Oral </a:t>
            </a:r>
            <a:r>
              <a:rPr lang="tr-TR" dirty="0"/>
              <a:t>NSAID tedavisi, </a:t>
            </a:r>
            <a:r>
              <a:rPr lang="tr-TR" dirty="0" err="1"/>
              <a:t>peptik</a:t>
            </a:r>
            <a:r>
              <a:rPr lang="tr-TR" dirty="0"/>
              <a:t> ülser </a:t>
            </a:r>
            <a:r>
              <a:rPr lang="tr-TR" dirty="0" err="1" smtClean="0"/>
              <a:t>perforasyonu</a:t>
            </a:r>
            <a:r>
              <a:rPr lang="tr-TR" dirty="0"/>
              <a:t>, </a:t>
            </a:r>
            <a:r>
              <a:rPr lang="tr-TR" dirty="0" smtClean="0"/>
              <a:t>obstrüksiyon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kanama dahil olmak üzere üst </a:t>
            </a:r>
            <a:r>
              <a:rPr lang="tr-TR" dirty="0" smtClean="0"/>
              <a:t>GİS </a:t>
            </a:r>
            <a:r>
              <a:rPr lang="tr-TR" dirty="0"/>
              <a:t>komplikasyonlarının </a:t>
            </a:r>
            <a:r>
              <a:rPr lang="tr-TR" dirty="0" smtClean="0"/>
              <a:t>riskinde 3-5 </a:t>
            </a:r>
            <a:r>
              <a:rPr lang="tr-TR" dirty="0"/>
              <a:t>kat artış ile ilişkilidir 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NSAID'lerden</a:t>
            </a:r>
            <a:r>
              <a:rPr lang="tr-TR" dirty="0" smtClean="0"/>
              <a:t> </a:t>
            </a:r>
            <a:r>
              <a:rPr lang="tr-TR" dirty="0"/>
              <a:t>elde edilen </a:t>
            </a:r>
            <a:r>
              <a:rPr lang="tr-TR" dirty="0" smtClean="0"/>
              <a:t>GİS </a:t>
            </a:r>
            <a:r>
              <a:rPr lang="tr-TR" dirty="0"/>
              <a:t>yan etkileri , bir </a:t>
            </a:r>
            <a:r>
              <a:rPr lang="tr-TR" dirty="0" err="1"/>
              <a:t>parenteral</a:t>
            </a:r>
            <a:r>
              <a:rPr lang="tr-TR" dirty="0"/>
              <a:t> </a:t>
            </a:r>
            <a:r>
              <a:rPr lang="tr-TR" dirty="0" err="1"/>
              <a:t>formülasyon</a:t>
            </a:r>
            <a:r>
              <a:rPr lang="tr-TR" dirty="0"/>
              <a:t> kullanıldığında bile mevcut olan </a:t>
            </a:r>
            <a:r>
              <a:rPr lang="tr-TR" dirty="0" smtClean="0"/>
              <a:t>lokal doku hasarı ve </a:t>
            </a:r>
            <a:r>
              <a:rPr lang="tr-TR" dirty="0"/>
              <a:t>COX-1 </a:t>
            </a:r>
            <a:r>
              <a:rPr lang="tr-TR" dirty="0" err="1"/>
              <a:t>inhibisyonundan</a:t>
            </a:r>
            <a:r>
              <a:rPr lang="tr-TR" dirty="0"/>
              <a:t> </a:t>
            </a:r>
            <a:r>
              <a:rPr lang="tr-TR" dirty="0" smtClean="0"/>
              <a:t>kaynaklanır.</a:t>
            </a:r>
          </a:p>
          <a:p>
            <a:endParaRPr lang="tr-TR" dirty="0" smtClean="0"/>
          </a:p>
          <a:p>
            <a:r>
              <a:rPr lang="tr-TR" dirty="0" smtClean="0"/>
              <a:t>COX-2 seçici ajanları daha az GİS ülser komplikasyonu ile ilişkili olsa da, hala artmış üst GİS komplikasyonu riski vardır.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26838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522026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Piroksikam</a:t>
            </a:r>
            <a:r>
              <a:rPr lang="tr-TR" dirty="0" smtClean="0"/>
              <a:t> , </a:t>
            </a:r>
            <a:r>
              <a:rPr lang="tr-TR" dirty="0" err="1" smtClean="0"/>
              <a:t>ketorolak</a:t>
            </a:r>
            <a:r>
              <a:rPr lang="tr-TR" dirty="0" smtClean="0"/>
              <a:t> ve </a:t>
            </a:r>
            <a:r>
              <a:rPr lang="tr-TR" dirty="0" err="1" smtClean="0"/>
              <a:t>azapropazon</a:t>
            </a:r>
            <a:r>
              <a:rPr lang="tr-TR" dirty="0" smtClean="0"/>
              <a:t> en yüksek </a:t>
            </a:r>
            <a:r>
              <a:rPr lang="tr-TR" dirty="0" err="1" smtClean="0"/>
              <a:t>relatif</a:t>
            </a:r>
            <a:r>
              <a:rPr lang="tr-TR" dirty="0" smtClean="0"/>
              <a:t> (üst GİS komplikasyonlarının) risk ile ilişkiliyken, </a:t>
            </a:r>
            <a:r>
              <a:rPr lang="tr-TR" dirty="0" err="1" smtClean="0"/>
              <a:t>aseclofenak</a:t>
            </a:r>
            <a:r>
              <a:rPr lang="tr-TR" dirty="0" smtClean="0"/>
              <a:t> , </a:t>
            </a:r>
            <a:r>
              <a:rPr lang="tr-TR" dirty="0" err="1" smtClean="0"/>
              <a:t>selekoksib</a:t>
            </a:r>
            <a:r>
              <a:rPr lang="tr-TR" dirty="0" smtClean="0"/>
              <a:t> ve </a:t>
            </a:r>
            <a:r>
              <a:rPr lang="tr-TR" dirty="0" err="1" smtClean="0"/>
              <a:t>ibuprofen</a:t>
            </a:r>
            <a:r>
              <a:rPr lang="tr-TR" dirty="0" smtClean="0"/>
              <a:t> en düşük </a:t>
            </a:r>
            <a:r>
              <a:rPr lang="tr-TR" dirty="0" err="1" smtClean="0"/>
              <a:t>relatif</a:t>
            </a:r>
            <a:r>
              <a:rPr lang="tr-TR" dirty="0" smtClean="0"/>
              <a:t> risk ile ilişkiliydi ve incelemede yer alan diğer tüm </a:t>
            </a:r>
            <a:r>
              <a:rPr lang="tr-TR" dirty="0" err="1" smtClean="0"/>
              <a:t>NSAİİ'ler</a:t>
            </a:r>
            <a:r>
              <a:rPr lang="tr-TR" dirty="0" smtClean="0"/>
              <a:t> için orta düzeyde bir risk bulundu.</a:t>
            </a:r>
          </a:p>
          <a:p>
            <a:r>
              <a:rPr lang="tr-TR" dirty="0" err="1" smtClean="0"/>
              <a:t>İndometasinin</a:t>
            </a:r>
            <a:r>
              <a:rPr lang="tr-TR" dirty="0" smtClean="0"/>
              <a:t> yüksek üst GİS komplikasyonu riski bir ön-ilaç olan </a:t>
            </a:r>
            <a:r>
              <a:rPr lang="tr-TR" dirty="0" err="1" smtClean="0"/>
              <a:t>asemetasin</a:t>
            </a:r>
            <a:r>
              <a:rPr lang="tr-TR" dirty="0" smtClean="0"/>
              <a:t> kullanımıyla azalır. (</a:t>
            </a:r>
            <a:r>
              <a:rPr lang="tr-TR" dirty="0" err="1" smtClean="0"/>
              <a:t>Asemetasin</a:t>
            </a:r>
            <a:r>
              <a:rPr lang="tr-TR" dirty="0" smtClean="0"/>
              <a:t> COX-1 üzerine etkisi daha az)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Asemetasin</a:t>
            </a:r>
            <a:r>
              <a:rPr lang="tr-TR" dirty="0" smtClean="0"/>
              <a:t>; </a:t>
            </a:r>
            <a:r>
              <a:rPr lang="tr-TR" dirty="0" err="1" smtClean="0"/>
              <a:t>osteoartritte</a:t>
            </a:r>
            <a:r>
              <a:rPr lang="tr-TR" dirty="0" smtClean="0"/>
              <a:t> yapılan bir çalışmada </a:t>
            </a:r>
            <a:r>
              <a:rPr lang="tr-TR" dirty="0" err="1" smtClean="0"/>
              <a:t>indometazinle</a:t>
            </a:r>
            <a:r>
              <a:rPr lang="tr-TR" dirty="0" smtClean="0"/>
              <a:t> benzer etkinlik gösterirken GİS yan etki bakımından daha güvenli olduğu görülmüştür. (3 kat daha az yan etki gösterir)</a:t>
            </a:r>
          </a:p>
          <a:p>
            <a:r>
              <a:rPr lang="tr-TR" dirty="0" err="1" smtClean="0"/>
              <a:t>Asemetasinin</a:t>
            </a:r>
            <a:r>
              <a:rPr lang="tr-TR" dirty="0" smtClean="0"/>
              <a:t>, diz </a:t>
            </a:r>
            <a:r>
              <a:rPr lang="tr-TR" dirty="0" err="1" smtClean="0"/>
              <a:t>osteoartrit</a:t>
            </a:r>
            <a:r>
              <a:rPr lang="tr-TR" dirty="0" smtClean="0"/>
              <a:t> tedavisinde 6 haftada </a:t>
            </a:r>
            <a:r>
              <a:rPr lang="tr-TR" dirty="0" err="1" smtClean="0"/>
              <a:t>selekoksib</a:t>
            </a:r>
            <a:r>
              <a:rPr lang="tr-TR" dirty="0" smtClean="0"/>
              <a:t> ile benzer etkinlik ve güvenilirliğe sahip olduğu gösterilmiştir. </a:t>
            </a:r>
          </a:p>
          <a:p>
            <a:r>
              <a:rPr lang="tr-TR" dirty="0" err="1" smtClean="0"/>
              <a:t>Nabumeton</a:t>
            </a:r>
            <a:r>
              <a:rPr lang="tr-TR" dirty="0" smtClean="0"/>
              <a:t> , diğer bir çok </a:t>
            </a:r>
            <a:r>
              <a:rPr lang="tr-TR" dirty="0" err="1" smtClean="0"/>
              <a:t>NSAID'le</a:t>
            </a:r>
            <a:r>
              <a:rPr lang="tr-TR" dirty="0" smtClean="0"/>
              <a:t> karşılaştırıldığında klinik çalışmalarda bildirilen 10 kat daha az GİS yan etki (</a:t>
            </a:r>
            <a:r>
              <a:rPr lang="tr-TR" dirty="0" err="1" smtClean="0"/>
              <a:t>perforasyon</a:t>
            </a:r>
            <a:r>
              <a:rPr lang="tr-TR" dirty="0" smtClean="0"/>
              <a:t>, ülser veya kanama)ile iyi bir güvenlik profili olan ve diğerlerine eşdeğer etkinlik gösteren bir </a:t>
            </a:r>
            <a:r>
              <a:rPr lang="tr-TR" dirty="0" err="1" smtClean="0"/>
              <a:t>NSAID'dir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29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63527"/>
            <a:ext cx="10515600" cy="45641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              ŞEKİL 1 </a:t>
            </a:r>
            <a:endParaRPr lang="tr-TR" dirty="0"/>
          </a:p>
        </p:txBody>
      </p:sp>
      <p:pic>
        <p:nvPicPr>
          <p:cNvPr id="1026" name="Picture 2" descr="C:\Users\w7\Desktop\ppppppppppppppp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781" y="719944"/>
            <a:ext cx="9635066" cy="55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ÜST GİS YAN ETKİ RİSKİ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3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683" y="1374287"/>
            <a:ext cx="10515600" cy="3896901"/>
          </a:xfrm>
        </p:spPr>
        <p:txBody>
          <a:bodyPr/>
          <a:lstStyle/>
          <a:p>
            <a:r>
              <a:rPr lang="tr-TR" dirty="0" smtClean="0"/>
              <a:t>Birçok NSAID‘in yüksek günlük dozları, düşük-orta </a:t>
            </a:r>
            <a:r>
              <a:rPr lang="tr-TR" dirty="0"/>
              <a:t>dozlar </a:t>
            </a:r>
            <a:r>
              <a:rPr lang="tr-TR" dirty="0" smtClean="0"/>
              <a:t>ile karşılaştırıldığında üst GİS komplikasyonu riskinde 2-3 kat </a:t>
            </a:r>
            <a:r>
              <a:rPr lang="tr-TR" dirty="0"/>
              <a:t>artış ile ilişkilidir 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bulgular, </a:t>
            </a:r>
            <a:r>
              <a:rPr lang="tr-TR" dirty="0" smtClean="0"/>
              <a:t>GİS</a:t>
            </a:r>
            <a:r>
              <a:rPr lang="tr-TR" dirty="0"/>
              <a:t> </a:t>
            </a:r>
            <a:r>
              <a:rPr lang="tr-TR" dirty="0" err="1" smtClean="0"/>
              <a:t>toksisitesini</a:t>
            </a:r>
            <a:r>
              <a:rPr lang="tr-TR" dirty="0"/>
              <a:t> </a:t>
            </a:r>
            <a:r>
              <a:rPr lang="tr-TR" dirty="0" smtClean="0"/>
              <a:t>en </a:t>
            </a:r>
            <a:r>
              <a:rPr lang="tr-TR" dirty="0"/>
              <a:t>aza indirmek </a:t>
            </a:r>
            <a:r>
              <a:rPr lang="tr-TR" dirty="0" smtClean="0"/>
              <a:t>ve için daha kısa kullanım süresi ve daha düşük </a:t>
            </a:r>
            <a:r>
              <a:rPr lang="tr-TR" dirty="0"/>
              <a:t>ilaç </a:t>
            </a:r>
            <a:r>
              <a:rPr lang="tr-TR" dirty="0" smtClean="0"/>
              <a:t>dozu kullanımı </a:t>
            </a:r>
            <a:r>
              <a:rPr lang="tr-TR" dirty="0"/>
              <a:t>için güçlü bir gerekçe sağlar .</a:t>
            </a:r>
          </a:p>
        </p:txBody>
      </p:sp>
    </p:spTree>
    <p:extLst>
      <p:ext uri="{BB962C8B-B14F-4D97-AF65-F5344CB8AC3E}">
        <p14:creationId xmlns:p14="http://schemas.microsoft.com/office/powerpoint/2010/main" xmlns="" val="11030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</a:t>
            </a:r>
            <a:r>
              <a:rPr lang="tr-TR" dirty="0" err="1" smtClean="0"/>
              <a:t>Kardiyovasküler</a:t>
            </a:r>
            <a:r>
              <a:rPr lang="tr-TR" dirty="0" smtClean="0"/>
              <a:t> komplikasyonlar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0639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NSAID'lerin</a:t>
            </a:r>
            <a:r>
              <a:rPr lang="tr-TR" dirty="0" smtClean="0"/>
              <a:t> </a:t>
            </a:r>
            <a:r>
              <a:rPr lang="tr-TR" dirty="0"/>
              <a:t>artmış </a:t>
            </a:r>
            <a:r>
              <a:rPr lang="tr-TR" dirty="0" err="1" smtClean="0"/>
              <a:t>kardiyovasküler</a:t>
            </a:r>
            <a:r>
              <a:rPr lang="tr-TR" dirty="0" smtClean="0"/>
              <a:t> risk </a:t>
            </a:r>
            <a:r>
              <a:rPr lang="tr-TR" dirty="0"/>
              <a:t>ile ilişkisi karmaşık bir konudur, ancak günümüzde, tüm oral </a:t>
            </a:r>
            <a:r>
              <a:rPr lang="tr-TR" dirty="0" err="1" smtClean="0"/>
              <a:t>NSAID'lerin</a:t>
            </a:r>
            <a:r>
              <a:rPr lang="tr-TR" dirty="0"/>
              <a:t>, </a:t>
            </a:r>
            <a:r>
              <a:rPr lang="tr-TR" dirty="0" err="1" smtClean="0"/>
              <a:t>selektif</a:t>
            </a:r>
            <a:r>
              <a:rPr lang="tr-TR" dirty="0" smtClean="0"/>
              <a:t> olan ve olmayanların </a:t>
            </a:r>
            <a:r>
              <a:rPr lang="tr-TR" dirty="0"/>
              <a:t>ciddi </a:t>
            </a:r>
            <a:r>
              <a:rPr lang="tr-TR" dirty="0" err="1" smtClean="0"/>
              <a:t>kardiyovasküler</a:t>
            </a:r>
            <a:r>
              <a:rPr lang="tr-TR" dirty="0" smtClean="0"/>
              <a:t> olayların </a:t>
            </a:r>
            <a:r>
              <a:rPr lang="tr-TR" dirty="0"/>
              <a:t>riskini artırma potansiyeline sahip </a:t>
            </a:r>
            <a:r>
              <a:rPr lang="tr-TR" dirty="0" smtClean="0"/>
              <a:t>oldukları bilinmektedir.</a:t>
            </a:r>
          </a:p>
          <a:p>
            <a:r>
              <a:rPr lang="tr-TR" dirty="0" smtClean="0"/>
              <a:t>CNT</a:t>
            </a:r>
            <a:r>
              <a:rPr lang="tr-TR" b="1" dirty="0" smtClean="0"/>
              <a:t> (</a:t>
            </a:r>
            <a:r>
              <a:rPr lang="tr-TR" b="1" dirty="0" err="1" smtClean="0"/>
              <a:t>Coxib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traditional</a:t>
            </a:r>
            <a:r>
              <a:rPr lang="tr-TR" b="1" dirty="0" smtClean="0"/>
              <a:t> NSAID </a:t>
            </a:r>
            <a:r>
              <a:rPr lang="tr-TR" b="1" dirty="0" err="1" smtClean="0"/>
              <a:t>Trialist</a:t>
            </a:r>
            <a:r>
              <a:rPr lang="tr-TR" b="1" dirty="0" smtClean="0"/>
              <a:t> </a:t>
            </a:r>
            <a:r>
              <a:rPr lang="tr-TR" b="1" dirty="0" err="1" smtClean="0"/>
              <a:t>Collaboration</a:t>
            </a:r>
            <a:r>
              <a:rPr lang="tr-TR" b="1" dirty="0" smtClean="0"/>
              <a:t>)</a:t>
            </a:r>
            <a:r>
              <a:rPr lang="tr-TR" dirty="0" smtClean="0"/>
              <a:t> tarafından, 639 RKÇ meta-analizi </a:t>
            </a:r>
            <a:r>
              <a:rPr lang="tr-TR" dirty="0"/>
              <a:t>yapıldı ve büyük damar </a:t>
            </a:r>
            <a:r>
              <a:rPr lang="tr-TR" dirty="0" smtClean="0"/>
              <a:t>olaylarında  </a:t>
            </a:r>
            <a:r>
              <a:rPr lang="tr-TR" dirty="0" err="1"/>
              <a:t>koksib</a:t>
            </a:r>
            <a:r>
              <a:rPr lang="tr-TR" dirty="0"/>
              <a:t> </a:t>
            </a:r>
            <a:r>
              <a:rPr lang="tr-TR" dirty="0" smtClean="0"/>
              <a:t>kullananlarda </a:t>
            </a:r>
            <a:r>
              <a:rPr lang="tr-TR" dirty="0" err="1" smtClean="0"/>
              <a:t>plaseboya</a:t>
            </a:r>
            <a:r>
              <a:rPr lang="tr-TR" dirty="0" smtClean="0"/>
              <a:t> kıyasla yaklaşık </a:t>
            </a:r>
            <a:r>
              <a:rPr lang="tr-TR" dirty="0"/>
              <a:t>üçte bir oranında bir artış olduğu </a:t>
            </a:r>
            <a:r>
              <a:rPr lang="tr-TR" dirty="0" smtClean="0"/>
              <a:t>bulunmuştur </a:t>
            </a:r>
            <a:r>
              <a:rPr lang="tr-TR" dirty="0" smtClean="0"/>
              <a:t>(rate </a:t>
            </a:r>
            <a:r>
              <a:rPr lang="tr-TR" dirty="0" err="1" smtClean="0"/>
              <a:t>ratio</a:t>
            </a:r>
            <a:r>
              <a:rPr lang="tr-TR" dirty="0" smtClean="0"/>
              <a:t>: </a:t>
            </a:r>
            <a:r>
              <a:rPr lang="tr-TR" dirty="0" smtClean="0"/>
              <a:t>1.37;  95% CI: 1.14–1.66; p = 0.0009), bu oran </a:t>
            </a:r>
            <a:r>
              <a:rPr lang="tr-TR" dirty="0" err="1" smtClean="0"/>
              <a:t>diklofenak</a:t>
            </a:r>
            <a:r>
              <a:rPr lang="tr-TR" dirty="0" smtClean="0"/>
              <a:t> için(150</a:t>
            </a:r>
            <a:r>
              <a:rPr lang="tr-TR" dirty="0"/>
              <a:t>  mg / gün) </a:t>
            </a:r>
            <a:r>
              <a:rPr lang="tr-TR" dirty="0" smtClean="0"/>
              <a:t>(</a:t>
            </a:r>
            <a:r>
              <a:rPr lang="tr-TR" dirty="0" smtClean="0"/>
              <a:t>rate </a:t>
            </a:r>
            <a:r>
              <a:rPr lang="tr-TR" dirty="0" err="1" smtClean="0"/>
              <a:t>ratio</a:t>
            </a:r>
            <a:r>
              <a:rPr lang="tr-TR" dirty="0" smtClean="0"/>
              <a:t>: </a:t>
            </a:r>
            <a:r>
              <a:rPr lang="tr-TR" dirty="0" smtClean="0"/>
              <a:t>1.41</a:t>
            </a:r>
            <a:r>
              <a:rPr lang="tr-TR" dirty="0"/>
              <a:t>;% 95 CI: 1.12- 1.78; </a:t>
            </a:r>
            <a:r>
              <a:rPr lang="tr-TR" i="1" dirty="0"/>
              <a:t>p</a:t>
            </a:r>
            <a:r>
              <a:rPr lang="tr-TR" dirty="0"/>
              <a:t> = 0.0036</a:t>
            </a:r>
            <a:r>
              <a:rPr lang="tr-TR" dirty="0" smtClean="0"/>
              <a:t>).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Bu büyük ölçüde </a:t>
            </a:r>
            <a:r>
              <a:rPr lang="tr-TR" dirty="0" err="1" smtClean="0"/>
              <a:t>major</a:t>
            </a:r>
            <a:r>
              <a:rPr lang="tr-TR" dirty="0" smtClean="0"/>
              <a:t> koroner olaylar riskinde yaklaşık dörtte üçlük bir artıştan kaynaklanıyordu. </a:t>
            </a:r>
            <a:r>
              <a:rPr lang="tr-TR" dirty="0" err="1" smtClean="0"/>
              <a:t>İbuprofen</a:t>
            </a:r>
            <a:r>
              <a:rPr lang="tr-TR" dirty="0" smtClean="0"/>
              <a:t> </a:t>
            </a:r>
            <a:r>
              <a:rPr lang="tr-TR" dirty="0"/>
              <a:t>(2400 </a:t>
            </a:r>
            <a:r>
              <a:rPr lang="tr-TR" dirty="0" smtClean="0"/>
              <a:t> mg/ </a:t>
            </a:r>
            <a:r>
              <a:rPr lang="tr-TR" dirty="0"/>
              <a:t>gün) majör koroner olayları da önemli ölçüde artırdı </a:t>
            </a:r>
            <a:r>
              <a:rPr lang="tr-TR" dirty="0" smtClean="0"/>
              <a:t>(</a:t>
            </a:r>
            <a:r>
              <a:rPr lang="tr-TR" dirty="0" smtClean="0"/>
              <a:t>rate </a:t>
            </a:r>
            <a:r>
              <a:rPr lang="tr-TR" dirty="0" err="1" smtClean="0"/>
              <a:t>ratio</a:t>
            </a:r>
            <a:r>
              <a:rPr lang="tr-TR" dirty="0" smtClean="0"/>
              <a:t>: </a:t>
            </a:r>
            <a:r>
              <a:rPr lang="tr-TR" dirty="0" smtClean="0"/>
              <a:t>2.22</a:t>
            </a:r>
            <a:r>
              <a:rPr lang="tr-TR" dirty="0"/>
              <a:t>;% 95 CI: 1.10-4.48; </a:t>
            </a:r>
            <a:r>
              <a:rPr lang="tr-TR" i="1" dirty="0"/>
              <a:t>p</a:t>
            </a:r>
            <a:r>
              <a:rPr lang="tr-TR" dirty="0"/>
              <a:t> = 0.0253) ancak majör </a:t>
            </a:r>
            <a:r>
              <a:rPr lang="tr-TR" dirty="0" err="1"/>
              <a:t>vasküler</a:t>
            </a:r>
            <a:r>
              <a:rPr lang="tr-TR" dirty="0"/>
              <a:t> olayları önemli ölçüde artırmadı </a:t>
            </a:r>
            <a:r>
              <a:rPr lang="tr-TR" dirty="0" smtClean="0"/>
              <a:t>(</a:t>
            </a:r>
            <a:r>
              <a:rPr lang="tr-TR" dirty="0" smtClean="0"/>
              <a:t>rate </a:t>
            </a:r>
            <a:r>
              <a:rPr lang="tr-TR" dirty="0" err="1" smtClean="0"/>
              <a:t>ratio</a:t>
            </a:r>
            <a:r>
              <a:rPr lang="tr-TR" dirty="0" smtClean="0"/>
              <a:t>: </a:t>
            </a:r>
            <a:r>
              <a:rPr lang="tr-TR" dirty="0" smtClean="0"/>
              <a:t>1.44</a:t>
            </a:r>
            <a:r>
              <a:rPr lang="tr-TR" dirty="0"/>
              <a:t>;% 95 CI: 0.89–2.33; </a:t>
            </a:r>
            <a:r>
              <a:rPr lang="tr-TR" i="1" dirty="0"/>
              <a:t>p </a:t>
            </a:r>
            <a:r>
              <a:rPr lang="tr-TR" dirty="0"/>
              <a:t>= 0.14). ). </a:t>
            </a:r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karşılık, yüksek </a:t>
            </a:r>
            <a:r>
              <a:rPr lang="tr-TR" dirty="0" smtClean="0"/>
              <a:t>doz</a:t>
            </a:r>
            <a:r>
              <a:rPr lang="tr-TR" dirty="0"/>
              <a:t> </a:t>
            </a:r>
            <a:r>
              <a:rPr lang="tr-TR" dirty="0" err="1" smtClean="0"/>
              <a:t>naproksen</a:t>
            </a:r>
            <a:r>
              <a:rPr lang="tr-TR" dirty="0" smtClean="0"/>
              <a:t>(1000</a:t>
            </a:r>
            <a:r>
              <a:rPr lang="tr-TR" dirty="0"/>
              <a:t>  mg / gün), diğer </a:t>
            </a:r>
            <a:r>
              <a:rPr lang="tr-TR" dirty="0" err="1"/>
              <a:t>NSAİİ'lere</a:t>
            </a:r>
            <a:r>
              <a:rPr lang="tr-TR" dirty="0"/>
              <a:t> göre daha az </a:t>
            </a:r>
            <a:r>
              <a:rPr lang="tr-TR" dirty="0" err="1"/>
              <a:t>vasküler</a:t>
            </a:r>
            <a:r>
              <a:rPr lang="tr-TR" dirty="0"/>
              <a:t> risk ile ilişkili bulunmuştur </a:t>
            </a:r>
            <a:r>
              <a:rPr lang="tr-TR" dirty="0" smtClean="0"/>
              <a:t>(rate </a:t>
            </a:r>
            <a:r>
              <a:rPr lang="tr-TR" dirty="0" err="1" smtClean="0"/>
              <a:t>ratio</a:t>
            </a:r>
            <a:r>
              <a:rPr lang="tr-TR" dirty="0" smtClean="0"/>
              <a:t> : </a:t>
            </a:r>
            <a:r>
              <a:rPr lang="tr-TR" dirty="0" smtClean="0"/>
              <a:t>0.93</a:t>
            </a:r>
            <a:r>
              <a:rPr lang="tr-TR" dirty="0"/>
              <a:t>;% 95 CI: 0.69-1.27; </a:t>
            </a:r>
            <a:r>
              <a:rPr lang="tr-TR" i="1" dirty="0"/>
              <a:t>p</a:t>
            </a:r>
            <a:r>
              <a:rPr lang="tr-TR" dirty="0"/>
              <a:t> = 0.66) ve majör koroner olaylarda artış yoktur </a:t>
            </a:r>
            <a:r>
              <a:rPr lang="tr-TR" dirty="0" smtClean="0"/>
              <a:t>(rate </a:t>
            </a:r>
            <a:r>
              <a:rPr lang="tr-TR" dirty="0" err="1" smtClean="0"/>
              <a:t>ratio</a:t>
            </a:r>
            <a:r>
              <a:rPr lang="tr-TR" dirty="0" smtClean="0"/>
              <a:t> : </a:t>
            </a:r>
            <a:r>
              <a:rPr lang="tr-TR" dirty="0" smtClean="0"/>
              <a:t>0.84</a:t>
            </a:r>
            <a:r>
              <a:rPr lang="tr-TR" dirty="0"/>
              <a:t>; % 95 CI: 0.52–1.35; </a:t>
            </a:r>
            <a:r>
              <a:rPr lang="tr-TR" i="1" dirty="0"/>
              <a:t>p</a:t>
            </a:r>
            <a:r>
              <a:rPr lang="tr-TR" dirty="0"/>
              <a:t> = 0.48</a:t>
            </a:r>
            <a:r>
              <a:rPr lang="tr-TR" dirty="0" smtClean="0"/>
              <a:t>)</a:t>
            </a:r>
            <a:r>
              <a:rPr lang="tr-TR" dirty="0"/>
              <a:t>.</a:t>
            </a: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63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                ŞEKİL 2</a:t>
            </a:r>
            <a:endParaRPr lang="tr-TR" dirty="0"/>
          </a:p>
        </p:txBody>
      </p:sp>
      <p:pic>
        <p:nvPicPr>
          <p:cNvPr id="2050" name="Picture 2" descr="C:\Users\w7\Desktop\ĞĞĞĞĞ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90" y="1422400"/>
            <a:ext cx="10940009" cy="47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998794" y="6356350"/>
            <a:ext cx="4154606" cy="365125"/>
          </a:xfrm>
        </p:spPr>
        <p:txBody>
          <a:bodyPr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MAJOR VASKÜLER OLAY RİSKİ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0947" y="836763"/>
            <a:ext cx="10515600" cy="556448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Herhangi bir </a:t>
            </a:r>
            <a:r>
              <a:rPr lang="tr-TR" dirty="0" err="1" smtClean="0"/>
              <a:t>NSAID'in</a:t>
            </a:r>
            <a:r>
              <a:rPr lang="tr-TR" dirty="0" smtClean="0"/>
              <a:t> inme riskini anlamlı derecede artırdığına dair bir kanıt yoktu, ancak bir meta-analiz sonucunda , </a:t>
            </a:r>
            <a:r>
              <a:rPr lang="tr-TR" dirty="0" err="1" smtClean="0"/>
              <a:t>ibuprofen</a:t>
            </a:r>
            <a:r>
              <a:rPr lang="tr-TR" dirty="0" smtClean="0"/>
              <a:t> ile daha yüksek inme riski bulmuştur </a:t>
            </a:r>
            <a:r>
              <a:rPr lang="tr-TR" dirty="0" smtClean="0"/>
              <a:t>(rate </a:t>
            </a:r>
            <a:r>
              <a:rPr lang="tr-TR" dirty="0" err="1" smtClean="0"/>
              <a:t>ratio</a:t>
            </a:r>
            <a:r>
              <a:rPr lang="tr-TR" dirty="0" smtClean="0"/>
              <a:t> : </a:t>
            </a:r>
            <a:r>
              <a:rPr lang="tr-TR" dirty="0" smtClean="0"/>
              <a:t>3.36,% 95 CI: 1.00-11.6). </a:t>
            </a:r>
          </a:p>
          <a:p>
            <a:endParaRPr lang="tr-TR" dirty="0" smtClean="0"/>
          </a:p>
          <a:p>
            <a:r>
              <a:rPr lang="tr-TR" dirty="0" smtClean="0"/>
              <a:t>En yaygın kullanılan </a:t>
            </a:r>
            <a:r>
              <a:rPr lang="tr-TR" dirty="0" err="1" smtClean="0"/>
              <a:t>coxib</a:t>
            </a:r>
            <a:r>
              <a:rPr lang="tr-TR" dirty="0" smtClean="0"/>
              <a:t> rejiminin(</a:t>
            </a:r>
            <a:r>
              <a:rPr lang="tr-TR" dirty="0" err="1" smtClean="0"/>
              <a:t>selekoksib</a:t>
            </a:r>
            <a:r>
              <a:rPr lang="tr-TR" dirty="0" smtClean="0"/>
              <a:t> 200 mg / gün) </a:t>
            </a:r>
            <a:r>
              <a:rPr lang="tr-TR" dirty="0" err="1" smtClean="0"/>
              <a:t>vasküler</a:t>
            </a:r>
            <a:r>
              <a:rPr lang="tr-TR" dirty="0" smtClean="0"/>
              <a:t> etkileri istatistiksel olarak belirsizdi.</a:t>
            </a:r>
          </a:p>
          <a:p>
            <a:endParaRPr lang="tr-TR" dirty="0" smtClean="0"/>
          </a:p>
          <a:p>
            <a:r>
              <a:rPr lang="tr-TR" dirty="0" smtClean="0"/>
              <a:t>Farklı </a:t>
            </a:r>
            <a:r>
              <a:rPr lang="tr-TR" dirty="0" err="1" smtClean="0"/>
              <a:t>coxib</a:t>
            </a:r>
            <a:r>
              <a:rPr lang="tr-TR" dirty="0" smtClean="0"/>
              <a:t> rejimlerinin </a:t>
            </a:r>
            <a:r>
              <a:rPr lang="tr-TR" dirty="0" err="1" smtClean="0"/>
              <a:t>vasküler</a:t>
            </a:r>
            <a:r>
              <a:rPr lang="tr-TR" dirty="0" smtClean="0"/>
              <a:t> riskleri en çok çalışılan günlük dozlarda benzer görülmekle birlikte, düşük </a:t>
            </a:r>
            <a:r>
              <a:rPr lang="tr-TR" dirty="0" err="1" smtClean="0"/>
              <a:t>selekoksib</a:t>
            </a:r>
            <a:r>
              <a:rPr lang="tr-TR" dirty="0" smtClean="0"/>
              <a:t> dozları ile düşük risk eğilimi vardı.</a:t>
            </a:r>
          </a:p>
          <a:p>
            <a:endParaRPr lang="tr-TR" dirty="0" smtClean="0"/>
          </a:p>
          <a:p>
            <a:r>
              <a:rPr lang="tr-TR" dirty="0" err="1" smtClean="0"/>
              <a:t>Vasküler</a:t>
            </a:r>
            <a:r>
              <a:rPr lang="tr-TR" dirty="0" smtClean="0"/>
              <a:t> risk, doza bağlı bir etkiyi düşündüren, dozla artan COX-2 </a:t>
            </a:r>
            <a:r>
              <a:rPr lang="tr-TR" dirty="0" err="1" smtClean="0"/>
              <a:t>inhibisyonunun</a:t>
            </a:r>
            <a:r>
              <a:rPr lang="tr-TR" dirty="0" smtClean="0"/>
              <a:t> derecesi ile ilişkili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078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462649"/>
          </a:xfrm>
        </p:spPr>
        <p:txBody>
          <a:bodyPr/>
          <a:lstStyle/>
          <a:p>
            <a:r>
              <a:rPr lang="tr-TR" dirty="0"/>
              <a:t>Akut </a:t>
            </a:r>
            <a:r>
              <a:rPr lang="tr-TR" dirty="0" err="1"/>
              <a:t>miyokard</a:t>
            </a:r>
            <a:r>
              <a:rPr lang="tr-TR" dirty="0"/>
              <a:t> enfarktüsünün </a:t>
            </a:r>
            <a:r>
              <a:rPr lang="tr-TR" dirty="0" smtClean="0"/>
              <a:t>ayrı ayrı </a:t>
            </a:r>
            <a:r>
              <a:rPr lang="tr-TR" dirty="0" err="1" smtClean="0"/>
              <a:t>koksibler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selektif</a:t>
            </a:r>
            <a:r>
              <a:rPr lang="tr-TR" dirty="0" smtClean="0"/>
              <a:t> oral </a:t>
            </a:r>
            <a:r>
              <a:rPr lang="tr-TR" dirty="0" err="1" smtClean="0"/>
              <a:t>NSAID'ler</a:t>
            </a:r>
            <a:r>
              <a:rPr lang="tr-TR" dirty="0" smtClean="0"/>
              <a:t> kullanımı </a:t>
            </a:r>
            <a:r>
              <a:rPr lang="tr-TR" dirty="0"/>
              <a:t>ile riski, daha önce 2,356,885 </a:t>
            </a:r>
            <a:r>
              <a:rPr lang="tr-TR" dirty="0" smtClean="0"/>
              <a:t>kişi-yıllık</a:t>
            </a:r>
            <a:r>
              <a:rPr lang="tr-TR" dirty="0"/>
              <a:t> takip ve 15.334 </a:t>
            </a:r>
            <a:r>
              <a:rPr lang="tr-TR" dirty="0" smtClean="0"/>
              <a:t>akut </a:t>
            </a:r>
            <a:r>
              <a:rPr lang="tr-TR" dirty="0" err="1" smtClean="0"/>
              <a:t>miyokard</a:t>
            </a:r>
            <a:r>
              <a:rPr lang="tr-TR" dirty="0" smtClean="0"/>
              <a:t> enfarktüsünün vakasını</a:t>
            </a:r>
            <a:r>
              <a:rPr lang="tr-TR" dirty="0"/>
              <a:t> içeren geniş iç içe vaka kontrol çalışmasında da </a:t>
            </a:r>
            <a:r>
              <a:rPr lang="tr-TR" dirty="0" smtClean="0"/>
              <a:t>değerlendirilmiştir. </a:t>
            </a:r>
          </a:p>
          <a:p>
            <a:endParaRPr lang="tr-TR" dirty="0" smtClean="0"/>
          </a:p>
          <a:p>
            <a:r>
              <a:rPr lang="tr-TR" dirty="0" err="1" smtClean="0"/>
              <a:t>İndometasin</a:t>
            </a:r>
            <a:r>
              <a:rPr lang="tr-TR" dirty="0" smtClean="0"/>
              <a:t>, </a:t>
            </a:r>
            <a:r>
              <a:rPr lang="tr-TR" dirty="0" err="1" smtClean="0"/>
              <a:t>sulindak</a:t>
            </a:r>
            <a:r>
              <a:rPr lang="tr-TR" dirty="0" smtClean="0"/>
              <a:t> ve </a:t>
            </a:r>
            <a:r>
              <a:rPr lang="tr-TR" dirty="0" err="1" smtClean="0"/>
              <a:t>meloksikam</a:t>
            </a:r>
            <a:r>
              <a:rPr lang="tr-TR" dirty="0" smtClean="0"/>
              <a:t> </a:t>
            </a:r>
            <a:r>
              <a:rPr lang="tr-TR" dirty="0"/>
              <a:t>yüksek akut </a:t>
            </a:r>
            <a:r>
              <a:rPr lang="tr-TR" dirty="0" err="1" smtClean="0"/>
              <a:t>miyokard</a:t>
            </a:r>
            <a:r>
              <a:rPr lang="tr-TR" dirty="0" smtClean="0"/>
              <a:t> enfarktüsü riski </a:t>
            </a:r>
            <a:r>
              <a:rPr lang="tr-TR" dirty="0"/>
              <a:t>ile ilişkili iken, </a:t>
            </a:r>
            <a:r>
              <a:rPr lang="tr-TR" dirty="0" err="1"/>
              <a:t>nabumeton</a:t>
            </a:r>
            <a:r>
              <a:rPr lang="tr-TR" dirty="0"/>
              <a:t> en düşük akut </a:t>
            </a:r>
            <a:r>
              <a:rPr lang="tr-TR" dirty="0" smtClean="0"/>
              <a:t>enfarktüsü riski </a:t>
            </a:r>
            <a:r>
              <a:rPr lang="tr-TR" dirty="0"/>
              <a:t>ile ilişkiliydi 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err="1" smtClean="0"/>
              <a:t>Koksibler</a:t>
            </a:r>
            <a:r>
              <a:rPr lang="tr-TR" dirty="0" smtClean="0"/>
              <a:t> </a:t>
            </a:r>
            <a:r>
              <a:rPr lang="tr-TR" dirty="0"/>
              <a:t>arasında </a:t>
            </a:r>
            <a:r>
              <a:rPr lang="tr-TR" dirty="0" err="1"/>
              <a:t>rofekoksib</a:t>
            </a:r>
            <a:r>
              <a:rPr lang="tr-TR" dirty="0"/>
              <a:t> en yüksek riskle ilişkili iken, </a:t>
            </a:r>
            <a:r>
              <a:rPr lang="tr-TR" dirty="0" err="1"/>
              <a:t>selekoksib</a:t>
            </a:r>
            <a:r>
              <a:rPr lang="tr-TR" dirty="0"/>
              <a:t> (tüm dozlar) ve düşük doz </a:t>
            </a:r>
            <a:r>
              <a:rPr lang="tr-TR" dirty="0" err="1"/>
              <a:t>valdecoxib</a:t>
            </a:r>
            <a:r>
              <a:rPr lang="tr-TR" dirty="0"/>
              <a:t> (20) mg / gün) en düşük akut MI riski ile </a:t>
            </a:r>
            <a:r>
              <a:rPr lang="tr-TR" dirty="0" smtClean="0"/>
              <a:t>ilişkiliydi.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30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20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               ŞEKİL 3 </a:t>
            </a:r>
            <a:endParaRPr lang="tr-TR" dirty="0"/>
          </a:p>
        </p:txBody>
      </p:sp>
      <p:pic>
        <p:nvPicPr>
          <p:cNvPr id="3074" name="Picture 2" descr="C:\Users\w7\Desktop\Y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0676467" cy="53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6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37230"/>
            <a:ext cx="10515600" cy="556828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Osteoartrit</a:t>
            </a:r>
            <a:r>
              <a:rPr lang="tr-TR" b="1" dirty="0" smtClean="0"/>
              <a:t> Tedavisinde Oral NSAID </a:t>
            </a:r>
            <a:r>
              <a:rPr lang="tr-TR" b="1" dirty="0" err="1" smtClean="0"/>
              <a:t>lerin</a:t>
            </a:r>
            <a:r>
              <a:rPr lang="tr-TR" b="1" dirty="0" smtClean="0"/>
              <a:t> ve Analjeziklerin Etkinliği ve Güvenilirliği: Gerçek Yaşam Verileri ve Anketlerden Elde Edilen Kanıtlar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                                                   Dr. Mahmut ÖZAYDIN</a:t>
            </a:r>
            <a:br>
              <a:rPr lang="tr-TR" b="1" dirty="0" smtClean="0"/>
            </a:br>
            <a:r>
              <a:rPr lang="tr-TR" b="1" dirty="0" smtClean="0"/>
              <a:t>                                               KTÜ Aile Hekimliği A.B.D.</a:t>
            </a:r>
            <a:br>
              <a:rPr lang="tr-TR" b="1" dirty="0" smtClean="0"/>
            </a:br>
            <a:r>
              <a:rPr lang="tr-TR" b="1" dirty="0" smtClean="0"/>
              <a:t>                                                                    22.01.2019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                               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04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329" y="448253"/>
            <a:ext cx="10515600" cy="12380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Gerçek yaşam </a:t>
            </a:r>
            <a:r>
              <a:rPr lang="tr-TR" dirty="0" err="1" smtClean="0"/>
              <a:t>osteoartrit</a:t>
            </a:r>
            <a:r>
              <a:rPr lang="tr-TR" dirty="0" smtClean="0"/>
              <a:t> hastalarında   </a:t>
            </a:r>
            <a:r>
              <a:rPr lang="tr-TR" dirty="0" err="1" smtClean="0"/>
              <a:t>NSAID'lerin</a:t>
            </a:r>
            <a:r>
              <a:rPr lang="tr-TR" dirty="0" smtClean="0"/>
              <a:t> kullanımı hakkında rehberlik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0" cy="4572000"/>
          </a:xfrm>
        </p:spPr>
        <p:txBody>
          <a:bodyPr>
            <a:normAutofit/>
          </a:bodyPr>
          <a:lstStyle/>
          <a:p>
            <a:r>
              <a:rPr lang="tr-TR" dirty="0" smtClean="0"/>
              <a:t>Klinik </a:t>
            </a:r>
            <a:r>
              <a:rPr lang="tr-TR" dirty="0"/>
              <a:t>uygulamada kullanılacak NSAID seçimi, bireysel hasta özelliklerine ve </a:t>
            </a:r>
            <a:r>
              <a:rPr lang="tr-TR" dirty="0" smtClean="0"/>
              <a:t>tıbbi öyküye bağlıdır.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İleri </a:t>
            </a:r>
            <a:r>
              <a:rPr lang="tr-TR" dirty="0"/>
              <a:t>yaş, </a:t>
            </a:r>
            <a:r>
              <a:rPr lang="tr-TR" dirty="0" smtClean="0"/>
              <a:t>GİS</a:t>
            </a:r>
            <a:r>
              <a:rPr lang="tr-TR" dirty="0"/>
              <a:t> ülseri öyküsü ve </a:t>
            </a:r>
            <a:r>
              <a:rPr lang="tr-TR" dirty="0" err="1" smtClean="0"/>
              <a:t>kortikosteroid</a:t>
            </a:r>
            <a:r>
              <a:rPr lang="tr-TR" dirty="0" smtClean="0"/>
              <a:t> , </a:t>
            </a:r>
            <a:r>
              <a:rPr lang="tr-TR" dirty="0"/>
              <a:t>aspirin </a:t>
            </a:r>
            <a:r>
              <a:rPr lang="tr-TR" dirty="0" smtClean="0"/>
              <a:t>veya</a:t>
            </a:r>
            <a:r>
              <a:rPr lang="tr-TR" dirty="0"/>
              <a:t> </a:t>
            </a:r>
            <a:r>
              <a:rPr lang="tr-TR" dirty="0" err="1" smtClean="0"/>
              <a:t>antikoagülan</a:t>
            </a:r>
            <a:r>
              <a:rPr lang="tr-TR" dirty="0" smtClean="0"/>
              <a:t> kullanımı  gibi üst GİS komplikasyonu riskini artıran hasta faktörleri tanımlanmıştır. </a:t>
            </a:r>
          </a:p>
          <a:p>
            <a:r>
              <a:rPr lang="tr-TR" dirty="0" smtClean="0"/>
              <a:t>ESCEO</a:t>
            </a:r>
            <a:r>
              <a:rPr lang="tr-TR" dirty="0"/>
              <a:t>, hastaların risk faktörleri açısından değerlendirilmesini ve tedavi </a:t>
            </a:r>
            <a:r>
              <a:rPr lang="tr-TR" dirty="0" smtClean="0"/>
              <a:t>kararı vermeden </a:t>
            </a:r>
            <a:r>
              <a:rPr lang="tr-TR" dirty="0"/>
              <a:t>önce tedavinin risk: </a:t>
            </a:r>
            <a:r>
              <a:rPr lang="tr-TR" dirty="0" smtClean="0"/>
              <a:t>fayda oranının</a:t>
            </a:r>
            <a:r>
              <a:rPr lang="tr-TR" dirty="0"/>
              <a:t> belirlenmesini </a:t>
            </a:r>
            <a:r>
              <a:rPr lang="tr-TR" dirty="0" smtClean="0"/>
              <a:t>önermektedir.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Hasta tercihi; örneğin dozaj rejimi konusunda, </a:t>
            </a:r>
            <a:r>
              <a:rPr lang="tr-TR" dirty="0"/>
              <a:t>günde bir kez veya daha sık </a:t>
            </a:r>
            <a:r>
              <a:rPr lang="tr-TR" dirty="0" err="1"/>
              <a:t>dozlamanın</a:t>
            </a:r>
            <a:r>
              <a:rPr lang="tr-TR" dirty="0"/>
              <a:t> istenip istenmediği </a:t>
            </a:r>
            <a:r>
              <a:rPr lang="tr-TR" dirty="0" smtClean="0"/>
              <a:t>önemli </a:t>
            </a:r>
            <a:r>
              <a:rPr lang="tr-TR" dirty="0"/>
              <a:t>bir husustur.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936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1"/>
          </a:xfrm>
        </p:spPr>
        <p:txBody>
          <a:bodyPr/>
          <a:lstStyle/>
          <a:p>
            <a:r>
              <a:rPr lang="tr-TR" dirty="0" smtClean="0"/>
              <a:t>                                   ŞEKİL 4 </a:t>
            </a:r>
            <a:endParaRPr lang="tr-TR" dirty="0"/>
          </a:p>
        </p:txBody>
      </p:sp>
      <p:pic>
        <p:nvPicPr>
          <p:cNvPr id="4098" name="Picture 2" descr="C:\Users\w7\Desktop\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867" y="1145691"/>
            <a:ext cx="10515600" cy="509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9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34390"/>
            <a:ext cx="10515600" cy="602078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Oral NSAID kullanımıyla ilişkili </a:t>
            </a:r>
            <a:r>
              <a:rPr lang="tr-TR" dirty="0" smtClean="0"/>
              <a:t>GİS </a:t>
            </a:r>
            <a:r>
              <a:rPr lang="tr-TR" dirty="0"/>
              <a:t>komplikasyonları , </a:t>
            </a:r>
            <a:r>
              <a:rPr lang="tr-TR" dirty="0" smtClean="0"/>
              <a:t>ABD’deki</a:t>
            </a:r>
            <a:r>
              <a:rPr lang="tr-TR" dirty="0"/>
              <a:t> en yaygın ciddi ilaç </a:t>
            </a:r>
            <a:r>
              <a:rPr lang="tr-TR" dirty="0" smtClean="0"/>
              <a:t>reaksiyonlarıdır.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NSAID </a:t>
            </a:r>
            <a:r>
              <a:rPr lang="tr-TR" dirty="0"/>
              <a:t>ile ilişkili </a:t>
            </a:r>
            <a:r>
              <a:rPr lang="tr-TR" dirty="0" smtClean="0"/>
              <a:t>GİS yan etkilerinin büyük </a:t>
            </a:r>
            <a:r>
              <a:rPr lang="tr-TR" dirty="0"/>
              <a:t>bir çoğunluğu, bir komplikasyon ortaya çıkana kadar </a:t>
            </a:r>
            <a:r>
              <a:rPr lang="tr-TR" dirty="0" err="1"/>
              <a:t>asemptomatiktir</a:t>
            </a:r>
            <a:r>
              <a:rPr lang="tr-TR" dirty="0"/>
              <a:t>, yani, karın </a:t>
            </a:r>
            <a:r>
              <a:rPr lang="tr-TR" dirty="0" smtClean="0"/>
              <a:t>ağrısı</a:t>
            </a:r>
            <a:r>
              <a:rPr lang="tr-TR" dirty="0"/>
              <a:t> </a:t>
            </a:r>
            <a:r>
              <a:rPr lang="tr-TR" dirty="0" smtClean="0"/>
              <a:t>ve</a:t>
            </a:r>
            <a:r>
              <a:rPr lang="tr-TR" dirty="0"/>
              <a:t> kusma gibi hafif yan etkilerden önce </a:t>
            </a:r>
            <a:r>
              <a:rPr lang="tr-TR" dirty="0" smtClean="0"/>
              <a:t>gelişmezler</a:t>
            </a:r>
            <a:r>
              <a:rPr lang="tr-TR" dirty="0"/>
              <a:t>. </a:t>
            </a:r>
            <a:endParaRPr lang="tr-TR" dirty="0" smtClean="0"/>
          </a:p>
          <a:p>
            <a:r>
              <a:rPr lang="tr-TR" dirty="0" smtClean="0"/>
              <a:t>Proton </a:t>
            </a:r>
            <a:r>
              <a:rPr lang="tr-TR" dirty="0"/>
              <a:t>pompa inhibitörleri </a:t>
            </a:r>
            <a:r>
              <a:rPr lang="tr-TR" dirty="0" smtClean="0"/>
              <a:t>gibi </a:t>
            </a:r>
            <a:r>
              <a:rPr lang="tr-TR" dirty="0"/>
              <a:t>eşzamanlı </a:t>
            </a:r>
            <a:r>
              <a:rPr lang="tr-TR" dirty="0" err="1"/>
              <a:t>gastroprotektif</a:t>
            </a:r>
            <a:r>
              <a:rPr lang="tr-TR" dirty="0"/>
              <a:t> ajanların kullanımı,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NSAID'lerle</a:t>
            </a:r>
            <a:r>
              <a:rPr lang="tr-TR" dirty="0" smtClean="0"/>
              <a:t> GİS </a:t>
            </a:r>
            <a:r>
              <a:rPr lang="tr-TR" dirty="0"/>
              <a:t>komplikasyonlarının riskini azaltmak için en sık önerilen tedavi yöntemleridir. </a:t>
            </a:r>
            <a:endParaRPr lang="tr-TR" dirty="0" smtClean="0"/>
          </a:p>
          <a:p>
            <a:r>
              <a:rPr lang="tr-TR" dirty="0" smtClean="0"/>
              <a:t>Ayrıca</a:t>
            </a:r>
            <a:r>
              <a:rPr lang="tr-TR" dirty="0"/>
              <a:t>, </a:t>
            </a:r>
            <a:r>
              <a:rPr lang="tr-TR" dirty="0" smtClean="0"/>
              <a:t>yüksek doz</a:t>
            </a:r>
            <a:r>
              <a:rPr lang="tr-TR" dirty="0"/>
              <a:t> </a:t>
            </a:r>
            <a:r>
              <a:rPr lang="tr-TR" dirty="0" err="1" smtClean="0"/>
              <a:t>famotidin</a:t>
            </a:r>
            <a:r>
              <a:rPr lang="tr-TR" dirty="0"/>
              <a:t> </a:t>
            </a:r>
            <a:r>
              <a:rPr lang="tr-TR" dirty="0" smtClean="0"/>
              <a:t>veya</a:t>
            </a:r>
            <a:r>
              <a:rPr lang="tr-TR" dirty="0"/>
              <a:t> </a:t>
            </a:r>
            <a:r>
              <a:rPr lang="tr-TR" dirty="0" err="1"/>
              <a:t>misoprostol</a:t>
            </a:r>
            <a:r>
              <a:rPr lang="tr-TR" dirty="0"/>
              <a:t> </a:t>
            </a:r>
            <a:r>
              <a:rPr lang="tr-TR" dirty="0" smtClean="0"/>
              <a:t>ile birlikte kullanımları, </a:t>
            </a:r>
            <a:r>
              <a:rPr lang="tr-TR" dirty="0" err="1" smtClean="0"/>
              <a:t>gastrik</a:t>
            </a:r>
            <a:r>
              <a:rPr lang="tr-TR" dirty="0" smtClean="0"/>
              <a:t> ülser komplikasyonlarını % </a:t>
            </a:r>
            <a:r>
              <a:rPr lang="tr-TR" dirty="0"/>
              <a:t>50-60 </a:t>
            </a:r>
            <a:r>
              <a:rPr lang="tr-TR" dirty="0" smtClean="0"/>
              <a:t>azaltır.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Daha önce, bir</a:t>
            </a:r>
            <a:r>
              <a:rPr lang="tr-TR" dirty="0"/>
              <a:t> ülser </a:t>
            </a:r>
            <a:r>
              <a:rPr lang="tr-TR" dirty="0" smtClean="0"/>
              <a:t>kanaması</a:t>
            </a:r>
            <a:r>
              <a:rPr lang="tr-TR" dirty="0"/>
              <a:t> </a:t>
            </a:r>
            <a:r>
              <a:rPr lang="tr-TR" dirty="0" smtClean="0"/>
              <a:t>öyküsü </a:t>
            </a:r>
            <a:r>
              <a:rPr lang="tr-TR" dirty="0"/>
              <a:t>olan hastalar </a:t>
            </a:r>
            <a:r>
              <a:rPr lang="tr-TR" dirty="0" smtClean="0"/>
              <a:t>arasında </a:t>
            </a:r>
            <a:r>
              <a:rPr lang="tr-TR" dirty="0" err="1" smtClean="0"/>
              <a:t>diklofenak</a:t>
            </a:r>
            <a:r>
              <a:rPr lang="tr-TR" dirty="0" smtClean="0"/>
              <a:t> +</a:t>
            </a:r>
            <a:r>
              <a:rPr lang="tr-TR" dirty="0"/>
              <a:t> </a:t>
            </a:r>
            <a:r>
              <a:rPr lang="tr-TR" dirty="0" err="1"/>
              <a:t>omeprazol</a:t>
            </a:r>
            <a:r>
              <a:rPr lang="tr-TR" dirty="0"/>
              <a:t> ile tedavi , tekrarlayan kanamanın önlenmesi açısından </a:t>
            </a:r>
            <a:r>
              <a:rPr lang="tr-TR" dirty="0" smtClean="0"/>
              <a:t>tek başına </a:t>
            </a:r>
            <a:r>
              <a:rPr lang="tr-TR" dirty="0" err="1" smtClean="0"/>
              <a:t>selekoksib</a:t>
            </a:r>
            <a:r>
              <a:rPr lang="tr-TR" dirty="0" smtClean="0"/>
              <a:t> ile</a:t>
            </a:r>
            <a:r>
              <a:rPr lang="tr-TR" dirty="0"/>
              <a:t> tedavi kadar güvenli olduğu </a:t>
            </a:r>
            <a:r>
              <a:rPr lang="tr-TR" dirty="0" smtClean="0"/>
              <a:t>gösterilmiştir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103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/>
          <a:lstStyle/>
          <a:p>
            <a:r>
              <a:rPr lang="tr-TR" dirty="0" err="1" smtClean="0"/>
              <a:t>Koksibler</a:t>
            </a:r>
            <a:r>
              <a:rPr lang="tr-TR" dirty="0"/>
              <a:t> </a:t>
            </a:r>
            <a:r>
              <a:rPr lang="tr-TR" dirty="0" smtClean="0"/>
              <a:t>; </a:t>
            </a: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NSAID’ler</a:t>
            </a:r>
            <a:r>
              <a:rPr lang="tr-TR" dirty="0" smtClean="0"/>
              <a:t> </a:t>
            </a:r>
            <a:r>
              <a:rPr lang="tr-TR" dirty="0"/>
              <a:t>ile karşılaştırıldığında </a:t>
            </a:r>
            <a:r>
              <a:rPr lang="tr-TR" dirty="0" smtClean="0"/>
              <a:t>üst GİS komplikasyonu için daha düşük </a:t>
            </a:r>
            <a:r>
              <a:rPr lang="tr-TR" dirty="0"/>
              <a:t>bir risk ile </a:t>
            </a:r>
            <a:r>
              <a:rPr lang="tr-TR" dirty="0" smtClean="0"/>
              <a:t>ilişkiliyken, </a:t>
            </a:r>
            <a:r>
              <a:rPr lang="tr-TR" dirty="0" err="1" smtClean="0"/>
              <a:t>plasebo</a:t>
            </a:r>
            <a:r>
              <a:rPr lang="tr-TR" dirty="0" smtClean="0"/>
              <a:t> ile karşılaştırıldığında bu risk önemli ölçüde artmıştır.</a:t>
            </a:r>
          </a:p>
          <a:p>
            <a:r>
              <a:rPr lang="tr-TR" dirty="0" smtClean="0"/>
              <a:t>ESCEO </a:t>
            </a:r>
            <a:r>
              <a:rPr lang="tr-TR" dirty="0"/>
              <a:t>algoritması, düşük </a:t>
            </a:r>
            <a:r>
              <a:rPr lang="tr-TR" dirty="0" smtClean="0"/>
              <a:t>(normal</a:t>
            </a:r>
            <a:r>
              <a:rPr lang="tr-TR" dirty="0"/>
              <a:t>) </a:t>
            </a:r>
            <a:r>
              <a:rPr lang="tr-TR" dirty="0" smtClean="0"/>
              <a:t>GİS komplikasyon </a:t>
            </a:r>
            <a:r>
              <a:rPr lang="tr-TR" dirty="0"/>
              <a:t>riski olan hastalarda , </a:t>
            </a:r>
            <a:r>
              <a:rPr lang="tr-TR" dirty="0" err="1"/>
              <a:t>klinisyenin</a:t>
            </a:r>
            <a:r>
              <a:rPr lang="tr-TR" dirty="0"/>
              <a:t> </a:t>
            </a:r>
            <a:r>
              <a:rPr lang="tr-TR" dirty="0" smtClean="0"/>
              <a:t>kararına dayanarak</a:t>
            </a:r>
            <a:r>
              <a:rPr lang="tr-TR" dirty="0"/>
              <a:t>, </a:t>
            </a: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selektif</a:t>
            </a:r>
            <a:r>
              <a:rPr lang="tr-TR" dirty="0" smtClean="0"/>
              <a:t> NSAID+PPI </a:t>
            </a:r>
            <a:r>
              <a:rPr lang="tr-TR" dirty="0"/>
              <a:t>veya COX-2 </a:t>
            </a:r>
            <a:r>
              <a:rPr lang="tr-TR" dirty="0" err="1" smtClean="0"/>
              <a:t>selektif</a:t>
            </a:r>
            <a:r>
              <a:rPr lang="tr-TR" dirty="0" smtClean="0"/>
              <a:t> NSAID reçete </a:t>
            </a:r>
            <a:r>
              <a:rPr lang="tr-TR" dirty="0"/>
              <a:t>etmeyi önerir . </a:t>
            </a:r>
            <a:endParaRPr lang="tr-TR" dirty="0" smtClean="0"/>
          </a:p>
          <a:p>
            <a:r>
              <a:rPr lang="tr-TR" dirty="0" smtClean="0"/>
              <a:t>Yüksek GİS komplikasyon riski </a:t>
            </a:r>
            <a:r>
              <a:rPr lang="tr-TR" dirty="0"/>
              <a:t>olan </a:t>
            </a:r>
            <a:r>
              <a:rPr lang="tr-TR" dirty="0" smtClean="0"/>
              <a:t>hastalarda (Düşük dozda aspirin alan hastalar dahil)</a:t>
            </a:r>
            <a:r>
              <a:rPr lang="tr-TR" dirty="0"/>
              <a:t> 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NSAID'lerden</a:t>
            </a:r>
            <a:r>
              <a:rPr lang="tr-TR" dirty="0" smtClean="0"/>
              <a:t> </a:t>
            </a:r>
            <a:r>
              <a:rPr lang="tr-TR" dirty="0"/>
              <a:t>kaçınılmalı ve COX-2 seçici </a:t>
            </a:r>
            <a:r>
              <a:rPr lang="tr-TR" dirty="0" err="1"/>
              <a:t>NSAID'lerin</a:t>
            </a:r>
            <a:r>
              <a:rPr lang="tr-TR" dirty="0"/>
              <a:t> bir PPI ile birlikte </a:t>
            </a:r>
            <a:r>
              <a:rPr lang="tr-TR" dirty="0" err="1"/>
              <a:t>reçetelenmesi</a:t>
            </a:r>
            <a:r>
              <a:rPr lang="tr-TR" dirty="0"/>
              <a:t> </a:t>
            </a:r>
            <a:r>
              <a:rPr lang="tr-TR" dirty="0" smtClean="0"/>
              <a:t>gerekir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080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2480" y="197485"/>
            <a:ext cx="10515600" cy="960755"/>
          </a:xfrm>
        </p:spPr>
        <p:txBody>
          <a:bodyPr>
            <a:normAutofit/>
          </a:bodyPr>
          <a:lstStyle/>
          <a:p>
            <a:r>
              <a:rPr lang="tr-TR" sz="2400" dirty="0"/>
              <a:t>TABLO </a:t>
            </a:r>
            <a:r>
              <a:rPr lang="tr-TR" sz="2400" dirty="0" smtClean="0"/>
              <a:t>2: ESCEO 2.BASAMAK TEDAVİ ÖNERİLERİ, </a:t>
            </a:r>
            <a:r>
              <a:rPr lang="tr-TR" sz="2400" dirty="0"/>
              <a:t>OSTEOARTRİTTE ORAL </a:t>
            </a:r>
            <a:r>
              <a:rPr lang="tr-TR" sz="2400" dirty="0" smtClean="0"/>
              <a:t>NSAİİ’LERLE KALICI SEMPTOMLARIN İLERİ FARMAKOLOJİK YÖNETİMİ</a:t>
            </a:r>
            <a:endParaRPr lang="tr-TR" sz="2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3832131"/>
              </p:ext>
            </p:extLst>
          </p:nvPr>
        </p:nvGraphicFramePr>
        <p:xfrm>
          <a:off x="381000" y="1266821"/>
          <a:ext cx="11446933" cy="539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348"/>
                <a:gridCol w="3010119"/>
                <a:gridCol w="2861733"/>
                <a:gridCol w="2861733"/>
              </a:tblGrid>
              <a:tr h="695225"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Aralıklı</a:t>
                      </a:r>
                      <a:r>
                        <a:rPr lang="tr-TR" baseline="0" dirty="0" smtClean="0"/>
                        <a:t> veya Sürekli (Daha Uzun Döngüler) Oral </a:t>
                      </a:r>
                      <a:r>
                        <a:rPr lang="tr-TR" baseline="0" dirty="0" err="1" smtClean="0"/>
                        <a:t>NSAİİ’ler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02101">
                <a:tc>
                  <a:txBody>
                    <a:bodyPr/>
                    <a:lstStyle/>
                    <a:p>
                      <a:r>
                        <a:rPr lang="tr-TR" b="1" dirty="0" smtClean="0"/>
                        <a:t>Normal GİS riski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Yüksek GİS komplikasyon riski</a:t>
                      </a:r>
                    </a:p>
                    <a:p>
                      <a:r>
                        <a:rPr lang="tr-TR" b="1" dirty="0" smtClean="0"/>
                        <a:t>(Düşük</a:t>
                      </a:r>
                      <a:r>
                        <a:rPr lang="tr-TR" b="1" baseline="0" dirty="0" smtClean="0"/>
                        <a:t> doz aspirin kullanımı dahil)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Yüksek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kardiyovasküler</a:t>
                      </a:r>
                      <a:r>
                        <a:rPr lang="tr-TR" b="1" baseline="0" dirty="0" smtClean="0"/>
                        <a:t> risk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Yüksek </a:t>
                      </a:r>
                      <a:r>
                        <a:rPr lang="tr-TR" b="1" dirty="0" err="1" smtClean="0"/>
                        <a:t>renal</a:t>
                      </a:r>
                      <a:r>
                        <a:rPr lang="tr-TR" b="1" dirty="0" smtClean="0"/>
                        <a:t> risk</a:t>
                      </a:r>
                      <a:endParaRPr lang="tr-TR" b="1" dirty="0"/>
                    </a:p>
                  </a:txBody>
                  <a:tcPr/>
                </a:tc>
              </a:tr>
              <a:tr h="695225">
                <a:tc>
                  <a:txBody>
                    <a:bodyPr/>
                    <a:lstStyle/>
                    <a:p>
                      <a:r>
                        <a:rPr lang="tr-TR" dirty="0" smtClean="0"/>
                        <a:t>PPI</a:t>
                      </a:r>
                      <a:r>
                        <a:rPr lang="tr-TR" baseline="0" dirty="0" smtClean="0"/>
                        <a:t> ile birlikte </a:t>
                      </a:r>
                      <a:r>
                        <a:rPr lang="tr-TR" baseline="0" dirty="0" err="1" smtClean="0"/>
                        <a:t>non</a:t>
                      </a:r>
                      <a:r>
                        <a:rPr lang="tr-TR" baseline="0" dirty="0" smtClean="0"/>
                        <a:t>-</a:t>
                      </a:r>
                      <a:r>
                        <a:rPr lang="tr-TR" baseline="0" dirty="0" err="1" smtClean="0"/>
                        <a:t>selektif</a:t>
                      </a:r>
                      <a:r>
                        <a:rPr lang="tr-TR" baseline="0" dirty="0" smtClean="0"/>
                        <a:t> NSAİİ verilebilir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PPI ile COX-2 </a:t>
                      </a:r>
                      <a:r>
                        <a:rPr lang="tr-TR" dirty="0" err="1" smtClean="0"/>
                        <a:t>selektif</a:t>
                      </a:r>
                      <a:r>
                        <a:rPr lang="tr-TR" baseline="0" dirty="0" smtClean="0"/>
                        <a:t> NSAİİ verilebilir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Naproksen</a:t>
                      </a:r>
                      <a:r>
                        <a:rPr lang="tr-TR" dirty="0" smtClean="0"/>
                        <a:t> tercih 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NSAİİ’lerden</a:t>
                      </a:r>
                      <a:r>
                        <a:rPr lang="tr-TR" baseline="0" dirty="0" smtClean="0"/>
                        <a:t> kaçının (GFR&lt;30 </a:t>
                      </a:r>
                      <a:r>
                        <a:rPr lang="tr-TR" baseline="0" dirty="0" err="1" smtClean="0"/>
                        <a:t>cc</a:t>
                      </a:r>
                      <a:r>
                        <a:rPr lang="tr-TR" baseline="0" dirty="0" smtClean="0"/>
                        <a:t>/</a:t>
                      </a:r>
                      <a:r>
                        <a:rPr lang="tr-TR" baseline="0" dirty="0" err="1" smtClean="0"/>
                        <a:t>dk</a:t>
                      </a:r>
                      <a:r>
                        <a:rPr lang="tr-TR" baseline="0" dirty="0" smtClean="0"/>
                        <a:t> ise), diğer durumlarda dikkatli olun</a:t>
                      </a:r>
                      <a:endParaRPr lang="tr-TR" dirty="0"/>
                    </a:p>
                  </a:txBody>
                  <a:tcPr/>
                </a:tc>
              </a:tr>
              <a:tr h="1172731">
                <a:tc>
                  <a:txBody>
                    <a:bodyPr/>
                    <a:lstStyle/>
                    <a:p>
                      <a:r>
                        <a:rPr lang="tr-TR" dirty="0" smtClean="0"/>
                        <a:t>COX-2 </a:t>
                      </a:r>
                      <a:r>
                        <a:rPr lang="tr-TR" dirty="0" err="1" smtClean="0"/>
                        <a:t>selektif</a:t>
                      </a:r>
                      <a:r>
                        <a:rPr lang="tr-TR" baseline="0" dirty="0" smtClean="0"/>
                        <a:t> NSAİİ  (PPI düşünün) verilebilir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Non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selektif</a:t>
                      </a:r>
                      <a:r>
                        <a:rPr lang="tr-TR" baseline="0" dirty="0" smtClean="0"/>
                        <a:t> NSAİİ </a:t>
                      </a:r>
                      <a:r>
                        <a:rPr lang="tr-TR" baseline="0" dirty="0" err="1" smtClean="0"/>
                        <a:t>lerden</a:t>
                      </a:r>
                      <a:r>
                        <a:rPr lang="tr-TR" baseline="0" dirty="0" smtClean="0"/>
                        <a:t> kaçının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Yüksek doz </a:t>
                      </a:r>
                      <a:r>
                        <a:rPr lang="tr-TR" dirty="0" err="1" smtClean="0"/>
                        <a:t>Diklofenak</a:t>
                      </a:r>
                      <a:r>
                        <a:rPr lang="tr-TR" dirty="0" smtClean="0"/>
                        <a:t> ve </a:t>
                      </a:r>
                      <a:r>
                        <a:rPr lang="tr-TR" dirty="0" err="1" smtClean="0"/>
                        <a:t>İbuprofen</a:t>
                      </a:r>
                      <a:r>
                        <a:rPr lang="tr-TR" dirty="0" smtClean="0"/>
                        <a:t> kullanmaktan kaçının (düşük dozda aspirin kullanıyorsa)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6659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Non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selektif</a:t>
                      </a:r>
                      <a:r>
                        <a:rPr lang="tr-TR" dirty="0" smtClean="0"/>
                        <a:t> diğer NSAİİ </a:t>
                      </a:r>
                      <a:r>
                        <a:rPr lang="tr-TR" dirty="0" err="1" smtClean="0"/>
                        <a:t>lerle</a:t>
                      </a:r>
                      <a:r>
                        <a:rPr lang="tr-TR" dirty="0" smtClean="0"/>
                        <a:t> dikkat edin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0210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COX-2 </a:t>
                      </a:r>
                      <a:r>
                        <a:rPr lang="tr-TR" dirty="0" err="1" smtClean="0"/>
                        <a:t>selektif</a:t>
                      </a:r>
                      <a:r>
                        <a:rPr lang="tr-TR" baseline="0" dirty="0" smtClean="0"/>
                        <a:t> NSAİİ </a:t>
                      </a:r>
                      <a:r>
                        <a:rPr lang="tr-TR" baseline="0" dirty="0" err="1" smtClean="0"/>
                        <a:t>lerden</a:t>
                      </a:r>
                      <a:r>
                        <a:rPr lang="tr-TR" baseline="0" dirty="0" smtClean="0"/>
                        <a:t> kaçının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31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88178"/>
            <a:ext cx="10515600" cy="2838202"/>
          </a:xfrm>
        </p:spPr>
        <p:txBody>
          <a:bodyPr>
            <a:normAutofit/>
          </a:bodyPr>
          <a:lstStyle/>
          <a:p>
            <a:r>
              <a:rPr lang="tr-TR" dirty="0"/>
              <a:t>Oral </a:t>
            </a:r>
            <a:r>
              <a:rPr lang="tr-TR" dirty="0" smtClean="0"/>
              <a:t>NSAID </a:t>
            </a:r>
            <a:r>
              <a:rPr lang="tr-TR" dirty="0"/>
              <a:t>kullanımı ile ilişkili </a:t>
            </a:r>
            <a:r>
              <a:rPr lang="tr-TR" dirty="0" err="1" smtClean="0"/>
              <a:t>kardiyovasküler</a:t>
            </a:r>
            <a:r>
              <a:rPr lang="tr-TR" dirty="0" smtClean="0"/>
              <a:t> riske </a:t>
            </a:r>
            <a:r>
              <a:rPr lang="tr-TR" dirty="0"/>
              <a:t>ilişkin olarak, erken kanıtlar, </a:t>
            </a:r>
            <a:r>
              <a:rPr lang="tr-TR" dirty="0" err="1" smtClean="0"/>
              <a:t>kardiyovasküler</a:t>
            </a:r>
            <a:r>
              <a:rPr lang="tr-TR" dirty="0" smtClean="0"/>
              <a:t> olay vakalarının </a:t>
            </a:r>
            <a:r>
              <a:rPr lang="tr-TR" dirty="0"/>
              <a:t>göreceli riskinin artmış başlangıç ​​</a:t>
            </a:r>
            <a:r>
              <a:rPr lang="tr-TR" dirty="0" err="1" smtClean="0"/>
              <a:t>kardiyovasküler</a:t>
            </a:r>
            <a:r>
              <a:rPr lang="tr-TR" dirty="0" smtClean="0"/>
              <a:t> riskiyle arttığını </a:t>
            </a:r>
            <a:r>
              <a:rPr lang="tr-TR" dirty="0"/>
              <a:t>öne </a:t>
            </a:r>
            <a:r>
              <a:rPr lang="tr-TR" dirty="0" smtClean="0"/>
              <a:t>sürmektedir. </a:t>
            </a:r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nedenle, yüksek </a:t>
            </a:r>
            <a:r>
              <a:rPr lang="tr-TR" dirty="0" err="1" smtClean="0"/>
              <a:t>kardiyovasküler</a:t>
            </a:r>
            <a:r>
              <a:rPr lang="tr-TR" dirty="0" smtClean="0"/>
              <a:t> riski </a:t>
            </a:r>
            <a:r>
              <a:rPr lang="tr-TR" dirty="0"/>
              <a:t>olan hastalarda ve </a:t>
            </a:r>
            <a:r>
              <a:rPr lang="tr-TR" dirty="0" smtClean="0"/>
              <a:t>diğer </a:t>
            </a:r>
            <a:r>
              <a:rPr lang="tr-TR" dirty="0" err="1" smtClean="0"/>
              <a:t>non</a:t>
            </a:r>
            <a:r>
              <a:rPr lang="tr-TR" dirty="0" smtClean="0"/>
              <a:t>-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NSAID'lerde</a:t>
            </a:r>
            <a:r>
              <a:rPr lang="tr-TR" dirty="0" smtClean="0"/>
              <a:t> birlikte </a:t>
            </a:r>
            <a:r>
              <a:rPr lang="tr-TR" dirty="0" err="1" smtClean="0"/>
              <a:t>selektif</a:t>
            </a:r>
            <a:r>
              <a:rPr lang="tr-TR" dirty="0" smtClean="0"/>
              <a:t> olanlardan da </a:t>
            </a:r>
            <a:r>
              <a:rPr lang="tr-TR" dirty="0"/>
              <a:t>kaçınılmalıdır. 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112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6324" y="1246910"/>
            <a:ext cx="10515600" cy="4773879"/>
          </a:xfrm>
        </p:spPr>
        <p:txBody>
          <a:bodyPr/>
          <a:lstStyle/>
          <a:p>
            <a:r>
              <a:rPr lang="tr-TR" dirty="0" err="1" smtClean="0"/>
              <a:t>İbuprofen</a:t>
            </a:r>
            <a:r>
              <a:rPr lang="tr-TR" dirty="0" smtClean="0"/>
              <a:t> , klinik olarak ilgili farmakolojik etkileşim nedeniyle eş zamanlı düşük doz aspirin ile kullanılmamalıdır.</a:t>
            </a:r>
          </a:p>
          <a:p>
            <a:r>
              <a:rPr lang="tr-TR" dirty="0" err="1" smtClean="0"/>
              <a:t>Naproksen</a:t>
            </a:r>
            <a:r>
              <a:rPr lang="tr-TR" dirty="0" smtClean="0"/>
              <a:t> istisnadır ve </a:t>
            </a:r>
            <a:r>
              <a:rPr lang="tr-TR" dirty="0" err="1" smtClean="0"/>
              <a:t>kardiyovasküler</a:t>
            </a:r>
            <a:r>
              <a:rPr lang="tr-TR" dirty="0" smtClean="0"/>
              <a:t> olaylarının daha düşük olmasından dolayı yüksek </a:t>
            </a:r>
            <a:r>
              <a:rPr lang="tr-TR" dirty="0" err="1" smtClean="0"/>
              <a:t>kardiyovasküler</a:t>
            </a:r>
            <a:r>
              <a:rPr lang="tr-TR" dirty="0" smtClean="0"/>
              <a:t> riski olan hastalarda bir NSAID gerekli ise tercih edilen ajan olabilir. </a:t>
            </a:r>
          </a:p>
          <a:p>
            <a:r>
              <a:rPr lang="tr-TR" dirty="0" err="1" smtClean="0"/>
              <a:t>Naproksen</a:t>
            </a:r>
            <a:r>
              <a:rPr lang="tr-TR" dirty="0" smtClean="0"/>
              <a:t> ile ilişkili </a:t>
            </a:r>
            <a:r>
              <a:rPr lang="tr-TR" dirty="0" err="1" smtClean="0"/>
              <a:t>kardiyovasküler</a:t>
            </a:r>
            <a:r>
              <a:rPr lang="tr-TR" dirty="0" smtClean="0"/>
              <a:t> /</a:t>
            </a:r>
            <a:r>
              <a:rPr lang="tr-TR" dirty="0" err="1" smtClean="0"/>
              <a:t>trombovasküler</a:t>
            </a:r>
            <a:r>
              <a:rPr lang="tr-TR" dirty="0" smtClean="0"/>
              <a:t> olayların daha düşük riski, </a:t>
            </a:r>
            <a:r>
              <a:rPr lang="tr-TR" dirty="0" err="1" smtClean="0"/>
              <a:t>trombosit</a:t>
            </a:r>
            <a:r>
              <a:rPr lang="tr-TR" dirty="0" smtClean="0"/>
              <a:t> </a:t>
            </a:r>
            <a:r>
              <a:rPr lang="tr-TR" dirty="0" err="1" smtClean="0"/>
              <a:t>agregasyonunun</a:t>
            </a:r>
            <a:r>
              <a:rPr lang="tr-TR" dirty="0" smtClean="0"/>
              <a:t> sürekli baskılanmasından dolayı olabilir. </a:t>
            </a:r>
          </a:p>
          <a:p>
            <a:r>
              <a:rPr lang="tr-TR" dirty="0" smtClean="0"/>
              <a:t>EMA (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Medicines</a:t>
            </a:r>
            <a:r>
              <a:rPr lang="tr-TR" dirty="0" smtClean="0"/>
              <a:t> </a:t>
            </a:r>
            <a:r>
              <a:rPr lang="tr-TR" dirty="0" err="1" smtClean="0"/>
              <a:t>Agency</a:t>
            </a:r>
            <a:r>
              <a:rPr lang="tr-TR" dirty="0" smtClean="0"/>
              <a:t>) , 2012 raporunda, </a:t>
            </a:r>
            <a:r>
              <a:rPr lang="tr-TR" dirty="0" err="1" smtClean="0"/>
              <a:t>naproksenin</a:t>
            </a:r>
            <a:r>
              <a:rPr lang="tr-TR" dirty="0" smtClean="0"/>
              <a:t>, COX-2 inhibitörleri ve diğer </a:t>
            </a:r>
            <a:r>
              <a:rPr lang="tr-TR" dirty="0" err="1" smtClean="0"/>
              <a:t>NSAID'lerden</a:t>
            </a:r>
            <a:r>
              <a:rPr lang="tr-TR" dirty="0" smtClean="0"/>
              <a:t> daha düşük 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err="1" smtClean="0"/>
              <a:t>trombotik</a:t>
            </a:r>
            <a:r>
              <a:rPr lang="tr-TR" dirty="0" smtClean="0"/>
              <a:t> olay riski ile ilişkili olabileceğini belirtmiştir.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420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6324" y="1543793"/>
            <a:ext cx="10515600" cy="3598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EMA, ek olarak, güvenliğinin gözden geçirilmesini takiben, </a:t>
            </a:r>
            <a:r>
              <a:rPr lang="tr-TR" dirty="0" err="1" smtClean="0"/>
              <a:t>iskemik</a:t>
            </a:r>
            <a:r>
              <a:rPr lang="tr-TR" dirty="0" smtClean="0"/>
              <a:t> kalp hastalığı , </a:t>
            </a:r>
            <a:r>
              <a:rPr lang="tr-TR" dirty="0" err="1" smtClean="0"/>
              <a:t>periferik</a:t>
            </a:r>
            <a:r>
              <a:rPr lang="tr-TR" dirty="0" smtClean="0"/>
              <a:t> arter hastalığı , </a:t>
            </a:r>
            <a:r>
              <a:rPr lang="tr-TR" dirty="0" err="1" smtClean="0"/>
              <a:t>serebrovasküler</a:t>
            </a:r>
            <a:r>
              <a:rPr lang="tr-TR" dirty="0" smtClean="0"/>
              <a:t> hastalık veya </a:t>
            </a:r>
            <a:r>
              <a:rPr lang="tr-TR" dirty="0" err="1" smtClean="0"/>
              <a:t>dekompanse</a:t>
            </a:r>
            <a:r>
              <a:rPr lang="tr-TR" dirty="0" smtClean="0"/>
              <a:t> </a:t>
            </a:r>
            <a:r>
              <a:rPr lang="tr-TR" dirty="0" err="1" smtClean="0"/>
              <a:t>konjestif</a:t>
            </a:r>
            <a:r>
              <a:rPr lang="tr-TR" dirty="0" smtClean="0"/>
              <a:t> kalp yetmezliği olan hastalara reçete edilmemesi için oral </a:t>
            </a:r>
            <a:r>
              <a:rPr lang="tr-TR" dirty="0" err="1" smtClean="0"/>
              <a:t>diklofenak</a:t>
            </a:r>
            <a:r>
              <a:rPr lang="tr-TR" dirty="0" smtClean="0"/>
              <a:t> tedavisi için bir uyarı yayınladı ve daha sonra Avrupa Komisyonu tarafından onaylandı. </a:t>
            </a:r>
          </a:p>
          <a:p>
            <a:endParaRPr lang="tr-TR" dirty="0" smtClean="0"/>
          </a:p>
          <a:p>
            <a:r>
              <a:rPr lang="tr-TR" dirty="0" smtClean="0"/>
              <a:t>ESCEO ve ACR, kronik böbrek hastalığı gibi tahmin edilen </a:t>
            </a:r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oranı 30 </a:t>
            </a:r>
            <a:r>
              <a:rPr lang="tr-TR" dirty="0" err="1" smtClean="0"/>
              <a:t>cc</a:t>
            </a:r>
            <a:r>
              <a:rPr lang="tr-TR" dirty="0" smtClean="0"/>
              <a:t>/</a:t>
            </a:r>
            <a:r>
              <a:rPr lang="tr-TR" dirty="0" err="1" smtClean="0"/>
              <a:t>dak'ın</a:t>
            </a:r>
            <a:r>
              <a:rPr lang="tr-TR" dirty="0" smtClean="0"/>
              <a:t> altında olan artmış </a:t>
            </a:r>
            <a:r>
              <a:rPr lang="tr-TR" dirty="0" err="1" smtClean="0"/>
              <a:t>renal</a:t>
            </a:r>
            <a:r>
              <a:rPr lang="tr-TR" dirty="0" smtClean="0"/>
              <a:t> yetmezlik riski olan hastalarda oral NSAID kullanımının önlenmesini önermektedir.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213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60021"/>
            <a:ext cx="10515600" cy="570015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GİS komplikasyonu ve </a:t>
            </a:r>
            <a:r>
              <a:rPr lang="tr-TR" dirty="0" err="1" smtClean="0"/>
              <a:t>kardiyovasküler</a:t>
            </a:r>
            <a:r>
              <a:rPr lang="tr-TR" dirty="0" smtClean="0"/>
              <a:t> olay </a:t>
            </a:r>
            <a:r>
              <a:rPr lang="tr-TR" dirty="0"/>
              <a:t>riski nedeniyle, tüm </a:t>
            </a:r>
            <a:r>
              <a:rPr lang="tr-TR" dirty="0" err="1"/>
              <a:t>NSAID'lerin</a:t>
            </a:r>
            <a:r>
              <a:rPr lang="tr-TR" dirty="0"/>
              <a:t> ürün bilgileri, bu ilaçların semptomları kontrol etmek için gerekli en kısa süre için en düşük etkili dozda kullanılmasını </a:t>
            </a:r>
            <a:r>
              <a:rPr lang="tr-TR" dirty="0" smtClean="0"/>
              <a:t>önermektedir.</a:t>
            </a:r>
          </a:p>
          <a:p>
            <a:r>
              <a:rPr lang="tr-TR" dirty="0" smtClean="0"/>
              <a:t>ESCEO </a:t>
            </a:r>
            <a:r>
              <a:rPr lang="tr-TR" dirty="0"/>
              <a:t>algoritması, güvenlik endişeleri ve uzun süreli çalışmaların olmaması nedeniyle oral </a:t>
            </a:r>
            <a:r>
              <a:rPr lang="tr-TR" dirty="0" err="1" smtClean="0"/>
              <a:t>NSAID'lerin</a:t>
            </a:r>
            <a:r>
              <a:rPr lang="tr-TR" dirty="0" smtClean="0"/>
              <a:t> </a:t>
            </a:r>
            <a:r>
              <a:rPr lang="tr-TR" dirty="0"/>
              <a:t>kronik kullanımdan ziyade aralıklı veya sürekli olarak daha uzun </a:t>
            </a:r>
            <a:r>
              <a:rPr lang="tr-TR" dirty="0" smtClean="0"/>
              <a:t>periyotlarla kullanılabileceğini önermektedir. </a:t>
            </a:r>
          </a:p>
          <a:p>
            <a:r>
              <a:rPr lang="tr-TR" dirty="0" smtClean="0"/>
              <a:t>Kısa </a:t>
            </a:r>
            <a:r>
              <a:rPr lang="tr-TR" dirty="0"/>
              <a:t>bir süre önce düşük doz </a:t>
            </a:r>
            <a:r>
              <a:rPr lang="tr-TR" dirty="0" err="1"/>
              <a:t>selekoksib</a:t>
            </a:r>
            <a:r>
              <a:rPr lang="tr-TR" dirty="0"/>
              <a:t> (200 mg / gün) ile </a:t>
            </a:r>
            <a:r>
              <a:rPr lang="tr-TR" dirty="0" smtClean="0"/>
              <a:t>seçilmiş bir </a:t>
            </a:r>
            <a:r>
              <a:rPr lang="tr-TR" dirty="0" err="1" smtClean="0"/>
              <a:t>populasyonda</a:t>
            </a:r>
            <a:r>
              <a:rPr lang="tr-TR" dirty="0" smtClean="0"/>
              <a:t> (düşük KV ve GİS riskine sahip) yapılan </a:t>
            </a:r>
            <a:r>
              <a:rPr lang="tr-TR" dirty="0"/>
              <a:t>bir çalışmada, </a:t>
            </a:r>
            <a:r>
              <a:rPr lang="tr-TR" dirty="0" err="1"/>
              <a:t>selekoksibin</a:t>
            </a:r>
            <a:r>
              <a:rPr lang="tr-TR" dirty="0"/>
              <a:t> 22 hafta boyunca sürekli tedavisinin, </a:t>
            </a:r>
            <a:r>
              <a:rPr lang="tr-TR" dirty="0" smtClean="0"/>
              <a:t>GİS rahatsızlıkları ve hipertansiyon da </a:t>
            </a:r>
            <a:r>
              <a:rPr lang="tr-TR" dirty="0"/>
              <a:t>dahil olmak üzere genel </a:t>
            </a:r>
            <a:r>
              <a:rPr lang="tr-TR" dirty="0" smtClean="0"/>
              <a:t>yan etkilerde artış </a:t>
            </a:r>
            <a:r>
              <a:rPr lang="tr-TR" dirty="0"/>
              <a:t>olmaksızın, kalça ve dizdeki </a:t>
            </a:r>
            <a:r>
              <a:rPr lang="tr-TR" dirty="0" err="1" smtClean="0"/>
              <a:t>osteoartrit</a:t>
            </a:r>
            <a:r>
              <a:rPr lang="tr-TR" dirty="0" smtClean="0"/>
              <a:t> alevlenmelerini </a:t>
            </a:r>
            <a:r>
              <a:rPr lang="tr-TR" dirty="0"/>
              <a:t>önlemede aralıklı kullanımdan anlamlı olarak daha etkili olduğu bulunmuştur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370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12333"/>
            <a:ext cx="10515600" cy="4864630"/>
          </a:xfrm>
        </p:spPr>
        <p:txBody>
          <a:bodyPr/>
          <a:lstStyle/>
          <a:p>
            <a:r>
              <a:rPr lang="tr-TR" dirty="0" err="1" smtClean="0"/>
              <a:t>NSAID'lere</a:t>
            </a:r>
            <a:r>
              <a:rPr lang="tr-TR" dirty="0" smtClean="0"/>
              <a:t> rağmen </a:t>
            </a:r>
            <a:r>
              <a:rPr lang="tr-TR" dirty="0" err="1" smtClean="0"/>
              <a:t>semptomatik</a:t>
            </a:r>
            <a:r>
              <a:rPr lang="tr-TR" dirty="0" smtClean="0"/>
              <a:t> olan hastalarda , </a:t>
            </a:r>
            <a:r>
              <a:rPr lang="tr-TR" dirty="0" err="1" smtClean="0"/>
              <a:t>NSAID'lerin</a:t>
            </a:r>
            <a:r>
              <a:rPr lang="tr-TR" dirty="0" smtClean="0"/>
              <a:t> kombinasyonu, ek </a:t>
            </a:r>
            <a:r>
              <a:rPr lang="tr-TR" dirty="0"/>
              <a:t>bir tedavi kanıtı olmadığından ve ek tedavi </a:t>
            </a:r>
            <a:r>
              <a:rPr lang="tr-TR" dirty="0" smtClean="0"/>
              <a:t>maliyeti</a:t>
            </a:r>
            <a:r>
              <a:rPr lang="tr-TR" dirty="0"/>
              <a:t> </a:t>
            </a:r>
            <a:r>
              <a:rPr lang="tr-TR" dirty="0" smtClean="0"/>
              <a:t>ile yan etkilerin riskinin artması nedeniyle ESCEO tarafından</a:t>
            </a:r>
            <a:r>
              <a:rPr lang="tr-TR" dirty="0"/>
              <a:t> önerilmemektedir. </a:t>
            </a:r>
            <a:endParaRPr lang="tr-TR" dirty="0" smtClean="0"/>
          </a:p>
          <a:p>
            <a:r>
              <a:rPr lang="tr-TR" dirty="0" err="1" smtClean="0"/>
              <a:t>NSAID'leri</a:t>
            </a:r>
            <a:r>
              <a:rPr lang="tr-TR" dirty="0" smtClean="0"/>
              <a:t> </a:t>
            </a:r>
            <a:r>
              <a:rPr lang="tr-TR" dirty="0"/>
              <a:t>değiştirmek bazı faydalar sağlayabilirken, ESCEO görev gücü, diğer tedavi seçeneklerini düşünmeden önce </a:t>
            </a:r>
            <a:r>
              <a:rPr lang="tr-TR" dirty="0" err="1"/>
              <a:t>NSAID'lerin</a:t>
            </a:r>
            <a:r>
              <a:rPr lang="tr-TR" dirty="0"/>
              <a:t> </a:t>
            </a:r>
            <a:r>
              <a:rPr lang="tr-TR" dirty="0" err="1" smtClean="0"/>
              <a:t>peşpeşe</a:t>
            </a:r>
            <a:r>
              <a:rPr lang="tr-TR" dirty="0" smtClean="0"/>
              <a:t> birden </a:t>
            </a:r>
            <a:r>
              <a:rPr lang="tr-TR" dirty="0"/>
              <a:t>fazla tur tavsiye etmemektedir. </a:t>
            </a:r>
            <a:endParaRPr lang="tr-TR" dirty="0" smtClean="0"/>
          </a:p>
          <a:p>
            <a:r>
              <a:rPr lang="tr-TR" dirty="0" smtClean="0"/>
              <a:t>Hasta </a:t>
            </a:r>
            <a:r>
              <a:rPr lang="tr-TR" dirty="0" err="1" smtClean="0"/>
              <a:t>NSAID'lere</a:t>
            </a:r>
            <a:r>
              <a:rPr lang="tr-TR" dirty="0" smtClean="0"/>
              <a:t> </a:t>
            </a:r>
            <a:r>
              <a:rPr lang="tr-TR" dirty="0"/>
              <a:t>rağmen </a:t>
            </a:r>
            <a:r>
              <a:rPr lang="tr-TR" dirty="0" err="1" smtClean="0"/>
              <a:t>semptomatikse</a:t>
            </a:r>
            <a:r>
              <a:rPr lang="tr-TR" dirty="0" smtClean="0"/>
              <a:t>, </a:t>
            </a:r>
            <a:r>
              <a:rPr lang="tr-TR" dirty="0"/>
              <a:t>ESCEO algoritması eklem içi tedaviyi önerir veya </a:t>
            </a:r>
            <a:r>
              <a:rPr lang="tr-TR" dirty="0" err="1" smtClean="0"/>
              <a:t>tramadol</a:t>
            </a:r>
            <a:r>
              <a:rPr lang="tr-TR" dirty="0" smtClean="0"/>
              <a:t> gibi kısa </a:t>
            </a:r>
            <a:r>
              <a:rPr lang="tr-TR" dirty="0"/>
              <a:t>süreli zayıf </a:t>
            </a:r>
            <a:r>
              <a:rPr lang="tr-TR" dirty="0" err="1" smtClean="0"/>
              <a:t>opioidlerin</a:t>
            </a:r>
            <a:r>
              <a:rPr lang="tr-TR" dirty="0" smtClean="0"/>
              <a:t> kullanımını önerir.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557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</p:spPr>
        <p:txBody>
          <a:bodyPr/>
          <a:lstStyle/>
          <a:p>
            <a:r>
              <a:rPr lang="tr-TR" dirty="0" smtClean="0"/>
              <a:t>                             ÖZET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38795"/>
            <a:ext cx="10515600" cy="4538168"/>
          </a:xfrm>
        </p:spPr>
        <p:txBody>
          <a:bodyPr>
            <a:normAutofit/>
          </a:bodyPr>
          <a:lstStyle/>
          <a:p>
            <a:r>
              <a:rPr lang="tr-TR" dirty="0" err="1" smtClean="0"/>
              <a:t>NSAID'ler</a:t>
            </a:r>
            <a:r>
              <a:rPr lang="tr-TR" dirty="0" smtClean="0"/>
              <a:t> </a:t>
            </a:r>
            <a:r>
              <a:rPr lang="tr-TR" dirty="0" err="1" smtClean="0"/>
              <a:t>osteoartrit</a:t>
            </a:r>
            <a:r>
              <a:rPr lang="tr-TR" dirty="0" smtClean="0"/>
              <a:t> tedavisinin </a:t>
            </a:r>
            <a:r>
              <a:rPr lang="tr-TR" dirty="0"/>
              <a:t>köşe taşıdır. </a:t>
            </a:r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yıllarda, önemli üst </a:t>
            </a:r>
            <a:r>
              <a:rPr lang="tr-TR" dirty="0" smtClean="0"/>
              <a:t>GİS komplikasyonları </a:t>
            </a:r>
            <a:r>
              <a:rPr lang="tr-TR" dirty="0"/>
              <a:t>ve </a:t>
            </a:r>
            <a:r>
              <a:rPr lang="tr-TR" dirty="0" err="1" smtClean="0"/>
              <a:t>kardiyovasküler</a:t>
            </a:r>
            <a:r>
              <a:rPr lang="tr-TR" dirty="0" smtClean="0"/>
              <a:t> yan etkilerin ortaya </a:t>
            </a:r>
            <a:r>
              <a:rPr lang="tr-TR" dirty="0"/>
              <a:t>çıkması nedeniyle oral </a:t>
            </a:r>
            <a:r>
              <a:rPr lang="tr-TR" dirty="0" err="1" smtClean="0"/>
              <a:t>NSAID'lerin</a:t>
            </a:r>
            <a:r>
              <a:rPr lang="tr-TR" dirty="0" smtClean="0"/>
              <a:t> yaygın </a:t>
            </a:r>
            <a:r>
              <a:rPr lang="tr-TR" dirty="0"/>
              <a:t>kullanımı sorgulanmıştır . </a:t>
            </a:r>
            <a:endParaRPr lang="tr-TR" dirty="0" smtClean="0"/>
          </a:p>
          <a:p>
            <a:r>
              <a:rPr lang="tr-TR" dirty="0" err="1" smtClean="0"/>
              <a:t>NSAID'ler</a:t>
            </a:r>
            <a:r>
              <a:rPr lang="tr-TR" dirty="0" smtClean="0"/>
              <a:t> </a:t>
            </a:r>
            <a:r>
              <a:rPr lang="tr-TR" dirty="0"/>
              <a:t>homojen </a:t>
            </a:r>
            <a:r>
              <a:rPr lang="tr-TR" dirty="0" smtClean="0"/>
              <a:t>değildir. GİS </a:t>
            </a:r>
            <a:r>
              <a:rPr lang="tr-TR" dirty="0"/>
              <a:t>ve </a:t>
            </a:r>
            <a:r>
              <a:rPr lang="tr-TR" dirty="0" err="1" smtClean="0"/>
              <a:t>kardiyovasküler</a:t>
            </a:r>
            <a:r>
              <a:rPr lang="tr-TR" dirty="0" smtClean="0"/>
              <a:t> yan etki oluşturma riskinde </a:t>
            </a:r>
            <a:r>
              <a:rPr lang="tr-TR" dirty="0"/>
              <a:t>aralarında belirgin farklar vardır. </a:t>
            </a:r>
            <a:endParaRPr lang="tr-TR" dirty="0" smtClean="0"/>
          </a:p>
          <a:p>
            <a:r>
              <a:rPr lang="tr-TR" dirty="0" smtClean="0"/>
              <a:t>Uygun </a:t>
            </a:r>
            <a:r>
              <a:rPr lang="tr-TR" dirty="0"/>
              <a:t>şekilde reçete edilen oral </a:t>
            </a:r>
            <a:r>
              <a:rPr lang="tr-TR" dirty="0" err="1" smtClean="0"/>
              <a:t>NSAID'ler</a:t>
            </a:r>
            <a:r>
              <a:rPr lang="tr-TR" dirty="0" smtClean="0"/>
              <a:t> </a:t>
            </a:r>
            <a:r>
              <a:rPr lang="tr-TR" dirty="0" err="1" smtClean="0"/>
              <a:t>osteoartrit</a:t>
            </a:r>
            <a:r>
              <a:rPr lang="tr-TR" dirty="0" smtClean="0"/>
              <a:t> </a:t>
            </a:r>
            <a:r>
              <a:rPr lang="tr-TR" dirty="0"/>
              <a:t>için etkili ve güvenli bir tedavi sağlayabilir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161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80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Zayıf </a:t>
            </a:r>
            <a:r>
              <a:rPr lang="tr-TR" dirty="0" err="1" smtClean="0"/>
              <a:t>opioidlerle</a:t>
            </a:r>
            <a:r>
              <a:rPr lang="tr-TR" dirty="0" smtClean="0"/>
              <a:t> farmakolojik tedavi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02267"/>
            <a:ext cx="10515600" cy="497469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Oral</a:t>
            </a:r>
            <a:r>
              <a:rPr lang="tr-TR" dirty="0"/>
              <a:t> </a:t>
            </a:r>
            <a:r>
              <a:rPr lang="tr-TR" dirty="0" err="1"/>
              <a:t>NSAİİ'ler</a:t>
            </a:r>
            <a:r>
              <a:rPr lang="tr-TR" dirty="0"/>
              <a:t> de dahil olmak üzere farmakolojik tedavilere yeterince cevap veremeyen OA hastaları arasında , ESCEO </a:t>
            </a:r>
            <a:r>
              <a:rPr lang="tr-TR" dirty="0" smtClean="0"/>
              <a:t>algoritması </a:t>
            </a:r>
            <a:r>
              <a:rPr lang="tr-TR" dirty="0" err="1" smtClean="0"/>
              <a:t>tramadol</a:t>
            </a:r>
            <a:r>
              <a:rPr lang="tr-TR" dirty="0" smtClean="0"/>
              <a:t> gibi zayıf</a:t>
            </a:r>
            <a:r>
              <a:rPr lang="tr-TR" dirty="0"/>
              <a:t> </a:t>
            </a:r>
            <a:r>
              <a:rPr lang="tr-TR" dirty="0" err="1" smtClean="0"/>
              <a:t>opioidlerin</a:t>
            </a:r>
            <a:r>
              <a:rPr lang="tr-TR" dirty="0"/>
              <a:t> </a:t>
            </a:r>
            <a:r>
              <a:rPr lang="tr-TR" dirty="0" smtClean="0"/>
              <a:t>cerrahi </a:t>
            </a:r>
            <a:r>
              <a:rPr lang="tr-TR" dirty="0"/>
              <a:t>tedaviye başlamadan önce son farmakolojik tedavilerden biri olarak kısa süreli kullanımını </a:t>
            </a:r>
            <a:r>
              <a:rPr lang="tr-TR" dirty="0" smtClean="0"/>
              <a:t>önermektedir.</a:t>
            </a:r>
          </a:p>
          <a:p>
            <a:r>
              <a:rPr lang="tr-TR" dirty="0" err="1" smtClean="0"/>
              <a:t>Tramadol</a:t>
            </a:r>
            <a:r>
              <a:rPr lang="tr-TR" dirty="0"/>
              <a:t>, sentetik, </a:t>
            </a:r>
            <a:r>
              <a:rPr lang="tr-TR" dirty="0" smtClean="0"/>
              <a:t>santral etkili bir analjezik</a:t>
            </a:r>
            <a:r>
              <a:rPr lang="tr-TR" dirty="0"/>
              <a:t> </a:t>
            </a:r>
            <a:r>
              <a:rPr lang="tr-TR" dirty="0" smtClean="0"/>
              <a:t>ve</a:t>
            </a:r>
            <a:r>
              <a:rPr lang="tr-TR" dirty="0"/>
              <a:t> </a:t>
            </a:r>
            <a:r>
              <a:rPr lang="tr-TR" dirty="0" err="1"/>
              <a:t>opioid</a:t>
            </a:r>
            <a:r>
              <a:rPr lang="tr-TR" dirty="0"/>
              <a:t> </a:t>
            </a:r>
            <a:r>
              <a:rPr lang="tr-TR" dirty="0" err="1" smtClean="0"/>
              <a:t>agonisttir</a:t>
            </a:r>
            <a:r>
              <a:rPr lang="tr-TR" dirty="0" smtClean="0"/>
              <a:t>. </a:t>
            </a:r>
            <a:r>
              <a:rPr lang="tr-TR" dirty="0" err="1" smtClean="0"/>
              <a:t>Serotonin</a:t>
            </a:r>
            <a:r>
              <a:rPr lang="tr-TR" dirty="0" smtClean="0"/>
              <a:t> ve </a:t>
            </a:r>
            <a:r>
              <a:rPr lang="tr-TR" dirty="0" err="1" smtClean="0"/>
              <a:t>noralrenalin</a:t>
            </a:r>
            <a:r>
              <a:rPr lang="tr-TR" dirty="0" smtClean="0"/>
              <a:t> </a:t>
            </a:r>
            <a:r>
              <a:rPr lang="tr-TR" dirty="0" err="1" smtClean="0"/>
              <a:t>nörotransmisyonunda</a:t>
            </a:r>
            <a:r>
              <a:rPr lang="tr-TR" dirty="0" smtClean="0"/>
              <a:t> rol oynar. Ek </a:t>
            </a:r>
            <a:r>
              <a:rPr lang="tr-TR" dirty="0"/>
              <a:t>olarak </a:t>
            </a:r>
            <a:r>
              <a:rPr lang="tr-TR" dirty="0" err="1" smtClean="0"/>
              <a:t>tramadol</a:t>
            </a:r>
            <a:r>
              <a:rPr lang="tr-TR" dirty="0" smtClean="0"/>
              <a:t> </a:t>
            </a:r>
            <a:r>
              <a:rPr lang="tr-TR" dirty="0" err="1" smtClean="0"/>
              <a:t>monoamin</a:t>
            </a:r>
            <a:r>
              <a:rPr lang="tr-TR" dirty="0"/>
              <a:t> geri alımının </a:t>
            </a:r>
            <a:r>
              <a:rPr lang="tr-TR" dirty="0" err="1"/>
              <a:t>inhibisyonu</a:t>
            </a:r>
            <a:r>
              <a:rPr lang="tr-TR" dirty="0"/>
              <a:t> ile ağrı </a:t>
            </a:r>
            <a:r>
              <a:rPr lang="tr-TR" dirty="0" err="1"/>
              <a:t>impulslarının</a:t>
            </a:r>
            <a:r>
              <a:rPr lang="tr-TR" dirty="0"/>
              <a:t> iletimini </a:t>
            </a:r>
            <a:r>
              <a:rPr lang="tr-TR" dirty="0" smtClean="0"/>
              <a:t>değiştirir. </a:t>
            </a:r>
          </a:p>
          <a:p>
            <a:r>
              <a:rPr lang="tr-TR" dirty="0" err="1" smtClean="0"/>
              <a:t>Tramadolün</a:t>
            </a:r>
            <a:r>
              <a:rPr lang="tr-TR" dirty="0" smtClean="0"/>
              <a:t>; geleneksel </a:t>
            </a:r>
            <a:r>
              <a:rPr lang="tr-TR" dirty="0" err="1" smtClean="0"/>
              <a:t>opioid</a:t>
            </a:r>
            <a:r>
              <a:rPr lang="tr-TR" dirty="0" smtClean="0"/>
              <a:t> ilaçlarla ilişkili olan solunumsal depresyon ve fiziksel bağımlılık yan etkilerine nadiren neden olması analjezik etkilerinin hem </a:t>
            </a:r>
            <a:r>
              <a:rPr lang="tr-TR" dirty="0"/>
              <a:t>zayıf </a:t>
            </a:r>
            <a:r>
              <a:rPr lang="tr-TR" dirty="0" err="1"/>
              <a:t>opioid</a:t>
            </a:r>
            <a:r>
              <a:rPr lang="tr-TR" dirty="0"/>
              <a:t> hem de </a:t>
            </a:r>
            <a:r>
              <a:rPr lang="tr-TR" dirty="0" err="1"/>
              <a:t>opioid</a:t>
            </a:r>
            <a:r>
              <a:rPr lang="tr-TR" dirty="0"/>
              <a:t> olmayan </a:t>
            </a:r>
            <a:r>
              <a:rPr lang="tr-TR" dirty="0" smtClean="0"/>
              <a:t>mekanizmalarla olması nedeniyledir.</a:t>
            </a:r>
          </a:p>
          <a:p>
            <a:r>
              <a:rPr lang="tr-TR" dirty="0" err="1" smtClean="0"/>
              <a:t>Tramadol</a:t>
            </a:r>
            <a:r>
              <a:rPr lang="tr-TR" dirty="0"/>
              <a:t>, </a:t>
            </a:r>
            <a:r>
              <a:rPr lang="tr-TR" dirty="0" err="1"/>
              <a:t>NSAID'lerle</a:t>
            </a:r>
            <a:r>
              <a:rPr lang="tr-TR" dirty="0"/>
              <a:t> ilişkili </a:t>
            </a:r>
            <a:r>
              <a:rPr lang="tr-TR" dirty="0" smtClean="0"/>
              <a:t>GİS ve </a:t>
            </a:r>
            <a:r>
              <a:rPr lang="tr-TR" dirty="0" err="1" smtClean="0"/>
              <a:t>kardiyovasküler</a:t>
            </a:r>
            <a:r>
              <a:rPr lang="tr-TR" dirty="0" smtClean="0"/>
              <a:t> yan etkilerle neden olmaz. Bununla </a:t>
            </a:r>
            <a:r>
              <a:rPr lang="tr-TR" dirty="0"/>
              <a:t>birlikte </a:t>
            </a:r>
            <a:r>
              <a:rPr lang="tr-TR" dirty="0" err="1"/>
              <a:t>tramadol</a:t>
            </a:r>
            <a:r>
              <a:rPr lang="tr-TR" dirty="0"/>
              <a:t> </a:t>
            </a:r>
            <a:r>
              <a:rPr lang="tr-TR" dirty="0" smtClean="0"/>
              <a:t>kullanımı, ilacı bırakma ve yetersiz ağrı tedavisi ile sonuçlanan ciddi </a:t>
            </a:r>
            <a:r>
              <a:rPr lang="tr-TR" dirty="0"/>
              <a:t>olmayan </a:t>
            </a:r>
            <a:r>
              <a:rPr lang="tr-TR" dirty="0" smtClean="0"/>
              <a:t>yan etkiler (baskın olarak </a:t>
            </a:r>
            <a:r>
              <a:rPr lang="tr-TR" dirty="0" smtClean="0">
                <a:hlinkClick r:id="rId2" tooltip="Mide bulantısı hakkında daha fazla bilgi edinin"/>
              </a:rPr>
              <a:t>bulantı</a:t>
            </a:r>
            <a:r>
              <a:rPr lang="tr-TR" dirty="0" smtClean="0"/>
              <a:t> ve baş ağrısı) ortaya çıkarabilir.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158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6666" y="1659468"/>
            <a:ext cx="10515600" cy="3208865"/>
          </a:xfrm>
        </p:spPr>
        <p:txBody>
          <a:bodyPr>
            <a:normAutofit/>
          </a:bodyPr>
          <a:lstStyle/>
          <a:p>
            <a:r>
              <a:rPr lang="tr-TR" dirty="0" smtClean="0"/>
              <a:t> </a:t>
            </a:r>
            <a:r>
              <a:rPr lang="tr-TR" dirty="0" err="1" smtClean="0"/>
              <a:t>Tramadolun</a:t>
            </a:r>
            <a:r>
              <a:rPr lang="tr-TR" dirty="0" smtClean="0"/>
              <a:t> SR </a:t>
            </a:r>
            <a:r>
              <a:rPr lang="tr-TR" dirty="0" err="1" smtClean="0"/>
              <a:t>formülasyonları</a:t>
            </a:r>
            <a:r>
              <a:rPr lang="tr-TR" dirty="0" smtClean="0"/>
              <a:t>, </a:t>
            </a:r>
            <a:r>
              <a:rPr lang="tr-TR" dirty="0" err="1" smtClean="0"/>
              <a:t>tramadol</a:t>
            </a:r>
            <a:r>
              <a:rPr lang="tr-TR" dirty="0" smtClean="0"/>
              <a:t> </a:t>
            </a:r>
            <a:r>
              <a:rPr lang="tr-TR" dirty="0" err="1" smtClean="0"/>
              <a:t>tolerabilitesini</a:t>
            </a:r>
            <a:r>
              <a:rPr lang="tr-TR" dirty="0" smtClean="0"/>
              <a:t> artırabilir ve yan etkilerin </a:t>
            </a:r>
            <a:r>
              <a:rPr lang="tr-TR" dirty="0" err="1" smtClean="0"/>
              <a:t>insidansını</a:t>
            </a:r>
            <a:r>
              <a:rPr lang="tr-TR" dirty="0" smtClean="0"/>
              <a:t> azaltabilir. SR </a:t>
            </a:r>
            <a:r>
              <a:rPr lang="tr-TR" dirty="0" err="1" smtClean="0"/>
              <a:t>formülasyonları</a:t>
            </a:r>
            <a:r>
              <a:rPr lang="tr-TR" dirty="0" smtClean="0"/>
              <a:t>, kısa süreli etkili plazma </a:t>
            </a:r>
            <a:r>
              <a:rPr lang="tr-TR" dirty="0" err="1" smtClean="0"/>
              <a:t>tramadol</a:t>
            </a:r>
            <a:r>
              <a:rPr lang="tr-TR" dirty="0" smtClean="0"/>
              <a:t> seviyeleri ile ilişkilidir ve hızlı salınan </a:t>
            </a:r>
            <a:r>
              <a:rPr lang="tr-TR" dirty="0" err="1" smtClean="0"/>
              <a:t>formülasyonlarla</a:t>
            </a:r>
            <a:r>
              <a:rPr lang="tr-TR" dirty="0" smtClean="0"/>
              <a:t> görülen </a:t>
            </a:r>
            <a:r>
              <a:rPr lang="tr-TR" dirty="0" err="1" smtClean="0"/>
              <a:t>AE'lerle</a:t>
            </a:r>
            <a:r>
              <a:rPr lang="tr-TR" dirty="0" smtClean="0"/>
              <a:t> ilişkili yüksek plazma piklerini önler. </a:t>
            </a:r>
          </a:p>
          <a:p>
            <a:endParaRPr lang="tr-TR" dirty="0" smtClean="0"/>
          </a:p>
          <a:p>
            <a:r>
              <a:rPr lang="tr-TR" dirty="0" smtClean="0"/>
              <a:t>Ayrıca, yan etkileri ve erken tedavi süreksizliğini en aza indirmek için SR </a:t>
            </a:r>
            <a:r>
              <a:rPr lang="tr-TR" dirty="0" err="1" smtClean="0"/>
              <a:t>tramadolün</a:t>
            </a:r>
            <a:r>
              <a:rPr lang="tr-TR" dirty="0" smtClean="0"/>
              <a:t> dozunun yavaş </a:t>
            </a:r>
            <a:r>
              <a:rPr lang="tr-TR" dirty="0" err="1" smtClean="0"/>
              <a:t>artrılması</a:t>
            </a:r>
            <a:r>
              <a:rPr lang="tr-TR" dirty="0" smtClean="0"/>
              <a:t> önerilmektedir.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187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27965"/>
            <a:ext cx="10515600" cy="899795"/>
          </a:xfrm>
        </p:spPr>
        <p:txBody>
          <a:bodyPr/>
          <a:lstStyle/>
          <a:p>
            <a:r>
              <a:rPr lang="tr-TR" dirty="0" smtClean="0"/>
              <a:t>                                    ŞEKİL 5</a:t>
            </a:r>
            <a:endParaRPr lang="tr-TR" dirty="0"/>
          </a:p>
        </p:txBody>
      </p:sp>
      <p:pic>
        <p:nvPicPr>
          <p:cNvPr id="1026" name="Picture 2" descr="C:\Users\w7\Desktop\şekkillllllllllllllllllll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112520"/>
            <a:ext cx="11064240" cy="536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39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07533"/>
            <a:ext cx="10515600" cy="5169430"/>
          </a:xfrm>
        </p:spPr>
        <p:txBody>
          <a:bodyPr/>
          <a:lstStyle/>
          <a:p>
            <a:r>
              <a:rPr lang="tr-TR" dirty="0" smtClean="0"/>
              <a:t>Bir </a:t>
            </a:r>
            <a:r>
              <a:rPr lang="tr-TR" dirty="0" err="1"/>
              <a:t>Cochrane</a:t>
            </a:r>
            <a:r>
              <a:rPr lang="tr-TR" dirty="0"/>
              <a:t> </a:t>
            </a:r>
            <a:r>
              <a:rPr lang="tr-TR" dirty="0" smtClean="0"/>
              <a:t>derlemesi </a:t>
            </a:r>
            <a:r>
              <a:rPr lang="tr-TR" dirty="0" err="1" smtClean="0"/>
              <a:t>tramadolun</a:t>
            </a:r>
            <a:r>
              <a:rPr lang="tr-TR" dirty="0" smtClean="0"/>
              <a:t> </a:t>
            </a:r>
            <a:r>
              <a:rPr lang="tr-TR" dirty="0"/>
              <a:t>ağrıyı hafifletmedeki etkinliğini ve diz </a:t>
            </a:r>
            <a:r>
              <a:rPr lang="tr-TR" dirty="0" err="1" smtClean="0"/>
              <a:t>osteoartritinde</a:t>
            </a:r>
            <a:r>
              <a:rPr lang="tr-TR" dirty="0" smtClean="0"/>
              <a:t> fonksiyonun </a:t>
            </a:r>
            <a:r>
              <a:rPr lang="tr-TR" dirty="0"/>
              <a:t>iyileştirilmesinin, </a:t>
            </a:r>
            <a:r>
              <a:rPr lang="tr-TR" dirty="0" smtClean="0"/>
              <a:t>yan etkilerin </a:t>
            </a:r>
            <a:r>
              <a:rPr lang="tr-TR" dirty="0" err="1" smtClean="0"/>
              <a:t>plaseboya</a:t>
            </a:r>
            <a:r>
              <a:rPr lang="tr-TR" dirty="0" smtClean="0"/>
              <a:t> </a:t>
            </a:r>
            <a:r>
              <a:rPr lang="tr-TR" dirty="0"/>
              <a:t>göre önemli ölçüde artmasına ve tedaviden çekilmeye yol açmasına rağmen, küçük fakat anlamlı olduğunu </a:t>
            </a:r>
            <a:r>
              <a:rPr lang="tr-TR" dirty="0" smtClean="0"/>
              <a:t>göstermiştir. </a:t>
            </a:r>
          </a:p>
          <a:p>
            <a:endParaRPr lang="tr-TR" dirty="0" smtClean="0"/>
          </a:p>
          <a:p>
            <a:r>
              <a:rPr lang="tr-TR" dirty="0" err="1" smtClean="0"/>
              <a:t>Osteoartrit</a:t>
            </a:r>
            <a:r>
              <a:rPr lang="tr-TR" dirty="0" smtClean="0"/>
              <a:t> hastalarını </a:t>
            </a:r>
            <a:r>
              <a:rPr lang="tr-TR" dirty="0"/>
              <a:t>kısa süreli </a:t>
            </a:r>
            <a:r>
              <a:rPr lang="tr-TR" dirty="0" err="1"/>
              <a:t>tramadol</a:t>
            </a:r>
            <a:r>
              <a:rPr lang="tr-TR" dirty="0"/>
              <a:t> ile tedavi etmek ağrıyı </a:t>
            </a:r>
            <a:r>
              <a:rPr lang="tr-TR" dirty="0" smtClean="0"/>
              <a:t>ve sertliği azaltıp </a:t>
            </a:r>
            <a:r>
              <a:rPr lang="tr-TR" dirty="0"/>
              <a:t>fonksiyonu </a:t>
            </a:r>
            <a:r>
              <a:rPr lang="tr-TR" dirty="0" smtClean="0"/>
              <a:t>iyileştirebilir.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Bir</a:t>
            </a:r>
            <a:r>
              <a:rPr lang="tr-TR" dirty="0"/>
              <a:t> </a:t>
            </a:r>
            <a:r>
              <a:rPr lang="tr-TR" dirty="0" err="1"/>
              <a:t>plasebo</a:t>
            </a:r>
            <a:r>
              <a:rPr lang="tr-TR" dirty="0"/>
              <a:t> kontrollü bir çalışmada </a:t>
            </a:r>
            <a:r>
              <a:rPr lang="tr-TR" dirty="0" err="1" smtClean="0"/>
              <a:t>osteoartritte</a:t>
            </a:r>
            <a:r>
              <a:rPr lang="tr-TR" dirty="0" smtClean="0"/>
              <a:t> </a:t>
            </a:r>
            <a:r>
              <a:rPr lang="tr-TR" dirty="0" err="1" smtClean="0"/>
              <a:t>tramadol</a:t>
            </a:r>
            <a:r>
              <a:rPr lang="tr-TR" dirty="0"/>
              <a:t> </a:t>
            </a:r>
            <a:r>
              <a:rPr lang="tr-TR" dirty="0" smtClean="0"/>
              <a:t>kullanan  hastaların </a:t>
            </a:r>
            <a:r>
              <a:rPr lang="tr-TR" dirty="0" err="1" smtClean="0"/>
              <a:t>plasebo</a:t>
            </a:r>
            <a:r>
              <a:rPr lang="tr-TR" dirty="0" smtClean="0"/>
              <a:t> kullananlara </a:t>
            </a:r>
            <a:r>
              <a:rPr lang="tr-TR" dirty="0"/>
              <a:t>göre </a:t>
            </a:r>
            <a:r>
              <a:rPr lang="tr-TR" dirty="0" smtClean="0"/>
              <a:t>önemli </a:t>
            </a:r>
            <a:r>
              <a:rPr lang="tr-TR" dirty="0"/>
              <a:t>ölçüde daha </a:t>
            </a:r>
            <a:r>
              <a:rPr lang="tr-TR" dirty="0" smtClean="0"/>
              <a:t>iyi olduğu gösterilmiştir.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037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/>
          <a:lstStyle/>
          <a:p>
            <a:r>
              <a:rPr lang="tr-TR" dirty="0" smtClean="0"/>
              <a:t>                               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10436"/>
            <a:ext cx="10515600" cy="4790364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NSAİD'ler</a:t>
            </a:r>
            <a:r>
              <a:rPr lang="tr-TR" dirty="0"/>
              <a:t> homojen </a:t>
            </a:r>
            <a:r>
              <a:rPr lang="tr-TR" dirty="0" smtClean="0"/>
              <a:t>değildir, GİS ve </a:t>
            </a:r>
            <a:r>
              <a:rPr lang="tr-TR" dirty="0" err="1" smtClean="0"/>
              <a:t>kardiyovasküler</a:t>
            </a:r>
            <a:r>
              <a:rPr lang="tr-TR" dirty="0" smtClean="0"/>
              <a:t> yan etki riskinde </a:t>
            </a:r>
            <a:r>
              <a:rPr lang="tr-TR" dirty="0"/>
              <a:t>büyük farklılıklar vardır. Bununla birlikte, eğer uygun şekilde reçete edilirse oral </a:t>
            </a:r>
            <a:r>
              <a:rPr lang="tr-TR" dirty="0" err="1"/>
              <a:t>NSAID'ler</a:t>
            </a:r>
            <a:r>
              <a:rPr lang="tr-TR" dirty="0"/>
              <a:t> </a:t>
            </a:r>
            <a:r>
              <a:rPr lang="tr-TR" dirty="0" err="1" smtClean="0"/>
              <a:t>osteoartrit</a:t>
            </a:r>
            <a:r>
              <a:rPr lang="tr-TR" dirty="0" smtClean="0"/>
              <a:t> için </a:t>
            </a:r>
            <a:r>
              <a:rPr lang="tr-TR" dirty="0"/>
              <a:t>etkili ve güvenli bir tedavi sağlayabilir. </a:t>
            </a:r>
            <a:endParaRPr lang="tr-TR" dirty="0" smtClean="0"/>
          </a:p>
          <a:p>
            <a:r>
              <a:rPr lang="tr-TR" dirty="0"/>
              <a:t>Önemli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smtClean="0"/>
              <a:t>ve/veya</a:t>
            </a:r>
            <a:r>
              <a:rPr lang="tr-TR" dirty="0"/>
              <a:t> </a:t>
            </a:r>
            <a:r>
              <a:rPr lang="tr-TR" dirty="0" smtClean="0"/>
              <a:t>GİS </a:t>
            </a:r>
            <a:r>
              <a:rPr lang="tr-TR" dirty="0"/>
              <a:t>yan etki riski taşıyan hastaların belirlenmesi çok önemlidir ve ESCEO algoritması, yüksek riske sahip </a:t>
            </a:r>
            <a:r>
              <a:rPr lang="tr-TR" dirty="0" err="1"/>
              <a:t>osteoartrit</a:t>
            </a:r>
            <a:r>
              <a:rPr lang="tr-TR" dirty="0"/>
              <a:t> hastaları için uygun tedaviler konusunda rehberlik sağlar. </a:t>
            </a:r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doz </a:t>
            </a:r>
            <a:r>
              <a:rPr lang="tr-TR" dirty="0" err="1" smtClean="0"/>
              <a:t>selekoksib</a:t>
            </a:r>
            <a:r>
              <a:rPr lang="tr-TR" dirty="0" smtClean="0"/>
              <a:t> (100-200</a:t>
            </a:r>
            <a:r>
              <a:rPr lang="tr-TR" dirty="0"/>
              <a:t>  </a:t>
            </a:r>
            <a:r>
              <a:rPr lang="tr-TR" dirty="0" smtClean="0"/>
              <a:t>mg/gün</a:t>
            </a:r>
            <a:r>
              <a:rPr lang="tr-TR" dirty="0"/>
              <a:t>), diğer </a:t>
            </a:r>
            <a:r>
              <a:rPr lang="tr-TR" dirty="0" err="1" smtClean="0"/>
              <a:t>coxibler</a:t>
            </a:r>
            <a:r>
              <a:rPr lang="tr-TR" dirty="0"/>
              <a:t> </a:t>
            </a:r>
            <a:r>
              <a:rPr lang="tr-TR" dirty="0" smtClean="0"/>
              <a:t>ve</a:t>
            </a:r>
            <a:r>
              <a:rPr lang="tr-TR" dirty="0"/>
              <a:t> </a:t>
            </a:r>
            <a:r>
              <a:rPr lang="tr-TR" dirty="0" err="1"/>
              <a:t>diklofenak</a:t>
            </a:r>
            <a:r>
              <a:rPr lang="tr-TR" dirty="0"/>
              <a:t> ile karşılaştırıldığında daha düşük </a:t>
            </a:r>
            <a:r>
              <a:rPr lang="tr-TR" dirty="0" err="1"/>
              <a:t>kardiyovasküler</a:t>
            </a:r>
            <a:r>
              <a:rPr lang="tr-TR" dirty="0"/>
              <a:t> olay riski ile ilişkilidir . Seçici olmayan </a:t>
            </a:r>
            <a:r>
              <a:rPr lang="tr-TR" dirty="0" err="1"/>
              <a:t>NSAID'ler</a:t>
            </a:r>
            <a:r>
              <a:rPr lang="tr-TR" dirty="0"/>
              <a:t> arasında </a:t>
            </a:r>
            <a:r>
              <a:rPr lang="tr-TR" dirty="0" err="1" smtClean="0"/>
              <a:t>ibuprofen</a:t>
            </a:r>
            <a:r>
              <a:rPr lang="tr-TR" dirty="0"/>
              <a:t> </a:t>
            </a:r>
            <a:r>
              <a:rPr lang="tr-TR" dirty="0" smtClean="0"/>
              <a:t>ve</a:t>
            </a:r>
            <a:r>
              <a:rPr lang="tr-TR" dirty="0"/>
              <a:t> </a:t>
            </a:r>
            <a:r>
              <a:rPr lang="tr-TR" dirty="0" err="1" smtClean="0"/>
              <a:t>naproxen</a:t>
            </a:r>
            <a:r>
              <a:rPr lang="tr-TR" dirty="0"/>
              <a:t> </a:t>
            </a:r>
            <a:r>
              <a:rPr lang="tr-TR" dirty="0" err="1" smtClean="0"/>
              <a:t>diklofenaka</a:t>
            </a:r>
            <a:r>
              <a:rPr lang="tr-TR" dirty="0" smtClean="0"/>
              <a:t> </a:t>
            </a:r>
            <a:r>
              <a:rPr lang="tr-TR" dirty="0"/>
              <a:t>tercih edilir. </a:t>
            </a:r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üşük </a:t>
            </a:r>
            <a:r>
              <a:rPr lang="tr-TR" dirty="0"/>
              <a:t>riskli bir </a:t>
            </a:r>
            <a:r>
              <a:rPr lang="tr-TR" dirty="0" smtClean="0"/>
              <a:t>yan etki profili </a:t>
            </a:r>
            <a:r>
              <a:rPr lang="tr-TR" dirty="0"/>
              <a:t>olan </a:t>
            </a:r>
            <a:r>
              <a:rPr lang="tr-TR" dirty="0" err="1"/>
              <a:t>selekoksib</a:t>
            </a:r>
            <a:r>
              <a:rPr lang="tr-TR" dirty="0"/>
              <a:t> ile benzer etkinlik ve güvenlik gösteren </a:t>
            </a:r>
            <a:r>
              <a:rPr lang="tr-TR" dirty="0" err="1"/>
              <a:t>nabumeton</a:t>
            </a:r>
            <a:r>
              <a:rPr lang="tr-TR" dirty="0"/>
              <a:t> ve </a:t>
            </a:r>
            <a:r>
              <a:rPr lang="tr-TR" dirty="0" err="1"/>
              <a:t>asemetazin</a:t>
            </a:r>
            <a:r>
              <a:rPr lang="tr-TR" dirty="0"/>
              <a:t> </a:t>
            </a:r>
            <a:r>
              <a:rPr lang="tr-TR" dirty="0" smtClean="0"/>
              <a:t>gibi ilaçlar</a:t>
            </a:r>
            <a:r>
              <a:rPr lang="tr-TR" dirty="0"/>
              <a:t> </a:t>
            </a:r>
            <a:r>
              <a:rPr lang="tr-TR" dirty="0" smtClean="0"/>
              <a:t>yararlı olabilir.</a:t>
            </a:r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0224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37731"/>
            <a:ext cx="10515600" cy="3807726"/>
          </a:xfrm>
        </p:spPr>
        <p:txBody>
          <a:bodyPr/>
          <a:lstStyle/>
          <a:p>
            <a:r>
              <a:rPr lang="tr-TR" dirty="0" smtClean="0"/>
              <a:t>Yan etkilerin riskini </a:t>
            </a:r>
            <a:r>
              <a:rPr lang="tr-TR" dirty="0"/>
              <a:t>en aza </a:t>
            </a:r>
            <a:r>
              <a:rPr lang="tr-TR" dirty="0" smtClean="0"/>
              <a:t>indirmek </a:t>
            </a:r>
            <a:r>
              <a:rPr lang="tr-TR" dirty="0"/>
              <a:t>için aralıklı tedavi döngüleri genellikle sürekli uygulamaya göre tercih edilir. </a:t>
            </a:r>
            <a:endParaRPr lang="tr-TR" dirty="0" smtClean="0"/>
          </a:p>
          <a:p>
            <a:r>
              <a:rPr lang="tr-TR" dirty="0" err="1" smtClean="0"/>
              <a:t>NSAID'lerin</a:t>
            </a:r>
            <a:r>
              <a:rPr lang="tr-TR" dirty="0" smtClean="0"/>
              <a:t> </a:t>
            </a:r>
            <a:r>
              <a:rPr lang="tr-TR" dirty="0"/>
              <a:t>kombinasyonu, yan etkilerin ve ek maliyetlerin artması riskiyle birlikte, ek bir fayda sağlamadığı için önerilmez . </a:t>
            </a:r>
            <a:endParaRPr lang="tr-TR" dirty="0" smtClean="0"/>
          </a:p>
          <a:p>
            <a:r>
              <a:rPr lang="tr-TR" dirty="0" smtClean="0"/>
              <a:t>Tedaviye rağmen </a:t>
            </a:r>
            <a:r>
              <a:rPr lang="tr-TR" dirty="0" err="1" smtClean="0"/>
              <a:t>semptomatik</a:t>
            </a:r>
            <a:r>
              <a:rPr lang="tr-TR" dirty="0" smtClean="0"/>
              <a:t> olan </a:t>
            </a:r>
            <a:r>
              <a:rPr lang="tr-TR" dirty="0"/>
              <a:t>hastalarda, ESCEO </a:t>
            </a:r>
            <a:r>
              <a:rPr lang="tr-TR" dirty="0" smtClean="0"/>
              <a:t>önerilerinde; takip </a:t>
            </a:r>
            <a:r>
              <a:rPr lang="tr-TR" dirty="0"/>
              <a:t>eden aşamaları göz önünde bulundurmadan önce, </a:t>
            </a:r>
            <a:r>
              <a:rPr lang="tr-TR" dirty="0" smtClean="0"/>
              <a:t>farklı </a:t>
            </a:r>
            <a:r>
              <a:rPr lang="tr-TR" dirty="0" err="1" smtClean="0"/>
              <a:t>NSAID'lerin</a:t>
            </a:r>
            <a:r>
              <a:rPr lang="tr-TR" dirty="0" smtClean="0"/>
              <a:t> </a:t>
            </a:r>
            <a:r>
              <a:rPr lang="tr-TR" dirty="0"/>
              <a:t>birbirini takip eden birden fazla </a:t>
            </a:r>
            <a:r>
              <a:rPr lang="tr-TR" dirty="0" smtClean="0"/>
              <a:t>kullanımından kaçınılmalıdır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916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3959"/>
            <a:ext cx="10515600" cy="4462818"/>
          </a:xfrm>
        </p:spPr>
        <p:txBody>
          <a:bodyPr/>
          <a:lstStyle/>
          <a:p>
            <a:r>
              <a:rPr lang="tr-TR" dirty="0" err="1"/>
              <a:t>Tramadol</a:t>
            </a:r>
            <a:r>
              <a:rPr lang="tr-TR" dirty="0"/>
              <a:t> gibi </a:t>
            </a:r>
            <a:r>
              <a:rPr lang="tr-TR" dirty="0" smtClean="0"/>
              <a:t>zayıf</a:t>
            </a:r>
            <a:r>
              <a:rPr lang="tr-TR" dirty="0"/>
              <a:t> </a:t>
            </a:r>
            <a:r>
              <a:rPr lang="tr-TR" dirty="0" err="1" smtClean="0"/>
              <a:t>opioidlerin</a:t>
            </a:r>
            <a:r>
              <a:rPr lang="tr-TR" dirty="0"/>
              <a:t> </a:t>
            </a:r>
            <a:r>
              <a:rPr lang="tr-TR" dirty="0" smtClean="0"/>
              <a:t>kısa </a:t>
            </a:r>
            <a:r>
              <a:rPr lang="tr-TR" dirty="0"/>
              <a:t>süreli kullanımı ciddi </a:t>
            </a:r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 smtClean="0"/>
              <a:t>osteoartrit</a:t>
            </a:r>
            <a:r>
              <a:rPr lang="tr-TR" dirty="0" smtClean="0"/>
              <a:t> hastaları </a:t>
            </a:r>
            <a:r>
              <a:rPr lang="tr-TR" dirty="0"/>
              <a:t>için düşünülebilir. </a:t>
            </a:r>
            <a:endParaRPr lang="tr-TR" dirty="0" smtClean="0"/>
          </a:p>
          <a:p>
            <a:r>
              <a:rPr lang="tr-TR" dirty="0" err="1" smtClean="0"/>
              <a:t>Tramadol</a:t>
            </a:r>
            <a:r>
              <a:rPr lang="tr-TR" dirty="0" smtClean="0"/>
              <a:t> </a:t>
            </a:r>
            <a:r>
              <a:rPr lang="tr-TR" dirty="0"/>
              <a:t>çalışmaları </a:t>
            </a:r>
            <a:r>
              <a:rPr lang="tr-TR" dirty="0" err="1" smtClean="0"/>
              <a:t>osteoartritte</a:t>
            </a:r>
            <a:r>
              <a:rPr lang="tr-TR" dirty="0" smtClean="0"/>
              <a:t> sınırlı </a:t>
            </a:r>
            <a:r>
              <a:rPr lang="tr-TR" dirty="0"/>
              <a:t>olsa da, </a:t>
            </a:r>
            <a:r>
              <a:rPr lang="tr-TR" dirty="0" err="1"/>
              <a:t>tramadolün</a:t>
            </a:r>
            <a:r>
              <a:rPr lang="tr-TR" dirty="0"/>
              <a:t> uygun şekilde reçete edildiğinde işe yarayacağına dair iyi kanıtlar vardır. </a:t>
            </a:r>
            <a:endParaRPr lang="tr-TR" dirty="0" smtClean="0"/>
          </a:p>
          <a:p>
            <a:r>
              <a:rPr lang="tr-TR" dirty="0" err="1" smtClean="0"/>
              <a:t>Tramadolun</a:t>
            </a:r>
            <a:r>
              <a:rPr lang="tr-TR" dirty="0" smtClean="0"/>
              <a:t> </a:t>
            </a:r>
            <a:r>
              <a:rPr lang="tr-TR" dirty="0"/>
              <a:t>SR </a:t>
            </a:r>
            <a:r>
              <a:rPr lang="tr-TR" dirty="0" err="1"/>
              <a:t>formülasyonu</a:t>
            </a:r>
            <a:r>
              <a:rPr lang="tr-TR" dirty="0"/>
              <a:t>, </a:t>
            </a:r>
            <a:r>
              <a:rPr lang="tr-TR" dirty="0" smtClean="0"/>
              <a:t>pik plazma konsantrasyonlarını önlediği</a:t>
            </a:r>
            <a:r>
              <a:rPr lang="tr-TR" dirty="0"/>
              <a:t> ve sonuç olarak yan </a:t>
            </a:r>
            <a:r>
              <a:rPr lang="tr-TR" dirty="0" smtClean="0"/>
              <a:t>etkilerin</a:t>
            </a:r>
            <a:r>
              <a:rPr lang="tr-TR" dirty="0"/>
              <a:t> </a:t>
            </a:r>
            <a:r>
              <a:rPr lang="tr-TR" dirty="0" err="1" smtClean="0"/>
              <a:t>insidansını</a:t>
            </a:r>
            <a:r>
              <a:rPr lang="tr-TR" dirty="0" smtClean="0"/>
              <a:t> </a:t>
            </a:r>
            <a:r>
              <a:rPr lang="tr-TR" dirty="0"/>
              <a:t>azalttığı için tercih edilir . </a:t>
            </a:r>
            <a:endParaRPr lang="tr-TR" dirty="0" smtClean="0"/>
          </a:p>
          <a:p>
            <a:r>
              <a:rPr lang="tr-TR" dirty="0" err="1" smtClean="0"/>
              <a:t>Tolerasyonu</a:t>
            </a:r>
            <a:r>
              <a:rPr lang="tr-TR" dirty="0" smtClean="0"/>
              <a:t> arttırmak </a:t>
            </a:r>
            <a:r>
              <a:rPr lang="tr-TR" dirty="0"/>
              <a:t>ve </a:t>
            </a:r>
            <a:r>
              <a:rPr lang="tr-TR" dirty="0" smtClean="0"/>
              <a:t>yan etkilere bağlı </a:t>
            </a:r>
            <a:r>
              <a:rPr lang="tr-TR" dirty="0"/>
              <a:t>tedavi kesilmelerini en aza indirmek için SR </a:t>
            </a:r>
            <a:r>
              <a:rPr lang="tr-TR" dirty="0" smtClean="0"/>
              <a:t>formda </a:t>
            </a:r>
            <a:r>
              <a:rPr lang="tr-TR" dirty="0" err="1" smtClean="0"/>
              <a:t>tramadolün</a:t>
            </a:r>
            <a:r>
              <a:rPr lang="tr-TR" dirty="0"/>
              <a:t> </a:t>
            </a:r>
            <a:r>
              <a:rPr lang="tr-TR" dirty="0" smtClean="0"/>
              <a:t>yavaş doz artırılması önerilmektedir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57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73777"/>
            <a:ext cx="10515600" cy="5203186"/>
          </a:xfrm>
        </p:spPr>
        <p:txBody>
          <a:bodyPr/>
          <a:lstStyle/>
          <a:p>
            <a:r>
              <a:rPr lang="tr-TR" dirty="0" smtClean="0"/>
              <a:t> Önemli </a:t>
            </a:r>
            <a:r>
              <a:rPr lang="tr-TR" dirty="0" err="1" smtClean="0"/>
              <a:t>kardiyovasküler</a:t>
            </a:r>
            <a:r>
              <a:rPr lang="tr-TR" dirty="0" smtClean="0"/>
              <a:t> ve/veya GİS yan etki riski olan hastaların belirlenmesi kritiktir ve ESCEO (Avrupa Osteoporoz </a:t>
            </a:r>
            <a:r>
              <a:rPr lang="tr-TR" dirty="0"/>
              <a:t>ve </a:t>
            </a:r>
            <a:r>
              <a:rPr lang="tr-TR" dirty="0" err="1"/>
              <a:t>Osteoartrit</a:t>
            </a:r>
            <a:r>
              <a:rPr lang="tr-TR" dirty="0"/>
              <a:t> Klinik </a:t>
            </a:r>
            <a:r>
              <a:rPr lang="tr-TR" dirty="0" smtClean="0"/>
              <a:t>ve Ekonomik Yönleri Derneği) tedavi algoritması, yüksek riske sahip </a:t>
            </a:r>
            <a:r>
              <a:rPr lang="tr-TR" dirty="0" err="1" smtClean="0"/>
              <a:t>osteoartrit</a:t>
            </a:r>
            <a:r>
              <a:rPr lang="tr-TR" dirty="0" smtClean="0"/>
              <a:t> hastaları için uygun tedaviler hakkında rehberlik sağlar. </a:t>
            </a:r>
          </a:p>
          <a:p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NSAID'ler</a:t>
            </a:r>
            <a:r>
              <a:rPr lang="tr-TR" dirty="0" smtClean="0"/>
              <a:t> arasında, </a:t>
            </a:r>
            <a:r>
              <a:rPr lang="tr-TR" dirty="0" err="1" smtClean="0"/>
              <a:t>ibuprofen</a:t>
            </a:r>
            <a:r>
              <a:rPr lang="tr-TR" dirty="0" smtClean="0"/>
              <a:t> ve </a:t>
            </a:r>
            <a:r>
              <a:rPr lang="tr-TR" dirty="0" err="1" smtClean="0"/>
              <a:t>naproksen</a:t>
            </a:r>
            <a:r>
              <a:rPr lang="tr-TR" dirty="0" smtClean="0"/>
              <a:t>, </a:t>
            </a:r>
            <a:r>
              <a:rPr lang="tr-TR" dirty="0" err="1" smtClean="0"/>
              <a:t>diklofenaka</a:t>
            </a:r>
            <a:r>
              <a:rPr lang="tr-TR" dirty="0" smtClean="0"/>
              <a:t> tercih edilebilir. Bu durum(</a:t>
            </a:r>
            <a:r>
              <a:rPr lang="tr-TR" dirty="0" err="1" smtClean="0"/>
              <a:t>diklofenak</a:t>
            </a:r>
            <a:r>
              <a:rPr lang="tr-TR" dirty="0" smtClean="0"/>
              <a:t> kullanımı) daha yüksek </a:t>
            </a:r>
            <a:r>
              <a:rPr lang="tr-TR" dirty="0" err="1" smtClean="0"/>
              <a:t>kardiyovasküler</a:t>
            </a:r>
            <a:r>
              <a:rPr lang="tr-TR" dirty="0" smtClean="0"/>
              <a:t> risk ile ilişkilidir. </a:t>
            </a:r>
          </a:p>
          <a:p>
            <a:r>
              <a:rPr lang="tr-TR" dirty="0" err="1" smtClean="0"/>
              <a:t>Kardiyovasküler</a:t>
            </a:r>
            <a:r>
              <a:rPr lang="tr-TR" dirty="0" smtClean="0"/>
              <a:t> yan etkilerinin daha düşük olması nedeniyle yüksek </a:t>
            </a:r>
            <a:r>
              <a:rPr lang="tr-TR" dirty="0" err="1" smtClean="0"/>
              <a:t>kardiyovasküler</a:t>
            </a:r>
            <a:r>
              <a:rPr lang="tr-TR" dirty="0" smtClean="0"/>
              <a:t> riski olan hastalarda </a:t>
            </a:r>
            <a:r>
              <a:rPr lang="tr-TR" dirty="0" err="1" smtClean="0"/>
              <a:t>naproksen</a:t>
            </a:r>
            <a:r>
              <a:rPr lang="tr-TR" dirty="0" smtClean="0"/>
              <a:t> tercih edilir. </a:t>
            </a:r>
          </a:p>
          <a:p>
            <a:r>
              <a:rPr lang="tr-TR" dirty="0" smtClean="0"/>
              <a:t>Düşük doz </a:t>
            </a:r>
            <a:r>
              <a:rPr lang="tr-TR" dirty="0" err="1" smtClean="0"/>
              <a:t>selekoksib</a:t>
            </a:r>
            <a:r>
              <a:rPr lang="tr-TR" dirty="0" smtClean="0"/>
              <a:t> (200 mg/gün) ayrıca diğer </a:t>
            </a:r>
            <a:r>
              <a:rPr lang="tr-TR" dirty="0" err="1" smtClean="0"/>
              <a:t>coxiblere</a:t>
            </a:r>
            <a:r>
              <a:rPr lang="tr-TR" dirty="0" smtClean="0"/>
              <a:t> kıyasla daha düşük </a:t>
            </a:r>
            <a:r>
              <a:rPr lang="tr-TR" dirty="0" err="1" smtClean="0"/>
              <a:t>kardiyovasküler</a:t>
            </a:r>
            <a:r>
              <a:rPr lang="tr-TR" dirty="0" smtClean="0"/>
              <a:t> olay riski ile ilişkilidir 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104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02525"/>
            <a:ext cx="10515600" cy="5274438"/>
          </a:xfrm>
        </p:spPr>
        <p:txBody>
          <a:bodyPr>
            <a:normAutofit/>
          </a:bodyPr>
          <a:lstStyle/>
          <a:p>
            <a:r>
              <a:rPr lang="tr-TR" dirty="0" smtClean="0"/>
              <a:t>Sıralı ESCEO algoritması Adım 1 ve Adım 2 tedavilerine yeterince cevap vermeyen hastalar arasında , ciddi </a:t>
            </a:r>
            <a:r>
              <a:rPr lang="tr-TR" dirty="0" err="1" smtClean="0"/>
              <a:t>semptomatik</a:t>
            </a:r>
            <a:r>
              <a:rPr lang="tr-TR" dirty="0" smtClean="0"/>
              <a:t> OA hastaları için </a:t>
            </a:r>
            <a:r>
              <a:rPr lang="tr-TR" dirty="0" err="1" smtClean="0"/>
              <a:t>tramadol</a:t>
            </a:r>
            <a:r>
              <a:rPr lang="tr-TR" dirty="0" smtClean="0"/>
              <a:t> gibi zayıf </a:t>
            </a:r>
            <a:r>
              <a:rPr lang="tr-TR" dirty="0" err="1" smtClean="0"/>
              <a:t>opioidlerin</a:t>
            </a:r>
            <a:r>
              <a:rPr lang="tr-TR" dirty="0" smtClean="0"/>
              <a:t> kısa süreli kullanımı              önerilmektedir. </a:t>
            </a:r>
          </a:p>
          <a:p>
            <a:r>
              <a:rPr lang="tr-TR" dirty="0" err="1" smtClean="0"/>
              <a:t>Tramadolün</a:t>
            </a:r>
            <a:r>
              <a:rPr lang="tr-TR" dirty="0" smtClean="0"/>
              <a:t> </a:t>
            </a:r>
            <a:r>
              <a:rPr lang="tr-TR" dirty="0" err="1" smtClean="0"/>
              <a:t>osteoartritteki</a:t>
            </a:r>
            <a:r>
              <a:rPr lang="tr-TR" dirty="0" smtClean="0"/>
              <a:t> etkinliğini araştıran çalışmalar sınırlı olsa da, uygun şekilde reçete edildiğinde olumlu etkisine dair iyi kanıtlar vardır. </a:t>
            </a:r>
          </a:p>
          <a:p>
            <a:r>
              <a:rPr lang="tr-TR" dirty="0" err="1" smtClean="0"/>
              <a:t>Tramadol</a:t>
            </a:r>
            <a:r>
              <a:rPr lang="tr-TR" dirty="0" smtClean="0"/>
              <a:t> sürekli salınım(SR) </a:t>
            </a:r>
            <a:r>
              <a:rPr lang="tr-TR" dirty="0" err="1" smtClean="0"/>
              <a:t>formülasyonu</a:t>
            </a:r>
            <a:r>
              <a:rPr lang="tr-TR" dirty="0" smtClean="0"/>
              <a:t>, hızlı salınan </a:t>
            </a:r>
            <a:r>
              <a:rPr lang="tr-TR" dirty="0" err="1" smtClean="0"/>
              <a:t>formülasyonlara</a:t>
            </a:r>
            <a:r>
              <a:rPr lang="tr-TR" dirty="0" smtClean="0"/>
              <a:t> göre yüksek plazma pikleri yapmaması nedeniyle ve yan etkilerin görülme sıklığını azaltmak için düşünülmektedir. </a:t>
            </a:r>
          </a:p>
          <a:p>
            <a:r>
              <a:rPr lang="tr-TR" dirty="0" smtClean="0"/>
              <a:t>Ayrıca, iyi </a:t>
            </a:r>
            <a:r>
              <a:rPr lang="tr-TR" dirty="0" err="1" smtClean="0"/>
              <a:t>tolere</a:t>
            </a:r>
            <a:r>
              <a:rPr lang="tr-TR" dirty="0" smtClean="0"/>
              <a:t> edilmesi ve tedavi kesilmelerini en aza indirmek için </a:t>
            </a:r>
            <a:r>
              <a:rPr lang="tr-TR" dirty="0" err="1" smtClean="0"/>
              <a:t>tramadol</a:t>
            </a:r>
            <a:r>
              <a:rPr lang="tr-TR" dirty="0" smtClean="0"/>
              <a:t> </a:t>
            </a:r>
            <a:r>
              <a:rPr lang="tr-TR" dirty="0" err="1" smtClean="0"/>
              <a:t>SR'nin</a:t>
            </a:r>
            <a:r>
              <a:rPr lang="tr-TR" dirty="0" smtClean="0"/>
              <a:t> yavaş doz artırımı önerilir.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7941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r>
              <a:rPr lang="tr-TR" dirty="0" smtClean="0"/>
              <a:t>                             GİRİŞ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tr-TR" dirty="0" smtClean="0"/>
              <a:t>ESCEO </a:t>
            </a:r>
            <a:r>
              <a:rPr lang="tr-TR" dirty="0"/>
              <a:t>tedavi </a:t>
            </a:r>
            <a:r>
              <a:rPr lang="tr-TR" dirty="0" smtClean="0"/>
              <a:t>algoritmasında; hasta, diz </a:t>
            </a:r>
            <a:r>
              <a:rPr lang="tr-TR" dirty="0" err="1" smtClean="0"/>
              <a:t>osteoartritinde</a:t>
            </a:r>
            <a:r>
              <a:rPr lang="tr-TR" dirty="0" smtClean="0"/>
              <a:t> birinci basamak tedaviye yanıtsız ise, tedaviye rağmen </a:t>
            </a:r>
            <a:r>
              <a:rPr lang="tr-TR" dirty="0" err="1" smtClean="0"/>
              <a:t>semptomatikse</a:t>
            </a:r>
            <a:r>
              <a:rPr lang="tr-TR" dirty="0" smtClean="0"/>
              <a:t> ve orta-şiddetli ağrı varsa</a:t>
            </a:r>
            <a:r>
              <a:rPr lang="tr-TR" dirty="0"/>
              <a:t> </a:t>
            </a:r>
            <a:r>
              <a:rPr lang="tr-TR" dirty="0" smtClean="0"/>
              <a:t>ikinci basamak (medikal) tedavide oral </a:t>
            </a:r>
            <a:r>
              <a:rPr lang="tr-TR" dirty="0" err="1" smtClean="0"/>
              <a:t>NSAID’ler</a:t>
            </a:r>
            <a:r>
              <a:rPr lang="tr-TR" dirty="0" smtClean="0"/>
              <a:t> önerilmektedir. </a:t>
            </a:r>
          </a:p>
          <a:p>
            <a:endParaRPr lang="tr-TR" dirty="0" smtClean="0"/>
          </a:p>
          <a:p>
            <a:r>
              <a:rPr lang="tr-TR" dirty="0" smtClean="0"/>
              <a:t> Oral</a:t>
            </a:r>
            <a:r>
              <a:rPr lang="tr-TR" dirty="0"/>
              <a:t> </a:t>
            </a:r>
            <a:r>
              <a:rPr lang="tr-TR" dirty="0" err="1" smtClean="0"/>
              <a:t>NSAID'ler</a:t>
            </a:r>
            <a:r>
              <a:rPr lang="tr-TR" dirty="0" smtClean="0"/>
              <a:t>;</a:t>
            </a:r>
            <a:r>
              <a:rPr lang="tr-TR" dirty="0"/>
              <a:t> </a:t>
            </a:r>
            <a:r>
              <a:rPr lang="tr-TR" dirty="0" err="1" smtClean="0"/>
              <a:t>parasetamole</a:t>
            </a:r>
            <a:r>
              <a:rPr lang="tr-TR" dirty="0" smtClean="0"/>
              <a:t> ve/veya </a:t>
            </a:r>
            <a:r>
              <a:rPr lang="tr-TR" dirty="0" err="1" smtClean="0"/>
              <a:t>parasetamol</a:t>
            </a:r>
            <a:r>
              <a:rPr lang="tr-TR" dirty="0" smtClean="0"/>
              <a:t> + </a:t>
            </a:r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NSAID’lere</a:t>
            </a:r>
            <a:r>
              <a:rPr lang="tr-TR" dirty="0" smtClean="0"/>
              <a:t> (veya ESCEO önerilerinde </a:t>
            </a:r>
            <a:r>
              <a:rPr lang="tr-TR" dirty="0" err="1" smtClean="0"/>
              <a:t>osteoartrit</a:t>
            </a:r>
            <a:r>
              <a:rPr lang="tr-TR" dirty="0" smtClean="0"/>
              <a:t> için </a:t>
            </a:r>
            <a:r>
              <a:rPr lang="tr-TR" dirty="0" err="1" smtClean="0"/>
              <a:t>semptomatik</a:t>
            </a:r>
            <a:r>
              <a:rPr lang="tr-TR" dirty="0" smtClean="0"/>
              <a:t> yavaş etkili ilaçlara) yeterince </a:t>
            </a:r>
            <a:r>
              <a:rPr lang="tr-TR" dirty="0"/>
              <a:t>yanıt </a:t>
            </a:r>
            <a:r>
              <a:rPr lang="tr-TR" dirty="0" smtClean="0"/>
              <a:t>vermeyen </a:t>
            </a:r>
            <a:r>
              <a:rPr lang="tr-TR" dirty="0" err="1" smtClean="0"/>
              <a:t>semptomatik</a:t>
            </a:r>
            <a:r>
              <a:rPr lang="tr-TR" dirty="0" smtClean="0"/>
              <a:t> hastalarda, </a:t>
            </a:r>
            <a:r>
              <a:rPr lang="tr-TR" dirty="0"/>
              <a:t>uluslararası ve ulusal rehberler arasında evrensel olarak </a:t>
            </a:r>
            <a:r>
              <a:rPr lang="tr-TR" dirty="0" smtClean="0"/>
              <a:t>önerilmektedir.  </a:t>
            </a:r>
          </a:p>
        </p:txBody>
      </p:sp>
    </p:spTree>
    <p:extLst>
      <p:ext uri="{BB962C8B-B14F-4D97-AF65-F5344CB8AC3E}">
        <p14:creationId xmlns:p14="http://schemas.microsoft.com/office/powerpoint/2010/main" xmlns="" val="34122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/>
          <a:lstStyle/>
          <a:p>
            <a:r>
              <a:rPr lang="tr-TR" dirty="0" smtClean="0"/>
              <a:t>Oral </a:t>
            </a:r>
            <a:r>
              <a:rPr lang="tr-TR" dirty="0" err="1" smtClean="0"/>
              <a:t>NSAID'lerin</a:t>
            </a:r>
            <a:r>
              <a:rPr lang="tr-TR" dirty="0" smtClean="0"/>
              <a:t> orta düzeyde ağrı kesici etkileri vardır ve (ES: 0.29 % 95 CI 0,22-0,35) </a:t>
            </a:r>
            <a:r>
              <a:rPr lang="tr-TR" dirty="0" err="1" smtClean="0"/>
              <a:t>parasetamolden</a:t>
            </a:r>
            <a:r>
              <a:rPr lang="tr-TR" dirty="0" smtClean="0"/>
              <a:t> daha fazladır (ES:0.14 % 95 CI 0.05-0.22). </a:t>
            </a:r>
          </a:p>
          <a:p>
            <a:r>
              <a:rPr lang="tr-TR" dirty="0" smtClean="0"/>
              <a:t>Oral </a:t>
            </a:r>
            <a:r>
              <a:rPr lang="tr-TR" dirty="0" err="1" smtClean="0"/>
              <a:t>NSAID'lerin</a:t>
            </a:r>
            <a:r>
              <a:rPr lang="tr-TR" dirty="0" smtClean="0"/>
              <a:t> kullanımı, ağır diz ve kalça </a:t>
            </a:r>
            <a:r>
              <a:rPr lang="tr-TR" dirty="0" err="1" smtClean="0"/>
              <a:t>osteoartriti</a:t>
            </a:r>
            <a:r>
              <a:rPr lang="tr-TR" dirty="0" smtClean="0"/>
              <a:t> olan hastalarda , </a:t>
            </a:r>
            <a:r>
              <a:rPr lang="tr-TR" dirty="0" err="1" smtClean="0"/>
              <a:t>parasetamol</a:t>
            </a:r>
            <a:r>
              <a:rPr lang="tr-TR" dirty="0" smtClean="0"/>
              <a:t> ile karşılaştırıldığında daha yüksek derecede hasta tercihi ile birlikte daha etkilidir.</a:t>
            </a:r>
          </a:p>
          <a:p>
            <a:r>
              <a:rPr lang="tr-TR" dirty="0" smtClean="0"/>
              <a:t>COX-2 </a:t>
            </a:r>
            <a:r>
              <a:rPr lang="tr-TR" dirty="0" err="1" smtClean="0"/>
              <a:t>selektif</a:t>
            </a:r>
            <a:r>
              <a:rPr lang="tr-TR" dirty="0" smtClean="0"/>
              <a:t>, kısmen </a:t>
            </a:r>
            <a:r>
              <a:rPr lang="tr-TR" dirty="0" err="1" smtClean="0"/>
              <a:t>selektif</a:t>
            </a:r>
            <a:r>
              <a:rPr lang="tr-TR" dirty="0" smtClean="0"/>
              <a:t> veya </a:t>
            </a:r>
            <a:r>
              <a:rPr lang="tr-TR" dirty="0" err="1" smtClean="0"/>
              <a:t>selektif</a:t>
            </a:r>
            <a:r>
              <a:rPr lang="tr-TR" dirty="0" smtClean="0"/>
              <a:t> olmayan oral </a:t>
            </a:r>
            <a:r>
              <a:rPr lang="tr-TR" dirty="0" err="1" smtClean="0"/>
              <a:t>NSAID'ler</a:t>
            </a:r>
            <a:r>
              <a:rPr lang="tr-TR" dirty="0" smtClean="0"/>
              <a:t> ağrıyı kontrol etmede benzer şekilde etkilidir.</a:t>
            </a:r>
          </a:p>
          <a:p>
            <a:r>
              <a:rPr lang="tr-TR" dirty="0" smtClean="0"/>
              <a:t>Böylelikle ilaç seçimi , farklı risk faktörlerine ve hastalara eşlik eden hastalıklar ve tıbbi koşullara göre güvenlik profilleri tarafından belirlenir.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91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TABLO 1:OSTEOARTRİTTE ORAL NSAİİ KULLANIMI İÇİN ÖNERİLER</a:t>
            </a:r>
            <a:endParaRPr lang="tr-TR" sz="24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4716623"/>
              </p:ext>
            </p:extLst>
          </p:nvPr>
        </p:nvGraphicFramePr>
        <p:xfrm>
          <a:off x="643467" y="1413933"/>
          <a:ext cx="11023600" cy="478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13"/>
                <a:gridCol w="2060925"/>
                <a:gridCol w="5343162"/>
              </a:tblGrid>
              <a:tr h="6549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YÖNERGE KOMİTESİ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OSTEOARTRİT YERİ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ORAL NSAİİ’LER İÇİN ÖNERİ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900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ESCEO</a:t>
                      </a:r>
                      <a:r>
                        <a:rPr lang="tr-TR" baseline="0" dirty="0" smtClean="0"/>
                        <a:t> (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Avrupa Osteoporoz ve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Osteoartrit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Klinik ve Ekonomik Yönleri Derneği)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DİZ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err="1" smtClean="0"/>
                        <a:t>Parasetamol</a:t>
                      </a:r>
                      <a:r>
                        <a:rPr lang="tr-TR" dirty="0" smtClean="0"/>
                        <a:t> veya yavaş etkili ilaçlar ve/veya </a:t>
                      </a:r>
                      <a:r>
                        <a:rPr lang="tr-TR" dirty="0" err="1" smtClean="0"/>
                        <a:t>topikal</a:t>
                      </a:r>
                      <a:r>
                        <a:rPr lang="tr-TR" dirty="0" smtClean="0"/>
                        <a:t> NSAİİ </a:t>
                      </a:r>
                      <a:r>
                        <a:rPr lang="tr-TR" dirty="0" err="1" smtClean="0"/>
                        <a:t>ler</a:t>
                      </a:r>
                      <a:r>
                        <a:rPr lang="tr-TR" dirty="0" smtClean="0"/>
                        <a:t> yeterinde etkili olmadığında önerilir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830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EULAR (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Avrupa Romatizma</a:t>
                      </a:r>
                      <a:r>
                        <a:rPr lang="tr-T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Birliği)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DİZ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err="1" smtClean="0"/>
                        <a:t>Parasetamole</a:t>
                      </a:r>
                      <a:r>
                        <a:rPr lang="tr-TR" dirty="0" smtClean="0"/>
                        <a:t> yanıtsız</a:t>
                      </a:r>
                      <a:r>
                        <a:rPr lang="tr-TR" baseline="0" dirty="0" smtClean="0"/>
                        <a:t> hastalarda düşünülür.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9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ACR (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Amerikan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Romatoloji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Cemiyeti)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EL, DİZ , KALÇA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Başlangıç</a:t>
                      </a:r>
                      <a:r>
                        <a:rPr lang="tr-TR" baseline="0" dirty="0" smtClean="0"/>
                        <a:t> tedavisi için şartlı olarak önerilir;  </a:t>
                      </a:r>
                      <a:r>
                        <a:rPr lang="tr-TR" baseline="0" dirty="0" err="1" smtClean="0"/>
                        <a:t>Parasetamole</a:t>
                      </a:r>
                      <a:r>
                        <a:rPr lang="tr-TR" baseline="0" dirty="0" smtClean="0"/>
                        <a:t> yanıtsız diz </a:t>
                      </a:r>
                      <a:r>
                        <a:rPr lang="tr-TR" baseline="0" dirty="0" err="1" smtClean="0"/>
                        <a:t>osteoartrit</a:t>
                      </a:r>
                      <a:r>
                        <a:rPr lang="tr-TR" baseline="0" dirty="0" smtClean="0"/>
                        <a:t> hastalarında şiddetle önerilir.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9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OARSI (Uluslararası </a:t>
                      </a:r>
                      <a:r>
                        <a:rPr lang="tr-TR" dirty="0" err="1" smtClean="0"/>
                        <a:t>Osteoartrit</a:t>
                      </a:r>
                      <a:r>
                        <a:rPr lang="tr-TR" dirty="0" smtClean="0"/>
                        <a:t> Araştırma Derneği)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DİZ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İlgili </a:t>
                      </a:r>
                      <a:r>
                        <a:rPr lang="tr-TR" dirty="0" err="1" smtClean="0"/>
                        <a:t>komorbiditeleri</a:t>
                      </a:r>
                      <a:r>
                        <a:rPr lang="tr-TR" dirty="0" smtClean="0"/>
                        <a:t> olmayan</a:t>
                      </a:r>
                      <a:r>
                        <a:rPr lang="tr-TR" baseline="0" dirty="0" smtClean="0"/>
                        <a:t> bireyler için uygun; Orta derecede </a:t>
                      </a:r>
                      <a:r>
                        <a:rPr lang="tr-TR" baseline="0" dirty="0" err="1" smtClean="0"/>
                        <a:t>komorbidite</a:t>
                      </a:r>
                      <a:r>
                        <a:rPr lang="tr-TR" baseline="0" dirty="0" smtClean="0"/>
                        <a:t> riski olanlar için belirsiz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9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NICE (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İngiltere Sağlık ve Klinik Mükemmellik Enstitüsü)</a:t>
                      </a:r>
                      <a:endParaRPr lang="tr-T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smtClean="0"/>
                        <a:t>EL, DİZ , KALÇA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dirty="0" err="1" smtClean="0"/>
                        <a:t>Parasetamol</a:t>
                      </a:r>
                      <a:r>
                        <a:rPr lang="tr-TR" dirty="0" smtClean="0"/>
                        <a:t> ve/veya </a:t>
                      </a:r>
                      <a:r>
                        <a:rPr lang="tr-TR" dirty="0" err="1" smtClean="0"/>
                        <a:t>topikal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NSAİİ’ler</a:t>
                      </a:r>
                      <a:r>
                        <a:rPr lang="tr-TR" dirty="0" smtClean="0"/>
                        <a:t> etkisiz olduğunda veya ağrının</a:t>
                      </a:r>
                      <a:r>
                        <a:rPr lang="tr-TR" baseline="0" dirty="0" smtClean="0"/>
                        <a:t> yeterli düzeyde azalması sağlanamadığında </a:t>
                      </a:r>
                      <a:r>
                        <a:rPr lang="tr-TR" baseline="0" dirty="0" err="1" smtClean="0"/>
                        <a:t>parasetamol</a:t>
                      </a:r>
                      <a:r>
                        <a:rPr lang="tr-TR" baseline="0" dirty="0" smtClean="0"/>
                        <a:t> veya </a:t>
                      </a:r>
                      <a:r>
                        <a:rPr lang="tr-TR" baseline="0" dirty="0" err="1" smtClean="0"/>
                        <a:t>topikal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NSAİİ’lere</a:t>
                      </a:r>
                      <a:r>
                        <a:rPr lang="tr-TR" baseline="0" dirty="0" smtClean="0"/>
                        <a:t> ek olarak kullanılır.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0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56903"/>
            <a:ext cx="10515600" cy="512005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ESCEO, birinci </a:t>
            </a:r>
            <a:r>
              <a:rPr lang="tr-TR" dirty="0" smtClean="0">
                <a:effectLst/>
              </a:rPr>
              <a:t>ve ikinci basamak tedavilerine yeterince cevap vermeyen hastalar arasında, </a:t>
            </a:r>
            <a:r>
              <a:rPr lang="tr-TR" dirty="0" err="1" smtClean="0"/>
              <a:t>tramadol</a:t>
            </a:r>
            <a:r>
              <a:rPr lang="tr-TR" dirty="0"/>
              <a:t> </a:t>
            </a:r>
            <a:r>
              <a:rPr lang="tr-TR" dirty="0" smtClean="0">
                <a:effectLst/>
              </a:rPr>
              <a:t>gibi zayıf </a:t>
            </a:r>
            <a:r>
              <a:rPr lang="tr-TR" dirty="0" err="1" smtClean="0"/>
              <a:t>opioidlerin</a:t>
            </a:r>
            <a:r>
              <a:rPr lang="tr-TR" dirty="0" smtClean="0"/>
              <a:t> </a:t>
            </a:r>
            <a:r>
              <a:rPr lang="tr-TR" dirty="0" smtClean="0">
                <a:effectLst/>
              </a:rPr>
              <a:t>cerrahi seçenek öncesi son </a:t>
            </a:r>
            <a:r>
              <a:rPr lang="tr-TR" dirty="0"/>
              <a:t>farmakolojik </a:t>
            </a:r>
            <a:r>
              <a:rPr lang="tr-TR" dirty="0" smtClean="0"/>
              <a:t>tedavi seçeneği olarak kullanılmasını </a:t>
            </a:r>
            <a:r>
              <a:rPr lang="tr-TR" dirty="0" smtClean="0">
                <a:effectLst/>
              </a:rPr>
              <a:t>önermektedir</a:t>
            </a:r>
            <a:r>
              <a:rPr lang="tr-TR" dirty="0">
                <a:effectLst/>
              </a:rPr>
              <a:t>.</a:t>
            </a:r>
            <a:r>
              <a:rPr lang="tr-TR" dirty="0" smtClean="0">
                <a:effectLst/>
              </a:rPr>
              <a:t> </a:t>
            </a:r>
          </a:p>
          <a:p>
            <a:pPr>
              <a:buNone/>
            </a:pPr>
            <a:endParaRPr lang="tr-TR" dirty="0" smtClean="0">
              <a:effectLst/>
            </a:endParaRPr>
          </a:p>
          <a:p>
            <a:r>
              <a:rPr lang="tr-TR" dirty="0" smtClean="0"/>
              <a:t>ACR, benzer </a:t>
            </a:r>
            <a:r>
              <a:rPr lang="tr-TR" dirty="0" smtClean="0">
                <a:effectLst/>
              </a:rPr>
              <a:t>şekilde, </a:t>
            </a:r>
            <a:r>
              <a:rPr lang="tr-TR" dirty="0" err="1" smtClean="0">
                <a:effectLst/>
              </a:rPr>
              <a:t>non</a:t>
            </a:r>
            <a:r>
              <a:rPr lang="tr-TR" dirty="0" smtClean="0">
                <a:effectLst/>
              </a:rPr>
              <a:t>-</a:t>
            </a:r>
            <a:r>
              <a:rPr lang="tr-TR" dirty="0" err="1" smtClean="0">
                <a:effectLst/>
              </a:rPr>
              <a:t>opioid</a:t>
            </a:r>
            <a:r>
              <a:rPr lang="tr-TR" dirty="0" smtClean="0">
                <a:effectLst/>
              </a:rPr>
              <a:t> analjezikler, </a:t>
            </a:r>
            <a:r>
              <a:rPr lang="tr-TR" dirty="0" err="1" smtClean="0">
                <a:effectLst/>
              </a:rPr>
              <a:t>k</a:t>
            </a:r>
            <a:r>
              <a:rPr lang="tr-TR" dirty="0" err="1" smtClean="0"/>
              <a:t>oksibler</a:t>
            </a:r>
            <a:r>
              <a:rPr lang="tr-TR" dirty="0" smtClean="0"/>
              <a:t> </a:t>
            </a:r>
            <a:r>
              <a:rPr lang="tr-TR" dirty="0" smtClean="0">
                <a:effectLst/>
              </a:rPr>
              <a:t>ve </a:t>
            </a:r>
            <a:r>
              <a:rPr lang="tr-TR" dirty="0" err="1" smtClean="0">
                <a:effectLst/>
              </a:rPr>
              <a:t>non</a:t>
            </a:r>
            <a:r>
              <a:rPr lang="tr-TR" dirty="0" smtClean="0">
                <a:effectLst/>
              </a:rPr>
              <a:t>-</a:t>
            </a:r>
            <a:r>
              <a:rPr lang="tr-TR" dirty="0" err="1" smtClean="0">
                <a:effectLst/>
              </a:rPr>
              <a:t>selektif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NSAID'ler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tolere</a:t>
            </a:r>
            <a:r>
              <a:rPr lang="tr-TR" dirty="0" smtClean="0">
                <a:effectLst/>
              </a:rPr>
              <a:t> edilemediğinde, etkisiz veya </a:t>
            </a:r>
            <a:r>
              <a:rPr lang="tr-TR" dirty="0" err="1" smtClean="0">
                <a:effectLst/>
              </a:rPr>
              <a:t>kontraendike</a:t>
            </a:r>
            <a:r>
              <a:rPr lang="tr-TR" dirty="0" smtClean="0">
                <a:effectLst/>
              </a:rPr>
              <a:t> olduğunda </a:t>
            </a:r>
            <a:r>
              <a:rPr lang="tr-TR" dirty="0" err="1" smtClean="0">
                <a:effectLst/>
              </a:rPr>
              <a:t>osteoartrite</a:t>
            </a:r>
            <a:r>
              <a:rPr lang="tr-TR" dirty="0" smtClean="0">
                <a:effectLst/>
              </a:rPr>
              <a:t> bağlı ağrılarda </a:t>
            </a:r>
            <a:r>
              <a:rPr lang="tr-TR" dirty="0" err="1" smtClean="0">
                <a:effectLst/>
              </a:rPr>
              <a:t>tramadolü</a:t>
            </a:r>
            <a:r>
              <a:rPr lang="tr-TR" dirty="0" smtClean="0">
                <a:effectLst/>
              </a:rPr>
              <a:t> önermektedir.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ESCEO’nun</a:t>
            </a:r>
            <a:r>
              <a:rPr lang="tr-TR" dirty="0" smtClean="0"/>
              <a:t> , 3. basamak medikal tedavide </a:t>
            </a:r>
            <a:r>
              <a:rPr lang="tr-TR" dirty="0" err="1" smtClean="0"/>
              <a:t>duloksetin</a:t>
            </a:r>
            <a:r>
              <a:rPr lang="tr-TR" dirty="0" smtClean="0"/>
              <a:t> önerisi</a:t>
            </a:r>
            <a:r>
              <a:rPr lang="tr-TR" dirty="0" smtClean="0">
                <a:effectLst/>
              </a:rPr>
              <a:t> vardır. Fakat </a:t>
            </a:r>
            <a:r>
              <a:rPr lang="tr-TR" dirty="0" err="1" smtClean="0">
                <a:effectLst/>
              </a:rPr>
              <a:t>tramadol</a:t>
            </a:r>
            <a:r>
              <a:rPr lang="tr-TR" dirty="0" smtClean="0">
                <a:effectLst/>
              </a:rPr>
              <a:t> ve </a:t>
            </a:r>
            <a:r>
              <a:rPr lang="tr-TR" dirty="0" err="1" smtClean="0">
                <a:effectLst/>
              </a:rPr>
              <a:t>duloksetin</a:t>
            </a:r>
            <a:r>
              <a:rPr lang="tr-TR" dirty="0" smtClean="0">
                <a:effectLst/>
              </a:rPr>
              <a:t> kombinasyonu, benzer merkezi etki mekanizmaları nedeniyle önerilmemektedir.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09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4001</TotalTime>
  <Words>714</Words>
  <Application>Microsoft Office PowerPoint</Application>
  <PresentationFormat>Özel</PresentationFormat>
  <Paragraphs>161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Office Teması</vt:lpstr>
      <vt:lpstr>Slayt 1</vt:lpstr>
      <vt:lpstr>   Osteoartrit Tedavisinde Oral NSAID lerin ve Analjeziklerin Etkinliği ve Güvenilirliği: Gerçek Yaşam Verileri ve Anketlerden Elde Edilen Kanıtlar                                                        Dr. Mahmut ÖZAYDIN                                                KTÜ Aile Hekimliği A.B.D.                                                                     22.01.2019                                      </vt:lpstr>
      <vt:lpstr>                             ÖZET</vt:lpstr>
      <vt:lpstr>Slayt 4</vt:lpstr>
      <vt:lpstr>Slayt 5</vt:lpstr>
      <vt:lpstr>                             GİRİŞ</vt:lpstr>
      <vt:lpstr>Slayt 7</vt:lpstr>
      <vt:lpstr>TABLO 1:OSTEOARTRİTTE ORAL NSAİİ KULLANIMI İÇİN ÖNERİLER</vt:lpstr>
      <vt:lpstr>Slayt 9</vt:lpstr>
      <vt:lpstr>Oral NSAID güvenliği için kanıt tabanının incelenmesi  </vt:lpstr>
      <vt:lpstr>                  Üst GİS komplikasyonları </vt:lpstr>
      <vt:lpstr>Slayt 12</vt:lpstr>
      <vt:lpstr>                                     ŞEKİL 1 </vt:lpstr>
      <vt:lpstr>Slayt 14</vt:lpstr>
      <vt:lpstr>          Kardiyovasküler komplikasyonlar </vt:lpstr>
      <vt:lpstr>                                       ŞEKİL 2</vt:lpstr>
      <vt:lpstr>Slayt 17</vt:lpstr>
      <vt:lpstr>Slayt 18</vt:lpstr>
      <vt:lpstr>                                      ŞEKİL 3 </vt:lpstr>
      <vt:lpstr> Gerçek yaşam osteoartrit hastalarında   NSAID'lerin kullanımı hakkında rehberlik </vt:lpstr>
      <vt:lpstr>                                   ŞEKİL 4 </vt:lpstr>
      <vt:lpstr>Slayt 22</vt:lpstr>
      <vt:lpstr>Slayt 23</vt:lpstr>
      <vt:lpstr>TABLO 2: ESCEO 2.BASAMAK TEDAVİ ÖNERİLERİ, OSTEOARTRİTTE ORAL NSAİİ’LERLE KALICI SEMPTOMLARIN İLERİ FARMAKOLOJİK YÖNETİMİ</vt:lpstr>
      <vt:lpstr>Slayt 25</vt:lpstr>
      <vt:lpstr>Slayt 26</vt:lpstr>
      <vt:lpstr>Slayt 27</vt:lpstr>
      <vt:lpstr>Slayt 28</vt:lpstr>
      <vt:lpstr>Slayt 29</vt:lpstr>
      <vt:lpstr>          Zayıf opioidlerle farmakolojik tedavi </vt:lpstr>
      <vt:lpstr>Slayt 31</vt:lpstr>
      <vt:lpstr>                                    ŞEKİL 5</vt:lpstr>
      <vt:lpstr>Slayt 33</vt:lpstr>
      <vt:lpstr>                               SONUÇLAR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CEMİL</dc:creator>
  <cp:lastModifiedBy>Windows Kullanıcısı</cp:lastModifiedBy>
  <cp:revision>232</cp:revision>
  <dcterms:created xsi:type="dcterms:W3CDTF">2018-12-07T18:13:08Z</dcterms:created>
  <dcterms:modified xsi:type="dcterms:W3CDTF">2019-01-22T21:42:18Z</dcterms:modified>
</cp:coreProperties>
</file>