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8" r:id="rId3"/>
    <p:sldId id="257" r:id="rId4"/>
    <p:sldId id="259" r:id="rId5"/>
    <p:sldId id="260" r:id="rId6"/>
    <p:sldId id="262" r:id="rId7"/>
    <p:sldId id="327" r:id="rId8"/>
    <p:sldId id="263" r:id="rId9"/>
    <p:sldId id="290" r:id="rId10"/>
    <p:sldId id="291" r:id="rId11"/>
    <p:sldId id="330" r:id="rId12"/>
    <p:sldId id="340" r:id="rId13"/>
    <p:sldId id="329" r:id="rId14"/>
    <p:sldId id="333" r:id="rId15"/>
    <p:sldId id="341" r:id="rId16"/>
    <p:sldId id="342" r:id="rId17"/>
    <p:sldId id="295" r:id="rId18"/>
    <p:sldId id="283" r:id="rId19"/>
    <p:sldId id="286" r:id="rId20"/>
    <p:sldId id="288" r:id="rId21"/>
    <p:sldId id="289" r:id="rId22"/>
    <p:sldId id="285" r:id="rId23"/>
    <p:sldId id="292" r:id="rId24"/>
    <p:sldId id="293" r:id="rId25"/>
    <p:sldId id="264" r:id="rId26"/>
    <p:sldId id="331" r:id="rId27"/>
    <p:sldId id="265" r:id="rId28"/>
    <p:sldId id="281" r:id="rId29"/>
    <p:sldId id="282" r:id="rId30"/>
    <p:sldId id="294" r:id="rId31"/>
    <p:sldId id="266" r:id="rId32"/>
    <p:sldId id="267" r:id="rId33"/>
    <p:sldId id="268" r:id="rId34"/>
    <p:sldId id="332" r:id="rId35"/>
    <p:sldId id="269" r:id="rId36"/>
    <p:sldId id="271" r:id="rId37"/>
    <p:sldId id="296" r:id="rId38"/>
    <p:sldId id="272" r:id="rId39"/>
    <p:sldId id="270" r:id="rId40"/>
    <p:sldId id="273" r:id="rId41"/>
    <p:sldId id="274" r:id="rId42"/>
    <p:sldId id="343" r:id="rId43"/>
    <p:sldId id="275" r:id="rId44"/>
    <p:sldId id="276" r:id="rId45"/>
    <p:sldId id="344" r:id="rId46"/>
    <p:sldId id="277" r:id="rId47"/>
    <p:sldId id="328" r:id="rId48"/>
    <p:sldId id="279" r:id="rId49"/>
    <p:sldId id="297" r:id="rId50"/>
    <p:sldId id="305" r:id="rId51"/>
    <p:sldId id="306" r:id="rId52"/>
    <p:sldId id="307" r:id="rId53"/>
    <p:sldId id="308" r:id="rId54"/>
    <p:sldId id="300" r:id="rId55"/>
    <p:sldId id="320" r:id="rId56"/>
    <p:sldId id="310" r:id="rId57"/>
    <p:sldId id="321" r:id="rId58"/>
    <p:sldId id="323" r:id="rId59"/>
    <p:sldId id="324" r:id="rId60"/>
    <p:sldId id="334" r:id="rId61"/>
    <p:sldId id="335" r:id="rId62"/>
    <p:sldId id="347" r:id="rId63"/>
    <p:sldId id="325" r:id="rId64"/>
    <p:sldId id="309" r:id="rId65"/>
    <p:sldId id="298" r:id="rId66"/>
    <p:sldId id="299" r:id="rId67"/>
    <p:sldId id="311" r:id="rId68"/>
    <p:sldId id="312" r:id="rId69"/>
    <p:sldId id="313" r:id="rId70"/>
    <p:sldId id="314" r:id="rId71"/>
    <p:sldId id="322" r:id="rId72"/>
    <p:sldId id="315" r:id="rId73"/>
    <p:sldId id="316" r:id="rId74"/>
    <p:sldId id="326" r:id="rId75"/>
    <p:sldId id="317" r:id="rId76"/>
    <p:sldId id="318" r:id="rId77"/>
    <p:sldId id="319" r:id="rId78"/>
    <p:sldId id="346" r:id="rId79"/>
    <p:sldId id="301" r:id="rId80"/>
    <p:sldId id="345" r:id="rId81"/>
    <p:sldId id="348" r:id="rId82"/>
    <p:sldId id="302" r:id="rId83"/>
    <p:sldId id="303" r:id="rId84"/>
    <p:sldId id="339" r:id="rId85"/>
    <p:sldId id="304" r:id="rId86"/>
    <p:sldId id="338" r:id="rId87"/>
    <p:sldId id="280" r:id="rId8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3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DF672-9B1C-4079-A9A0-8253B998D00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3CBF1CA-C29E-4045-9E18-0E40F328A3EB}">
      <dgm:prSet/>
      <dgm:spPr/>
      <dgm:t>
        <a:bodyPr/>
        <a:lstStyle/>
        <a:p>
          <a:r>
            <a:rPr lang="tr-TR"/>
            <a:t>Hipertansiyon tanımı yapabilmek </a:t>
          </a:r>
          <a:endParaRPr lang="en-US"/>
        </a:p>
      </dgm:t>
    </dgm:pt>
    <dgm:pt modelId="{8D1A2978-D4AA-419F-A724-0150CE88A0DE}" type="parTrans" cxnId="{00D4ACDB-52EB-4EE1-8D05-35FB68CD16FF}">
      <dgm:prSet/>
      <dgm:spPr/>
      <dgm:t>
        <a:bodyPr/>
        <a:lstStyle/>
        <a:p>
          <a:endParaRPr lang="en-US"/>
        </a:p>
      </dgm:t>
    </dgm:pt>
    <dgm:pt modelId="{34DB7C9E-4BA4-4BA6-9949-7C006B8BDE08}" type="sibTrans" cxnId="{00D4ACDB-52EB-4EE1-8D05-35FB68CD16FF}">
      <dgm:prSet/>
      <dgm:spPr/>
      <dgm:t>
        <a:bodyPr/>
        <a:lstStyle/>
        <a:p>
          <a:endParaRPr lang="en-US"/>
        </a:p>
      </dgm:t>
    </dgm:pt>
    <dgm:pt modelId="{3DA2BEA5-2BA6-4C6B-9827-9EDF332D07AC}">
      <dgm:prSet/>
      <dgm:spPr/>
      <dgm:t>
        <a:bodyPr/>
        <a:lstStyle/>
        <a:p>
          <a:r>
            <a:rPr lang="tr-TR" dirty="0"/>
            <a:t>Hipertansiyon sınıflandırmasını sayabilmek</a:t>
          </a:r>
          <a:endParaRPr lang="en-US" dirty="0"/>
        </a:p>
      </dgm:t>
    </dgm:pt>
    <dgm:pt modelId="{76C0B983-3401-4DEE-9CE7-E48E3A62DD39}" type="parTrans" cxnId="{4013B7A9-B560-4CCC-92B3-45082FD4EFF6}">
      <dgm:prSet/>
      <dgm:spPr/>
      <dgm:t>
        <a:bodyPr/>
        <a:lstStyle/>
        <a:p>
          <a:endParaRPr lang="en-US"/>
        </a:p>
      </dgm:t>
    </dgm:pt>
    <dgm:pt modelId="{55F2C035-032D-43CB-BE70-F2828BEBFFE5}" type="sibTrans" cxnId="{4013B7A9-B560-4CCC-92B3-45082FD4EFF6}">
      <dgm:prSet/>
      <dgm:spPr/>
      <dgm:t>
        <a:bodyPr/>
        <a:lstStyle/>
        <a:p>
          <a:endParaRPr lang="en-US"/>
        </a:p>
      </dgm:t>
    </dgm:pt>
    <dgm:pt modelId="{9C99BEEC-8B15-464E-9BD4-17E33D455817}">
      <dgm:prSet/>
      <dgm:spPr/>
      <dgm:t>
        <a:bodyPr/>
        <a:lstStyle/>
        <a:p>
          <a:r>
            <a:rPr lang="tr-TR"/>
            <a:t>Sekonder hipertansiyon sebeplerini sayabilmek</a:t>
          </a:r>
          <a:endParaRPr lang="en-US"/>
        </a:p>
      </dgm:t>
    </dgm:pt>
    <dgm:pt modelId="{4BE47A48-EE00-4699-9582-F8C50E35804F}" type="parTrans" cxnId="{DB70CF37-7A82-4153-BC72-E51C19AFC08A}">
      <dgm:prSet/>
      <dgm:spPr/>
      <dgm:t>
        <a:bodyPr/>
        <a:lstStyle/>
        <a:p>
          <a:endParaRPr lang="en-US"/>
        </a:p>
      </dgm:t>
    </dgm:pt>
    <dgm:pt modelId="{C7B9A22F-DDC4-49F9-9224-A4F2840D0691}" type="sibTrans" cxnId="{DB70CF37-7A82-4153-BC72-E51C19AFC08A}">
      <dgm:prSet/>
      <dgm:spPr/>
      <dgm:t>
        <a:bodyPr/>
        <a:lstStyle/>
        <a:p>
          <a:endParaRPr lang="en-US"/>
        </a:p>
      </dgm:t>
    </dgm:pt>
    <dgm:pt modelId="{DD6FC2AC-8426-4974-84E2-90ECFC40C6E8}">
      <dgm:prSet/>
      <dgm:spPr/>
      <dgm:t>
        <a:bodyPr/>
        <a:lstStyle/>
        <a:p>
          <a:r>
            <a:rPr lang="tr-TR"/>
            <a:t>Standart Kan basıncı ölçümü basamaklarını sayabilmek</a:t>
          </a:r>
          <a:endParaRPr lang="en-US"/>
        </a:p>
      </dgm:t>
    </dgm:pt>
    <dgm:pt modelId="{0DB7E57B-030A-4B05-AD4C-9BC68E8F1A5A}" type="parTrans" cxnId="{D5B8E042-79B9-4082-9BA2-A04364E3DB98}">
      <dgm:prSet/>
      <dgm:spPr/>
      <dgm:t>
        <a:bodyPr/>
        <a:lstStyle/>
        <a:p>
          <a:endParaRPr lang="en-US"/>
        </a:p>
      </dgm:t>
    </dgm:pt>
    <dgm:pt modelId="{8E074BC9-47A3-46E7-A449-7E3C23EF5C01}" type="sibTrans" cxnId="{D5B8E042-79B9-4082-9BA2-A04364E3DB98}">
      <dgm:prSet/>
      <dgm:spPr/>
      <dgm:t>
        <a:bodyPr/>
        <a:lstStyle/>
        <a:p>
          <a:endParaRPr lang="en-US"/>
        </a:p>
      </dgm:t>
    </dgm:pt>
    <dgm:pt modelId="{6A88391E-714F-4330-AC1A-AE6121B36070}">
      <dgm:prSet/>
      <dgm:spPr/>
      <dgm:t>
        <a:bodyPr/>
        <a:lstStyle/>
        <a:p>
          <a:r>
            <a:rPr lang="tr-TR"/>
            <a:t>Kan Basıncı yüksekliği olan hastalarda laboratuvar tetkiklerini sayabilmek</a:t>
          </a:r>
          <a:endParaRPr lang="en-US"/>
        </a:p>
      </dgm:t>
    </dgm:pt>
    <dgm:pt modelId="{F9B48547-F3B1-45CA-8C3A-28A2D461A716}" type="parTrans" cxnId="{33EB9F30-8CCF-4A9E-B319-1125C842D4F2}">
      <dgm:prSet/>
      <dgm:spPr/>
      <dgm:t>
        <a:bodyPr/>
        <a:lstStyle/>
        <a:p>
          <a:endParaRPr lang="en-US"/>
        </a:p>
      </dgm:t>
    </dgm:pt>
    <dgm:pt modelId="{E8328294-C72E-429D-A106-C84F2B7B76B0}" type="sibTrans" cxnId="{33EB9F30-8CCF-4A9E-B319-1125C842D4F2}">
      <dgm:prSet/>
      <dgm:spPr/>
      <dgm:t>
        <a:bodyPr/>
        <a:lstStyle/>
        <a:p>
          <a:endParaRPr lang="en-US"/>
        </a:p>
      </dgm:t>
    </dgm:pt>
    <dgm:pt modelId="{72A94C38-D89C-4043-8209-07F36ED66400}">
      <dgm:prSet/>
      <dgm:spPr/>
      <dgm:t>
        <a:bodyPr/>
        <a:lstStyle/>
        <a:p>
          <a:r>
            <a:rPr lang="tr-TR"/>
            <a:t>İlaç uyumu ve kan basıncı kontrol oranlarının yükseltilmesi için uygulanabilir önerileri sayabilmek</a:t>
          </a:r>
          <a:endParaRPr lang="en-US"/>
        </a:p>
      </dgm:t>
    </dgm:pt>
    <dgm:pt modelId="{8E24329F-9E6A-4D0B-8898-8668DBCC447E}" type="parTrans" cxnId="{8A1E5D29-66F9-48CF-86D2-1E25154DEC71}">
      <dgm:prSet/>
      <dgm:spPr/>
      <dgm:t>
        <a:bodyPr/>
        <a:lstStyle/>
        <a:p>
          <a:endParaRPr lang="en-US"/>
        </a:p>
      </dgm:t>
    </dgm:pt>
    <dgm:pt modelId="{F3C9A641-ACC3-4FB2-BD70-533E88A85FAC}" type="sibTrans" cxnId="{8A1E5D29-66F9-48CF-86D2-1E25154DEC71}">
      <dgm:prSet/>
      <dgm:spPr/>
      <dgm:t>
        <a:bodyPr/>
        <a:lstStyle/>
        <a:p>
          <a:endParaRPr lang="en-US"/>
        </a:p>
      </dgm:t>
    </dgm:pt>
    <dgm:pt modelId="{8AA000E2-3627-4EB8-AABE-F466CBDC8F1E}">
      <dgm:prSet/>
      <dgm:spPr/>
      <dgm:t>
        <a:bodyPr/>
        <a:lstStyle/>
        <a:p>
          <a:r>
            <a:rPr lang="tr-TR"/>
            <a:t>Hipertansiyon farmakolojik tedavi ve tedavi hedeflerini sayabilmek</a:t>
          </a:r>
          <a:endParaRPr lang="en-US"/>
        </a:p>
      </dgm:t>
    </dgm:pt>
    <dgm:pt modelId="{B556694A-D91E-44BB-9FED-E24B8B4DBE39}" type="parTrans" cxnId="{B864E4DA-90AB-4169-A176-DEF78781F847}">
      <dgm:prSet/>
      <dgm:spPr/>
      <dgm:t>
        <a:bodyPr/>
        <a:lstStyle/>
        <a:p>
          <a:endParaRPr lang="en-US"/>
        </a:p>
      </dgm:t>
    </dgm:pt>
    <dgm:pt modelId="{A1132134-7145-466E-867B-6937F0788EB2}" type="sibTrans" cxnId="{B864E4DA-90AB-4169-A176-DEF78781F847}">
      <dgm:prSet/>
      <dgm:spPr/>
      <dgm:t>
        <a:bodyPr/>
        <a:lstStyle/>
        <a:p>
          <a:endParaRPr lang="en-US"/>
        </a:p>
      </dgm:t>
    </dgm:pt>
    <dgm:pt modelId="{4F835E3A-3233-45EC-9E36-27C819972B86}" type="pres">
      <dgm:prSet presAssocID="{D25DF672-9B1C-4079-A9A0-8253B998D001}" presName="linear" presStyleCnt="0">
        <dgm:presLayoutVars>
          <dgm:animLvl val="lvl"/>
          <dgm:resizeHandles val="exact"/>
        </dgm:presLayoutVars>
      </dgm:prSet>
      <dgm:spPr/>
    </dgm:pt>
    <dgm:pt modelId="{567DFA5B-3D5A-46CA-AFD4-B2AE9F908563}" type="pres">
      <dgm:prSet presAssocID="{83CBF1CA-C29E-4045-9E18-0E40F328A3EB}" presName="parentText" presStyleLbl="node1" presStyleIdx="0" presStyleCnt="7">
        <dgm:presLayoutVars>
          <dgm:chMax val="0"/>
          <dgm:bulletEnabled val="1"/>
        </dgm:presLayoutVars>
      </dgm:prSet>
      <dgm:spPr/>
    </dgm:pt>
    <dgm:pt modelId="{75F63FE6-0732-462A-A267-3D26222C3FA5}" type="pres">
      <dgm:prSet presAssocID="{34DB7C9E-4BA4-4BA6-9949-7C006B8BDE08}" presName="spacer" presStyleCnt="0"/>
      <dgm:spPr/>
    </dgm:pt>
    <dgm:pt modelId="{D9D234C6-7F5A-406A-97D4-764838CE8CF8}" type="pres">
      <dgm:prSet presAssocID="{3DA2BEA5-2BA6-4C6B-9827-9EDF332D07AC}" presName="parentText" presStyleLbl="node1" presStyleIdx="1" presStyleCnt="7">
        <dgm:presLayoutVars>
          <dgm:chMax val="0"/>
          <dgm:bulletEnabled val="1"/>
        </dgm:presLayoutVars>
      </dgm:prSet>
      <dgm:spPr/>
    </dgm:pt>
    <dgm:pt modelId="{6ECA66E7-05F8-43B8-A551-084FB5FAC6BA}" type="pres">
      <dgm:prSet presAssocID="{55F2C035-032D-43CB-BE70-F2828BEBFFE5}" presName="spacer" presStyleCnt="0"/>
      <dgm:spPr/>
    </dgm:pt>
    <dgm:pt modelId="{70E99FE4-8D80-460B-AFAE-F6B95279AEBA}" type="pres">
      <dgm:prSet presAssocID="{9C99BEEC-8B15-464E-9BD4-17E33D455817}" presName="parentText" presStyleLbl="node1" presStyleIdx="2" presStyleCnt="7">
        <dgm:presLayoutVars>
          <dgm:chMax val="0"/>
          <dgm:bulletEnabled val="1"/>
        </dgm:presLayoutVars>
      </dgm:prSet>
      <dgm:spPr/>
    </dgm:pt>
    <dgm:pt modelId="{308B1002-A912-48F1-BEB8-78334620162F}" type="pres">
      <dgm:prSet presAssocID="{C7B9A22F-DDC4-49F9-9224-A4F2840D0691}" presName="spacer" presStyleCnt="0"/>
      <dgm:spPr/>
    </dgm:pt>
    <dgm:pt modelId="{B3B7F395-0B2A-4A2D-8B9B-8BBC55562C26}" type="pres">
      <dgm:prSet presAssocID="{DD6FC2AC-8426-4974-84E2-90ECFC40C6E8}" presName="parentText" presStyleLbl="node1" presStyleIdx="3" presStyleCnt="7">
        <dgm:presLayoutVars>
          <dgm:chMax val="0"/>
          <dgm:bulletEnabled val="1"/>
        </dgm:presLayoutVars>
      </dgm:prSet>
      <dgm:spPr/>
    </dgm:pt>
    <dgm:pt modelId="{4E095659-77A9-4A7E-8F31-50D65BE63C35}" type="pres">
      <dgm:prSet presAssocID="{8E074BC9-47A3-46E7-A449-7E3C23EF5C01}" presName="spacer" presStyleCnt="0"/>
      <dgm:spPr/>
    </dgm:pt>
    <dgm:pt modelId="{7F6A6DC7-2354-4EE9-8620-B527C5B61D6B}" type="pres">
      <dgm:prSet presAssocID="{6A88391E-714F-4330-AC1A-AE6121B36070}" presName="parentText" presStyleLbl="node1" presStyleIdx="4" presStyleCnt="7">
        <dgm:presLayoutVars>
          <dgm:chMax val="0"/>
          <dgm:bulletEnabled val="1"/>
        </dgm:presLayoutVars>
      </dgm:prSet>
      <dgm:spPr/>
    </dgm:pt>
    <dgm:pt modelId="{907CB6A3-E417-4BB9-BF68-A8F85232C478}" type="pres">
      <dgm:prSet presAssocID="{E8328294-C72E-429D-A106-C84F2B7B76B0}" presName="spacer" presStyleCnt="0"/>
      <dgm:spPr/>
    </dgm:pt>
    <dgm:pt modelId="{247C8291-251C-40E2-BC57-0030746E9CFD}" type="pres">
      <dgm:prSet presAssocID="{72A94C38-D89C-4043-8209-07F36ED66400}" presName="parentText" presStyleLbl="node1" presStyleIdx="5" presStyleCnt="7">
        <dgm:presLayoutVars>
          <dgm:chMax val="0"/>
          <dgm:bulletEnabled val="1"/>
        </dgm:presLayoutVars>
      </dgm:prSet>
      <dgm:spPr/>
    </dgm:pt>
    <dgm:pt modelId="{72F28AF0-9BD3-48E1-8E2A-740F16354DE1}" type="pres">
      <dgm:prSet presAssocID="{F3C9A641-ACC3-4FB2-BD70-533E88A85FAC}" presName="spacer" presStyleCnt="0"/>
      <dgm:spPr/>
    </dgm:pt>
    <dgm:pt modelId="{F60CE191-584D-4733-A16F-16640EF822FA}" type="pres">
      <dgm:prSet presAssocID="{8AA000E2-3627-4EB8-AABE-F466CBDC8F1E}" presName="parentText" presStyleLbl="node1" presStyleIdx="6" presStyleCnt="7">
        <dgm:presLayoutVars>
          <dgm:chMax val="0"/>
          <dgm:bulletEnabled val="1"/>
        </dgm:presLayoutVars>
      </dgm:prSet>
      <dgm:spPr/>
    </dgm:pt>
  </dgm:ptLst>
  <dgm:cxnLst>
    <dgm:cxn modelId="{755DE604-BD55-4B11-82D3-228F7D86D0AB}" type="presOf" srcId="{72A94C38-D89C-4043-8209-07F36ED66400}" destId="{247C8291-251C-40E2-BC57-0030746E9CFD}" srcOrd="0" destOrd="0" presId="urn:microsoft.com/office/officeart/2005/8/layout/vList2"/>
    <dgm:cxn modelId="{8A1E5D29-66F9-48CF-86D2-1E25154DEC71}" srcId="{D25DF672-9B1C-4079-A9A0-8253B998D001}" destId="{72A94C38-D89C-4043-8209-07F36ED66400}" srcOrd="5" destOrd="0" parTransId="{8E24329F-9E6A-4D0B-8898-8668DBCC447E}" sibTransId="{F3C9A641-ACC3-4FB2-BD70-533E88A85FAC}"/>
    <dgm:cxn modelId="{33EB9F30-8CCF-4A9E-B319-1125C842D4F2}" srcId="{D25DF672-9B1C-4079-A9A0-8253B998D001}" destId="{6A88391E-714F-4330-AC1A-AE6121B36070}" srcOrd="4" destOrd="0" parTransId="{F9B48547-F3B1-45CA-8C3A-28A2D461A716}" sibTransId="{E8328294-C72E-429D-A106-C84F2B7B76B0}"/>
    <dgm:cxn modelId="{DB70CF37-7A82-4153-BC72-E51C19AFC08A}" srcId="{D25DF672-9B1C-4079-A9A0-8253B998D001}" destId="{9C99BEEC-8B15-464E-9BD4-17E33D455817}" srcOrd="2" destOrd="0" parTransId="{4BE47A48-EE00-4699-9582-F8C50E35804F}" sibTransId="{C7B9A22F-DDC4-49F9-9224-A4F2840D0691}"/>
    <dgm:cxn modelId="{D5B8E042-79B9-4082-9BA2-A04364E3DB98}" srcId="{D25DF672-9B1C-4079-A9A0-8253B998D001}" destId="{DD6FC2AC-8426-4974-84E2-90ECFC40C6E8}" srcOrd="3" destOrd="0" parTransId="{0DB7E57B-030A-4B05-AD4C-9BC68E8F1A5A}" sibTransId="{8E074BC9-47A3-46E7-A449-7E3C23EF5C01}"/>
    <dgm:cxn modelId="{7EDAED49-3C44-4E65-B056-39181CE4024B}" type="presOf" srcId="{83CBF1CA-C29E-4045-9E18-0E40F328A3EB}" destId="{567DFA5B-3D5A-46CA-AFD4-B2AE9F908563}" srcOrd="0" destOrd="0" presId="urn:microsoft.com/office/officeart/2005/8/layout/vList2"/>
    <dgm:cxn modelId="{E9CAE24E-21AE-4C1D-88AF-F7DAFA7F62A7}" type="presOf" srcId="{9C99BEEC-8B15-464E-9BD4-17E33D455817}" destId="{70E99FE4-8D80-460B-AFAE-F6B95279AEBA}" srcOrd="0" destOrd="0" presId="urn:microsoft.com/office/officeart/2005/8/layout/vList2"/>
    <dgm:cxn modelId="{33007B8C-CD4C-4E5A-A169-A2515A44123A}" type="presOf" srcId="{3DA2BEA5-2BA6-4C6B-9827-9EDF332D07AC}" destId="{D9D234C6-7F5A-406A-97D4-764838CE8CF8}" srcOrd="0" destOrd="0" presId="urn:microsoft.com/office/officeart/2005/8/layout/vList2"/>
    <dgm:cxn modelId="{76875F8F-D730-4B29-897C-AA9C986A8842}" type="presOf" srcId="{6A88391E-714F-4330-AC1A-AE6121B36070}" destId="{7F6A6DC7-2354-4EE9-8620-B527C5B61D6B}" srcOrd="0" destOrd="0" presId="urn:microsoft.com/office/officeart/2005/8/layout/vList2"/>
    <dgm:cxn modelId="{D4E4D994-1463-44ED-92B6-590A6D3828DF}" type="presOf" srcId="{DD6FC2AC-8426-4974-84E2-90ECFC40C6E8}" destId="{B3B7F395-0B2A-4A2D-8B9B-8BBC55562C26}" srcOrd="0" destOrd="0" presId="urn:microsoft.com/office/officeart/2005/8/layout/vList2"/>
    <dgm:cxn modelId="{823FEEA2-06CB-479F-97B4-1FAD754AFA46}" type="presOf" srcId="{D25DF672-9B1C-4079-A9A0-8253B998D001}" destId="{4F835E3A-3233-45EC-9E36-27C819972B86}" srcOrd="0" destOrd="0" presId="urn:microsoft.com/office/officeart/2005/8/layout/vList2"/>
    <dgm:cxn modelId="{550AE7A4-BAC8-41D6-85AC-D7263D8BAD6A}" type="presOf" srcId="{8AA000E2-3627-4EB8-AABE-F466CBDC8F1E}" destId="{F60CE191-584D-4733-A16F-16640EF822FA}" srcOrd="0" destOrd="0" presId="urn:microsoft.com/office/officeart/2005/8/layout/vList2"/>
    <dgm:cxn modelId="{4013B7A9-B560-4CCC-92B3-45082FD4EFF6}" srcId="{D25DF672-9B1C-4079-A9A0-8253B998D001}" destId="{3DA2BEA5-2BA6-4C6B-9827-9EDF332D07AC}" srcOrd="1" destOrd="0" parTransId="{76C0B983-3401-4DEE-9CE7-E48E3A62DD39}" sibTransId="{55F2C035-032D-43CB-BE70-F2828BEBFFE5}"/>
    <dgm:cxn modelId="{B864E4DA-90AB-4169-A176-DEF78781F847}" srcId="{D25DF672-9B1C-4079-A9A0-8253B998D001}" destId="{8AA000E2-3627-4EB8-AABE-F466CBDC8F1E}" srcOrd="6" destOrd="0" parTransId="{B556694A-D91E-44BB-9FED-E24B8B4DBE39}" sibTransId="{A1132134-7145-466E-867B-6937F0788EB2}"/>
    <dgm:cxn modelId="{00D4ACDB-52EB-4EE1-8D05-35FB68CD16FF}" srcId="{D25DF672-9B1C-4079-A9A0-8253B998D001}" destId="{83CBF1CA-C29E-4045-9E18-0E40F328A3EB}" srcOrd="0" destOrd="0" parTransId="{8D1A2978-D4AA-419F-A724-0150CE88A0DE}" sibTransId="{34DB7C9E-4BA4-4BA6-9949-7C006B8BDE08}"/>
    <dgm:cxn modelId="{A230243A-9FAB-4629-A2AD-FCF095646F9F}" type="presParOf" srcId="{4F835E3A-3233-45EC-9E36-27C819972B86}" destId="{567DFA5B-3D5A-46CA-AFD4-B2AE9F908563}" srcOrd="0" destOrd="0" presId="urn:microsoft.com/office/officeart/2005/8/layout/vList2"/>
    <dgm:cxn modelId="{E147F22C-1598-4B37-BB83-9C6805C9E549}" type="presParOf" srcId="{4F835E3A-3233-45EC-9E36-27C819972B86}" destId="{75F63FE6-0732-462A-A267-3D26222C3FA5}" srcOrd="1" destOrd="0" presId="urn:microsoft.com/office/officeart/2005/8/layout/vList2"/>
    <dgm:cxn modelId="{BF923F48-4E4D-48A5-8DE1-A469C85ECF46}" type="presParOf" srcId="{4F835E3A-3233-45EC-9E36-27C819972B86}" destId="{D9D234C6-7F5A-406A-97D4-764838CE8CF8}" srcOrd="2" destOrd="0" presId="urn:microsoft.com/office/officeart/2005/8/layout/vList2"/>
    <dgm:cxn modelId="{1C431EED-FFB9-4246-9DA0-D5245F8369D6}" type="presParOf" srcId="{4F835E3A-3233-45EC-9E36-27C819972B86}" destId="{6ECA66E7-05F8-43B8-A551-084FB5FAC6BA}" srcOrd="3" destOrd="0" presId="urn:microsoft.com/office/officeart/2005/8/layout/vList2"/>
    <dgm:cxn modelId="{9A2F38C4-78F2-455F-B87A-CE90D8A23395}" type="presParOf" srcId="{4F835E3A-3233-45EC-9E36-27C819972B86}" destId="{70E99FE4-8D80-460B-AFAE-F6B95279AEBA}" srcOrd="4" destOrd="0" presId="urn:microsoft.com/office/officeart/2005/8/layout/vList2"/>
    <dgm:cxn modelId="{A3566722-9905-4E13-BF59-4610037AC265}" type="presParOf" srcId="{4F835E3A-3233-45EC-9E36-27C819972B86}" destId="{308B1002-A912-48F1-BEB8-78334620162F}" srcOrd="5" destOrd="0" presId="urn:microsoft.com/office/officeart/2005/8/layout/vList2"/>
    <dgm:cxn modelId="{5F776FE0-9D04-4930-B272-36A5831F2AC7}" type="presParOf" srcId="{4F835E3A-3233-45EC-9E36-27C819972B86}" destId="{B3B7F395-0B2A-4A2D-8B9B-8BBC55562C26}" srcOrd="6" destOrd="0" presId="urn:microsoft.com/office/officeart/2005/8/layout/vList2"/>
    <dgm:cxn modelId="{2ABDE7F0-4F7E-42D7-B188-46210FD55CB7}" type="presParOf" srcId="{4F835E3A-3233-45EC-9E36-27C819972B86}" destId="{4E095659-77A9-4A7E-8F31-50D65BE63C35}" srcOrd="7" destOrd="0" presId="urn:microsoft.com/office/officeart/2005/8/layout/vList2"/>
    <dgm:cxn modelId="{CE17E4A6-354F-43C3-8F95-84AB6D170C3D}" type="presParOf" srcId="{4F835E3A-3233-45EC-9E36-27C819972B86}" destId="{7F6A6DC7-2354-4EE9-8620-B527C5B61D6B}" srcOrd="8" destOrd="0" presId="urn:microsoft.com/office/officeart/2005/8/layout/vList2"/>
    <dgm:cxn modelId="{E2F7D0B1-346F-4840-A731-B3228D5CEEDF}" type="presParOf" srcId="{4F835E3A-3233-45EC-9E36-27C819972B86}" destId="{907CB6A3-E417-4BB9-BF68-A8F85232C478}" srcOrd="9" destOrd="0" presId="urn:microsoft.com/office/officeart/2005/8/layout/vList2"/>
    <dgm:cxn modelId="{BB56BEFB-0314-4EF4-B865-0CA12DFB0556}" type="presParOf" srcId="{4F835E3A-3233-45EC-9E36-27C819972B86}" destId="{247C8291-251C-40E2-BC57-0030746E9CFD}" srcOrd="10" destOrd="0" presId="urn:microsoft.com/office/officeart/2005/8/layout/vList2"/>
    <dgm:cxn modelId="{9968DBC0-33AF-42EE-AD01-0FCC2D9A1596}" type="presParOf" srcId="{4F835E3A-3233-45EC-9E36-27C819972B86}" destId="{72F28AF0-9BD3-48E1-8E2A-740F16354DE1}" srcOrd="11" destOrd="0" presId="urn:microsoft.com/office/officeart/2005/8/layout/vList2"/>
    <dgm:cxn modelId="{827497B2-9AEB-4559-9DBB-9D209562A09C}" type="presParOf" srcId="{4F835E3A-3233-45EC-9E36-27C819972B86}" destId="{F60CE191-584D-4733-A16F-16640EF822FA}"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C770F7-3A8A-4DF1-A78F-3908362EBF7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FFFBA59E-210F-48EF-89C0-251E5B444B34}">
      <dgm:prSet phldrT="[Metin]" custT="1"/>
      <dgm:spPr/>
      <dgm:t>
        <a:bodyPr/>
        <a:lstStyle/>
        <a:p>
          <a:r>
            <a:rPr lang="tr-TR" sz="2500" dirty="0"/>
            <a:t>Koroner arter hastaları≥140/90 mmHg</a:t>
          </a:r>
        </a:p>
      </dgm:t>
    </dgm:pt>
    <dgm:pt modelId="{DD35BC0B-AF4D-4588-88FB-415A89C750D7}" type="parTrans" cxnId="{024BE706-CCC4-46F5-A082-34D5CE04B01B}">
      <dgm:prSet/>
      <dgm:spPr/>
      <dgm:t>
        <a:bodyPr/>
        <a:lstStyle/>
        <a:p>
          <a:endParaRPr lang="tr-TR"/>
        </a:p>
      </dgm:t>
    </dgm:pt>
    <dgm:pt modelId="{B16420FC-60B7-45F5-8192-4673F12ADBC9}" type="sibTrans" cxnId="{024BE706-CCC4-46F5-A082-34D5CE04B01B}">
      <dgm:prSet/>
      <dgm:spPr/>
      <dgm:t>
        <a:bodyPr/>
        <a:lstStyle/>
        <a:p>
          <a:endParaRPr lang="tr-TR"/>
        </a:p>
      </dgm:t>
    </dgm:pt>
    <dgm:pt modelId="{31286EC4-FCE7-4CB5-B361-44B8AA9D51E0}">
      <dgm:prSet phldrT="[Metin]"/>
      <dgm:spPr/>
      <dgm:t>
        <a:bodyPr/>
        <a:lstStyle/>
        <a:p>
          <a:r>
            <a:rPr lang="tr-TR" dirty="0"/>
            <a:t>sistolik kan basıncı hedefi:</a:t>
          </a:r>
        </a:p>
        <a:p>
          <a:r>
            <a:rPr lang="tr-TR" dirty="0"/>
            <a:t>• &gt;65 yaş olgularda 130–140 mmHg</a:t>
          </a:r>
        </a:p>
        <a:p>
          <a:r>
            <a:rPr lang="tr-TR" dirty="0"/>
            <a:t>• ≤65 yaş olgularda ise 120–130 mmHg’dir</a:t>
          </a:r>
        </a:p>
      </dgm:t>
    </dgm:pt>
    <dgm:pt modelId="{B3CD22DD-48F1-42CE-AB84-373F5FE24724}" type="parTrans" cxnId="{D8984D0C-F0AE-4269-A828-E99B222E94D6}">
      <dgm:prSet/>
      <dgm:spPr/>
      <dgm:t>
        <a:bodyPr/>
        <a:lstStyle/>
        <a:p>
          <a:endParaRPr lang="tr-TR"/>
        </a:p>
      </dgm:t>
    </dgm:pt>
    <dgm:pt modelId="{DBE0CF11-995B-4A56-8B0F-C6CC346C666B}" type="sibTrans" cxnId="{D8984D0C-F0AE-4269-A828-E99B222E94D6}">
      <dgm:prSet/>
      <dgm:spPr/>
      <dgm:t>
        <a:bodyPr/>
        <a:lstStyle/>
        <a:p>
          <a:endParaRPr lang="tr-TR"/>
        </a:p>
      </dgm:t>
    </dgm:pt>
    <dgm:pt modelId="{51BFF3EB-54ED-4884-8854-13A13AAFD148}">
      <dgm:prSet phldrT="[Metin]" custT="1"/>
      <dgm:spPr/>
      <dgm:t>
        <a:bodyPr/>
        <a:lstStyle/>
        <a:p>
          <a:r>
            <a:rPr lang="tr-TR" sz="1800" dirty="0"/>
            <a:t>beta’ </a:t>
          </a:r>
          <a:r>
            <a:rPr lang="tr-TR" sz="1800" dirty="0" err="1"/>
            <a:t>blokeri</a:t>
          </a:r>
          <a:r>
            <a:rPr lang="tr-TR" sz="1800" dirty="0"/>
            <a:t>, ACE</a:t>
          </a:r>
        </a:p>
        <a:p>
          <a:r>
            <a:rPr lang="tr-TR" sz="1800" dirty="0"/>
            <a:t>inhibitörü, ARB veya KKB</a:t>
          </a:r>
        </a:p>
      </dgm:t>
    </dgm:pt>
    <dgm:pt modelId="{D0683FD8-8200-4FD8-9DB0-C6D5614A4CAE}" type="parTrans" cxnId="{26667656-47FB-420C-A00B-47C8FC2D67BC}">
      <dgm:prSet/>
      <dgm:spPr/>
      <dgm:t>
        <a:bodyPr/>
        <a:lstStyle/>
        <a:p>
          <a:endParaRPr lang="tr-TR"/>
        </a:p>
      </dgm:t>
    </dgm:pt>
    <dgm:pt modelId="{BA0D2CED-40D1-4D4F-83EC-B33B1DBD85B0}" type="sibTrans" cxnId="{26667656-47FB-420C-A00B-47C8FC2D67BC}">
      <dgm:prSet/>
      <dgm:spPr/>
      <dgm:t>
        <a:bodyPr/>
        <a:lstStyle/>
        <a:p>
          <a:endParaRPr lang="tr-TR"/>
        </a:p>
      </dgm:t>
    </dgm:pt>
    <dgm:pt modelId="{8D3E20E9-3B6F-41DC-84B2-D45E54E68EA8}">
      <dgm:prSet phldrT="[Metin]"/>
      <dgm:spPr/>
      <dgm:t>
        <a:bodyPr/>
        <a:lstStyle/>
        <a:p>
          <a:r>
            <a:rPr lang="tr-TR" dirty="0"/>
            <a:t>Kronik böbrek hastaları</a:t>
          </a:r>
        </a:p>
      </dgm:t>
    </dgm:pt>
    <dgm:pt modelId="{093CB115-FF8F-48BD-9D4A-3A8026E1CCF2}" type="parTrans" cxnId="{2C96C774-6188-4AC8-B774-8F6157CE9D6B}">
      <dgm:prSet/>
      <dgm:spPr/>
      <dgm:t>
        <a:bodyPr/>
        <a:lstStyle/>
        <a:p>
          <a:endParaRPr lang="tr-TR"/>
        </a:p>
      </dgm:t>
    </dgm:pt>
    <dgm:pt modelId="{5A02EDCB-5472-49B1-8DCE-70162672D74D}" type="sibTrans" cxnId="{2C96C774-6188-4AC8-B774-8F6157CE9D6B}">
      <dgm:prSet/>
      <dgm:spPr/>
      <dgm:t>
        <a:bodyPr/>
        <a:lstStyle/>
        <a:p>
          <a:endParaRPr lang="tr-TR"/>
        </a:p>
      </dgm:t>
    </dgm:pt>
    <dgm:pt modelId="{E1941747-2AB3-4B90-A18C-B48AD6E7B9C8}">
      <dgm:prSet phldrT="[Metin]"/>
      <dgm:spPr/>
      <dgm:t>
        <a:bodyPr/>
        <a:lstStyle/>
        <a:p>
          <a:r>
            <a:rPr lang="tr-TR" dirty="0"/>
            <a:t>sistolik kan basıncı hedefi:</a:t>
          </a:r>
        </a:p>
        <a:p>
          <a:r>
            <a:rPr lang="tr-TR" dirty="0"/>
            <a:t> &gt;65 yaş olgularda 130–140 mmHg,</a:t>
          </a:r>
        </a:p>
        <a:p>
          <a:r>
            <a:rPr lang="tr-TR" dirty="0"/>
            <a:t> ≤65 yaş olgularda ise 120–130 mmHg’dir</a:t>
          </a:r>
        </a:p>
      </dgm:t>
    </dgm:pt>
    <dgm:pt modelId="{C3767D5A-0D63-4491-847D-1AFFB37A33D9}" type="parTrans" cxnId="{B91BF5BC-37AF-4432-ABB0-58FB4DB11620}">
      <dgm:prSet/>
      <dgm:spPr/>
      <dgm:t>
        <a:bodyPr/>
        <a:lstStyle/>
        <a:p>
          <a:endParaRPr lang="tr-TR"/>
        </a:p>
      </dgm:t>
    </dgm:pt>
    <dgm:pt modelId="{E0BC76D0-C82F-4071-9040-F4ADF37D882C}" type="sibTrans" cxnId="{B91BF5BC-37AF-4432-ABB0-58FB4DB11620}">
      <dgm:prSet/>
      <dgm:spPr/>
      <dgm:t>
        <a:bodyPr/>
        <a:lstStyle/>
        <a:p>
          <a:endParaRPr lang="tr-TR"/>
        </a:p>
      </dgm:t>
    </dgm:pt>
    <dgm:pt modelId="{8C88C5E8-3661-434A-9061-8FDFCEACF3FA}">
      <dgm:prSet phldrT="[Metin]" custT="1"/>
      <dgm:spPr/>
      <dgm:t>
        <a:bodyPr/>
        <a:lstStyle/>
        <a:p>
          <a:r>
            <a:rPr lang="tr-TR" sz="1800" dirty="0"/>
            <a:t>ACE inhibitörü veya ARB grubu ilaçlar</a:t>
          </a:r>
        </a:p>
      </dgm:t>
    </dgm:pt>
    <dgm:pt modelId="{0A225385-367D-4D84-B8C9-45C506747FA4}" type="parTrans" cxnId="{FCBD049A-BAA3-4100-8089-26E28A3284FF}">
      <dgm:prSet/>
      <dgm:spPr/>
      <dgm:t>
        <a:bodyPr/>
        <a:lstStyle/>
        <a:p>
          <a:endParaRPr lang="tr-TR"/>
        </a:p>
      </dgm:t>
    </dgm:pt>
    <dgm:pt modelId="{9AD7D4DC-5B2F-45F1-B78B-A40C62F31F5D}" type="sibTrans" cxnId="{FCBD049A-BAA3-4100-8089-26E28A3284FF}">
      <dgm:prSet/>
      <dgm:spPr/>
      <dgm:t>
        <a:bodyPr/>
        <a:lstStyle/>
        <a:p>
          <a:endParaRPr lang="tr-TR"/>
        </a:p>
      </dgm:t>
    </dgm:pt>
    <dgm:pt modelId="{DB4D11F5-62E8-4E70-A52C-4E50330600A4}" type="pres">
      <dgm:prSet presAssocID="{ACC770F7-3A8A-4DF1-A78F-3908362EBF73}" presName="diagram" presStyleCnt="0">
        <dgm:presLayoutVars>
          <dgm:chPref val="1"/>
          <dgm:dir/>
          <dgm:animOne val="branch"/>
          <dgm:animLvl val="lvl"/>
          <dgm:resizeHandles/>
        </dgm:presLayoutVars>
      </dgm:prSet>
      <dgm:spPr/>
    </dgm:pt>
    <dgm:pt modelId="{76F14BDE-9D73-4200-88EB-8DFD75636D4C}" type="pres">
      <dgm:prSet presAssocID="{FFFBA59E-210F-48EF-89C0-251E5B444B34}" presName="root" presStyleCnt="0"/>
      <dgm:spPr/>
    </dgm:pt>
    <dgm:pt modelId="{95F1A357-5F1B-4315-B289-02DF275D8AD9}" type="pres">
      <dgm:prSet presAssocID="{FFFBA59E-210F-48EF-89C0-251E5B444B34}" presName="rootComposite" presStyleCnt="0"/>
      <dgm:spPr/>
    </dgm:pt>
    <dgm:pt modelId="{1F07B98D-AB94-4B65-BEC4-A3F78696F5E8}" type="pres">
      <dgm:prSet presAssocID="{FFFBA59E-210F-48EF-89C0-251E5B444B34}" presName="rootText" presStyleLbl="node1" presStyleIdx="0" presStyleCnt="2"/>
      <dgm:spPr/>
    </dgm:pt>
    <dgm:pt modelId="{6127F7ED-B716-416A-9D48-052457987AAD}" type="pres">
      <dgm:prSet presAssocID="{FFFBA59E-210F-48EF-89C0-251E5B444B34}" presName="rootConnector" presStyleLbl="node1" presStyleIdx="0" presStyleCnt="2"/>
      <dgm:spPr/>
    </dgm:pt>
    <dgm:pt modelId="{AE14C568-326C-4E16-AA82-8D308C7D64C0}" type="pres">
      <dgm:prSet presAssocID="{FFFBA59E-210F-48EF-89C0-251E5B444B34}" presName="childShape" presStyleCnt="0"/>
      <dgm:spPr/>
    </dgm:pt>
    <dgm:pt modelId="{B52C3BE4-BB4E-40BE-9F3C-4AF54D8B760F}" type="pres">
      <dgm:prSet presAssocID="{B3CD22DD-48F1-42CE-AB84-373F5FE24724}" presName="Name13" presStyleLbl="parChTrans1D2" presStyleIdx="0" presStyleCnt="4"/>
      <dgm:spPr/>
    </dgm:pt>
    <dgm:pt modelId="{0FB650C5-F0B3-4C94-8EEC-DA9F7E64374D}" type="pres">
      <dgm:prSet presAssocID="{31286EC4-FCE7-4CB5-B361-44B8AA9D51E0}" presName="childText" presStyleLbl="bgAcc1" presStyleIdx="0" presStyleCnt="4">
        <dgm:presLayoutVars>
          <dgm:bulletEnabled val="1"/>
        </dgm:presLayoutVars>
      </dgm:prSet>
      <dgm:spPr/>
    </dgm:pt>
    <dgm:pt modelId="{D6B98B0E-5A74-4857-8DDE-E6B5983D97B5}" type="pres">
      <dgm:prSet presAssocID="{D0683FD8-8200-4FD8-9DB0-C6D5614A4CAE}" presName="Name13" presStyleLbl="parChTrans1D2" presStyleIdx="1" presStyleCnt="4"/>
      <dgm:spPr/>
    </dgm:pt>
    <dgm:pt modelId="{CC453484-5BF3-4432-A92D-D02B3680A67A}" type="pres">
      <dgm:prSet presAssocID="{51BFF3EB-54ED-4884-8854-13A13AAFD148}" presName="childText" presStyleLbl="bgAcc1" presStyleIdx="1" presStyleCnt="4" custLinFactNeighborX="-7453" custLinFactNeighborY="6730">
        <dgm:presLayoutVars>
          <dgm:bulletEnabled val="1"/>
        </dgm:presLayoutVars>
      </dgm:prSet>
      <dgm:spPr/>
    </dgm:pt>
    <dgm:pt modelId="{FAB65D13-7DB1-44EA-ADA5-F57DAE61EBF2}" type="pres">
      <dgm:prSet presAssocID="{8D3E20E9-3B6F-41DC-84B2-D45E54E68EA8}" presName="root" presStyleCnt="0"/>
      <dgm:spPr/>
    </dgm:pt>
    <dgm:pt modelId="{FC3D6689-571D-44B7-BA87-C447F1A307BA}" type="pres">
      <dgm:prSet presAssocID="{8D3E20E9-3B6F-41DC-84B2-D45E54E68EA8}" presName="rootComposite" presStyleCnt="0"/>
      <dgm:spPr/>
    </dgm:pt>
    <dgm:pt modelId="{B2556FAC-739C-440A-BA5E-5E24728852FC}" type="pres">
      <dgm:prSet presAssocID="{8D3E20E9-3B6F-41DC-84B2-D45E54E68EA8}" presName="rootText" presStyleLbl="node1" presStyleIdx="1" presStyleCnt="2"/>
      <dgm:spPr/>
    </dgm:pt>
    <dgm:pt modelId="{CF16A10A-621D-41F6-8E46-87ACA61A1FA9}" type="pres">
      <dgm:prSet presAssocID="{8D3E20E9-3B6F-41DC-84B2-D45E54E68EA8}" presName="rootConnector" presStyleLbl="node1" presStyleIdx="1" presStyleCnt="2"/>
      <dgm:spPr/>
    </dgm:pt>
    <dgm:pt modelId="{C3E3839F-A4D0-45EB-94D9-B7EA9FF5B701}" type="pres">
      <dgm:prSet presAssocID="{8D3E20E9-3B6F-41DC-84B2-D45E54E68EA8}" presName="childShape" presStyleCnt="0"/>
      <dgm:spPr/>
    </dgm:pt>
    <dgm:pt modelId="{A0025C51-8C7D-4B8E-A558-2F87DD1F4C4D}" type="pres">
      <dgm:prSet presAssocID="{C3767D5A-0D63-4491-847D-1AFFB37A33D9}" presName="Name13" presStyleLbl="parChTrans1D2" presStyleIdx="2" presStyleCnt="4"/>
      <dgm:spPr/>
    </dgm:pt>
    <dgm:pt modelId="{923A5A37-0467-4895-B2E1-C995C742FABF}" type="pres">
      <dgm:prSet presAssocID="{E1941747-2AB3-4B90-A18C-B48AD6E7B9C8}" presName="childText" presStyleLbl="bgAcc1" presStyleIdx="2" presStyleCnt="4">
        <dgm:presLayoutVars>
          <dgm:bulletEnabled val="1"/>
        </dgm:presLayoutVars>
      </dgm:prSet>
      <dgm:spPr/>
    </dgm:pt>
    <dgm:pt modelId="{FAFD785E-1BE8-4327-B22A-20A88785C808}" type="pres">
      <dgm:prSet presAssocID="{0A225385-367D-4D84-B8C9-45C506747FA4}" presName="Name13" presStyleLbl="parChTrans1D2" presStyleIdx="3" presStyleCnt="4"/>
      <dgm:spPr/>
    </dgm:pt>
    <dgm:pt modelId="{B80967C5-7BDA-4503-869A-3F2815FF249E}" type="pres">
      <dgm:prSet presAssocID="{8C88C5E8-3661-434A-9061-8FDFCEACF3FA}" presName="childText" presStyleLbl="bgAcc1" presStyleIdx="3" presStyleCnt="4" custLinFactNeighborX="-8066" custLinFactNeighborY="-2624">
        <dgm:presLayoutVars>
          <dgm:bulletEnabled val="1"/>
        </dgm:presLayoutVars>
      </dgm:prSet>
      <dgm:spPr/>
    </dgm:pt>
  </dgm:ptLst>
  <dgm:cxnLst>
    <dgm:cxn modelId="{4187D902-043F-4896-9D05-959E7F6AF54F}" type="presOf" srcId="{8C88C5E8-3661-434A-9061-8FDFCEACF3FA}" destId="{B80967C5-7BDA-4503-869A-3F2815FF249E}" srcOrd="0" destOrd="0" presId="urn:microsoft.com/office/officeart/2005/8/layout/hierarchy3"/>
    <dgm:cxn modelId="{024BE706-CCC4-46F5-A082-34D5CE04B01B}" srcId="{ACC770F7-3A8A-4DF1-A78F-3908362EBF73}" destId="{FFFBA59E-210F-48EF-89C0-251E5B444B34}" srcOrd="0" destOrd="0" parTransId="{DD35BC0B-AF4D-4588-88FB-415A89C750D7}" sibTransId="{B16420FC-60B7-45F5-8192-4673F12ADBC9}"/>
    <dgm:cxn modelId="{C6B0950A-0362-47D8-9CED-C0ECE9EB0299}" type="presOf" srcId="{C3767D5A-0D63-4491-847D-1AFFB37A33D9}" destId="{A0025C51-8C7D-4B8E-A558-2F87DD1F4C4D}" srcOrd="0" destOrd="0" presId="urn:microsoft.com/office/officeart/2005/8/layout/hierarchy3"/>
    <dgm:cxn modelId="{D8984D0C-F0AE-4269-A828-E99B222E94D6}" srcId="{FFFBA59E-210F-48EF-89C0-251E5B444B34}" destId="{31286EC4-FCE7-4CB5-B361-44B8AA9D51E0}" srcOrd="0" destOrd="0" parTransId="{B3CD22DD-48F1-42CE-AB84-373F5FE24724}" sibTransId="{DBE0CF11-995B-4A56-8B0F-C6CC346C666B}"/>
    <dgm:cxn modelId="{158EFB18-E1BD-4C2D-BD81-EB898E7CAEAA}" type="presOf" srcId="{0A225385-367D-4D84-B8C9-45C506747FA4}" destId="{FAFD785E-1BE8-4327-B22A-20A88785C808}" srcOrd="0" destOrd="0" presId="urn:microsoft.com/office/officeart/2005/8/layout/hierarchy3"/>
    <dgm:cxn modelId="{25326425-4DCA-4020-90BC-44CEA0C7EFC2}" type="presOf" srcId="{8D3E20E9-3B6F-41DC-84B2-D45E54E68EA8}" destId="{B2556FAC-739C-440A-BA5E-5E24728852FC}" srcOrd="0" destOrd="0" presId="urn:microsoft.com/office/officeart/2005/8/layout/hierarchy3"/>
    <dgm:cxn modelId="{CD742966-B797-4FF3-A69E-ECF62E617903}" type="presOf" srcId="{8D3E20E9-3B6F-41DC-84B2-D45E54E68EA8}" destId="{CF16A10A-621D-41F6-8E46-87ACA61A1FA9}" srcOrd="1" destOrd="0" presId="urn:microsoft.com/office/officeart/2005/8/layout/hierarchy3"/>
    <dgm:cxn modelId="{3E07B349-9989-4347-A052-377BB6AE0269}" type="presOf" srcId="{D0683FD8-8200-4FD8-9DB0-C6D5614A4CAE}" destId="{D6B98B0E-5A74-4857-8DDE-E6B5983D97B5}" srcOrd="0" destOrd="0" presId="urn:microsoft.com/office/officeart/2005/8/layout/hierarchy3"/>
    <dgm:cxn modelId="{28187850-1A3D-40A9-90C0-B7A6932BE218}" type="presOf" srcId="{31286EC4-FCE7-4CB5-B361-44B8AA9D51E0}" destId="{0FB650C5-F0B3-4C94-8EEC-DA9F7E64374D}" srcOrd="0" destOrd="0" presId="urn:microsoft.com/office/officeart/2005/8/layout/hierarchy3"/>
    <dgm:cxn modelId="{2C96C774-6188-4AC8-B774-8F6157CE9D6B}" srcId="{ACC770F7-3A8A-4DF1-A78F-3908362EBF73}" destId="{8D3E20E9-3B6F-41DC-84B2-D45E54E68EA8}" srcOrd="1" destOrd="0" parTransId="{093CB115-FF8F-48BD-9D4A-3A8026E1CCF2}" sibTransId="{5A02EDCB-5472-49B1-8DCE-70162672D74D}"/>
    <dgm:cxn modelId="{26667656-47FB-420C-A00B-47C8FC2D67BC}" srcId="{FFFBA59E-210F-48EF-89C0-251E5B444B34}" destId="{51BFF3EB-54ED-4884-8854-13A13AAFD148}" srcOrd="1" destOrd="0" parTransId="{D0683FD8-8200-4FD8-9DB0-C6D5614A4CAE}" sibTransId="{BA0D2CED-40D1-4D4F-83EC-B33B1DBD85B0}"/>
    <dgm:cxn modelId="{5C222F79-A7D5-425B-BEC7-C6C5A352E522}" type="presOf" srcId="{ACC770F7-3A8A-4DF1-A78F-3908362EBF73}" destId="{DB4D11F5-62E8-4E70-A52C-4E50330600A4}" srcOrd="0" destOrd="0" presId="urn:microsoft.com/office/officeart/2005/8/layout/hierarchy3"/>
    <dgm:cxn modelId="{84F9545A-33D2-46E4-A881-479837CBE13C}" type="presOf" srcId="{E1941747-2AB3-4B90-A18C-B48AD6E7B9C8}" destId="{923A5A37-0467-4895-B2E1-C995C742FABF}" srcOrd="0" destOrd="0" presId="urn:microsoft.com/office/officeart/2005/8/layout/hierarchy3"/>
    <dgm:cxn modelId="{F68E5C86-2271-4189-9ED3-B4EA7B3B3103}" type="presOf" srcId="{B3CD22DD-48F1-42CE-AB84-373F5FE24724}" destId="{B52C3BE4-BB4E-40BE-9F3C-4AF54D8B760F}" srcOrd="0" destOrd="0" presId="urn:microsoft.com/office/officeart/2005/8/layout/hierarchy3"/>
    <dgm:cxn modelId="{FCBD049A-BAA3-4100-8089-26E28A3284FF}" srcId="{8D3E20E9-3B6F-41DC-84B2-D45E54E68EA8}" destId="{8C88C5E8-3661-434A-9061-8FDFCEACF3FA}" srcOrd="1" destOrd="0" parTransId="{0A225385-367D-4D84-B8C9-45C506747FA4}" sibTransId="{9AD7D4DC-5B2F-45F1-B78B-A40C62F31F5D}"/>
    <dgm:cxn modelId="{E0D9F0AC-88C8-4A42-911F-2311056AEF54}" type="presOf" srcId="{FFFBA59E-210F-48EF-89C0-251E5B444B34}" destId="{1F07B98D-AB94-4B65-BEC4-A3F78696F5E8}" srcOrd="0" destOrd="0" presId="urn:microsoft.com/office/officeart/2005/8/layout/hierarchy3"/>
    <dgm:cxn modelId="{EDAC7EB2-99BB-4499-8FA6-8E78E2ECC232}" type="presOf" srcId="{51BFF3EB-54ED-4884-8854-13A13AAFD148}" destId="{CC453484-5BF3-4432-A92D-D02B3680A67A}" srcOrd="0" destOrd="0" presId="urn:microsoft.com/office/officeart/2005/8/layout/hierarchy3"/>
    <dgm:cxn modelId="{B91BF5BC-37AF-4432-ABB0-58FB4DB11620}" srcId="{8D3E20E9-3B6F-41DC-84B2-D45E54E68EA8}" destId="{E1941747-2AB3-4B90-A18C-B48AD6E7B9C8}" srcOrd="0" destOrd="0" parTransId="{C3767D5A-0D63-4491-847D-1AFFB37A33D9}" sibTransId="{E0BC76D0-C82F-4071-9040-F4ADF37D882C}"/>
    <dgm:cxn modelId="{5A0FD2E4-53E0-4ABA-A959-89C589EEAB5E}" type="presOf" srcId="{FFFBA59E-210F-48EF-89C0-251E5B444B34}" destId="{6127F7ED-B716-416A-9D48-052457987AAD}" srcOrd="1" destOrd="0" presId="urn:microsoft.com/office/officeart/2005/8/layout/hierarchy3"/>
    <dgm:cxn modelId="{EDCD94AE-59B6-44CA-9007-5C37322CCC9A}" type="presParOf" srcId="{DB4D11F5-62E8-4E70-A52C-4E50330600A4}" destId="{76F14BDE-9D73-4200-88EB-8DFD75636D4C}" srcOrd="0" destOrd="0" presId="urn:microsoft.com/office/officeart/2005/8/layout/hierarchy3"/>
    <dgm:cxn modelId="{D68BBC07-471C-414C-BB58-2FB556437D80}" type="presParOf" srcId="{76F14BDE-9D73-4200-88EB-8DFD75636D4C}" destId="{95F1A357-5F1B-4315-B289-02DF275D8AD9}" srcOrd="0" destOrd="0" presId="urn:microsoft.com/office/officeart/2005/8/layout/hierarchy3"/>
    <dgm:cxn modelId="{2C478C55-61C6-4FF6-A650-83C1A25F2212}" type="presParOf" srcId="{95F1A357-5F1B-4315-B289-02DF275D8AD9}" destId="{1F07B98D-AB94-4B65-BEC4-A3F78696F5E8}" srcOrd="0" destOrd="0" presId="urn:microsoft.com/office/officeart/2005/8/layout/hierarchy3"/>
    <dgm:cxn modelId="{3D34F192-2E95-45D6-A317-3D6ADB2F98BC}" type="presParOf" srcId="{95F1A357-5F1B-4315-B289-02DF275D8AD9}" destId="{6127F7ED-B716-416A-9D48-052457987AAD}" srcOrd="1" destOrd="0" presId="urn:microsoft.com/office/officeart/2005/8/layout/hierarchy3"/>
    <dgm:cxn modelId="{09DB45E4-99CC-47BB-99DE-1A671934CB80}" type="presParOf" srcId="{76F14BDE-9D73-4200-88EB-8DFD75636D4C}" destId="{AE14C568-326C-4E16-AA82-8D308C7D64C0}" srcOrd="1" destOrd="0" presId="urn:microsoft.com/office/officeart/2005/8/layout/hierarchy3"/>
    <dgm:cxn modelId="{52E50ACA-2A98-47F1-AD51-3CD439F4C841}" type="presParOf" srcId="{AE14C568-326C-4E16-AA82-8D308C7D64C0}" destId="{B52C3BE4-BB4E-40BE-9F3C-4AF54D8B760F}" srcOrd="0" destOrd="0" presId="urn:microsoft.com/office/officeart/2005/8/layout/hierarchy3"/>
    <dgm:cxn modelId="{4B8E776E-B85C-4904-9239-B431D3BB496B}" type="presParOf" srcId="{AE14C568-326C-4E16-AA82-8D308C7D64C0}" destId="{0FB650C5-F0B3-4C94-8EEC-DA9F7E64374D}" srcOrd="1" destOrd="0" presId="urn:microsoft.com/office/officeart/2005/8/layout/hierarchy3"/>
    <dgm:cxn modelId="{0B04A77B-A939-4EC6-90EF-CEF75DA3028A}" type="presParOf" srcId="{AE14C568-326C-4E16-AA82-8D308C7D64C0}" destId="{D6B98B0E-5A74-4857-8DDE-E6B5983D97B5}" srcOrd="2" destOrd="0" presId="urn:microsoft.com/office/officeart/2005/8/layout/hierarchy3"/>
    <dgm:cxn modelId="{3A834ED0-5CA4-41A2-9609-9F94C656F33A}" type="presParOf" srcId="{AE14C568-326C-4E16-AA82-8D308C7D64C0}" destId="{CC453484-5BF3-4432-A92D-D02B3680A67A}" srcOrd="3" destOrd="0" presId="urn:microsoft.com/office/officeart/2005/8/layout/hierarchy3"/>
    <dgm:cxn modelId="{0BFE0C3B-8827-4ABD-8A62-1D840C80EA0B}" type="presParOf" srcId="{DB4D11F5-62E8-4E70-A52C-4E50330600A4}" destId="{FAB65D13-7DB1-44EA-ADA5-F57DAE61EBF2}" srcOrd="1" destOrd="0" presId="urn:microsoft.com/office/officeart/2005/8/layout/hierarchy3"/>
    <dgm:cxn modelId="{93EF5C49-7170-4068-BEB8-B07CD9599BC7}" type="presParOf" srcId="{FAB65D13-7DB1-44EA-ADA5-F57DAE61EBF2}" destId="{FC3D6689-571D-44B7-BA87-C447F1A307BA}" srcOrd="0" destOrd="0" presId="urn:microsoft.com/office/officeart/2005/8/layout/hierarchy3"/>
    <dgm:cxn modelId="{02853D66-AAB2-4519-BE68-8BBF98012559}" type="presParOf" srcId="{FC3D6689-571D-44B7-BA87-C447F1A307BA}" destId="{B2556FAC-739C-440A-BA5E-5E24728852FC}" srcOrd="0" destOrd="0" presId="urn:microsoft.com/office/officeart/2005/8/layout/hierarchy3"/>
    <dgm:cxn modelId="{32B2DF5F-A320-4D3D-9FAE-79D7E4ADC431}" type="presParOf" srcId="{FC3D6689-571D-44B7-BA87-C447F1A307BA}" destId="{CF16A10A-621D-41F6-8E46-87ACA61A1FA9}" srcOrd="1" destOrd="0" presId="urn:microsoft.com/office/officeart/2005/8/layout/hierarchy3"/>
    <dgm:cxn modelId="{8FB0F810-4FA4-4564-B579-8B350E708E6D}" type="presParOf" srcId="{FAB65D13-7DB1-44EA-ADA5-F57DAE61EBF2}" destId="{C3E3839F-A4D0-45EB-94D9-B7EA9FF5B701}" srcOrd="1" destOrd="0" presId="urn:microsoft.com/office/officeart/2005/8/layout/hierarchy3"/>
    <dgm:cxn modelId="{695F9C6F-1CE0-4FFA-8E26-6BF78C84B357}" type="presParOf" srcId="{C3E3839F-A4D0-45EB-94D9-B7EA9FF5B701}" destId="{A0025C51-8C7D-4B8E-A558-2F87DD1F4C4D}" srcOrd="0" destOrd="0" presId="urn:microsoft.com/office/officeart/2005/8/layout/hierarchy3"/>
    <dgm:cxn modelId="{6D329AFA-F2CD-410D-8F17-25C7EC56BDFE}" type="presParOf" srcId="{C3E3839F-A4D0-45EB-94D9-B7EA9FF5B701}" destId="{923A5A37-0467-4895-B2E1-C995C742FABF}" srcOrd="1" destOrd="0" presId="urn:microsoft.com/office/officeart/2005/8/layout/hierarchy3"/>
    <dgm:cxn modelId="{C9B481F1-F19D-4015-9B90-074F5A5C1902}" type="presParOf" srcId="{C3E3839F-A4D0-45EB-94D9-B7EA9FF5B701}" destId="{FAFD785E-1BE8-4327-B22A-20A88785C808}" srcOrd="2" destOrd="0" presId="urn:microsoft.com/office/officeart/2005/8/layout/hierarchy3"/>
    <dgm:cxn modelId="{CF3AA067-A589-4415-90E3-3E92B3A5AB92}" type="presParOf" srcId="{C3E3839F-A4D0-45EB-94D9-B7EA9FF5B701}" destId="{B80967C5-7BDA-4503-869A-3F2815FF249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DFA5B-3D5A-46CA-AFD4-B2AE9F908563}">
      <dsp:nvSpPr>
        <dsp:cNvPr id="0" name=""/>
        <dsp:cNvSpPr/>
      </dsp:nvSpPr>
      <dsp:spPr>
        <a:xfrm>
          <a:off x="0" y="11177"/>
          <a:ext cx="6651253"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Hipertansiyon tanımı yapabilmek </a:t>
          </a:r>
          <a:endParaRPr lang="en-US" sz="1800" kern="1200"/>
        </a:p>
      </dsp:txBody>
      <dsp:txXfrm>
        <a:off x="34906" y="46083"/>
        <a:ext cx="6581441" cy="645240"/>
      </dsp:txXfrm>
    </dsp:sp>
    <dsp:sp modelId="{D9D234C6-7F5A-406A-97D4-764838CE8CF8}">
      <dsp:nvSpPr>
        <dsp:cNvPr id="0" name=""/>
        <dsp:cNvSpPr/>
      </dsp:nvSpPr>
      <dsp:spPr>
        <a:xfrm>
          <a:off x="0" y="778069"/>
          <a:ext cx="6651253" cy="715052"/>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Hipertansiyon sınıflandırmasını sayabilmek</a:t>
          </a:r>
          <a:endParaRPr lang="en-US" sz="1800" kern="1200" dirty="0"/>
        </a:p>
      </dsp:txBody>
      <dsp:txXfrm>
        <a:off x="34906" y="812975"/>
        <a:ext cx="6581441" cy="645240"/>
      </dsp:txXfrm>
    </dsp:sp>
    <dsp:sp modelId="{70E99FE4-8D80-460B-AFAE-F6B95279AEBA}">
      <dsp:nvSpPr>
        <dsp:cNvPr id="0" name=""/>
        <dsp:cNvSpPr/>
      </dsp:nvSpPr>
      <dsp:spPr>
        <a:xfrm>
          <a:off x="0" y="1544962"/>
          <a:ext cx="6651253" cy="71505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Sekonder hipertansiyon sebeplerini sayabilmek</a:t>
          </a:r>
          <a:endParaRPr lang="en-US" sz="1800" kern="1200"/>
        </a:p>
      </dsp:txBody>
      <dsp:txXfrm>
        <a:off x="34906" y="1579868"/>
        <a:ext cx="6581441" cy="645240"/>
      </dsp:txXfrm>
    </dsp:sp>
    <dsp:sp modelId="{B3B7F395-0B2A-4A2D-8B9B-8BBC55562C26}">
      <dsp:nvSpPr>
        <dsp:cNvPr id="0" name=""/>
        <dsp:cNvSpPr/>
      </dsp:nvSpPr>
      <dsp:spPr>
        <a:xfrm>
          <a:off x="0" y="2311855"/>
          <a:ext cx="6651253" cy="71505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Standart Kan basıncı ölçümü basamaklarını sayabilmek</a:t>
          </a:r>
          <a:endParaRPr lang="en-US" sz="1800" kern="1200"/>
        </a:p>
      </dsp:txBody>
      <dsp:txXfrm>
        <a:off x="34906" y="2346761"/>
        <a:ext cx="6581441" cy="645240"/>
      </dsp:txXfrm>
    </dsp:sp>
    <dsp:sp modelId="{7F6A6DC7-2354-4EE9-8620-B527C5B61D6B}">
      <dsp:nvSpPr>
        <dsp:cNvPr id="0" name=""/>
        <dsp:cNvSpPr/>
      </dsp:nvSpPr>
      <dsp:spPr>
        <a:xfrm>
          <a:off x="0" y="3078748"/>
          <a:ext cx="6651253" cy="71505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Kan Basıncı yüksekliği olan hastalarda laboratuvar tetkiklerini sayabilmek</a:t>
          </a:r>
          <a:endParaRPr lang="en-US" sz="1800" kern="1200"/>
        </a:p>
      </dsp:txBody>
      <dsp:txXfrm>
        <a:off x="34906" y="3113654"/>
        <a:ext cx="6581441" cy="645240"/>
      </dsp:txXfrm>
    </dsp:sp>
    <dsp:sp modelId="{247C8291-251C-40E2-BC57-0030746E9CFD}">
      <dsp:nvSpPr>
        <dsp:cNvPr id="0" name=""/>
        <dsp:cNvSpPr/>
      </dsp:nvSpPr>
      <dsp:spPr>
        <a:xfrm>
          <a:off x="0" y="3845641"/>
          <a:ext cx="6651253" cy="715052"/>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İlaç uyumu ve kan basıncı kontrol oranlarının yükseltilmesi için uygulanabilir önerileri sayabilmek</a:t>
          </a:r>
          <a:endParaRPr lang="en-US" sz="1800" kern="1200"/>
        </a:p>
      </dsp:txBody>
      <dsp:txXfrm>
        <a:off x="34906" y="3880547"/>
        <a:ext cx="6581441" cy="645240"/>
      </dsp:txXfrm>
    </dsp:sp>
    <dsp:sp modelId="{F60CE191-584D-4733-A16F-16640EF822FA}">
      <dsp:nvSpPr>
        <dsp:cNvPr id="0" name=""/>
        <dsp:cNvSpPr/>
      </dsp:nvSpPr>
      <dsp:spPr>
        <a:xfrm>
          <a:off x="0" y="4612534"/>
          <a:ext cx="6651253" cy="7150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Hipertansiyon farmakolojik tedavi ve tedavi hedeflerini sayabilmek</a:t>
          </a:r>
          <a:endParaRPr lang="en-US" sz="1800" kern="1200"/>
        </a:p>
      </dsp:txBody>
      <dsp:txXfrm>
        <a:off x="34906" y="4647440"/>
        <a:ext cx="6581441" cy="645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7B98D-AB94-4B65-BEC4-A3F78696F5E8}">
      <dsp:nvSpPr>
        <dsp:cNvPr id="0" name=""/>
        <dsp:cNvSpPr/>
      </dsp:nvSpPr>
      <dsp:spPr>
        <a:xfrm>
          <a:off x="660" y="72215"/>
          <a:ext cx="2403946" cy="1201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tr-TR" sz="2500" kern="1200" dirty="0"/>
            <a:t>Koroner arter hastaları≥140/90 mmHg</a:t>
          </a:r>
        </a:p>
      </dsp:txBody>
      <dsp:txXfrm>
        <a:off x="35865" y="107420"/>
        <a:ext cx="2333536" cy="1131563"/>
      </dsp:txXfrm>
    </dsp:sp>
    <dsp:sp modelId="{B52C3BE4-BB4E-40BE-9F3C-4AF54D8B760F}">
      <dsp:nvSpPr>
        <dsp:cNvPr id="0" name=""/>
        <dsp:cNvSpPr/>
      </dsp:nvSpPr>
      <dsp:spPr>
        <a:xfrm>
          <a:off x="241055" y="1274189"/>
          <a:ext cx="240394" cy="901479"/>
        </a:xfrm>
        <a:custGeom>
          <a:avLst/>
          <a:gdLst/>
          <a:ahLst/>
          <a:cxnLst/>
          <a:rect l="0" t="0" r="0" b="0"/>
          <a:pathLst>
            <a:path>
              <a:moveTo>
                <a:pt x="0" y="0"/>
              </a:moveTo>
              <a:lnTo>
                <a:pt x="0" y="901479"/>
              </a:lnTo>
              <a:lnTo>
                <a:pt x="240394" y="9014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B650C5-F0B3-4C94-8EEC-DA9F7E64374D}">
      <dsp:nvSpPr>
        <dsp:cNvPr id="0" name=""/>
        <dsp:cNvSpPr/>
      </dsp:nvSpPr>
      <dsp:spPr>
        <a:xfrm>
          <a:off x="481449" y="1574682"/>
          <a:ext cx="1923157" cy="1201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tr-TR" sz="1300" kern="1200" dirty="0"/>
            <a:t>sistolik kan basıncı hedefi:</a:t>
          </a:r>
        </a:p>
        <a:p>
          <a:pPr marL="0" lvl="0" indent="0" algn="ctr" defTabSz="577850">
            <a:lnSpc>
              <a:spcPct val="90000"/>
            </a:lnSpc>
            <a:spcBef>
              <a:spcPct val="0"/>
            </a:spcBef>
            <a:spcAft>
              <a:spcPct val="35000"/>
            </a:spcAft>
            <a:buNone/>
          </a:pPr>
          <a:r>
            <a:rPr lang="tr-TR" sz="1300" kern="1200" dirty="0"/>
            <a:t>• &gt;65 yaş olgularda 130–140 mmHg</a:t>
          </a:r>
        </a:p>
        <a:p>
          <a:pPr marL="0" lvl="0" indent="0" algn="ctr" defTabSz="577850">
            <a:lnSpc>
              <a:spcPct val="90000"/>
            </a:lnSpc>
            <a:spcBef>
              <a:spcPct val="0"/>
            </a:spcBef>
            <a:spcAft>
              <a:spcPct val="35000"/>
            </a:spcAft>
            <a:buNone/>
          </a:pPr>
          <a:r>
            <a:rPr lang="tr-TR" sz="1300" kern="1200" dirty="0"/>
            <a:t>• ≤65 yaş olgularda ise 120–130 mmHg’dir</a:t>
          </a:r>
        </a:p>
      </dsp:txBody>
      <dsp:txXfrm>
        <a:off x="516654" y="1609887"/>
        <a:ext cx="1852747" cy="1131563"/>
      </dsp:txXfrm>
    </dsp:sp>
    <dsp:sp modelId="{D6B98B0E-5A74-4857-8DDE-E6B5983D97B5}">
      <dsp:nvSpPr>
        <dsp:cNvPr id="0" name=""/>
        <dsp:cNvSpPr/>
      </dsp:nvSpPr>
      <dsp:spPr>
        <a:xfrm>
          <a:off x="241055" y="1274189"/>
          <a:ext cx="97061" cy="2476162"/>
        </a:xfrm>
        <a:custGeom>
          <a:avLst/>
          <a:gdLst/>
          <a:ahLst/>
          <a:cxnLst/>
          <a:rect l="0" t="0" r="0" b="0"/>
          <a:pathLst>
            <a:path>
              <a:moveTo>
                <a:pt x="0" y="0"/>
              </a:moveTo>
              <a:lnTo>
                <a:pt x="0" y="2476162"/>
              </a:lnTo>
              <a:lnTo>
                <a:pt x="97061" y="24761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453484-5BF3-4432-A92D-D02B3680A67A}">
      <dsp:nvSpPr>
        <dsp:cNvPr id="0" name=""/>
        <dsp:cNvSpPr/>
      </dsp:nvSpPr>
      <dsp:spPr>
        <a:xfrm>
          <a:off x="338116" y="3149364"/>
          <a:ext cx="1923157" cy="1201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beta’ </a:t>
          </a:r>
          <a:r>
            <a:rPr lang="tr-TR" sz="1800" kern="1200" dirty="0" err="1"/>
            <a:t>blokeri</a:t>
          </a:r>
          <a:r>
            <a:rPr lang="tr-TR" sz="1800" kern="1200" dirty="0"/>
            <a:t>, ACE</a:t>
          </a:r>
        </a:p>
        <a:p>
          <a:pPr marL="0" lvl="0" indent="0" algn="ctr" defTabSz="800100">
            <a:lnSpc>
              <a:spcPct val="90000"/>
            </a:lnSpc>
            <a:spcBef>
              <a:spcPct val="0"/>
            </a:spcBef>
            <a:spcAft>
              <a:spcPct val="35000"/>
            </a:spcAft>
            <a:buNone/>
          </a:pPr>
          <a:r>
            <a:rPr lang="tr-TR" sz="1800" kern="1200" dirty="0"/>
            <a:t>inhibitörü, ARB veya KKB</a:t>
          </a:r>
        </a:p>
      </dsp:txBody>
      <dsp:txXfrm>
        <a:off x="373321" y="3184569"/>
        <a:ext cx="1852747" cy="1131563"/>
      </dsp:txXfrm>
    </dsp:sp>
    <dsp:sp modelId="{B2556FAC-739C-440A-BA5E-5E24728852FC}">
      <dsp:nvSpPr>
        <dsp:cNvPr id="0" name=""/>
        <dsp:cNvSpPr/>
      </dsp:nvSpPr>
      <dsp:spPr>
        <a:xfrm>
          <a:off x="3005593" y="72215"/>
          <a:ext cx="2403946" cy="1201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tr-TR" sz="3000" kern="1200" dirty="0"/>
            <a:t>Kronik böbrek hastaları</a:t>
          </a:r>
        </a:p>
      </dsp:txBody>
      <dsp:txXfrm>
        <a:off x="3040798" y="107420"/>
        <a:ext cx="2333536" cy="1131563"/>
      </dsp:txXfrm>
    </dsp:sp>
    <dsp:sp modelId="{A0025C51-8C7D-4B8E-A558-2F87DD1F4C4D}">
      <dsp:nvSpPr>
        <dsp:cNvPr id="0" name=""/>
        <dsp:cNvSpPr/>
      </dsp:nvSpPr>
      <dsp:spPr>
        <a:xfrm>
          <a:off x="3245987" y="1274189"/>
          <a:ext cx="240394" cy="901479"/>
        </a:xfrm>
        <a:custGeom>
          <a:avLst/>
          <a:gdLst/>
          <a:ahLst/>
          <a:cxnLst/>
          <a:rect l="0" t="0" r="0" b="0"/>
          <a:pathLst>
            <a:path>
              <a:moveTo>
                <a:pt x="0" y="0"/>
              </a:moveTo>
              <a:lnTo>
                <a:pt x="0" y="901479"/>
              </a:lnTo>
              <a:lnTo>
                <a:pt x="240394" y="9014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3A5A37-0467-4895-B2E1-C995C742FABF}">
      <dsp:nvSpPr>
        <dsp:cNvPr id="0" name=""/>
        <dsp:cNvSpPr/>
      </dsp:nvSpPr>
      <dsp:spPr>
        <a:xfrm>
          <a:off x="3486382" y="1574682"/>
          <a:ext cx="1923157" cy="1201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tr-TR" sz="1300" kern="1200" dirty="0"/>
            <a:t>sistolik kan basıncı hedefi:</a:t>
          </a:r>
        </a:p>
        <a:p>
          <a:pPr marL="0" lvl="0" indent="0" algn="ctr" defTabSz="577850">
            <a:lnSpc>
              <a:spcPct val="90000"/>
            </a:lnSpc>
            <a:spcBef>
              <a:spcPct val="0"/>
            </a:spcBef>
            <a:spcAft>
              <a:spcPct val="35000"/>
            </a:spcAft>
            <a:buNone/>
          </a:pPr>
          <a:r>
            <a:rPr lang="tr-TR" sz="1300" kern="1200" dirty="0"/>
            <a:t> &gt;65 yaş olgularda 130–140 mmHg,</a:t>
          </a:r>
        </a:p>
        <a:p>
          <a:pPr marL="0" lvl="0" indent="0" algn="ctr" defTabSz="577850">
            <a:lnSpc>
              <a:spcPct val="90000"/>
            </a:lnSpc>
            <a:spcBef>
              <a:spcPct val="0"/>
            </a:spcBef>
            <a:spcAft>
              <a:spcPct val="35000"/>
            </a:spcAft>
            <a:buNone/>
          </a:pPr>
          <a:r>
            <a:rPr lang="tr-TR" sz="1300" kern="1200" dirty="0"/>
            <a:t> ≤65 yaş olgularda ise 120–130 mmHg’dir</a:t>
          </a:r>
        </a:p>
      </dsp:txBody>
      <dsp:txXfrm>
        <a:off x="3521587" y="1609887"/>
        <a:ext cx="1852747" cy="1131563"/>
      </dsp:txXfrm>
    </dsp:sp>
    <dsp:sp modelId="{FAFD785E-1BE8-4327-B22A-20A88785C808}">
      <dsp:nvSpPr>
        <dsp:cNvPr id="0" name=""/>
        <dsp:cNvSpPr/>
      </dsp:nvSpPr>
      <dsp:spPr>
        <a:xfrm>
          <a:off x="3200267" y="1274189"/>
          <a:ext cx="91440" cy="2372406"/>
        </a:xfrm>
        <a:custGeom>
          <a:avLst/>
          <a:gdLst/>
          <a:ahLst/>
          <a:cxnLst/>
          <a:rect l="0" t="0" r="0" b="0"/>
          <a:pathLst>
            <a:path>
              <a:moveTo>
                <a:pt x="45720" y="0"/>
              </a:moveTo>
              <a:lnTo>
                <a:pt x="45720" y="2372406"/>
              </a:lnTo>
              <a:lnTo>
                <a:pt x="130992" y="23724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967C5-7BDA-4503-869A-3F2815FF249E}">
      <dsp:nvSpPr>
        <dsp:cNvPr id="0" name=""/>
        <dsp:cNvSpPr/>
      </dsp:nvSpPr>
      <dsp:spPr>
        <a:xfrm>
          <a:off x="3331260" y="3045609"/>
          <a:ext cx="1923157" cy="1201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ACE inhibitörü veya ARB grubu ilaçlar</a:t>
          </a:r>
        </a:p>
      </dsp:txBody>
      <dsp:txXfrm>
        <a:off x="3366465" y="3080814"/>
        <a:ext cx="1852747" cy="11315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82AB6-90AA-4F2A-BCD3-43323F4322DC}" type="datetimeFigureOut">
              <a:rPr lang="tr-TR" smtClean="0"/>
              <a:t>05.04.2023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53A97-E66D-492B-9BB7-0294ABFD599E}" type="slidenum">
              <a:rPr lang="tr-TR" smtClean="0"/>
              <a:t>‹#›</a:t>
            </a:fld>
            <a:endParaRPr lang="tr-TR"/>
          </a:p>
        </p:txBody>
      </p:sp>
    </p:spTree>
    <p:extLst>
      <p:ext uri="{BB962C8B-B14F-4D97-AF65-F5344CB8AC3E}">
        <p14:creationId xmlns:p14="http://schemas.microsoft.com/office/powerpoint/2010/main" val="207211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A353A97-E66D-492B-9BB7-0294ABFD599E}" type="slidenum">
              <a:rPr lang="tr-TR" smtClean="0"/>
              <a:t>21</a:t>
            </a:fld>
            <a:endParaRPr lang="tr-TR"/>
          </a:p>
        </p:txBody>
      </p:sp>
    </p:spTree>
    <p:extLst>
      <p:ext uri="{BB962C8B-B14F-4D97-AF65-F5344CB8AC3E}">
        <p14:creationId xmlns:p14="http://schemas.microsoft.com/office/powerpoint/2010/main" val="412673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A353A97-E66D-492B-9BB7-0294ABFD599E}" type="slidenum">
              <a:rPr lang="tr-TR" smtClean="0"/>
              <a:t>27</a:t>
            </a:fld>
            <a:endParaRPr lang="tr-TR"/>
          </a:p>
        </p:txBody>
      </p:sp>
    </p:spTree>
    <p:extLst>
      <p:ext uri="{BB962C8B-B14F-4D97-AF65-F5344CB8AC3E}">
        <p14:creationId xmlns:p14="http://schemas.microsoft.com/office/powerpoint/2010/main" val="6683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A353A97-E66D-492B-9BB7-0294ABFD599E}" type="slidenum">
              <a:rPr lang="tr-TR" smtClean="0"/>
              <a:t>77</a:t>
            </a:fld>
            <a:endParaRPr lang="tr-TR"/>
          </a:p>
        </p:txBody>
      </p:sp>
    </p:spTree>
    <p:extLst>
      <p:ext uri="{BB962C8B-B14F-4D97-AF65-F5344CB8AC3E}">
        <p14:creationId xmlns:p14="http://schemas.microsoft.com/office/powerpoint/2010/main" val="30707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A65FE-C333-81D4-3CAC-316D85BD6E3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D9FAB02-84E1-9771-411A-982BCBEA25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D673761-FAFC-A6E5-6E79-5A49697A2071}"/>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5" name="Alt Bilgi Yer Tutucusu 4">
            <a:extLst>
              <a:ext uri="{FF2B5EF4-FFF2-40B4-BE49-F238E27FC236}">
                <a16:creationId xmlns:a16="http://schemas.microsoft.com/office/drawing/2014/main" id="{2D008563-22E6-01AA-DA26-CA01A58BA6A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06CE928-E765-F5B3-36FE-D938BDB5E090}"/>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165441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7B95F4-4052-65FA-3ED0-5694A5F4F2B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902BDE4-F5FB-9D43-C941-956CC8FC7BE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7DF3E65-4F25-3A1E-4583-85240463F51F}"/>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5" name="Alt Bilgi Yer Tutucusu 4">
            <a:extLst>
              <a:ext uri="{FF2B5EF4-FFF2-40B4-BE49-F238E27FC236}">
                <a16:creationId xmlns:a16="http://schemas.microsoft.com/office/drawing/2014/main" id="{CAC1937B-667A-2204-7BF9-02063200D93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02C36FB-331B-E0E4-12E5-D514AAF5173F}"/>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584076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D53E42D-8DC6-59A7-EB7C-D6C56846C09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AAA98E6-44E5-96F0-BA8F-6B9EE687346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CBBE5A4-AE91-218C-F2E2-14749322563E}"/>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5" name="Alt Bilgi Yer Tutucusu 4">
            <a:extLst>
              <a:ext uri="{FF2B5EF4-FFF2-40B4-BE49-F238E27FC236}">
                <a16:creationId xmlns:a16="http://schemas.microsoft.com/office/drawing/2014/main" id="{3BD56F94-4E3E-76C5-E642-88BC0401B10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F7C8129-F603-86F7-A3CD-D447BE3AC649}"/>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36928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29E570-3856-6899-D6EA-D2854C8941B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BF151D4-DAC3-D1A2-86D0-1014CF94E1C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99BA842-EEA9-58CC-B1DF-5EC72E70C938}"/>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5" name="Alt Bilgi Yer Tutucusu 4">
            <a:extLst>
              <a:ext uri="{FF2B5EF4-FFF2-40B4-BE49-F238E27FC236}">
                <a16:creationId xmlns:a16="http://schemas.microsoft.com/office/drawing/2014/main" id="{9A439308-583F-C270-47D2-2AA3D4F8C8A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17F6F7-D5CA-D568-3573-D8BA76E7947B}"/>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16386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E09652-B342-4ADC-3968-D40A3F48AC0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84627A4-9CEC-6468-EB48-706CD3DBD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DE24785-B9D0-2266-E270-400B589F5F9E}"/>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5" name="Alt Bilgi Yer Tutucusu 4">
            <a:extLst>
              <a:ext uri="{FF2B5EF4-FFF2-40B4-BE49-F238E27FC236}">
                <a16:creationId xmlns:a16="http://schemas.microsoft.com/office/drawing/2014/main" id="{BAB79AD4-CD34-3AD8-E80B-4D7A5D257C9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2D6448A-673C-1C09-A762-EE76A9B120EB}"/>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31893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414CD7-8CC2-2A1B-4A67-D36915BAACD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6109A4-A98D-8456-73A8-EADD2CC0A40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68C1B82-088E-6A0C-6386-A41EF7CC78F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A872FE7-0C11-5E8E-EB0B-E075E6C01627}"/>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6" name="Alt Bilgi Yer Tutucusu 5">
            <a:extLst>
              <a:ext uri="{FF2B5EF4-FFF2-40B4-BE49-F238E27FC236}">
                <a16:creationId xmlns:a16="http://schemas.microsoft.com/office/drawing/2014/main" id="{D804469D-4425-933C-8103-C6B1C678109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F7C5C29-F1ED-6BEF-7436-F3E6E96F5DDC}"/>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60291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800794-76B5-534D-474D-E60ECF7B6E0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CDE8436-E193-5690-5C20-FB69783C5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3790A85-2F78-B59F-AAC6-AA7E5BA8C48E}"/>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857230A-6AB3-8AEB-F017-E5FFC3B8F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D48A7B8-AE42-CEC8-C1E7-05776DD959C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A9DA60D-1A64-242F-00B9-6AAC6A7F5A64}"/>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8" name="Alt Bilgi Yer Tutucusu 7">
            <a:extLst>
              <a:ext uri="{FF2B5EF4-FFF2-40B4-BE49-F238E27FC236}">
                <a16:creationId xmlns:a16="http://schemas.microsoft.com/office/drawing/2014/main" id="{403FB538-C963-7530-109B-B458AC6D975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92B99A2-6056-C6C2-F645-FA5D631D1357}"/>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61129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E411DE-101A-A4D4-3247-986A84EB650B}"/>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CB8B76B-E90B-F245-AB4C-52F470B2C5A3}"/>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4" name="Alt Bilgi Yer Tutucusu 3">
            <a:extLst>
              <a:ext uri="{FF2B5EF4-FFF2-40B4-BE49-F238E27FC236}">
                <a16:creationId xmlns:a16="http://schemas.microsoft.com/office/drawing/2014/main" id="{A83563D8-D102-7FE4-DB11-83D4927DA81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4A61805-2D94-7580-4AFD-2DBAC830EF4A}"/>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152381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22C8F37-14AD-9FE5-4097-08E434F865FB}"/>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3" name="Alt Bilgi Yer Tutucusu 2">
            <a:extLst>
              <a:ext uri="{FF2B5EF4-FFF2-40B4-BE49-F238E27FC236}">
                <a16:creationId xmlns:a16="http://schemas.microsoft.com/office/drawing/2014/main" id="{4C28200B-81E8-5E3E-093A-BEE3262FD0B8}"/>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7731602-967A-32D4-0000-2CFD3A53F89F}"/>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221017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2DFD90-DB7F-AED1-CDE7-A38839810F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05BF68B-2268-2100-D03A-170692CD23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DE4B8CF-D279-9252-7320-24173B542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4CDA9C4-276F-65C0-2A15-58C81AED3429}"/>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6" name="Alt Bilgi Yer Tutucusu 5">
            <a:extLst>
              <a:ext uri="{FF2B5EF4-FFF2-40B4-BE49-F238E27FC236}">
                <a16:creationId xmlns:a16="http://schemas.microsoft.com/office/drawing/2014/main" id="{E34B67F9-602B-5291-22B6-5922D4678E9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91873EA-F74C-F4D1-8C29-836A5C345AEA}"/>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134765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09381A-40C4-C0A2-C345-CCB2EE33583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052CE6E-900D-8B51-CB4D-E0F969E25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4168498-7B94-3999-5B21-0D7C2129F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DFA2960-5C81-3B4E-61DD-4F2BB6EF097E}"/>
              </a:ext>
            </a:extLst>
          </p:cNvPr>
          <p:cNvSpPr>
            <a:spLocks noGrp="1"/>
          </p:cNvSpPr>
          <p:nvPr>
            <p:ph type="dt" sz="half" idx="10"/>
          </p:nvPr>
        </p:nvSpPr>
        <p:spPr/>
        <p:txBody>
          <a:bodyPr/>
          <a:lstStyle/>
          <a:p>
            <a:fld id="{D205D222-4258-4B36-970B-2BD406A7ACC4}" type="datetimeFigureOut">
              <a:rPr lang="tr-TR" smtClean="0"/>
              <a:t>05.04.2023</a:t>
            </a:fld>
            <a:endParaRPr lang="tr-TR"/>
          </a:p>
        </p:txBody>
      </p:sp>
      <p:sp>
        <p:nvSpPr>
          <p:cNvPr id="6" name="Alt Bilgi Yer Tutucusu 5">
            <a:extLst>
              <a:ext uri="{FF2B5EF4-FFF2-40B4-BE49-F238E27FC236}">
                <a16:creationId xmlns:a16="http://schemas.microsoft.com/office/drawing/2014/main" id="{8A653544-B2EE-E9E9-BBA4-49E55FD200E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D1D86C1-F389-DC19-516F-86E666B8A541}"/>
              </a:ext>
            </a:extLst>
          </p:cNvPr>
          <p:cNvSpPr>
            <a:spLocks noGrp="1"/>
          </p:cNvSpPr>
          <p:nvPr>
            <p:ph type="sldNum" sz="quarter" idx="12"/>
          </p:nvPr>
        </p:nvSpPr>
        <p:spPr/>
        <p:txBody>
          <a:bodyPr/>
          <a:lstStyle/>
          <a:p>
            <a:fld id="{4F355694-6B80-4657-8D45-A6A1B83F3F22}" type="slidenum">
              <a:rPr lang="tr-TR" smtClean="0"/>
              <a:t>‹#›</a:t>
            </a:fld>
            <a:endParaRPr lang="tr-TR"/>
          </a:p>
        </p:txBody>
      </p:sp>
    </p:spTree>
    <p:extLst>
      <p:ext uri="{BB962C8B-B14F-4D97-AF65-F5344CB8AC3E}">
        <p14:creationId xmlns:p14="http://schemas.microsoft.com/office/powerpoint/2010/main" val="265489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DBBE9278-964F-F01E-C585-DB8C8D977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2932CB0-7924-D0AC-8C31-1336FB15B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0A1F7BF-96E1-30DB-F49F-E9A2B8DCC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5D222-4258-4B36-970B-2BD406A7ACC4}" type="datetimeFigureOut">
              <a:rPr lang="tr-TR" smtClean="0"/>
              <a:t>05.04.2023</a:t>
            </a:fld>
            <a:endParaRPr lang="tr-TR"/>
          </a:p>
        </p:txBody>
      </p:sp>
      <p:sp>
        <p:nvSpPr>
          <p:cNvPr id="5" name="Alt Bilgi Yer Tutucusu 4">
            <a:extLst>
              <a:ext uri="{FF2B5EF4-FFF2-40B4-BE49-F238E27FC236}">
                <a16:creationId xmlns:a16="http://schemas.microsoft.com/office/drawing/2014/main" id="{28A614EB-C903-5652-BAA2-4A82099FDE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7A52AE1-7D68-3A68-B819-C2FE7D84DF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55694-6B80-4657-8D45-A6A1B83F3F22}" type="slidenum">
              <a:rPr lang="tr-TR" smtClean="0"/>
              <a:t>‹#›</a:t>
            </a:fld>
            <a:endParaRPr lang="tr-TR"/>
          </a:p>
        </p:txBody>
      </p:sp>
    </p:spTree>
    <p:extLst>
      <p:ext uri="{BB962C8B-B14F-4D97-AF65-F5344CB8AC3E}">
        <p14:creationId xmlns:p14="http://schemas.microsoft.com/office/powerpoint/2010/main" val="1726337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nchs/nhanes/index.htm"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ncbi.nlm.nih.gov/pmc/articles/PMC7998524/" TargetMode="External"/><Relationship Id="rId2" Type="http://schemas.openxmlformats.org/officeDocument/2006/relationships/hyperlink" Target="https://academic.oup.com/eurheartj/article/43/35/3302/6661233" TargetMode="External"/><Relationship Id="rId1" Type="http://schemas.openxmlformats.org/officeDocument/2006/relationships/slideLayout" Target="../slideLayouts/slideLayout2.xml"/><Relationship Id="rId6" Type="http://schemas.openxmlformats.org/officeDocument/2006/relationships/hyperlink" Target="http://www.turkhipertansiyon.org/UserFiles/File/Hipertansiyon_Uzlasi-2019_v2.pdf" TargetMode="External"/><Relationship Id="rId5" Type="http://schemas.openxmlformats.org/officeDocument/2006/relationships/hyperlink" Target="https://file.temd.org.tr/Uploads/publications/guides/documents/Hipertansiyon-Kilavuzu-2022.pdf" TargetMode="External"/><Relationship Id="rId4" Type="http://schemas.openxmlformats.org/officeDocument/2006/relationships/hyperlink" Target="https://www.thelancet.com/article/S0140-6736(21)01330-1/fulltex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1374A3FB-E05E-2F42-83B3-949EF4E35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61"/>
            <a:ext cx="12192001" cy="6957865"/>
          </a:xfrm>
          <a:prstGeom prst="rect">
            <a:avLst/>
          </a:prstGeom>
        </p:spPr>
      </p:pic>
      <p:sp>
        <p:nvSpPr>
          <p:cNvPr id="2" name="Başlık 1">
            <a:extLst>
              <a:ext uri="{FF2B5EF4-FFF2-40B4-BE49-F238E27FC236}">
                <a16:creationId xmlns:a16="http://schemas.microsoft.com/office/drawing/2014/main" id="{7B537EAA-DCDF-AEDF-A08A-3144BF62C0CB}"/>
              </a:ext>
            </a:extLst>
          </p:cNvPr>
          <p:cNvSpPr>
            <a:spLocks noGrp="1"/>
          </p:cNvSpPr>
          <p:nvPr>
            <p:ph type="ctrTitle"/>
          </p:nvPr>
        </p:nvSpPr>
        <p:spPr>
          <a:xfrm>
            <a:off x="1264507" y="1214438"/>
            <a:ext cx="9144000" cy="2387600"/>
          </a:xfrm>
        </p:spPr>
        <p:txBody>
          <a:bodyPr/>
          <a:lstStyle/>
          <a:p>
            <a:r>
              <a:rPr lang="tr-TR" dirty="0"/>
              <a:t>Hipertansiyon Tanı, Takip ve Tedavi</a:t>
            </a:r>
          </a:p>
        </p:txBody>
      </p:sp>
      <p:sp>
        <p:nvSpPr>
          <p:cNvPr id="3" name="Alt Başlık 2">
            <a:extLst>
              <a:ext uri="{FF2B5EF4-FFF2-40B4-BE49-F238E27FC236}">
                <a16:creationId xmlns:a16="http://schemas.microsoft.com/office/drawing/2014/main" id="{01D3BE6B-FAD1-6A6F-B2DE-D4C9073505A3}"/>
              </a:ext>
            </a:extLst>
          </p:cNvPr>
          <p:cNvSpPr>
            <a:spLocks noGrp="1"/>
          </p:cNvSpPr>
          <p:nvPr>
            <p:ph type="subTitle" idx="1"/>
          </p:nvPr>
        </p:nvSpPr>
        <p:spPr>
          <a:xfrm>
            <a:off x="1523999" y="3898600"/>
            <a:ext cx="9144000" cy="1655762"/>
          </a:xfrm>
        </p:spPr>
        <p:txBody>
          <a:bodyPr/>
          <a:lstStyle/>
          <a:p>
            <a:r>
              <a:rPr lang="tr-TR" dirty="0"/>
              <a:t>KTÜ AİLE HEKİMLİĞİ A.B.D</a:t>
            </a:r>
          </a:p>
          <a:p>
            <a:r>
              <a:rPr lang="tr-TR" dirty="0" err="1"/>
              <a:t>Arş.Gör.Dr</a:t>
            </a:r>
            <a:r>
              <a:rPr lang="tr-TR" dirty="0"/>
              <a:t>. Mehmet Cesur</a:t>
            </a:r>
          </a:p>
        </p:txBody>
      </p:sp>
    </p:spTree>
    <p:extLst>
      <p:ext uri="{BB962C8B-B14F-4D97-AF65-F5344CB8AC3E}">
        <p14:creationId xmlns:p14="http://schemas.microsoft.com/office/powerpoint/2010/main" val="261622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2227A4-0104-3B90-74A9-62014119F41F}"/>
              </a:ext>
            </a:extLst>
          </p:cNvPr>
          <p:cNvSpPr>
            <a:spLocks noGrp="1"/>
          </p:cNvSpPr>
          <p:nvPr>
            <p:ph type="title"/>
          </p:nvPr>
        </p:nvSpPr>
        <p:spPr/>
        <p:txBody>
          <a:bodyPr/>
          <a:lstStyle/>
          <a:p>
            <a:r>
              <a:rPr lang="tr-TR" dirty="0"/>
              <a:t>Epidemiyoloji</a:t>
            </a:r>
          </a:p>
        </p:txBody>
      </p:sp>
      <p:sp>
        <p:nvSpPr>
          <p:cNvPr id="3" name="İçerik Yer Tutucusu 2">
            <a:extLst>
              <a:ext uri="{FF2B5EF4-FFF2-40B4-BE49-F238E27FC236}">
                <a16:creationId xmlns:a16="http://schemas.microsoft.com/office/drawing/2014/main" id="{956342C9-C312-1F02-F645-078CFA9F8D5C}"/>
              </a:ext>
            </a:extLst>
          </p:cNvPr>
          <p:cNvSpPr>
            <a:spLocks noGrp="1"/>
          </p:cNvSpPr>
          <p:nvPr>
            <p:ph idx="1"/>
          </p:nvPr>
        </p:nvSpPr>
        <p:spPr/>
        <p:txBody>
          <a:bodyPr/>
          <a:lstStyle/>
          <a:p>
            <a:r>
              <a:rPr lang="tr-TR" sz="2800" kern="100" dirty="0">
                <a:effectLst/>
                <a:latin typeface="Calibri" panose="020F0502020204030204" pitchFamily="34" charset="0"/>
                <a:ea typeface="Calibri" panose="020F0502020204030204" pitchFamily="34" charset="0"/>
                <a:cs typeface="Times New Roman" panose="02020603050405020304" pitchFamily="18" charset="0"/>
              </a:rPr>
              <a:t>Dünya genelinde hipertansiyon, </a:t>
            </a:r>
            <a:r>
              <a:rPr lang="tr-TR" sz="2800" kern="100" dirty="0" err="1">
                <a:effectLst/>
                <a:latin typeface="Calibri" panose="020F0502020204030204" pitchFamily="34" charset="0"/>
                <a:ea typeface="Calibri" panose="020F0502020204030204" pitchFamily="34" charset="0"/>
                <a:cs typeface="Times New Roman" panose="02020603050405020304" pitchFamily="18" charset="0"/>
              </a:rPr>
              <a:t>pre</a:t>
            </a:r>
            <a:r>
              <a:rPr lang="tr-TR" sz="2800" kern="100" dirty="0">
                <a:effectLst/>
                <a:latin typeface="Calibri" panose="020F0502020204030204" pitchFamily="34" charset="0"/>
                <a:ea typeface="Calibri" panose="020F0502020204030204" pitchFamily="34" charset="0"/>
                <a:cs typeface="Times New Roman" panose="02020603050405020304" pitchFamily="18" charset="0"/>
              </a:rPr>
              <a:t>-hipertansiyon ve zarar verici derecede yüksek kan basıncı; inme, iskemik kalp hastalığı, diğer vasküler hastalıklar ve renal hastalıklara yol açarak 8.5 milyondan fazla insanın ölümüne sebep olmakta.</a:t>
            </a:r>
          </a:p>
          <a:p>
            <a:endParaRPr lang="tr-TR" dirty="0"/>
          </a:p>
        </p:txBody>
      </p:sp>
      <p:sp>
        <p:nvSpPr>
          <p:cNvPr id="4" name="Metin kutusu 3">
            <a:extLst>
              <a:ext uri="{FF2B5EF4-FFF2-40B4-BE49-F238E27FC236}">
                <a16:creationId xmlns:a16="http://schemas.microsoft.com/office/drawing/2014/main" id="{5A1656C2-8A26-5AFE-B010-91C7AB6C3B89}"/>
              </a:ext>
            </a:extLst>
          </p:cNvPr>
          <p:cNvSpPr txBox="1"/>
          <p:nvPr/>
        </p:nvSpPr>
        <p:spPr>
          <a:xfrm>
            <a:off x="2823210" y="4286250"/>
            <a:ext cx="7680960" cy="1477328"/>
          </a:xfrm>
          <a:prstGeom prst="rect">
            <a:avLst/>
          </a:prstGeom>
          <a:noFill/>
        </p:spPr>
        <p:txBody>
          <a:bodyPr wrap="square" rtlCol="0">
            <a:spAutoFit/>
          </a:bodyPr>
          <a:lstStyle/>
          <a:p>
            <a:r>
              <a:rPr lang="tr-TR" b="1" dirty="0">
                <a:solidFill>
                  <a:srgbClr val="FF0000"/>
                </a:solidFill>
              </a:rPr>
              <a:t>DÜNYA GENELİMDE 1.1 MİLYAR KİŞİNİN KAN BASINCI ≥ 140/90</a:t>
            </a:r>
          </a:p>
          <a:p>
            <a:r>
              <a:rPr lang="tr-TR" b="1" dirty="0">
                <a:solidFill>
                  <a:srgbClr val="FF0000"/>
                </a:solidFill>
              </a:rPr>
              <a:t>HER YIL 10 MİLYONDAN FAZLA KİŞİNİN ÖLÜM NEDENİ </a:t>
            </a:r>
          </a:p>
          <a:p>
            <a:endParaRPr lang="tr-TR" b="1" dirty="0">
              <a:solidFill>
                <a:srgbClr val="FF0000"/>
              </a:solidFill>
            </a:endParaRPr>
          </a:p>
          <a:p>
            <a:r>
              <a:rPr lang="tr-TR" b="1" dirty="0">
                <a:solidFill>
                  <a:srgbClr val="FF0000"/>
                </a:solidFill>
              </a:rPr>
              <a:t>		LARGEST EPİDEMİC EVER KNOWN İN MANKİND CDC 2020</a:t>
            </a:r>
          </a:p>
          <a:p>
            <a:endParaRPr lang="tr-TR" dirty="0"/>
          </a:p>
        </p:txBody>
      </p:sp>
    </p:spTree>
    <p:extLst>
      <p:ext uri="{BB962C8B-B14F-4D97-AF65-F5344CB8AC3E}">
        <p14:creationId xmlns:p14="http://schemas.microsoft.com/office/powerpoint/2010/main" val="34633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6C9985-6859-2272-C1CE-8BBE739FCA24}"/>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BF4C4C84-38CB-6377-9E43-B9DC4A3CBA5D}"/>
              </a:ext>
            </a:extLst>
          </p:cNvPr>
          <p:cNvPicPr>
            <a:picLocks noGrp="1" noChangeAspect="1"/>
          </p:cNvPicPr>
          <p:nvPr>
            <p:ph idx="1"/>
          </p:nvPr>
        </p:nvPicPr>
        <p:blipFill>
          <a:blip r:embed="rId2"/>
          <a:stretch>
            <a:fillRect/>
          </a:stretch>
        </p:blipFill>
        <p:spPr>
          <a:xfrm>
            <a:off x="142124" y="-1"/>
            <a:ext cx="12049876" cy="6771503"/>
          </a:xfrm>
        </p:spPr>
      </p:pic>
    </p:spTree>
    <p:extLst>
      <p:ext uri="{BB962C8B-B14F-4D97-AF65-F5344CB8AC3E}">
        <p14:creationId xmlns:p14="http://schemas.microsoft.com/office/powerpoint/2010/main" val="161696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40A421-3E32-2F45-346C-4F0088E58A0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02C56A6-CBB3-FA92-BFFE-BD2C404BEF8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88890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155FCB-D7C3-897C-D4DE-5BD178F3097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A035491-B133-5F6F-650C-6ED99FF1002F}"/>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B12238CB-BD7F-13FB-587A-0FDD3E2DC9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061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921C6C-C697-2CCD-EDED-E409358B9D83}"/>
              </a:ext>
            </a:extLst>
          </p:cNvPr>
          <p:cNvSpPr>
            <a:spLocks noGrp="1"/>
          </p:cNvSpPr>
          <p:nvPr>
            <p:ph type="title"/>
          </p:nvPr>
        </p:nvSpPr>
        <p:spPr/>
        <p:txBody>
          <a:bodyPr/>
          <a:lstStyle/>
          <a:p>
            <a:endParaRPr lang="tr-TR"/>
          </a:p>
        </p:txBody>
      </p:sp>
      <p:pic>
        <p:nvPicPr>
          <p:cNvPr id="7" name="İçerik Yer Tutucusu 6" descr="masa içeren bir resim">
            <a:extLst>
              <a:ext uri="{FF2B5EF4-FFF2-40B4-BE49-F238E27FC236}">
                <a16:creationId xmlns:a16="http://schemas.microsoft.com/office/drawing/2014/main" id="{A9C8018A-1FB1-6337-4824-E276AC614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1253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8E87A-E497-ED13-FA64-9F553192B794}"/>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1972D6E0-0C6E-D7C1-3874-7CBEB944F828}"/>
              </a:ext>
            </a:extLst>
          </p:cNvPr>
          <p:cNvPicPr>
            <a:picLocks noGrp="1" noChangeAspect="1"/>
          </p:cNvPicPr>
          <p:nvPr>
            <p:ph idx="1"/>
          </p:nvPr>
        </p:nvPicPr>
        <p:blipFill>
          <a:blip r:embed="rId2"/>
          <a:stretch>
            <a:fillRect/>
          </a:stretch>
        </p:blipFill>
        <p:spPr>
          <a:xfrm>
            <a:off x="0" y="0"/>
            <a:ext cx="12192000" cy="6172200"/>
          </a:xfrm>
        </p:spPr>
      </p:pic>
      <p:sp>
        <p:nvSpPr>
          <p:cNvPr id="6" name="Metin kutusu 5">
            <a:extLst>
              <a:ext uri="{FF2B5EF4-FFF2-40B4-BE49-F238E27FC236}">
                <a16:creationId xmlns:a16="http://schemas.microsoft.com/office/drawing/2014/main" id="{6583D0DC-7EB7-B5D6-1CA4-91B59708A68E}"/>
              </a:ext>
            </a:extLst>
          </p:cNvPr>
          <p:cNvSpPr txBox="1"/>
          <p:nvPr/>
        </p:nvSpPr>
        <p:spPr>
          <a:xfrm>
            <a:off x="5509260" y="6205855"/>
            <a:ext cx="6812280" cy="662940"/>
          </a:xfrm>
          <a:prstGeom prst="rect">
            <a:avLst/>
          </a:prstGeom>
          <a:noFill/>
        </p:spPr>
        <p:txBody>
          <a:bodyPr wrap="square" rtlCol="0">
            <a:spAutoFit/>
          </a:bodyPr>
          <a:lstStyle/>
          <a:p>
            <a:r>
              <a:rPr lang="en-US" b="0" i="0" u="none" strike="noStrike" dirty="0">
                <a:solidFill>
                  <a:srgbClr val="1A0DAB"/>
                </a:solidFill>
                <a:effectLst/>
                <a:latin typeface="arial" panose="020B0604020202020204" pitchFamily="34" charset="0"/>
                <a:hlinkClick r:id="rId3"/>
              </a:rPr>
              <a:t>National Health and Nutrition Examination Survey</a:t>
            </a:r>
          </a:p>
          <a:p>
            <a:endParaRPr lang="tr-TR" dirty="0"/>
          </a:p>
        </p:txBody>
      </p:sp>
    </p:spTree>
    <p:extLst>
      <p:ext uri="{BB962C8B-B14F-4D97-AF65-F5344CB8AC3E}">
        <p14:creationId xmlns:p14="http://schemas.microsoft.com/office/powerpoint/2010/main" val="320773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B1E9E1-E702-564A-4492-B90BCAC6202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45B634BA-A0D3-D4F5-0268-7C7034A3781C}"/>
              </a:ext>
            </a:extLst>
          </p:cNvPr>
          <p:cNvPicPr>
            <a:picLocks noGrp="1" noChangeAspect="1"/>
          </p:cNvPicPr>
          <p:nvPr>
            <p:ph idx="1"/>
          </p:nvPr>
        </p:nvPicPr>
        <p:blipFill>
          <a:blip r:embed="rId2"/>
          <a:stretch>
            <a:fillRect/>
          </a:stretch>
        </p:blipFill>
        <p:spPr>
          <a:xfrm>
            <a:off x="0" y="0"/>
            <a:ext cx="12192000" cy="6858000"/>
          </a:xfrm>
        </p:spPr>
      </p:pic>
      <p:sp>
        <p:nvSpPr>
          <p:cNvPr id="8" name="Metin kutusu 7">
            <a:extLst>
              <a:ext uri="{FF2B5EF4-FFF2-40B4-BE49-F238E27FC236}">
                <a16:creationId xmlns:a16="http://schemas.microsoft.com/office/drawing/2014/main" id="{1C96B869-32EF-5F94-5BB3-9F0483234EBD}"/>
              </a:ext>
            </a:extLst>
          </p:cNvPr>
          <p:cNvSpPr txBox="1"/>
          <p:nvPr/>
        </p:nvSpPr>
        <p:spPr>
          <a:xfrm>
            <a:off x="838200" y="1114274"/>
            <a:ext cx="2567940" cy="1323439"/>
          </a:xfrm>
          <a:prstGeom prst="rect">
            <a:avLst/>
          </a:prstGeom>
          <a:solidFill>
            <a:schemeClr val="bg1"/>
          </a:solidFill>
        </p:spPr>
        <p:txBody>
          <a:bodyPr wrap="square" rtlCol="0">
            <a:spAutoFit/>
          </a:bodyPr>
          <a:lstStyle/>
          <a:p>
            <a:r>
              <a:rPr lang="tr-TR" sz="2000" b="1" dirty="0"/>
              <a:t>KIRSAL VS ŞEHİR</a:t>
            </a:r>
          </a:p>
          <a:p>
            <a:endParaRPr lang="tr-TR" sz="2000" b="1" dirty="0"/>
          </a:p>
          <a:p>
            <a:r>
              <a:rPr lang="tr-TR" sz="2000" b="1" dirty="0"/>
              <a:t>ŞEHİR </a:t>
            </a:r>
          </a:p>
          <a:p>
            <a:r>
              <a:rPr lang="tr-TR" sz="2000" b="1" dirty="0"/>
              <a:t>KIRSAL</a:t>
            </a:r>
          </a:p>
        </p:txBody>
      </p:sp>
      <p:sp>
        <p:nvSpPr>
          <p:cNvPr id="9" name="Metin kutusu 8">
            <a:extLst>
              <a:ext uri="{FF2B5EF4-FFF2-40B4-BE49-F238E27FC236}">
                <a16:creationId xmlns:a16="http://schemas.microsoft.com/office/drawing/2014/main" id="{E6D5DB96-F6F7-5F75-BBFC-E450BBE71446}"/>
              </a:ext>
            </a:extLst>
          </p:cNvPr>
          <p:cNvSpPr txBox="1"/>
          <p:nvPr/>
        </p:nvSpPr>
        <p:spPr>
          <a:xfrm>
            <a:off x="838200" y="2489763"/>
            <a:ext cx="2880855" cy="1400383"/>
          </a:xfrm>
          <a:prstGeom prst="rect">
            <a:avLst/>
          </a:prstGeom>
          <a:solidFill>
            <a:schemeClr val="bg1"/>
          </a:solidFill>
        </p:spPr>
        <p:txBody>
          <a:bodyPr wrap="square" rtlCol="0">
            <a:spAutoFit/>
          </a:bodyPr>
          <a:lstStyle/>
          <a:p>
            <a:r>
              <a:rPr lang="tr-TR" sz="2200" b="1" dirty="0"/>
              <a:t>EĞİTİM DÜZEYİ </a:t>
            </a:r>
          </a:p>
          <a:p>
            <a:r>
              <a:rPr lang="tr-TR" sz="2100" b="1" dirty="0"/>
              <a:t>     Lise düzeyinin altı </a:t>
            </a:r>
          </a:p>
          <a:p>
            <a:r>
              <a:rPr lang="tr-TR" sz="2100" b="1" dirty="0"/>
              <a:t>	LİSE</a:t>
            </a:r>
          </a:p>
          <a:p>
            <a:r>
              <a:rPr lang="tr-TR" sz="2100" b="1" dirty="0"/>
              <a:t>        Üniversite</a:t>
            </a:r>
          </a:p>
        </p:txBody>
      </p:sp>
      <p:sp>
        <p:nvSpPr>
          <p:cNvPr id="10" name="Metin kutusu 9">
            <a:extLst>
              <a:ext uri="{FF2B5EF4-FFF2-40B4-BE49-F238E27FC236}">
                <a16:creationId xmlns:a16="http://schemas.microsoft.com/office/drawing/2014/main" id="{3D92F8AD-61CB-8FC0-166D-003807066E92}"/>
              </a:ext>
            </a:extLst>
          </p:cNvPr>
          <p:cNvSpPr txBox="1"/>
          <p:nvPr/>
        </p:nvSpPr>
        <p:spPr>
          <a:xfrm>
            <a:off x="688769" y="4058900"/>
            <a:ext cx="3669475" cy="430887"/>
          </a:xfrm>
          <a:prstGeom prst="rect">
            <a:avLst/>
          </a:prstGeom>
          <a:solidFill>
            <a:schemeClr val="bg1"/>
          </a:solidFill>
        </p:spPr>
        <p:txBody>
          <a:bodyPr wrap="square" rtlCol="0">
            <a:spAutoFit/>
          </a:bodyPr>
          <a:lstStyle/>
          <a:p>
            <a:r>
              <a:rPr lang="tr-TR" sz="2200" b="1" dirty="0"/>
              <a:t>YILLIK GELİR</a:t>
            </a:r>
          </a:p>
        </p:txBody>
      </p:sp>
    </p:spTree>
    <p:extLst>
      <p:ext uri="{BB962C8B-B14F-4D97-AF65-F5344CB8AC3E}">
        <p14:creationId xmlns:p14="http://schemas.microsoft.com/office/powerpoint/2010/main" val="355285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20716B-2538-4240-ED3C-EB30EF5DF4C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4593EA5-8516-6ADB-53BC-FF2E8D216AC5}"/>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B4BD311E-D2BE-551A-E26D-F3A291D036AB}"/>
              </a:ext>
            </a:extLst>
          </p:cNvPr>
          <p:cNvPicPr>
            <a:picLocks noChangeAspect="1"/>
          </p:cNvPicPr>
          <p:nvPr/>
        </p:nvPicPr>
        <p:blipFill>
          <a:blip r:embed="rId2"/>
          <a:stretch>
            <a:fillRect/>
          </a:stretch>
        </p:blipFill>
        <p:spPr>
          <a:xfrm>
            <a:off x="86954" y="784"/>
            <a:ext cx="12105046" cy="6857216"/>
          </a:xfrm>
          <a:prstGeom prst="rect">
            <a:avLst/>
          </a:prstGeom>
        </p:spPr>
      </p:pic>
    </p:spTree>
    <p:extLst>
      <p:ext uri="{BB962C8B-B14F-4D97-AF65-F5344CB8AC3E}">
        <p14:creationId xmlns:p14="http://schemas.microsoft.com/office/powerpoint/2010/main" val="1495764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Metin kutusu 5">
            <a:extLst>
              <a:ext uri="{FF2B5EF4-FFF2-40B4-BE49-F238E27FC236}">
                <a16:creationId xmlns:a16="http://schemas.microsoft.com/office/drawing/2014/main" id="{7FC6596D-15DA-26CE-8F35-D7193700891F}"/>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indent="-228600">
              <a:lnSpc>
                <a:spcPct val="90000"/>
              </a:lnSpc>
              <a:spcAft>
                <a:spcPts val="800"/>
              </a:spcAft>
              <a:buFont typeface="Arial" panose="020B0604020202020204" pitchFamily="34" charset="0"/>
              <a:buChar char="•"/>
            </a:pPr>
            <a:r>
              <a:rPr lang="en-US">
                <a:effectLst/>
              </a:rPr>
              <a:t>LANCET 2021 YILINDA YAYINLANAN BİR ANALİZ ÇALIŞMASI 1990 DAN 2019 A KADAR OLAN HİPERTANSİYON PREVELANSI, TANI KOYABİLMEDEKİ BAŞARIYI, HİPERTANSİYON TEDAVİSİ VE KONTROLÜ </a:t>
            </a:r>
          </a:p>
          <a:p>
            <a:pPr indent="-228600">
              <a:lnSpc>
                <a:spcPct val="90000"/>
              </a:lnSpc>
              <a:spcAft>
                <a:spcPts val="800"/>
              </a:spcAft>
              <a:buFont typeface="Arial" panose="020B0604020202020204" pitchFamily="34" charset="0"/>
              <a:buChar char="•"/>
            </a:pPr>
            <a:r>
              <a:rPr lang="en-US">
                <a:effectLst/>
              </a:rPr>
              <a:t>200 FARKLI ÜLKE VE BÖLGEYİ KAPSAYAN 1201 FARKLI POPÜLASYODAN 104 MİLYON KATILIMCI </a:t>
            </a:r>
          </a:p>
          <a:p>
            <a:pPr indent="-228600">
              <a:lnSpc>
                <a:spcPct val="90000"/>
              </a:lnSpc>
              <a:spcAft>
                <a:spcPts val="800"/>
              </a:spcAft>
              <a:buFont typeface="Arial" panose="020B0604020202020204" pitchFamily="34" charset="0"/>
              <a:buChar char="•"/>
            </a:pPr>
            <a:r>
              <a:rPr lang="en-US">
                <a:effectLst/>
              </a:rPr>
              <a:t>Sistolik BP ≥140 mm Hg/diyastolik BP ≥</a:t>
            </a:r>
            <a:r>
              <a:rPr lang="en-US"/>
              <a:t>90</a:t>
            </a:r>
            <a:r>
              <a:rPr lang="en-US">
                <a:effectLst/>
              </a:rPr>
              <a:t> mm Hg ve/veya antihipertansif ilaç kullanımı</a:t>
            </a:r>
          </a:p>
          <a:p>
            <a:pPr indent="-228600">
              <a:lnSpc>
                <a:spcPct val="90000"/>
              </a:lnSpc>
              <a:spcAft>
                <a:spcPts val="800"/>
              </a:spcAft>
              <a:buFont typeface="Arial" panose="020B0604020202020204" pitchFamily="34" charset="0"/>
              <a:buChar char="•"/>
            </a:pPr>
            <a:r>
              <a:rPr lang="en-US">
                <a:effectLst/>
              </a:rPr>
              <a:t>Çalışmanın sonucunda 1990 dan 2019 a kadar 30-79 yaş arasın hipertansiyon tanısı alan hasta sayısının iki katına çıktığı elde edilmiş;</a:t>
            </a:r>
          </a:p>
          <a:p>
            <a:pPr indent="-228600">
              <a:lnSpc>
                <a:spcPct val="90000"/>
              </a:lnSpc>
              <a:spcAft>
                <a:spcPts val="800"/>
              </a:spcAft>
              <a:buFont typeface="Arial" panose="020B0604020202020204" pitchFamily="34" charset="0"/>
              <a:buChar char="•"/>
            </a:pPr>
            <a:r>
              <a:rPr lang="en-US">
                <a:effectLst/>
              </a:rPr>
              <a:t>Erkek 317 milyon&gt;&gt; 652 milyona </a:t>
            </a:r>
          </a:p>
          <a:p>
            <a:pPr indent="-228600">
              <a:lnSpc>
                <a:spcPct val="90000"/>
              </a:lnSpc>
              <a:spcAft>
                <a:spcPts val="800"/>
              </a:spcAft>
              <a:buFont typeface="Arial" panose="020B0604020202020204" pitchFamily="34" charset="0"/>
              <a:buChar char="•"/>
            </a:pPr>
            <a:r>
              <a:rPr lang="en-US">
                <a:effectLst/>
              </a:rPr>
              <a:t>Kadın 331 milyon&gt;&gt;632 milyona </a:t>
            </a:r>
          </a:p>
          <a:p>
            <a:pPr indent="-228600">
              <a:lnSpc>
                <a:spcPct val="90000"/>
              </a:lnSpc>
              <a:spcAft>
                <a:spcPts val="800"/>
              </a:spcAft>
              <a:buFont typeface="Arial" panose="020B0604020202020204" pitchFamily="34" charset="0"/>
              <a:buChar char="•"/>
            </a:pPr>
            <a:r>
              <a:rPr lang="en-US">
                <a:effectLst/>
              </a:rPr>
              <a:t>Yaşa göre standardize edildiğinde dünya popülasyonunda hipertansiyon prevelansı erkeklerin %34 ,kadınların ise %32 olarak kaydedilmiştir. Bu oranlar 1990 dan 2019 a karşılaştırıldığında gelişmiş popülasyonlarda daha düşük; gelişmemiş ve gelişmekte olan ülkelerde ise daha yüksek olarak kaydedilmiştir. </a:t>
            </a:r>
          </a:p>
          <a:p>
            <a:pPr indent="-228600">
              <a:lnSpc>
                <a:spcPct val="90000"/>
              </a:lnSpc>
              <a:spcAft>
                <a:spcPts val="800"/>
              </a:spcAft>
              <a:buFont typeface="Arial" panose="020B0604020202020204" pitchFamily="34" charset="0"/>
              <a:buChar char="•"/>
            </a:pPr>
            <a:endParaRPr lang="en-US">
              <a:effectLst/>
            </a:endParaRPr>
          </a:p>
        </p:txBody>
      </p:sp>
    </p:spTree>
    <p:extLst>
      <p:ext uri="{BB962C8B-B14F-4D97-AF65-F5344CB8AC3E}">
        <p14:creationId xmlns:p14="http://schemas.microsoft.com/office/powerpoint/2010/main" val="2249445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7680A9-0B99-DEBD-5249-586B05A302D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B6FDCCE-0081-6A97-4F13-5F5F9DED37CB}"/>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009D4D78-52F0-A573-87D4-D0BA0113BB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12851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2A5E69-AD86-F68C-2825-F79E3EDC6E44}"/>
              </a:ext>
            </a:extLst>
          </p:cNvPr>
          <p:cNvSpPr>
            <a:spLocks noGrp="1"/>
          </p:cNvSpPr>
          <p:nvPr>
            <p:ph type="title"/>
          </p:nvPr>
        </p:nvSpPr>
        <p:spPr>
          <a:xfrm>
            <a:off x="740229" y="500062"/>
            <a:ext cx="10515600" cy="1325563"/>
          </a:xfrm>
        </p:spPr>
        <p:txBody>
          <a:bodyPr/>
          <a:lstStyle/>
          <a:p>
            <a:r>
              <a:rPr lang="tr-TR" dirty="0"/>
              <a:t>AMAÇ </a:t>
            </a:r>
          </a:p>
        </p:txBody>
      </p:sp>
      <p:sp>
        <p:nvSpPr>
          <p:cNvPr id="3" name="İçerik Yer Tutucusu 2">
            <a:extLst>
              <a:ext uri="{FF2B5EF4-FFF2-40B4-BE49-F238E27FC236}">
                <a16:creationId xmlns:a16="http://schemas.microsoft.com/office/drawing/2014/main" id="{25E152CE-878B-11DC-38F4-E8147485CE19}"/>
              </a:ext>
            </a:extLst>
          </p:cNvPr>
          <p:cNvSpPr>
            <a:spLocks noGrp="1"/>
          </p:cNvSpPr>
          <p:nvPr>
            <p:ph idx="1"/>
          </p:nvPr>
        </p:nvSpPr>
        <p:spPr/>
        <p:txBody>
          <a:bodyPr/>
          <a:lstStyle/>
          <a:p>
            <a:r>
              <a:rPr lang="tr-TR" dirty="0"/>
              <a:t>Hipertansiyona tanı koyabilme, takip yapabilme ve tedavisini düzenleyebilme.  </a:t>
            </a:r>
          </a:p>
        </p:txBody>
      </p:sp>
    </p:spTree>
    <p:extLst>
      <p:ext uri="{BB962C8B-B14F-4D97-AF65-F5344CB8AC3E}">
        <p14:creationId xmlns:p14="http://schemas.microsoft.com/office/powerpoint/2010/main" val="3350275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6F0895-92A7-963F-FCBD-D56703C999CE}"/>
              </a:ext>
            </a:extLst>
          </p:cNvPr>
          <p:cNvSpPr>
            <a:spLocks noGrp="1"/>
          </p:cNvSpPr>
          <p:nvPr>
            <p:ph type="title"/>
          </p:nvPr>
        </p:nvSpPr>
        <p:spPr/>
        <p:txBody>
          <a:bodyPr/>
          <a:lstStyle/>
          <a:p>
            <a:endParaRPr lang="tr-TR"/>
          </a:p>
        </p:txBody>
      </p:sp>
      <p:pic>
        <p:nvPicPr>
          <p:cNvPr id="6" name="İçerik Yer Tutucusu 5" descr="harita içeren bir resim">
            <a:extLst>
              <a:ext uri="{FF2B5EF4-FFF2-40B4-BE49-F238E27FC236}">
                <a16:creationId xmlns:a16="http://schemas.microsoft.com/office/drawing/2014/main" id="{A42C5D5B-9D3A-3297-DD2F-16428AA45E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68688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20F790-783C-A229-6624-633D3745E7D3}"/>
              </a:ext>
            </a:extLst>
          </p:cNvPr>
          <p:cNvSpPr>
            <a:spLocks noGrp="1"/>
          </p:cNvSpPr>
          <p:nvPr>
            <p:ph type="title"/>
          </p:nvPr>
        </p:nvSpPr>
        <p:spPr/>
        <p:txBody>
          <a:bodyPr/>
          <a:lstStyle/>
          <a:p>
            <a:endParaRPr lang="tr-TR"/>
          </a:p>
        </p:txBody>
      </p:sp>
      <p:pic>
        <p:nvPicPr>
          <p:cNvPr id="5" name="İçerik Yer Tutucusu 4" descr="diyagram, takvim içeren bir resim&#10;&#10;Açıklama otomatik olarak oluşturuldu">
            <a:extLst>
              <a:ext uri="{FF2B5EF4-FFF2-40B4-BE49-F238E27FC236}">
                <a16:creationId xmlns:a16="http://schemas.microsoft.com/office/drawing/2014/main" id="{F2CB0BE7-EEF6-98FC-4750-10DF24C72F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860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2E94FA-95E3-DCD3-8B64-A2F560BA42C8}"/>
              </a:ext>
            </a:extLst>
          </p:cNvPr>
          <p:cNvSpPr>
            <a:spLocks noGrp="1"/>
          </p:cNvSpPr>
          <p:nvPr>
            <p:ph type="title"/>
          </p:nvPr>
        </p:nvSpPr>
        <p:spPr/>
        <p:txBody>
          <a:bodyPr/>
          <a:lstStyle/>
          <a:p>
            <a:r>
              <a:rPr lang="tr-TR" dirty="0"/>
              <a:t>Türkiye’de HT</a:t>
            </a:r>
          </a:p>
        </p:txBody>
      </p:sp>
      <p:sp>
        <p:nvSpPr>
          <p:cNvPr id="5" name="Metin kutusu 4">
            <a:extLst>
              <a:ext uri="{FF2B5EF4-FFF2-40B4-BE49-F238E27FC236}">
                <a16:creationId xmlns:a16="http://schemas.microsoft.com/office/drawing/2014/main" id="{D1035A81-E6DC-6D99-15E0-E3D1F45217D9}"/>
              </a:ext>
            </a:extLst>
          </p:cNvPr>
          <p:cNvSpPr txBox="1"/>
          <p:nvPr/>
        </p:nvSpPr>
        <p:spPr>
          <a:xfrm>
            <a:off x="439838" y="2000732"/>
            <a:ext cx="10913962" cy="1754326"/>
          </a:xfrm>
          <a:prstGeom prst="rect">
            <a:avLst/>
          </a:prstGeom>
          <a:noFill/>
        </p:spPr>
        <p:txBody>
          <a:bodyPr wrap="square">
            <a:spAutoFit/>
          </a:bodyPr>
          <a:lstStyle/>
          <a:p>
            <a:r>
              <a:rPr lang="tr-TR" sz="1800" b="0" i="0" u="none" strike="noStrike" baseline="0" dirty="0">
                <a:latin typeface="AGaramondPro-Regular"/>
              </a:rPr>
              <a:t>	Hipertansiyon sıklığı yaşla birlikte artmakta ve obezite, besin alımı, fiziksel aktivite ve diyabet gibi risk faktörleriyle hipertansiyon gelişimi arasında ilişki olduğu bilinmektedir. Yaşla birlikte artan görülme sıklığı yanında hipertansiyon komplikasyonları ve buna bağlı ölüm oranı da artmaktadır. Yirmi yaş altı bireylerde primer hipertansiyon daha seyrek görülmekte ve genç bireylerde kan basıncı yüksekliğinde, sekonder nedenlerin sıklığı artmaktadır.</a:t>
            </a:r>
          </a:p>
          <a:p>
            <a:endParaRPr lang="tr-TR" dirty="0"/>
          </a:p>
        </p:txBody>
      </p:sp>
      <p:sp>
        <p:nvSpPr>
          <p:cNvPr id="7" name="Metin kutusu 6">
            <a:extLst>
              <a:ext uri="{FF2B5EF4-FFF2-40B4-BE49-F238E27FC236}">
                <a16:creationId xmlns:a16="http://schemas.microsoft.com/office/drawing/2014/main" id="{66F30AE0-B537-02D9-92ED-F76F9406457F}"/>
              </a:ext>
            </a:extLst>
          </p:cNvPr>
          <p:cNvSpPr txBox="1"/>
          <p:nvPr/>
        </p:nvSpPr>
        <p:spPr>
          <a:xfrm>
            <a:off x="1713053" y="3603438"/>
            <a:ext cx="9514390" cy="369332"/>
          </a:xfrm>
          <a:prstGeom prst="rect">
            <a:avLst/>
          </a:prstGeom>
          <a:noFill/>
        </p:spPr>
        <p:txBody>
          <a:bodyPr wrap="square">
            <a:spAutoFit/>
          </a:bodyPr>
          <a:lstStyle/>
          <a:p>
            <a:r>
              <a:rPr lang="tr-TR" sz="1800" b="0" i="0" u="none" strike="noStrike" baseline="0" dirty="0">
                <a:latin typeface="AGaramondPro-Regular"/>
              </a:rPr>
              <a:t>Türkiye’de yapılan değişik </a:t>
            </a:r>
            <a:r>
              <a:rPr lang="tr-TR" dirty="0">
                <a:latin typeface="AGaramondPro-Regular"/>
              </a:rPr>
              <a:t>ç</a:t>
            </a:r>
            <a:r>
              <a:rPr lang="tr-TR" sz="1800" b="0" i="0" u="none" strike="noStrike" baseline="0" dirty="0">
                <a:latin typeface="AGaramondPro-Regular"/>
              </a:rPr>
              <a:t>alışmalarda erişkin yaş grubunda hipertansiyon prevalansı</a:t>
            </a:r>
            <a:endParaRPr lang="tr-TR" dirty="0"/>
          </a:p>
        </p:txBody>
      </p:sp>
      <p:sp>
        <p:nvSpPr>
          <p:cNvPr id="4" name="Metin kutusu 3">
            <a:extLst>
              <a:ext uri="{FF2B5EF4-FFF2-40B4-BE49-F238E27FC236}">
                <a16:creationId xmlns:a16="http://schemas.microsoft.com/office/drawing/2014/main" id="{DF2EF333-2EF7-620F-F148-1CC9D3C681A8}"/>
              </a:ext>
            </a:extLst>
          </p:cNvPr>
          <p:cNvSpPr txBox="1"/>
          <p:nvPr/>
        </p:nvSpPr>
        <p:spPr>
          <a:xfrm>
            <a:off x="374248" y="4332906"/>
            <a:ext cx="6096000" cy="369332"/>
          </a:xfrm>
          <a:prstGeom prst="rect">
            <a:avLst/>
          </a:prstGeom>
          <a:noFill/>
        </p:spPr>
        <p:txBody>
          <a:bodyPr wrap="square">
            <a:spAutoFit/>
          </a:bodyPr>
          <a:lstStyle/>
          <a:p>
            <a:pPr marL="285750" indent="-285750">
              <a:buFont typeface="Arial" panose="020B0604020202020204" pitchFamily="34" charset="0"/>
              <a:buChar char="•"/>
            </a:pPr>
            <a:r>
              <a:rPr lang="tr-TR" sz="1800" b="0" i="0" u="none" strike="noStrike" baseline="0" dirty="0">
                <a:latin typeface="AGaramondPro-Regular"/>
              </a:rPr>
              <a:t>Türkiye Endokrinoloji ve Metabolizma Derneği&gt;&gt; % 36.5</a:t>
            </a:r>
            <a:endParaRPr lang="tr-TR" dirty="0"/>
          </a:p>
        </p:txBody>
      </p:sp>
      <p:sp>
        <p:nvSpPr>
          <p:cNvPr id="8" name="Metin kutusu 7">
            <a:extLst>
              <a:ext uri="{FF2B5EF4-FFF2-40B4-BE49-F238E27FC236}">
                <a16:creationId xmlns:a16="http://schemas.microsoft.com/office/drawing/2014/main" id="{95A2D758-E055-92C0-A01E-38BF9E6D675F}"/>
              </a:ext>
            </a:extLst>
          </p:cNvPr>
          <p:cNvSpPr txBox="1"/>
          <p:nvPr/>
        </p:nvSpPr>
        <p:spPr>
          <a:xfrm>
            <a:off x="374248" y="4877708"/>
            <a:ext cx="6096000" cy="369332"/>
          </a:xfrm>
          <a:prstGeom prst="rect">
            <a:avLst/>
          </a:prstGeom>
          <a:noFill/>
        </p:spPr>
        <p:txBody>
          <a:bodyPr wrap="square">
            <a:spAutoFit/>
          </a:bodyPr>
          <a:lstStyle/>
          <a:p>
            <a:pPr marL="285750" indent="-285750">
              <a:buFont typeface="Arial" panose="020B0604020202020204" pitchFamily="34" charset="0"/>
              <a:buChar char="•"/>
            </a:pPr>
            <a:r>
              <a:rPr lang="tr-TR" sz="1800" b="0" i="0" u="none" strike="noStrike" baseline="0" dirty="0">
                <a:latin typeface="AGaramondPro-Regular"/>
              </a:rPr>
              <a:t>Türk Kardiyoloji Derneği&gt;&gt; % 33</a:t>
            </a:r>
            <a:endParaRPr lang="tr-TR" dirty="0"/>
          </a:p>
        </p:txBody>
      </p:sp>
      <p:sp>
        <p:nvSpPr>
          <p:cNvPr id="10" name="Metin kutusu 9">
            <a:extLst>
              <a:ext uri="{FF2B5EF4-FFF2-40B4-BE49-F238E27FC236}">
                <a16:creationId xmlns:a16="http://schemas.microsoft.com/office/drawing/2014/main" id="{61B62B70-5212-9EE6-9E0C-13E23C24EEDF}"/>
              </a:ext>
            </a:extLst>
          </p:cNvPr>
          <p:cNvSpPr txBox="1"/>
          <p:nvPr/>
        </p:nvSpPr>
        <p:spPr>
          <a:xfrm>
            <a:off x="439838" y="5575476"/>
            <a:ext cx="6096000" cy="369332"/>
          </a:xfrm>
          <a:prstGeom prst="rect">
            <a:avLst/>
          </a:prstGeom>
          <a:noFill/>
        </p:spPr>
        <p:txBody>
          <a:bodyPr wrap="square">
            <a:spAutoFit/>
          </a:bodyPr>
          <a:lstStyle/>
          <a:p>
            <a:pPr marL="285750" indent="-285750">
              <a:buFont typeface="Arial" panose="020B0604020202020204" pitchFamily="34" charset="0"/>
              <a:buChar char="•"/>
            </a:pPr>
            <a:r>
              <a:rPr lang="tr-TR" sz="1800" b="0" i="0" u="none" strike="noStrike" baseline="0" dirty="0">
                <a:latin typeface="AGaramondPro-Regular"/>
              </a:rPr>
              <a:t>Türk HT ve Böbrek Hastalıkları Derneği&gt;&gt;% 30.3</a:t>
            </a:r>
            <a:endParaRPr lang="tr-TR" dirty="0"/>
          </a:p>
        </p:txBody>
      </p:sp>
    </p:spTree>
    <p:extLst>
      <p:ext uri="{BB962C8B-B14F-4D97-AF65-F5344CB8AC3E}">
        <p14:creationId xmlns:p14="http://schemas.microsoft.com/office/powerpoint/2010/main" val="136881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39807C-4026-27BA-33F9-0B5E7CA3002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FB19D776-2BA1-A32E-8A77-63AC41CFEAAA}"/>
              </a:ext>
            </a:extLst>
          </p:cNvPr>
          <p:cNvPicPr>
            <a:picLocks noGrp="1" noChangeAspect="1"/>
          </p:cNvPicPr>
          <p:nvPr>
            <p:ph idx="1"/>
          </p:nvPr>
        </p:nvPicPr>
        <p:blipFill>
          <a:blip r:embed="rId2"/>
          <a:stretch>
            <a:fillRect/>
          </a:stretch>
        </p:blipFill>
        <p:spPr>
          <a:xfrm>
            <a:off x="-21771" y="0"/>
            <a:ext cx="12213771" cy="6858000"/>
          </a:xfrm>
        </p:spPr>
      </p:pic>
    </p:spTree>
    <p:extLst>
      <p:ext uri="{BB962C8B-B14F-4D97-AF65-F5344CB8AC3E}">
        <p14:creationId xmlns:p14="http://schemas.microsoft.com/office/powerpoint/2010/main" val="3655211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54439E-36BB-4C10-6A51-1FAA42E7701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2B1677D3-9847-E843-12B7-EA67A440048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55043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2AD885-F2DB-877A-042A-A753CE2A5E6C}"/>
              </a:ext>
            </a:extLst>
          </p:cNvPr>
          <p:cNvSpPr>
            <a:spLocks noGrp="1"/>
          </p:cNvSpPr>
          <p:nvPr>
            <p:ph type="title"/>
          </p:nvPr>
        </p:nvSpPr>
        <p:spPr/>
        <p:txBody>
          <a:bodyPr/>
          <a:lstStyle/>
          <a:p>
            <a:r>
              <a:rPr lang="tr-TR" dirty="0"/>
              <a:t>TANI </a:t>
            </a:r>
          </a:p>
        </p:txBody>
      </p:sp>
      <p:sp>
        <p:nvSpPr>
          <p:cNvPr id="3" name="İçerik Yer Tutucusu 2">
            <a:extLst>
              <a:ext uri="{FF2B5EF4-FFF2-40B4-BE49-F238E27FC236}">
                <a16:creationId xmlns:a16="http://schemas.microsoft.com/office/drawing/2014/main" id="{C565C977-AA94-4887-7A29-A8180754C6C4}"/>
              </a:ext>
            </a:extLst>
          </p:cNvPr>
          <p:cNvSpPr>
            <a:spLocks noGrp="1"/>
          </p:cNvSpPr>
          <p:nvPr>
            <p:ph idx="1"/>
          </p:nvPr>
        </p:nvSpPr>
        <p:spPr/>
        <p:txBody>
          <a:bodyPr/>
          <a:lstStyle/>
          <a:p>
            <a:r>
              <a:rPr lang="tr-TR" dirty="0"/>
              <a:t>Erişkinlerde her klinik muayenede kan basıncı mutlaka ölçülmeli ve </a:t>
            </a:r>
            <a:r>
              <a:rPr lang="tr-TR" dirty="0">
                <a:solidFill>
                  <a:srgbClr val="FF0000"/>
                </a:solidFill>
              </a:rPr>
              <a:t>30 saniyede</a:t>
            </a:r>
          </a:p>
          <a:p>
            <a:r>
              <a:rPr lang="tr-TR" dirty="0"/>
              <a:t>Hastanın risk </a:t>
            </a:r>
            <a:r>
              <a:rPr lang="tr-TR" dirty="0">
                <a:solidFill>
                  <a:schemeClr val="accent2"/>
                </a:solidFill>
              </a:rPr>
              <a:t>faktörlerini belirlemek ve sekonder hipertansiyon </a:t>
            </a:r>
            <a:r>
              <a:rPr lang="tr-TR" dirty="0"/>
              <a:t>nedenlerini sorgulamak amacıyla mutlaka daha kısa olmamak koşulu ile nabız sayılmalıdır.</a:t>
            </a:r>
          </a:p>
          <a:p>
            <a:pPr marL="0" indent="0">
              <a:buNone/>
            </a:pPr>
            <a:r>
              <a:rPr lang="tr-TR" dirty="0">
                <a:sym typeface="Wingdings" panose="05000000000000000000" pitchFamily="2" charset="2"/>
              </a:rPr>
              <a:t>ayrıntılı tıbbi öykü alınmalı</a:t>
            </a:r>
          </a:p>
          <a:p>
            <a:pPr marL="0" indent="0">
              <a:buNone/>
            </a:pPr>
            <a:r>
              <a:rPr lang="tr-TR" dirty="0">
                <a:sym typeface="Wingdings" panose="05000000000000000000" pitchFamily="2" charset="2"/>
              </a:rPr>
              <a:t>sistemik fiziksel muayene yapılmalı</a:t>
            </a:r>
          </a:p>
          <a:p>
            <a:pPr marL="0" indent="0">
              <a:buNone/>
            </a:pPr>
            <a:r>
              <a:rPr lang="tr-TR" dirty="0">
                <a:sym typeface="Wingdings" panose="05000000000000000000" pitchFamily="2" charset="2"/>
              </a:rPr>
              <a:t>gerekli laboratuvar incelemeleri yapılmalıdır</a:t>
            </a:r>
            <a:endParaRPr lang="tr-TR" dirty="0"/>
          </a:p>
        </p:txBody>
      </p:sp>
    </p:spTree>
    <p:extLst>
      <p:ext uri="{BB962C8B-B14F-4D97-AF65-F5344CB8AC3E}">
        <p14:creationId xmlns:p14="http://schemas.microsoft.com/office/powerpoint/2010/main" val="3405463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4AC482-9FC4-0BD9-2E98-A4B9C1B80A0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D3D31460-0164-C683-C728-019408586EC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85244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o 9">
            <a:extLst>
              <a:ext uri="{FF2B5EF4-FFF2-40B4-BE49-F238E27FC236}">
                <a16:creationId xmlns:a16="http://schemas.microsoft.com/office/drawing/2014/main" id="{240583F4-B46C-1BBB-26CC-BBE49573A981}"/>
              </a:ext>
            </a:extLst>
          </p:cNvPr>
          <p:cNvGraphicFramePr>
            <a:graphicFrameLocks noGrp="1"/>
          </p:cNvGraphicFramePr>
          <p:nvPr>
            <p:ph idx="1"/>
            <p:extLst>
              <p:ext uri="{D42A27DB-BD31-4B8C-83A1-F6EECF244321}">
                <p14:modId xmlns:p14="http://schemas.microsoft.com/office/powerpoint/2010/main" val="777464896"/>
              </p:ext>
            </p:extLst>
          </p:nvPr>
        </p:nvGraphicFramePr>
        <p:xfrm>
          <a:off x="308471" y="110169"/>
          <a:ext cx="5596569" cy="6533002"/>
        </p:xfrm>
        <a:graphic>
          <a:graphicData uri="http://schemas.openxmlformats.org/drawingml/2006/table">
            <a:tbl>
              <a:tblPr firstRow="1" bandRow="1">
                <a:tableStyleId>{5C22544A-7EE6-4342-B048-85BDC9FD1C3A}</a:tableStyleId>
              </a:tblPr>
              <a:tblGrid>
                <a:gridCol w="5596569">
                  <a:extLst>
                    <a:ext uri="{9D8B030D-6E8A-4147-A177-3AD203B41FA5}">
                      <a16:colId xmlns:a16="http://schemas.microsoft.com/office/drawing/2014/main" val="1721001572"/>
                    </a:ext>
                  </a:extLst>
                </a:gridCol>
              </a:tblGrid>
              <a:tr h="581151">
                <a:tc>
                  <a:txBody>
                    <a:bodyPr/>
                    <a:lstStyle/>
                    <a:p>
                      <a:r>
                        <a:rPr lang="tr-TR" sz="2800" b="1" dirty="0">
                          <a:solidFill>
                            <a:schemeClr val="tx1"/>
                          </a:solidFill>
                        </a:rPr>
                        <a:t>ACC/AHA</a:t>
                      </a:r>
                    </a:p>
                  </a:txBody>
                  <a:tcPr/>
                </a:tc>
                <a:extLst>
                  <a:ext uri="{0D108BD9-81ED-4DB2-BD59-A6C34878D82A}">
                    <a16:rowId xmlns:a16="http://schemas.microsoft.com/office/drawing/2014/main" val="4005968457"/>
                  </a:ext>
                </a:extLst>
              </a:tr>
              <a:tr h="5951851">
                <a:tc>
                  <a:txBody>
                    <a:bodyPr/>
                    <a:lstStyle/>
                    <a:p>
                      <a:pPr marL="285750" indent="-285750">
                        <a:buFont typeface="Wingdings" panose="05000000000000000000" pitchFamily="2" charset="2"/>
                        <a:buChar char="§"/>
                      </a:pPr>
                      <a:r>
                        <a:rPr lang="tr-TR" sz="2200" dirty="0"/>
                        <a:t>Kişisel ve ailenin medikal geçmişi ,</a:t>
                      </a:r>
                    </a:p>
                    <a:p>
                      <a:pPr marL="285750" indent="-285750">
                        <a:buFont typeface="Wingdings" panose="05000000000000000000" pitchFamily="2" charset="2"/>
                        <a:buChar char="§"/>
                      </a:pPr>
                      <a:r>
                        <a:rPr lang="tr-TR" sz="2200" dirty="0"/>
                        <a:t>Fizik muayene ve ilk muayenede her iki koldan da tansiyon ölçümü </a:t>
                      </a:r>
                    </a:p>
                    <a:p>
                      <a:pPr marL="285750" indent="-285750">
                        <a:buFont typeface="Wingdings" panose="05000000000000000000" pitchFamily="2" charset="2"/>
                        <a:buChar char="§"/>
                      </a:pPr>
                      <a:r>
                        <a:rPr lang="tr-TR" sz="2200" dirty="0">
                          <a:sym typeface="Wingdings" panose="05000000000000000000" pitchFamily="2" charset="2"/>
                        </a:rPr>
                        <a:t>Gerekli laboratuvar incelemeleri : CBC, açlık kan glukoz düzeyi, lipid profili,  serum kreatinin ve </a:t>
                      </a:r>
                      <a:r>
                        <a:rPr lang="tr-TR" sz="2200" dirty="0" err="1">
                          <a:sym typeface="Wingdings" panose="05000000000000000000" pitchFamily="2" charset="2"/>
                        </a:rPr>
                        <a:t>eGFR</a:t>
                      </a:r>
                      <a:r>
                        <a:rPr lang="tr-TR" sz="2200" dirty="0">
                          <a:sym typeface="Wingdings" panose="05000000000000000000" pitchFamily="2" charset="2"/>
                        </a:rPr>
                        <a:t>, serum kalsiyum ve TSH değeri</a:t>
                      </a:r>
                    </a:p>
                    <a:p>
                      <a:pPr marL="285750" indent="-285750">
                        <a:buFont typeface="Wingdings" panose="05000000000000000000" pitchFamily="2" charset="2"/>
                        <a:buChar char="§"/>
                      </a:pPr>
                      <a:r>
                        <a:rPr lang="tr-TR" sz="2200" dirty="0">
                          <a:sym typeface="Wingdings" panose="05000000000000000000" pitchFamily="2" charset="2"/>
                        </a:rPr>
                        <a:t>Tam idrar tetkiki</a:t>
                      </a:r>
                    </a:p>
                    <a:p>
                      <a:pPr marL="285750" indent="-285750">
                        <a:buFont typeface="Wingdings" panose="05000000000000000000" pitchFamily="2" charset="2"/>
                        <a:buChar char="§"/>
                      </a:pPr>
                      <a:r>
                        <a:rPr lang="tr-TR" sz="2200" dirty="0">
                          <a:sym typeface="Wingdings" panose="05000000000000000000" pitchFamily="2" charset="2"/>
                        </a:rPr>
                        <a:t>EKG</a:t>
                      </a:r>
                    </a:p>
                    <a:p>
                      <a:pPr marL="285750" indent="-285750">
                        <a:buFont typeface="Wingdings" panose="05000000000000000000" pitchFamily="2" charset="2"/>
                        <a:buChar char="§"/>
                      </a:pPr>
                      <a:r>
                        <a:rPr lang="tr-TR" sz="2200" dirty="0">
                          <a:sym typeface="Wingdings" panose="05000000000000000000" pitchFamily="2" charset="2"/>
                        </a:rPr>
                        <a:t>Opsiyonel : ECHO, ürik asit, idrar albümin/kreatinin oranı </a:t>
                      </a:r>
                      <a:endParaRPr lang="tr-TR" sz="2200" dirty="0"/>
                    </a:p>
                  </a:txBody>
                  <a:tcPr/>
                </a:tc>
                <a:extLst>
                  <a:ext uri="{0D108BD9-81ED-4DB2-BD59-A6C34878D82A}">
                    <a16:rowId xmlns:a16="http://schemas.microsoft.com/office/drawing/2014/main" val="925013544"/>
                  </a:ext>
                </a:extLst>
              </a:tr>
            </a:tbl>
          </a:graphicData>
        </a:graphic>
      </p:graphicFrame>
      <p:graphicFrame>
        <p:nvGraphicFramePr>
          <p:cNvPr id="10" name="Tablo 10">
            <a:extLst>
              <a:ext uri="{FF2B5EF4-FFF2-40B4-BE49-F238E27FC236}">
                <a16:creationId xmlns:a16="http://schemas.microsoft.com/office/drawing/2014/main" id="{DD1F7396-5008-A8F0-471A-4D5BC2CA28D1}"/>
              </a:ext>
            </a:extLst>
          </p:cNvPr>
          <p:cNvGraphicFramePr>
            <a:graphicFrameLocks noGrp="1"/>
          </p:cNvGraphicFramePr>
          <p:nvPr>
            <p:extLst>
              <p:ext uri="{D42A27DB-BD31-4B8C-83A1-F6EECF244321}">
                <p14:modId xmlns:p14="http://schemas.microsoft.com/office/powerpoint/2010/main" val="4050681542"/>
              </p:ext>
            </p:extLst>
          </p:nvPr>
        </p:nvGraphicFramePr>
        <p:xfrm>
          <a:off x="6096001" y="110169"/>
          <a:ext cx="5787528" cy="6584512"/>
        </p:xfrm>
        <a:graphic>
          <a:graphicData uri="http://schemas.openxmlformats.org/drawingml/2006/table">
            <a:tbl>
              <a:tblPr firstRow="1" bandRow="1">
                <a:tableStyleId>{5C22544A-7EE6-4342-B048-85BDC9FD1C3A}</a:tableStyleId>
              </a:tblPr>
              <a:tblGrid>
                <a:gridCol w="5787528">
                  <a:extLst>
                    <a:ext uri="{9D8B030D-6E8A-4147-A177-3AD203B41FA5}">
                      <a16:colId xmlns:a16="http://schemas.microsoft.com/office/drawing/2014/main" val="187217473"/>
                    </a:ext>
                  </a:extLst>
                </a:gridCol>
              </a:tblGrid>
              <a:tr h="583894">
                <a:tc>
                  <a:txBody>
                    <a:bodyPr/>
                    <a:lstStyle/>
                    <a:p>
                      <a:r>
                        <a:rPr lang="tr-TR" sz="2200" b="1" dirty="0">
                          <a:solidFill>
                            <a:schemeClr val="tx1"/>
                          </a:solidFill>
                        </a:rPr>
                        <a:t>ESC/ESH</a:t>
                      </a:r>
                    </a:p>
                  </a:txBody>
                  <a:tcPr/>
                </a:tc>
                <a:extLst>
                  <a:ext uri="{0D108BD9-81ED-4DB2-BD59-A6C34878D82A}">
                    <a16:rowId xmlns:a16="http://schemas.microsoft.com/office/drawing/2014/main" val="3671418636"/>
                  </a:ext>
                </a:extLst>
              </a:tr>
              <a:tr h="6000618">
                <a:tc>
                  <a:txBody>
                    <a:bodyPr/>
                    <a:lstStyle/>
                    <a:p>
                      <a:pPr marL="285750" indent="-285750">
                        <a:buFont typeface="Wingdings" panose="05000000000000000000" pitchFamily="2" charset="2"/>
                        <a:buChar char="§"/>
                      </a:pPr>
                      <a:r>
                        <a:rPr lang="tr-TR" sz="2200" dirty="0"/>
                        <a:t>Kişisel ve ailenin medikal geçmişi ,</a:t>
                      </a:r>
                    </a:p>
                    <a:p>
                      <a:pPr marL="285750" indent="-285750">
                        <a:buFont typeface="Wingdings" panose="05000000000000000000" pitchFamily="2" charset="2"/>
                        <a:buChar char="§"/>
                      </a:pPr>
                      <a:r>
                        <a:rPr lang="tr-TR" sz="2200" dirty="0"/>
                        <a:t>Fizik muayene ve ilk muayenede her iki koldan da tansiyon ölçümü </a:t>
                      </a:r>
                    </a:p>
                    <a:p>
                      <a:pPr marL="285750" indent="-285750">
                        <a:buFont typeface="Wingdings" panose="05000000000000000000" pitchFamily="2" charset="2"/>
                        <a:buChar char="§"/>
                      </a:pPr>
                      <a:r>
                        <a:rPr lang="tr-TR" sz="2200" dirty="0">
                          <a:sym typeface="Wingdings" panose="05000000000000000000" pitchFamily="2" charset="2"/>
                        </a:rPr>
                        <a:t>Gerekli laboratuvar incelemeleri: </a:t>
                      </a:r>
                      <a:r>
                        <a:rPr lang="tr-TR" sz="2200" dirty="0" err="1">
                          <a:sym typeface="Wingdings" panose="05000000000000000000" pitchFamily="2" charset="2"/>
                        </a:rPr>
                        <a:t>hgb</a:t>
                      </a:r>
                      <a:r>
                        <a:rPr lang="tr-TR" sz="2200" dirty="0">
                          <a:sym typeface="Wingdings" panose="05000000000000000000" pitchFamily="2" charset="2"/>
                        </a:rPr>
                        <a:t>/</a:t>
                      </a:r>
                      <a:r>
                        <a:rPr lang="tr-TR" sz="2200" dirty="0" err="1">
                          <a:sym typeface="Wingdings" panose="05000000000000000000" pitchFamily="2" charset="2"/>
                        </a:rPr>
                        <a:t>hct</a:t>
                      </a:r>
                      <a:r>
                        <a:rPr lang="tr-TR" sz="2200" dirty="0">
                          <a:sym typeface="Wingdings" panose="05000000000000000000" pitchFamily="2" charset="2"/>
                        </a:rPr>
                        <a:t> oranı, açlık kan glukoz düzeyi, HbA1c oranı, lipid profili, potasyum, sodyum, ürik asit, serum kreatinin ve </a:t>
                      </a:r>
                      <a:r>
                        <a:rPr lang="tr-TR" sz="2200" dirty="0" err="1">
                          <a:sym typeface="Wingdings" panose="05000000000000000000" pitchFamily="2" charset="2"/>
                        </a:rPr>
                        <a:t>eGFR</a:t>
                      </a:r>
                      <a:r>
                        <a:rPr lang="tr-TR" sz="2200" dirty="0">
                          <a:sym typeface="Wingdings" panose="05000000000000000000" pitchFamily="2" charset="2"/>
                        </a:rPr>
                        <a:t>, KCFT, </a:t>
                      </a:r>
                      <a:endParaRPr lang="tr-TR" sz="2200" dirty="0"/>
                    </a:p>
                    <a:p>
                      <a:pPr marL="285750" indent="-285750">
                        <a:buFont typeface="Wingdings" panose="05000000000000000000" pitchFamily="2" charset="2"/>
                        <a:buChar char="§"/>
                      </a:pPr>
                      <a:r>
                        <a:rPr lang="tr-TR" sz="2200" dirty="0"/>
                        <a:t>Tam idrar </a:t>
                      </a:r>
                      <a:r>
                        <a:rPr lang="tr-TR" sz="2200" dirty="0" err="1"/>
                        <a:t>tetkiği</a:t>
                      </a:r>
                      <a:r>
                        <a:rPr lang="tr-TR" sz="2200" dirty="0"/>
                        <a:t>, idrar protein atılımı ya da idrar albümin/kreatinin oranı</a:t>
                      </a:r>
                    </a:p>
                    <a:p>
                      <a:pPr marL="285750" indent="-285750">
                        <a:buFont typeface="Wingdings" panose="05000000000000000000" pitchFamily="2" charset="2"/>
                        <a:buChar char="§"/>
                      </a:pPr>
                      <a:r>
                        <a:rPr lang="tr-TR" sz="2200" dirty="0"/>
                        <a:t>12 derivasyon EKG</a:t>
                      </a:r>
                    </a:p>
                    <a:p>
                      <a:endParaRPr lang="tr-TR" sz="2200" dirty="0"/>
                    </a:p>
                  </a:txBody>
                  <a:tcPr/>
                </a:tc>
                <a:extLst>
                  <a:ext uri="{0D108BD9-81ED-4DB2-BD59-A6C34878D82A}">
                    <a16:rowId xmlns:a16="http://schemas.microsoft.com/office/drawing/2014/main" val="1133403739"/>
                  </a:ext>
                </a:extLst>
              </a:tr>
            </a:tbl>
          </a:graphicData>
        </a:graphic>
      </p:graphicFrame>
    </p:spTree>
    <p:extLst>
      <p:ext uri="{BB962C8B-B14F-4D97-AF65-F5344CB8AC3E}">
        <p14:creationId xmlns:p14="http://schemas.microsoft.com/office/powerpoint/2010/main" val="408347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1B8785-9EED-8458-4B0F-E489A50778BB}"/>
              </a:ext>
            </a:extLst>
          </p:cNvPr>
          <p:cNvSpPr>
            <a:spLocks noGrp="1"/>
          </p:cNvSpPr>
          <p:nvPr>
            <p:ph type="title"/>
          </p:nvPr>
        </p:nvSpPr>
        <p:spPr/>
        <p:txBody>
          <a:bodyPr/>
          <a:lstStyle/>
          <a:p>
            <a:r>
              <a:rPr lang="tr-TR" sz="4400" b="0" i="0" u="none" strike="noStrike" baseline="0" dirty="0">
                <a:latin typeface="FranklinGothic-Medium"/>
              </a:rPr>
              <a:t>Hipertansiyonu olan hastalarda;</a:t>
            </a:r>
            <a:br>
              <a:rPr lang="tr-TR" sz="4400" b="0" i="0" u="none" strike="noStrike" baseline="0" dirty="0">
                <a:latin typeface="FranklinGothic-Medium"/>
              </a:rPr>
            </a:br>
            <a:endParaRPr lang="tr-TR" dirty="0"/>
          </a:p>
        </p:txBody>
      </p:sp>
      <p:sp>
        <p:nvSpPr>
          <p:cNvPr id="3" name="İçerik Yer Tutucusu 2">
            <a:extLst>
              <a:ext uri="{FF2B5EF4-FFF2-40B4-BE49-F238E27FC236}">
                <a16:creationId xmlns:a16="http://schemas.microsoft.com/office/drawing/2014/main" id="{696DF48E-32D3-E9B7-0CF6-F63458B45CF2}"/>
              </a:ext>
            </a:extLst>
          </p:cNvPr>
          <p:cNvSpPr>
            <a:spLocks noGrp="1"/>
          </p:cNvSpPr>
          <p:nvPr>
            <p:ph idx="1"/>
          </p:nvPr>
        </p:nvSpPr>
        <p:spPr/>
        <p:txBody>
          <a:bodyPr/>
          <a:lstStyle/>
          <a:p>
            <a:pPr algn="l"/>
            <a:r>
              <a:rPr lang="tr-TR" b="0" i="0" u="none" strike="noStrike" baseline="0" dirty="0">
                <a:latin typeface="FranklinGothic-Medium"/>
              </a:rPr>
              <a:t>önceki kan basıncı ölçümleri,</a:t>
            </a:r>
          </a:p>
          <a:p>
            <a:pPr algn="l"/>
            <a:r>
              <a:rPr lang="tr-TR" b="0" i="0" u="none" strike="noStrike" baseline="0" dirty="0">
                <a:latin typeface="FranklinGothic-Medium"/>
              </a:rPr>
              <a:t>geçirilmiş ve/veya eşlik eden hastalıklar,</a:t>
            </a:r>
          </a:p>
          <a:p>
            <a:pPr algn="l"/>
            <a:r>
              <a:rPr lang="tr-TR" b="0" i="0" u="none" strike="noStrike" baseline="0" dirty="0">
                <a:latin typeface="FranklinGothic-Medium"/>
              </a:rPr>
              <a:t>kardiyovasküler hastalık risk faktörleri</a:t>
            </a:r>
          </a:p>
          <a:p>
            <a:pPr algn="l"/>
            <a:r>
              <a:rPr lang="tr-TR" b="0" i="0" u="none" strike="noStrike" baseline="0" dirty="0">
                <a:latin typeface="FranklinGothic-Medium"/>
              </a:rPr>
              <a:t>ailede kalp ve damar hastalığı öyküsü,</a:t>
            </a:r>
          </a:p>
          <a:p>
            <a:pPr algn="l"/>
            <a:r>
              <a:rPr lang="tr-TR" b="0" i="0" u="none" strike="noStrike" baseline="0" dirty="0">
                <a:latin typeface="FranklinGothic-Medium"/>
              </a:rPr>
              <a:t>hipertansiyon tedavisi için kullanılmış veya kullanılmakta olan ilaçlar,</a:t>
            </a:r>
          </a:p>
          <a:p>
            <a:pPr marL="0" indent="0" algn="l">
              <a:buNone/>
            </a:pPr>
            <a:endParaRPr lang="tr-TR" b="0" i="0" u="none" strike="noStrike" baseline="0" dirty="0">
              <a:latin typeface="FranklinGothic-Medium"/>
            </a:endParaRPr>
          </a:p>
          <a:p>
            <a:pPr marL="0" indent="0" algn="l">
              <a:buNone/>
            </a:pPr>
            <a:r>
              <a:rPr lang="tr-TR" b="0" i="0" u="none" strike="noStrike" baseline="0" dirty="0">
                <a:latin typeface="FranklinGothic-Medium"/>
              </a:rPr>
              <a:t>sekonder hipertansiyon nedenlerine ve organ hasarına yönelik belirtiler</a:t>
            </a:r>
          </a:p>
          <a:p>
            <a:pPr marL="0" indent="0" algn="l">
              <a:buNone/>
            </a:pPr>
            <a:r>
              <a:rPr lang="tr-TR" sz="1800" b="0" i="0" u="none" strike="noStrike" baseline="0" dirty="0">
                <a:latin typeface="FranklinGothic-Medium"/>
              </a:rPr>
              <a:t>							</a:t>
            </a:r>
            <a:r>
              <a:rPr lang="tr-TR" sz="2400" b="0" i="0" u="none" strike="noStrike" baseline="0" dirty="0">
                <a:latin typeface="FranklinGothic-Medium"/>
              </a:rPr>
              <a:t>sorgulanmalıdır</a:t>
            </a:r>
            <a:endParaRPr lang="tr-TR" sz="2400" dirty="0"/>
          </a:p>
        </p:txBody>
      </p:sp>
    </p:spTree>
    <p:extLst>
      <p:ext uri="{BB962C8B-B14F-4D97-AF65-F5344CB8AC3E}">
        <p14:creationId xmlns:p14="http://schemas.microsoft.com/office/powerpoint/2010/main" val="1974057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3D9B59-5291-21B4-01AE-BC5A054F9763}"/>
              </a:ext>
            </a:extLst>
          </p:cNvPr>
          <p:cNvSpPr>
            <a:spLocks noGrp="1"/>
          </p:cNvSpPr>
          <p:nvPr>
            <p:ph type="title"/>
          </p:nvPr>
        </p:nvSpPr>
        <p:spPr/>
        <p:txBody>
          <a:bodyPr/>
          <a:lstStyle/>
          <a:p>
            <a:r>
              <a:rPr lang="tr-TR" dirty="0"/>
              <a:t>TANSİYON ÖLÇÜMÜ </a:t>
            </a:r>
          </a:p>
        </p:txBody>
      </p:sp>
      <p:pic>
        <p:nvPicPr>
          <p:cNvPr id="5" name="Resim 4">
            <a:extLst>
              <a:ext uri="{FF2B5EF4-FFF2-40B4-BE49-F238E27FC236}">
                <a16:creationId xmlns:a16="http://schemas.microsoft.com/office/drawing/2014/main" id="{5DD794BD-1E17-F130-5CB2-9946BA43CB86}"/>
              </a:ext>
            </a:extLst>
          </p:cNvPr>
          <p:cNvPicPr>
            <a:picLocks noChangeAspect="1"/>
          </p:cNvPicPr>
          <p:nvPr/>
        </p:nvPicPr>
        <p:blipFill>
          <a:blip r:embed="rId2"/>
          <a:stretch>
            <a:fillRect/>
          </a:stretch>
        </p:blipFill>
        <p:spPr>
          <a:xfrm>
            <a:off x="459129" y="1298553"/>
            <a:ext cx="11273741" cy="5301206"/>
          </a:xfrm>
          <a:prstGeom prst="rect">
            <a:avLst/>
          </a:prstGeom>
        </p:spPr>
      </p:pic>
    </p:spTree>
    <p:extLst>
      <p:ext uri="{BB962C8B-B14F-4D97-AF65-F5344CB8AC3E}">
        <p14:creationId xmlns:p14="http://schemas.microsoft.com/office/powerpoint/2010/main" val="3361526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749A319D-6896-0827-B08B-7926A3311D45}"/>
              </a:ext>
            </a:extLst>
          </p:cNvPr>
          <p:cNvSpPr>
            <a:spLocks noGrp="1"/>
          </p:cNvSpPr>
          <p:nvPr>
            <p:ph type="title"/>
          </p:nvPr>
        </p:nvSpPr>
        <p:spPr>
          <a:xfrm>
            <a:off x="838200" y="365125"/>
            <a:ext cx="5393361" cy="1325563"/>
          </a:xfrm>
        </p:spPr>
        <p:txBody>
          <a:bodyPr>
            <a:normAutofit/>
          </a:bodyPr>
          <a:lstStyle/>
          <a:p>
            <a:r>
              <a:rPr lang="tr-TR"/>
              <a:t>SUNUM PLANI </a:t>
            </a:r>
            <a:endParaRPr lang="tr-TR" dirty="0"/>
          </a:p>
        </p:txBody>
      </p:sp>
      <p:sp>
        <p:nvSpPr>
          <p:cNvPr id="24" name="İçerik Yer Tutucusu 2">
            <a:extLst>
              <a:ext uri="{FF2B5EF4-FFF2-40B4-BE49-F238E27FC236}">
                <a16:creationId xmlns:a16="http://schemas.microsoft.com/office/drawing/2014/main" id="{194F5295-A408-C20B-DB3C-B8120F05DC72}"/>
              </a:ext>
            </a:extLst>
          </p:cNvPr>
          <p:cNvSpPr>
            <a:spLocks noGrp="1"/>
          </p:cNvSpPr>
          <p:nvPr>
            <p:ph idx="1"/>
          </p:nvPr>
        </p:nvSpPr>
        <p:spPr>
          <a:xfrm>
            <a:off x="838200" y="1825625"/>
            <a:ext cx="5393361" cy="4351338"/>
          </a:xfrm>
        </p:spPr>
        <p:txBody>
          <a:bodyPr>
            <a:normAutofit/>
          </a:bodyPr>
          <a:lstStyle/>
          <a:p>
            <a:r>
              <a:rPr lang="tr-TR" sz="2200" b="1"/>
              <a:t>Amaç</a:t>
            </a:r>
          </a:p>
          <a:p>
            <a:r>
              <a:rPr lang="tr-TR" sz="2200" b="1"/>
              <a:t>Öğrenim Hedefleri</a:t>
            </a:r>
          </a:p>
          <a:p>
            <a:r>
              <a:rPr lang="tr-TR" sz="2200" b="1"/>
              <a:t>Tanım</a:t>
            </a:r>
          </a:p>
          <a:p>
            <a:r>
              <a:rPr lang="tr-TR" sz="2200" b="1"/>
              <a:t>Epidemiyoloji </a:t>
            </a:r>
          </a:p>
          <a:p>
            <a:r>
              <a:rPr lang="tr-TR" sz="2200" b="1"/>
              <a:t>Tanı</a:t>
            </a:r>
          </a:p>
          <a:p>
            <a:r>
              <a:rPr lang="tr-TR" sz="2200" b="1"/>
              <a:t>Etiyolojik Sınıflandırma</a:t>
            </a:r>
          </a:p>
          <a:p>
            <a:r>
              <a:rPr lang="tr-TR" sz="2200" b="1"/>
              <a:t>Kan Basıncı Düzeyine Göre Sınıflandırma</a:t>
            </a:r>
          </a:p>
          <a:p>
            <a:r>
              <a:rPr lang="tr-TR" sz="2200" b="1"/>
              <a:t>Tedavi</a:t>
            </a:r>
          </a:p>
          <a:p>
            <a:r>
              <a:rPr lang="tr-TR" sz="2200" b="1"/>
              <a:t>Takip</a:t>
            </a:r>
          </a:p>
          <a:p>
            <a:endParaRPr lang="tr-TR" sz="2200"/>
          </a:p>
        </p:txBody>
      </p:sp>
      <p:pic>
        <p:nvPicPr>
          <p:cNvPr id="5" name="Picture 4" descr="Tıbbi testlere hazır bir dizi numune">
            <a:extLst>
              <a:ext uri="{FF2B5EF4-FFF2-40B4-BE49-F238E27FC236}">
                <a16:creationId xmlns:a16="http://schemas.microsoft.com/office/drawing/2014/main" id="{46BA8CAB-F286-C3D5-5B76-1BA7316C85DE}"/>
              </a:ext>
            </a:extLst>
          </p:cNvPr>
          <p:cNvPicPr>
            <a:picLocks noChangeAspect="1"/>
          </p:cNvPicPr>
          <p:nvPr/>
        </p:nvPicPr>
        <p:blipFill rotWithShape="1">
          <a:blip r:embed="rId2"/>
          <a:srcRect l="25000" r="-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680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8060F1-69B2-5CA0-3A6C-A10FF1159EA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B7C80A0-5D61-CC7F-6043-8469143E3C1C}"/>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794F5A4-DAD0-92FF-C2F4-39CDAF9A82C8}"/>
              </a:ext>
            </a:extLst>
          </p:cNvPr>
          <p:cNvPicPr>
            <a:picLocks noChangeAspect="1"/>
          </p:cNvPicPr>
          <p:nvPr/>
        </p:nvPicPr>
        <p:blipFill>
          <a:blip r:embed="rId2"/>
          <a:stretch>
            <a:fillRect/>
          </a:stretch>
        </p:blipFill>
        <p:spPr>
          <a:xfrm>
            <a:off x="123463" y="185193"/>
            <a:ext cx="12005252" cy="6307681"/>
          </a:xfrm>
          <a:prstGeom prst="rect">
            <a:avLst/>
          </a:prstGeom>
        </p:spPr>
      </p:pic>
    </p:spTree>
    <p:extLst>
      <p:ext uri="{BB962C8B-B14F-4D97-AF65-F5344CB8AC3E}">
        <p14:creationId xmlns:p14="http://schemas.microsoft.com/office/powerpoint/2010/main" val="883990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9">
            <a:extLst>
              <a:ext uri="{FF2B5EF4-FFF2-40B4-BE49-F238E27FC236}">
                <a16:creationId xmlns:a16="http://schemas.microsoft.com/office/drawing/2014/main" id="{5C62FED5-3699-06C7-22C2-4C5018D5C343}"/>
              </a:ext>
            </a:extLst>
          </p:cNvPr>
          <p:cNvGraphicFramePr>
            <a:graphicFrameLocks noGrp="1"/>
          </p:cNvGraphicFramePr>
          <p:nvPr>
            <p:ph idx="1"/>
            <p:extLst>
              <p:ext uri="{D42A27DB-BD31-4B8C-83A1-F6EECF244321}">
                <p14:modId xmlns:p14="http://schemas.microsoft.com/office/powerpoint/2010/main" val="1273887836"/>
              </p:ext>
            </p:extLst>
          </p:nvPr>
        </p:nvGraphicFramePr>
        <p:xfrm>
          <a:off x="0" y="0"/>
          <a:ext cx="5596569" cy="6533002"/>
        </p:xfrm>
        <a:graphic>
          <a:graphicData uri="http://schemas.openxmlformats.org/drawingml/2006/table">
            <a:tbl>
              <a:tblPr firstRow="1" bandRow="1">
                <a:tableStyleId>{5C22544A-7EE6-4342-B048-85BDC9FD1C3A}</a:tableStyleId>
              </a:tblPr>
              <a:tblGrid>
                <a:gridCol w="5596569">
                  <a:extLst>
                    <a:ext uri="{9D8B030D-6E8A-4147-A177-3AD203B41FA5}">
                      <a16:colId xmlns:a16="http://schemas.microsoft.com/office/drawing/2014/main" val="1721001572"/>
                    </a:ext>
                  </a:extLst>
                </a:gridCol>
              </a:tblGrid>
              <a:tr h="581151">
                <a:tc>
                  <a:txBody>
                    <a:bodyPr/>
                    <a:lstStyle/>
                    <a:p>
                      <a:r>
                        <a:rPr lang="tr-TR" sz="2800" b="1" dirty="0">
                          <a:solidFill>
                            <a:schemeClr val="tx1"/>
                          </a:solidFill>
                        </a:rPr>
                        <a:t>ACC/AHA</a:t>
                      </a:r>
                    </a:p>
                  </a:txBody>
                  <a:tcPr/>
                </a:tc>
                <a:extLst>
                  <a:ext uri="{0D108BD9-81ED-4DB2-BD59-A6C34878D82A}">
                    <a16:rowId xmlns:a16="http://schemas.microsoft.com/office/drawing/2014/main" val="4005968457"/>
                  </a:ext>
                </a:extLst>
              </a:tr>
              <a:tr h="5951851">
                <a:tc>
                  <a:txBody>
                    <a:bodyPr/>
                    <a:lstStyle/>
                    <a:p>
                      <a:pPr marL="285750" indent="-285750">
                        <a:buFont typeface="Wingdings" panose="05000000000000000000" pitchFamily="2" charset="2"/>
                        <a:buChar char="§"/>
                      </a:pPr>
                      <a:r>
                        <a:rPr lang="tr-TR" sz="2200" dirty="0"/>
                        <a:t>ÖLÇÜMÜN DOĞRU YAPILDIĞINDAN EMİN OLUNMALI </a:t>
                      </a:r>
                    </a:p>
                    <a:p>
                      <a:pPr marL="285750" indent="-285750">
                        <a:buFont typeface="Wingdings" panose="05000000000000000000" pitchFamily="2" charset="2"/>
                        <a:buChar char="§"/>
                      </a:pPr>
                      <a:r>
                        <a:rPr lang="tr-TR" sz="2200" dirty="0"/>
                        <a:t>Tekrarlanan ofis ölçümü kullanımı (2 den fazla görüşmede 2 ve/veya daha fazla ölçüm) </a:t>
                      </a:r>
                    </a:p>
                    <a:p>
                      <a:pPr marL="285750" indent="-285750">
                        <a:buFont typeface="Wingdings" panose="05000000000000000000" pitchFamily="2" charset="2"/>
                        <a:buChar char="§"/>
                      </a:pPr>
                      <a:r>
                        <a:rPr lang="tr-TR" sz="2200" dirty="0"/>
                        <a:t>Ofis ölçümlerinin ofis dışı ölçümlerle desteklenmesi(</a:t>
                      </a:r>
                      <a:r>
                        <a:rPr lang="tr-TR" sz="2200" dirty="0" err="1"/>
                        <a:t>ambulatuar</a:t>
                      </a:r>
                      <a:r>
                        <a:rPr lang="tr-TR" sz="2200" dirty="0"/>
                        <a:t> kan basıncı takibi, evde tansiyon takibi) </a:t>
                      </a:r>
                    </a:p>
                    <a:p>
                      <a:pPr marL="285750" indent="-285750">
                        <a:buFont typeface="Wingdings" panose="05000000000000000000" pitchFamily="2" charset="2"/>
                        <a:buChar char="§"/>
                      </a:pPr>
                      <a:r>
                        <a:rPr lang="tr-TR" sz="2200" dirty="0"/>
                        <a:t>Ofis dışı ölçümler maskelenmiş ve beyaz önlük hipertansiyonun ayrımını yapmak için </a:t>
                      </a:r>
                    </a:p>
                  </a:txBody>
                  <a:tcPr/>
                </a:tc>
                <a:extLst>
                  <a:ext uri="{0D108BD9-81ED-4DB2-BD59-A6C34878D82A}">
                    <a16:rowId xmlns:a16="http://schemas.microsoft.com/office/drawing/2014/main" val="925013544"/>
                  </a:ext>
                </a:extLst>
              </a:tr>
            </a:tbl>
          </a:graphicData>
        </a:graphic>
      </p:graphicFrame>
      <p:graphicFrame>
        <p:nvGraphicFramePr>
          <p:cNvPr id="5" name="Tablo 10">
            <a:extLst>
              <a:ext uri="{FF2B5EF4-FFF2-40B4-BE49-F238E27FC236}">
                <a16:creationId xmlns:a16="http://schemas.microsoft.com/office/drawing/2014/main" id="{917CEBC4-8115-22D6-9DD2-878E64D833F4}"/>
              </a:ext>
            </a:extLst>
          </p:cNvPr>
          <p:cNvGraphicFramePr>
            <a:graphicFrameLocks noGrp="1"/>
          </p:cNvGraphicFramePr>
          <p:nvPr>
            <p:extLst>
              <p:ext uri="{D42A27DB-BD31-4B8C-83A1-F6EECF244321}">
                <p14:modId xmlns:p14="http://schemas.microsoft.com/office/powerpoint/2010/main" val="3107953539"/>
              </p:ext>
            </p:extLst>
          </p:nvPr>
        </p:nvGraphicFramePr>
        <p:xfrm>
          <a:off x="5596570" y="0"/>
          <a:ext cx="6174883" cy="6584512"/>
        </p:xfrm>
        <a:graphic>
          <a:graphicData uri="http://schemas.openxmlformats.org/drawingml/2006/table">
            <a:tbl>
              <a:tblPr firstRow="1" bandRow="1">
                <a:tableStyleId>{5C22544A-7EE6-4342-B048-85BDC9FD1C3A}</a:tableStyleId>
              </a:tblPr>
              <a:tblGrid>
                <a:gridCol w="6174883">
                  <a:extLst>
                    <a:ext uri="{9D8B030D-6E8A-4147-A177-3AD203B41FA5}">
                      <a16:colId xmlns:a16="http://schemas.microsoft.com/office/drawing/2014/main" val="187217473"/>
                    </a:ext>
                  </a:extLst>
                </a:gridCol>
              </a:tblGrid>
              <a:tr h="583894">
                <a:tc>
                  <a:txBody>
                    <a:bodyPr/>
                    <a:lstStyle/>
                    <a:p>
                      <a:r>
                        <a:rPr lang="tr-TR" sz="2200" b="1" dirty="0">
                          <a:solidFill>
                            <a:schemeClr val="tx1"/>
                          </a:solidFill>
                        </a:rPr>
                        <a:t>ESC/ESH</a:t>
                      </a:r>
                    </a:p>
                  </a:txBody>
                  <a:tcPr/>
                </a:tc>
                <a:extLst>
                  <a:ext uri="{0D108BD9-81ED-4DB2-BD59-A6C34878D82A}">
                    <a16:rowId xmlns:a16="http://schemas.microsoft.com/office/drawing/2014/main" val="3671418636"/>
                  </a:ext>
                </a:extLst>
              </a:tr>
              <a:tr h="600061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t>ÖLÇÜMÜN DOĞRU YAPILDIĞINDAN EMİN OLUNMALI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t>Tekrarlanan ofis ölçümü kullanımı (3 ölçüm , ekstra ölçüm eğer ilk iki ölçüm arasındaki fark 10 mmHg dan daha fazla veya BP aritmiden dolayı </a:t>
                      </a:r>
                      <a:r>
                        <a:rPr lang="tr-TR" sz="2200" dirty="0" err="1"/>
                        <a:t>anstabilse</a:t>
                      </a:r>
                      <a:r>
                        <a:rPr lang="tr-TR" sz="2200" u="none" dirty="0"/>
                        <a:t>). </a:t>
                      </a:r>
                      <a:r>
                        <a:rPr lang="tr-TR" sz="2200" u="sng" dirty="0"/>
                        <a:t>BP son iki ölçümün ortalaması olarak kabul edilir.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t>Ofis dışı ölçümler maskelenmiş ve beyaz önlük hipertansiyonun ayrımını yapmak için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200" dirty="0"/>
                        <a:t>Nabız ölçümü de tansiyon ölçümü sırasında kaydedilmeli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tr-TR" sz="2200" dirty="0"/>
                    </a:p>
                    <a:p>
                      <a:endParaRPr lang="tr-TR" sz="2200" dirty="0"/>
                    </a:p>
                  </a:txBody>
                  <a:tcPr/>
                </a:tc>
                <a:extLst>
                  <a:ext uri="{0D108BD9-81ED-4DB2-BD59-A6C34878D82A}">
                    <a16:rowId xmlns:a16="http://schemas.microsoft.com/office/drawing/2014/main" val="1133403739"/>
                  </a:ext>
                </a:extLst>
              </a:tr>
            </a:tbl>
          </a:graphicData>
        </a:graphic>
      </p:graphicFrame>
    </p:spTree>
    <p:extLst>
      <p:ext uri="{BB962C8B-B14F-4D97-AF65-F5344CB8AC3E}">
        <p14:creationId xmlns:p14="http://schemas.microsoft.com/office/powerpoint/2010/main" val="4065277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4">
            <a:extLst>
              <a:ext uri="{FF2B5EF4-FFF2-40B4-BE49-F238E27FC236}">
                <a16:creationId xmlns:a16="http://schemas.microsoft.com/office/drawing/2014/main" id="{F8044B2B-D07D-868A-587A-EB3583DDE1DF}"/>
              </a:ext>
            </a:extLst>
          </p:cNvPr>
          <p:cNvGraphicFramePr>
            <a:graphicFrameLocks noGrp="1"/>
          </p:cNvGraphicFramePr>
          <p:nvPr>
            <p:ph idx="1"/>
            <p:extLst>
              <p:ext uri="{D42A27DB-BD31-4B8C-83A1-F6EECF244321}">
                <p14:modId xmlns:p14="http://schemas.microsoft.com/office/powerpoint/2010/main" val="608871917"/>
              </p:ext>
            </p:extLst>
          </p:nvPr>
        </p:nvGraphicFramePr>
        <p:xfrm>
          <a:off x="849775" y="1535843"/>
          <a:ext cx="10690185" cy="4332107"/>
        </p:xfrm>
        <a:graphic>
          <a:graphicData uri="http://schemas.openxmlformats.org/drawingml/2006/table">
            <a:tbl>
              <a:tblPr firstRow="1" bandRow="1">
                <a:tableStyleId>{5C22544A-7EE6-4342-B048-85BDC9FD1C3A}</a:tableStyleId>
              </a:tblPr>
              <a:tblGrid>
                <a:gridCol w="10690185">
                  <a:extLst>
                    <a:ext uri="{9D8B030D-6E8A-4147-A177-3AD203B41FA5}">
                      <a16:colId xmlns:a16="http://schemas.microsoft.com/office/drawing/2014/main" val="2000194652"/>
                    </a:ext>
                  </a:extLst>
                </a:gridCol>
              </a:tblGrid>
              <a:tr h="4332107">
                <a:tc>
                  <a:txBody>
                    <a:bodyPr/>
                    <a:lstStyle/>
                    <a:p>
                      <a:pPr marL="285750" indent="-285750" algn="l">
                        <a:buFont typeface="Arial" panose="020B0604020202020204" pitchFamily="34" charset="0"/>
                        <a:buChar char="•"/>
                      </a:pPr>
                      <a:r>
                        <a:rPr lang="tr-TR" sz="2400" b="0" u="none" strike="noStrike" kern="1200" baseline="0" dirty="0">
                          <a:solidFill>
                            <a:schemeClr val="tx1"/>
                          </a:solidFill>
                        </a:rPr>
                        <a:t>Hekim tarafından, uygun manşon ile </a:t>
                      </a:r>
                      <a:r>
                        <a:rPr lang="tr-TR" sz="2400" b="0" u="none" strike="noStrike" kern="1200" baseline="0" dirty="0" err="1">
                          <a:solidFill>
                            <a:schemeClr val="tx1"/>
                          </a:solidFill>
                        </a:rPr>
                        <a:t>oskültatuar</a:t>
                      </a:r>
                      <a:r>
                        <a:rPr lang="tr-TR" sz="2400" b="0" u="none" strike="noStrike" kern="1200" baseline="0" dirty="0">
                          <a:solidFill>
                            <a:schemeClr val="tx1"/>
                          </a:solidFill>
                        </a:rPr>
                        <a:t> veya otomatik  (dijital göstergeli) tansiyon ölçüm aletleri kullanılarak her iki koldan ölçüm yapılmalıdır</a:t>
                      </a:r>
                    </a:p>
                    <a:p>
                      <a:pPr marL="285750" indent="-285750" algn="l">
                        <a:buFont typeface="Arial" panose="020B0604020202020204" pitchFamily="34" charset="0"/>
                        <a:buChar char="•"/>
                      </a:pPr>
                      <a:r>
                        <a:rPr lang="tr-TR" sz="2400" b="0" u="none" strike="noStrike" kern="1200" baseline="0" dirty="0">
                          <a:solidFill>
                            <a:schemeClr val="tx1"/>
                          </a:solidFill>
                        </a:rPr>
                        <a:t>Ölçümler arasında fark varsa ölçümler tekrarlanmalı ve tekrarlanan ölçümlerde sistolik kan basıncı farkı </a:t>
                      </a:r>
                      <a:r>
                        <a:rPr lang="tr-TR" sz="2400" b="0" u="sng" strike="noStrike" kern="1200" baseline="0" dirty="0">
                          <a:solidFill>
                            <a:schemeClr val="tx1"/>
                          </a:solidFill>
                        </a:rPr>
                        <a:t>&gt;15 mmHg </a:t>
                      </a:r>
                      <a:r>
                        <a:rPr lang="tr-TR" sz="2400" b="0" u="none" strike="noStrike" kern="1200" baseline="0" dirty="0">
                          <a:solidFill>
                            <a:schemeClr val="tx1"/>
                          </a:solidFill>
                        </a:rPr>
                        <a:t>ise nedeni araştırılmalı</a:t>
                      </a:r>
                    </a:p>
                    <a:p>
                      <a:pPr marL="285750" indent="-285750" algn="l">
                        <a:buFont typeface="Arial" panose="020B0604020202020204" pitchFamily="34" charset="0"/>
                        <a:buChar char="•"/>
                      </a:pPr>
                      <a:r>
                        <a:rPr lang="tr-TR" sz="2400" b="0" u="none" strike="noStrike" kern="1200" baseline="0" dirty="0">
                          <a:solidFill>
                            <a:schemeClr val="tx1"/>
                          </a:solidFill>
                        </a:rPr>
                        <a:t>Her durumda, </a:t>
                      </a:r>
                      <a:r>
                        <a:rPr lang="tr-TR" sz="2400" b="0" u="sng" strike="noStrike" kern="1200" baseline="0" dirty="0">
                          <a:solidFill>
                            <a:schemeClr val="tx1"/>
                          </a:solidFill>
                        </a:rPr>
                        <a:t>sonraki ölçümler kan basıncının yüksek olduğu koldan yapılmalıdır</a:t>
                      </a:r>
                    </a:p>
                    <a:p>
                      <a:pPr marL="285750" indent="-285750" algn="l">
                        <a:buFont typeface="Arial" panose="020B0604020202020204" pitchFamily="34" charset="0"/>
                        <a:buChar char="•"/>
                      </a:pPr>
                      <a:r>
                        <a:rPr lang="sv-SE" sz="2400" b="0" u="none" strike="noStrike" kern="1200" baseline="0" dirty="0">
                          <a:solidFill>
                            <a:schemeClr val="tx1"/>
                          </a:solidFill>
                        </a:rPr>
                        <a:t>Hastada aritmi varsa otomatik cihazlarla kan basıncı ölçümü</a:t>
                      </a:r>
                      <a:r>
                        <a:rPr lang="tr-TR" sz="2400" b="0" u="none" strike="noStrike" kern="1200" baseline="0" dirty="0">
                          <a:solidFill>
                            <a:schemeClr val="tx1"/>
                          </a:solidFill>
                        </a:rPr>
                        <a:t> hatalı sonuç verebilir. Bu nedenle mutlaka palpasyonla nabız değerlendirilmeli ve düzensizlik varsa stetoskop kullanılarak kan basıncı klasik yöntemle ölçülmelidir</a:t>
                      </a:r>
                      <a:endParaRPr lang="tr-TR" sz="2400" b="0" dirty="0">
                        <a:solidFill>
                          <a:schemeClr val="tx1"/>
                        </a:solidFill>
                      </a:endParaRPr>
                    </a:p>
                  </a:txBody>
                  <a:tcPr>
                    <a:solidFill>
                      <a:srgbClr val="00B0F0"/>
                    </a:solidFill>
                  </a:tcPr>
                </a:tc>
                <a:extLst>
                  <a:ext uri="{0D108BD9-81ED-4DB2-BD59-A6C34878D82A}">
                    <a16:rowId xmlns:a16="http://schemas.microsoft.com/office/drawing/2014/main" val="38836236"/>
                  </a:ext>
                </a:extLst>
              </a:tr>
            </a:tbl>
          </a:graphicData>
        </a:graphic>
      </p:graphicFrame>
      <p:sp>
        <p:nvSpPr>
          <p:cNvPr id="2" name="Metin kutusu 1">
            <a:extLst>
              <a:ext uri="{FF2B5EF4-FFF2-40B4-BE49-F238E27FC236}">
                <a16:creationId xmlns:a16="http://schemas.microsoft.com/office/drawing/2014/main" id="{9B6341C5-A189-B361-64B6-853030D409D1}"/>
              </a:ext>
            </a:extLst>
          </p:cNvPr>
          <p:cNvSpPr txBox="1"/>
          <p:nvPr/>
        </p:nvSpPr>
        <p:spPr>
          <a:xfrm>
            <a:off x="1001486" y="489466"/>
            <a:ext cx="7336971" cy="461665"/>
          </a:xfrm>
          <a:prstGeom prst="rect">
            <a:avLst/>
          </a:prstGeom>
          <a:noFill/>
        </p:spPr>
        <p:txBody>
          <a:bodyPr wrap="square" rtlCol="0">
            <a:spAutoFit/>
          </a:bodyPr>
          <a:lstStyle/>
          <a:p>
            <a:r>
              <a:rPr lang="tr-TR" sz="2400" b="1" dirty="0"/>
              <a:t>2019 HT Uzlaşı Raporu </a:t>
            </a:r>
          </a:p>
        </p:txBody>
      </p:sp>
    </p:spTree>
    <p:extLst>
      <p:ext uri="{BB962C8B-B14F-4D97-AF65-F5344CB8AC3E}">
        <p14:creationId xmlns:p14="http://schemas.microsoft.com/office/powerpoint/2010/main" val="4285514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4A14F5-4108-D825-1D0F-CA95AEE135A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0B1A7AC-EF49-25D9-BBC2-81B14BBDED6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4C976EDB-CBF8-166B-2226-84BDCAD36247}"/>
              </a:ext>
            </a:extLst>
          </p:cNvPr>
          <p:cNvPicPr>
            <a:picLocks noChangeAspect="1"/>
          </p:cNvPicPr>
          <p:nvPr/>
        </p:nvPicPr>
        <p:blipFill>
          <a:blip r:embed="rId2"/>
          <a:stretch>
            <a:fillRect/>
          </a:stretch>
        </p:blipFill>
        <p:spPr>
          <a:xfrm>
            <a:off x="54015" y="54428"/>
            <a:ext cx="12137985" cy="6803571"/>
          </a:xfrm>
          <a:prstGeom prst="rect">
            <a:avLst/>
          </a:prstGeom>
        </p:spPr>
      </p:pic>
    </p:spTree>
    <p:extLst>
      <p:ext uri="{BB962C8B-B14F-4D97-AF65-F5344CB8AC3E}">
        <p14:creationId xmlns:p14="http://schemas.microsoft.com/office/powerpoint/2010/main" val="2686915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F26EFD-0931-D5FA-6E81-8F24A358794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C317714B-2D45-4FC7-EE0E-445025000F92}"/>
              </a:ext>
            </a:extLst>
          </p:cNvPr>
          <p:cNvPicPr>
            <a:picLocks noGrp="1" noChangeAspect="1"/>
          </p:cNvPicPr>
          <p:nvPr>
            <p:ph idx="1"/>
          </p:nvPr>
        </p:nvPicPr>
        <p:blipFill>
          <a:blip r:embed="rId2"/>
          <a:stretch>
            <a:fillRect/>
          </a:stretch>
        </p:blipFill>
        <p:spPr>
          <a:xfrm>
            <a:off x="97258" y="0"/>
            <a:ext cx="12094741" cy="6944497"/>
          </a:xfrm>
        </p:spPr>
      </p:pic>
    </p:spTree>
    <p:extLst>
      <p:ext uri="{BB962C8B-B14F-4D97-AF65-F5344CB8AC3E}">
        <p14:creationId xmlns:p14="http://schemas.microsoft.com/office/powerpoint/2010/main" val="543258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ED0A6F-C47C-F0E2-8F35-5CE27602780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29199AE-CE67-A0AE-1E45-DAB18BC694F6}"/>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B0D85A0-D95E-3537-512C-206A3BC6DE4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245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A12DA-00C7-E375-EA4D-8FF2BDF0016B}"/>
              </a:ext>
            </a:extLst>
          </p:cNvPr>
          <p:cNvPicPr>
            <a:picLocks noChangeAspect="1"/>
          </p:cNvPicPr>
          <p:nvPr/>
        </p:nvPicPr>
        <p:blipFill>
          <a:blip r:embed="rId2"/>
          <a:stretch>
            <a:fillRect/>
          </a:stretch>
        </p:blipFill>
        <p:spPr>
          <a:xfrm>
            <a:off x="0" y="1829191"/>
            <a:ext cx="12192000" cy="3907580"/>
          </a:xfrm>
          <a:prstGeom prst="rect">
            <a:avLst/>
          </a:prstGeom>
        </p:spPr>
      </p:pic>
      <p:sp>
        <p:nvSpPr>
          <p:cNvPr id="8" name="Metin kutusu 7">
            <a:extLst>
              <a:ext uri="{FF2B5EF4-FFF2-40B4-BE49-F238E27FC236}">
                <a16:creationId xmlns:a16="http://schemas.microsoft.com/office/drawing/2014/main" id="{597620B0-7AD7-C208-5444-D28BD25EADB4}"/>
              </a:ext>
            </a:extLst>
          </p:cNvPr>
          <p:cNvSpPr txBox="1"/>
          <p:nvPr/>
        </p:nvSpPr>
        <p:spPr>
          <a:xfrm>
            <a:off x="794657" y="644175"/>
            <a:ext cx="2318658" cy="477054"/>
          </a:xfrm>
          <a:prstGeom prst="rect">
            <a:avLst/>
          </a:prstGeom>
          <a:noFill/>
        </p:spPr>
        <p:txBody>
          <a:bodyPr wrap="square" rtlCol="0">
            <a:spAutoFit/>
          </a:bodyPr>
          <a:lstStyle/>
          <a:p>
            <a:r>
              <a:rPr lang="tr-TR" sz="2500" b="1" dirty="0"/>
              <a:t>TEMD</a:t>
            </a:r>
            <a:r>
              <a:rPr lang="tr-TR" dirty="0"/>
              <a:t> </a:t>
            </a:r>
          </a:p>
        </p:txBody>
      </p:sp>
    </p:spTree>
    <p:extLst>
      <p:ext uri="{BB962C8B-B14F-4D97-AF65-F5344CB8AC3E}">
        <p14:creationId xmlns:p14="http://schemas.microsoft.com/office/powerpoint/2010/main" val="3223943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33877E-DC87-7AD3-CC15-32BA5A573A75}"/>
              </a:ext>
            </a:extLst>
          </p:cNvPr>
          <p:cNvSpPr>
            <a:spLocks noGrp="1"/>
          </p:cNvSpPr>
          <p:nvPr>
            <p:ph type="title"/>
          </p:nvPr>
        </p:nvSpPr>
        <p:spPr/>
        <p:txBody>
          <a:bodyPr/>
          <a:lstStyle/>
          <a:p>
            <a:r>
              <a:rPr lang="tr-TR" dirty="0"/>
              <a:t>2019 HT UZLAŞI RAPORU</a:t>
            </a:r>
          </a:p>
        </p:txBody>
      </p:sp>
      <p:sp>
        <p:nvSpPr>
          <p:cNvPr id="3" name="İçerik Yer Tutucusu 2">
            <a:extLst>
              <a:ext uri="{FF2B5EF4-FFF2-40B4-BE49-F238E27FC236}">
                <a16:creationId xmlns:a16="http://schemas.microsoft.com/office/drawing/2014/main" id="{CFDE5428-D2A6-40FC-58FA-C747E866827D}"/>
              </a:ext>
            </a:extLst>
          </p:cNvPr>
          <p:cNvSpPr>
            <a:spLocks noGrp="1"/>
          </p:cNvSpPr>
          <p:nvPr>
            <p:ph idx="1"/>
          </p:nvPr>
        </p:nvSpPr>
        <p:spPr/>
        <p:txBody>
          <a:bodyPr/>
          <a:lstStyle/>
          <a:p>
            <a:endParaRPr lang="tr-TR" dirty="0"/>
          </a:p>
        </p:txBody>
      </p:sp>
      <p:pic>
        <p:nvPicPr>
          <p:cNvPr id="5" name="Resim 4">
            <a:extLst>
              <a:ext uri="{FF2B5EF4-FFF2-40B4-BE49-F238E27FC236}">
                <a16:creationId xmlns:a16="http://schemas.microsoft.com/office/drawing/2014/main" id="{22B63D7A-A305-4EE1-3526-080E626891F5}"/>
              </a:ext>
            </a:extLst>
          </p:cNvPr>
          <p:cNvPicPr>
            <a:picLocks noChangeAspect="1"/>
          </p:cNvPicPr>
          <p:nvPr/>
        </p:nvPicPr>
        <p:blipFill>
          <a:blip r:embed="rId2"/>
          <a:stretch>
            <a:fillRect/>
          </a:stretch>
        </p:blipFill>
        <p:spPr>
          <a:xfrm>
            <a:off x="817943" y="1825625"/>
            <a:ext cx="10515599" cy="4667250"/>
          </a:xfrm>
          <a:prstGeom prst="rect">
            <a:avLst/>
          </a:prstGeom>
        </p:spPr>
      </p:pic>
    </p:spTree>
    <p:extLst>
      <p:ext uri="{BB962C8B-B14F-4D97-AF65-F5344CB8AC3E}">
        <p14:creationId xmlns:p14="http://schemas.microsoft.com/office/powerpoint/2010/main" val="3018320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6">
            <a:extLst>
              <a:ext uri="{FF2B5EF4-FFF2-40B4-BE49-F238E27FC236}">
                <a16:creationId xmlns:a16="http://schemas.microsoft.com/office/drawing/2014/main" id="{F26CB2E1-2900-B4A6-5FEF-D127622D741B}"/>
              </a:ext>
            </a:extLst>
          </p:cNvPr>
          <p:cNvPicPr>
            <a:picLocks noGrp="1" noChangeAspect="1"/>
          </p:cNvPicPr>
          <p:nvPr>
            <p:ph idx="1"/>
          </p:nvPr>
        </p:nvPicPr>
        <p:blipFill>
          <a:blip r:embed="rId2"/>
          <a:stretch>
            <a:fillRect/>
          </a:stretch>
        </p:blipFill>
        <p:spPr>
          <a:xfrm>
            <a:off x="707571" y="1299734"/>
            <a:ext cx="10515600" cy="5280226"/>
          </a:xfrm>
        </p:spPr>
      </p:pic>
      <p:sp>
        <p:nvSpPr>
          <p:cNvPr id="5" name="Başlık 4">
            <a:extLst>
              <a:ext uri="{FF2B5EF4-FFF2-40B4-BE49-F238E27FC236}">
                <a16:creationId xmlns:a16="http://schemas.microsoft.com/office/drawing/2014/main" id="{0DEAFBB2-A4D0-17B4-EF84-CB1A5EF76C9D}"/>
              </a:ext>
            </a:extLst>
          </p:cNvPr>
          <p:cNvSpPr txBox="1">
            <a:spLocks noGrp="1"/>
          </p:cNvSpPr>
          <p:nvPr>
            <p:ph type="title"/>
          </p:nvPr>
        </p:nvSpPr>
        <p:spPr>
          <a:xfrm>
            <a:off x="838200" y="365125"/>
            <a:ext cx="10515600" cy="1325563"/>
          </a:xfrm>
          <a:prstGeom prst="rect">
            <a:avLst/>
          </a:prstGeom>
          <a:noFill/>
        </p:spPr>
        <p:txBody>
          <a:bodyPr wrap="square" rtlCol="0">
            <a:spAutoFit/>
          </a:bodyPr>
          <a:lstStyle/>
          <a:p>
            <a:r>
              <a:rPr lang="tr-TR" dirty="0"/>
              <a:t>ESC/ESH KILAVUZU </a:t>
            </a:r>
          </a:p>
        </p:txBody>
      </p:sp>
    </p:spTree>
    <p:extLst>
      <p:ext uri="{BB962C8B-B14F-4D97-AF65-F5344CB8AC3E}">
        <p14:creationId xmlns:p14="http://schemas.microsoft.com/office/powerpoint/2010/main" val="4085312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F985AB-0CE8-9B7F-3C49-6ED144DDB85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4532C97-AA9E-54C0-50D2-AA0B0D529C4A}"/>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0913545-F205-AB8A-10C1-699CA68C139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588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1">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3">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Başlık 1">
            <a:extLst>
              <a:ext uri="{FF2B5EF4-FFF2-40B4-BE49-F238E27FC236}">
                <a16:creationId xmlns:a16="http://schemas.microsoft.com/office/drawing/2014/main" id="{E8C0B9AD-8519-0507-CB87-3632F497609C}"/>
              </a:ext>
            </a:extLst>
          </p:cNvPr>
          <p:cNvSpPr>
            <a:spLocks noGrp="1"/>
          </p:cNvSpPr>
          <p:nvPr>
            <p:ph type="title"/>
          </p:nvPr>
        </p:nvSpPr>
        <p:spPr>
          <a:xfrm>
            <a:off x="1000941" y="685801"/>
            <a:ext cx="3494859" cy="5491162"/>
          </a:xfrm>
        </p:spPr>
        <p:txBody>
          <a:bodyPr>
            <a:normAutofit/>
          </a:bodyPr>
          <a:lstStyle/>
          <a:p>
            <a:r>
              <a:rPr lang="tr-TR"/>
              <a:t>Öğrenim hedefleri </a:t>
            </a:r>
            <a:endParaRPr lang="tr-TR" dirty="0"/>
          </a:p>
        </p:txBody>
      </p:sp>
      <p:graphicFrame>
        <p:nvGraphicFramePr>
          <p:cNvPr id="7" name="İçerik Yer Tutucusu 2">
            <a:extLst>
              <a:ext uri="{FF2B5EF4-FFF2-40B4-BE49-F238E27FC236}">
                <a16:creationId xmlns:a16="http://schemas.microsoft.com/office/drawing/2014/main" id="{BEFB6D32-2536-D952-EC7A-F0A26AAEE413}"/>
              </a:ext>
            </a:extLst>
          </p:cNvPr>
          <p:cNvGraphicFramePr>
            <a:graphicFrameLocks noGrp="1"/>
          </p:cNvGraphicFramePr>
          <p:nvPr>
            <p:ph idx="1"/>
            <p:extLst>
              <p:ext uri="{D42A27DB-BD31-4B8C-83A1-F6EECF244321}">
                <p14:modId xmlns:p14="http://schemas.microsoft.com/office/powerpoint/2010/main" val="2242022454"/>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563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4AA9CA-13CF-F093-DE1C-FF384479DD42}"/>
              </a:ext>
            </a:extLst>
          </p:cNvPr>
          <p:cNvSpPr>
            <a:spLocks noGrp="1"/>
          </p:cNvSpPr>
          <p:nvPr>
            <p:ph type="title"/>
          </p:nvPr>
        </p:nvSpPr>
        <p:spPr>
          <a:xfrm>
            <a:off x="2446020" y="2766218"/>
            <a:ext cx="5932170" cy="1325563"/>
          </a:xfrm>
        </p:spPr>
        <p:txBody>
          <a:bodyPr/>
          <a:lstStyle/>
          <a:p>
            <a:r>
              <a:rPr lang="tr-TR" sz="4400" b="1" dirty="0"/>
              <a:t>Etiyolojik Sınıflandırma</a:t>
            </a:r>
            <a:endParaRPr lang="tr-TR" dirty="0"/>
          </a:p>
        </p:txBody>
      </p:sp>
    </p:spTree>
    <p:extLst>
      <p:ext uri="{BB962C8B-B14F-4D97-AF65-F5344CB8AC3E}">
        <p14:creationId xmlns:p14="http://schemas.microsoft.com/office/powerpoint/2010/main" val="1067244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7C3350-D9FF-7BD1-ACFC-53292A85542A}"/>
              </a:ext>
            </a:extLst>
          </p:cNvPr>
          <p:cNvSpPr>
            <a:spLocks noGrp="1"/>
          </p:cNvSpPr>
          <p:nvPr>
            <p:ph type="title"/>
          </p:nvPr>
        </p:nvSpPr>
        <p:spPr/>
        <p:txBody>
          <a:bodyPr/>
          <a:lstStyle/>
          <a:p>
            <a:r>
              <a:rPr lang="tr-TR" dirty="0"/>
              <a:t>Primer Hipertansiyon </a:t>
            </a:r>
          </a:p>
        </p:txBody>
      </p:sp>
      <p:sp>
        <p:nvSpPr>
          <p:cNvPr id="3" name="İçerik Yer Tutucusu 2">
            <a:extLst>
              <a:ext uri="{FF2B5EF4-FFF2-40B4-BE49-F238E27FC236}">
                <a16:creationId xmlns:a16="http://schemas.microsoft.com/office/drawing/2014/main" id="{96CC7842-E7E0-8DC4-35C5-7509CFFE2DF1}"/>
              </a:ext>
            </a:extLst>
          </p:cNvPr>
          <p:cNvSpPr>
            <a:spLocks noGrp="1"/>
          </p:cNvSpPr>
          <p:nvPr>
            <p:ph idx="1"/>
          </p:nvPr>
        </p:nvSpPr>
        <p:spPr/>
        <p:txBody>
          <a:bodyPr>
            <a:normAutofit/>
          </a:bodyPr>
          <a:lstStyle/>
          <a:p>
            <a:pPr algn="l"/>
            <a:r>
              <a:rPr lang="tr-TR" sz="1800" b="0" i="0" u="none" strike="noStrike" baseline="0" dirty="0">
                <a:latin typeface="AGaramondPro-Regular"/>
              </a:rPr>
              <a:t>Primer hipertansiyon, tüm hipertansiyonun %85-90’lık kısmını oluşturmaktadır. Primer hipertansiyon </a:t>
            </a:r>
            <a:r>
              <a:rPr lang="tr-TR" sz="1800" dirty="0">
                <a:latin typeface="AGaramondPro-Regular"/>
              </a:rPr>
              <a:t>ç</a:t>
            </a:r>
            <a:r>
              <a:rPr lang="tr-TR" sz="1800" b="0" i="0" u="none" strike="noStrike" baseline="0" dirty="0">
                <a:latin typeface="AGaramondPro-Regular"/>
              </a:rPr>
              <a:t>oğunlukla yaşla birlikte değişkenlik gösteren üç hemodinamik alt kategoriye ayrılmaktadır. </a:t>
            </a:r>
          </a:p>
          <a:p>
            <a:pPr marL="0" indent="0" algn="l">
              <a:buNone/>
            </a:pPr>
            <a:r>
              <a:rPr lang="tr-TR" sz="1800" b="0" i="0" u="none" strike="noStrike" baseline="0" dirty="0">
                <a:latin typeface="AGaramondPro-Regular"/>
              </a:rPr>
              <a:t>	1. </a:t>
            </a:r>
            <a:r>
              <a:rPr lang="tr-TR" sz="1800" b="1" i="0" u="none" strike="noStrike" baseline="0" dirty="0">
                <a:latin typeface="AGaramondPro-Regular"/>
              </a:rPr>
              <a:t>Genç erişkinlerde görülen sistolik hipertansiyon</a:t>
            </a:r>
            <a:r>
              <a:rPr lang="tr-TR" sz="1800" b="0" i="0" u="none" strike="noStrike" baseline="0" dirty="0">
                <a:latin typeface="AGaramondPro-Regular"/>
              </a:rPr>
              <a:t>: Hemodinamik olarak artmış kardiyak debi ve sempatik sinir sistemi aktivasyonu ile karakterizedir. Zaman içerisinde artan hemodinamik yük ile birlikte diyastolik hipertansiyona sebep olabilir.</a:t>
            </a:r>
          </a:p>
          <a:p>
            <a:pPr marL="0" indent="0" algn="l">
              <a:buNone/>
            </a:pPr>
            <a:r>
              <a:rPr lang="tr-TR" sz="1800" b="0" i="0" u="none" strike="noStrike" baseline="0" dirty="0">
                <a:latin typeface="AGaramondPro-Regular"/>
              </a:rPr>
              <a:t>	2. </a:t>
            </a:r>
            <a:r>
              <a:rPr lang="tr-TR" sz="1800" b="1" i="0" u="none" strike="noStrike" baseline="0" dirty="0">
                <a:latin typeface="AGaramondPro-Regular"/>
              </a:rPr>
              <a:t>Orta yaş döneminde görülen diyastolik hipertansiyon</a:t>
            </a:r>
            <a:r>
              <a:rPr lang="tr-TR" sz="1800" b="0" i="0" u="none" strike="noStrike" baseline="0" dirty="0">
                <a:latin typeface="AGaramondPro-Regular"/>
              </a:rPr>
              <a:t>: </a:t>
            </a:r>
            <a:r>
              <a:rPr lang="tr-TR" sz="1800" dirty="0">
                <a:latin typeface="AGaramondPro-Regular"/>
              </a:rPr>
              <a:t>Ç</a:t>
            </a:r>
            <a:r>
              <a:rPr lang="tr-TR" sz="1800" b="0" i="0" u="none" strike="noStrike" baseline="0" dirty="0">
                <a:latin typeface="AGaramondPro-Regular"/>
              </a:rPr>
              <a:t>oğunlukla 30-50 yaş arasında görülen alt tiptir. Sistolik kan basıncı normal olabilir (izole diyastolik hipertansiyon) veya sistolik kan basıncı da artmış olabilir (kombine sistolik ve diyastolik hipertansiyon).</a:t>
            </a:r>
          </a:p>
          <a:p>
            <a:pPr marL="0" indent="0" algn="l">
              <a:buNone/>
            </a:pPr>
            <a:r>
              <a:rPr lang="tr-TR" sz="1800" b="0" i="0" u="none" strike="noStrike" baseline="0" dirty="0">
                <a:latin typeface="AGaramondPro-Regular"/>
              </a:rPr>
              <a:t>	3</a:t>
            </a:r>
            <a:r>
              <a:rPr lang="tr-TR" sz="1800" b="1" i="0" u="none" strike="noStrike" baseline="0" dirty="0">
                <a:latin typeface="AGaramondPro-Regular"/>
              </a:rPr>
              <a:t>. İleri yaşlarda görülen izole sistolik hipertansiyon</a:t>
            </a:r>
            <a:r>
              <a:rPr lang="tr-TR" sz="1800" b="0" i="0" u="none" strike="noStrike" baseline="0" dirty="0">
                <a:latin typeface="AGaramondPro-Regular"/>
              </a:rPr>
              <a:t>: </a:t>
            </a:r>
            <a:r>
              <a:rPr lang="tr-TR" sz="1800" dirty="0">
                <a:latin typeface="AGaramondPro-Regular"/>
              </a:rPr>
              <a:t>Ö</a:t>
            </a:r>
            <a:r>
              <a:rPr lang="tr-TR" sz="1800" b="0" i="0" u="none" strike="noStrike" baseline="0" dirty="0">
                <a:latin typeface="AGaramondPro-Regular"/>
              </a:rPr>
              <a:t>zellikle ileri yaşlı hastalarda izole sistolik hipertansiyon daha ağırlıklı olarak görülmektedir. Zaman içerisinde yaşla birlikte diyastolik kan basıncında azalma ve nabız aralığında artış görülür. Daha </a:t>
            </a:r>
            <a:r>
              <a:rPr lang="tr-TR" sz="1800" dirty="0">
                <a:latin typeface="AGaramondPro-Regular"/>
              </a:rPr>
              <a:t>ç</a:t>
            </a:r>
            <a:r>
              <a:rPr lang="tr-TR" sz="1800" b="0" i="0" u="none" strike="noStrike" baseline="0" dirty="0">
                <a:latin typeface="AGaramondPro-Regular"/>
              </a:rPr>
              <a:t>ok yaşla birlikte aortada oluşan sertlik ve direnç ilişkilidir. </a:t>
            </a:r>
            <a:r>
              <a:rPr lang="tr-TR" sz="1800" b="0" i="0" u="none" strike="noStrike" baseline="0" dirty="0" err="1">
                <a:latin typeface="AGaramondPro-Regular"/>
              </a:rPr>
              <a:t>Prehipertansif</a:t>
            </a:r>
            <a:r>
              <a:rPr lang="tr-TR" sz="1800" b="0" i="0" u="none" strike="noStrike" baseline="0" dirty="0">
                <a:latin typeface="AGaramondPro-Regular"/>
              </a:rPr>
              <a:t> seyreden hastalar zamanla ve yaşla birlikte (</a:t>
            </a:r>
            <a:r>
              <a:rPr lang="tr-TR" sz="1800" dirty="0">
                <a:latin typeface="AGaramondPro-Regular"/>
              </a:rPr>
              <a:t>ö</a:t>
            </a:r>
            <a:r>
              <a:rPr lang="tr-TR" sz="1800" b="0" i="0" u="none" strike="noStrike" baseline="0" dirty="0">
                <a:latin typeface="AGaramondPro-Regular"/>
              </a:rPr>
              <a:t>zellikle 55 yaş ve sonrasında) izole sistolik hipertansiyon tanısı almaktadırlar.</a:t>
            </a:r>
          </a:p>
        </p:txBody>
      </p:sp>
    </p:spTree>
    <p:extLst>
      <p:ext uri="{BB962C8B-B14F-4D97-AF65-F5344CB8AC3E}">
        <p14:creationId xmlns:p14="http://schemas.microsoft.com/office/powerpoint/2010/main" val="343992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86D5DC-2392-A426-37FC-989427BA08D4}"/>
              </a:ext>
            </a:extLst>
          </p:cNvPr>
          <p:cNvSpPr>
            <a:spLocks noGrp="1"/>
          </p:cNvSpPr>
          <p:nvPr>
            <p:ph type="title"/>
          </p:nvPr>
        </p:nvSpPr>
        <p:spPr/>
        <p:txBody>
          <a:bodyPr/>
          <a:lstStyle/>
          <a:p>
            <a:endParaRPr lang="tr-TR"/>
          </a:p>
        </p:txBody>
      </p:sp>
      <p:sp>
        <p:nvSpPr>
          <p:cNvPr id="7" name="İçerik Yer Tutucusu 6">
            <a:extLst>
              <a:ext uri="{FF2B5EF4-FFF2-40B4-BE49-F238E27FC236}">
                <a16:creationId xmlns:a16="http://schemas.microsoft.com/office/drawing/2014/main" id="{08004B23-F73A-3C21-F4F7-F5B509E3FE0F}"/>
              </a:ext>
            </a:extLst>
          </p:cNvPr>
          <p:cNvSpPr>
            <a:spLocks noGrp="1"/>
          </p:cNvSpPr>
          <p:nvPr>
            <p:ph idx="1"/>
          </p:nvPr>
        </p:nvSpPr>
        <p:spPr/>
        <p:txBody>
          <a:bodyPr/>
          <a:lstStyle/>
          <a:p>
            <a:endParaRPr lang="tr-TR"/>
          </a:p>
        </p:txBody>
      </p:sp>
      <p:pic>
        <p:nvPicPr>
          <p:cNvPr id="9" name="Resim 8">
            <a:extLst>
              <a:ext uri="{FF2B5EF4-FFF2-40B4-BE49-F238E27FC236}">
                <a16:creationId xmlns:a16="http://schemas.microsoft.com/office/drawing/2014/main" id="{C4386CB1-4443-A57D-8B3C-BAB02D1100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6389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7C4051-6612-879D-2335-A85CEF950D23}"/>
              </a:ext>
            </a:extLst>
          </p:cNvPr>
          <p:cNvSpPr>
            <a:spLocks noGrp="1"/>
          </p:cNvSpPr>
          <p:nvPr>
            <p:ph type="title"/>
          </p:nvPr>
        </p:nvSpPr>
        <p:spPr/>
        <p:txBody>
          <a:bodyPr>
            <a:normAutofit/>
          </a:bodyPr>
          <a:lstStyle/>
          <a:p>
            <a:r>
              <a:rPr lang="tr-TR" sz="3000" b="1" i="0" u="none" strike="noStrike" baseline="0" dirty="0">
                <a:latin typeface="MundoSansStd-Black"/>
              </a:rPr>
              <a:t>SEKONDER HİPERTANSİYON</a:t>
            </a:r>
            <a:endParaRPr lang="tr-TR" sz="3000" b="1" dirty="0"/>
          </a:p>
        </p:txBody>
      </p:sp>
      <p:sp>
        <p:nvSpPr>
          <p:cNvPr id="3" name="İçerik Yer Tutucusu 2">
            <a:extLst>
              <a:ext uri="{FF2B5EF4-FFF2-40B4-BE49-F238E27FC236}">
                <a16:creationId xmlns:a16="http://schemas.microsoft.com/office/drawing/2014/main" id="{7CDEC861-A166-8C21-CF45-544A047817CE}"/>
              </a:ext>
            </a:extLst>
          </p:cNvPr>
          <p:cNvSpPr>
            <a:spLocks noGrp="1"/>
          </p:cNvSpPr>
          <p:nvPr>
            <p:ph idx="1"/>
          </p:nvPr>
        </p:nvSpPr>
        <p:spPr/>
        <p:txBody>
          <a:bodyPr>
            <a:normAutofit/>
          </a:bodyPr>
          <a:lstStyle/>
          <a:p>
            <a:pPr marL="0" indent="0">
              <a:buNone/>
            </a:pPr>
            <a:r>
              <a:rPr lang="tr-TR" b="0" i="0" u="none" strike="noStrike" baseline="0" dirty="0">
                <a:latin typeface="AGaramondPro-Regular"/>
              </a:rPr>
              <a:t>Hipertansiyon altta yatan tespit edilebilir bir nedene bağlı olarak ortaya </a:t>
            </a:r>
            <a:r>
              <a:rPr lang="tr-TR" dirty="0">
                <a:latin typeface="AGaramondPro-Regular"/>
              </a:rPr>
              <a:t>ç</a:t>
            </a:r>
            <a:r>
              <a:rPr lang="tr-TR" b="0" i="0" u="none" strike="noStrike" baseline="0" dirty="0">
                <a:latin typeface="AGaramondPro-Regular"/>
              </a:rPr>
              <a:t>ıktığında sekonder hipertansiyon (SHT) olarak tanımlan </a:t>
            </a:r>
            <a:r>
              <a:rPr lang="tr-TR" b="0" i="0" u="none" strike="noStrike" baseline="0" dirty="0" err="1">
                <a:latin typeface="AGaramondPro-Regular"/>
              </a:rPr>
              <a:t>SHT’un</a:t>
            </a:r>
            <a:r>
              <a:rPr lang="tr-TR" b="0" i="0" u="none" strike="noStrike" baseline="0" dirty="0">
                <a:latin typeface="AGaramondPro-Regular"/>
              </a:rPr>
              <a:t> tespit edilmesi etyolojik faktör ortadan kaldırıldığında tedavi edilebilmesi ve uzun donemde daha iyi kan basıncı kontrolunu sağlaması acısından oldukça </a:t>
            </a:r>
            <a:r>
              <a:rPr lang="tr-TR" dirty="0">
                <a:latin typeface="AGaramondPro-Regular"/>
              </a:rPr>
              <a:t>ö</a:t>
            </a:r>
            <a:r>
              <a:rPr lang="tr-TR" b="0" i="0" u="none" strike="noStrike" baseline="0" dirty="0">
                <a:latin typeface="AGaramondPro-Regular"/>
              </a:rPr>
              <a:t>nemlidir. Tüm hipertansiyon olgularının yaklaşık %10-15’ini oluşturmaktadır. Ancak sıklığı toplum </a:t>
            </a:r>
            <a:r>
              <a:rPr lang="tr-TR" dirty="0">
                <a:latin typeface="AGaramondPro-Regular"/>
              </a:rPr>
              <a:t>ö</a:t>
            </a:r>
            <a:r>
              <a:rPr lang="tr-TR" b="0" i="0" u="none" strike="noStrike" baseline="0" dirty="0">
                <a:latin typeface="AGaramondPro-Regular"/>
              </a:rPr>
              <a:t>zelliklerine göre farklılık gösterebilir.</a:t>
            </a:r>
            <a:endParaRPr lang="tr-TR" dirty="0"/>
          </a:p>
        </p:txBody>
      </p:sp>
    </p:spTree>
    <p:extLst>
      <p:ext uri="{BB962C8B-B14F-4D97-AF65-F5344CB8AC3E}">
        <p14:creationId xmlns:p14="http://schemas.microsoft.com/office/powerpoint/2010/main" val="1594070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2AC916-5BEA-D3A3-B1B1-9251EF8EAE93}"/>
              </a:ext>
            </a:extLst>
          </p:cNvPr>
          <p:cNvSpPr>
            <a:spLocks noGrp="1"/>
          </p:cNvSpPr>
          <p:nvPr>
            <p:ph type="title"/>
          </p:nvPr>
        </p:nvSpPr>
        <p:spPr>
          <a:xfrm>
            <a:off x="838200" y="365125"/>
            <a:ext cx="10515600" cy="1017361"/>
          </a:xfrm>
        </p:spPr>
        <p:txBody>
          <a:bodyPr/>
          <a:lstStyle/>
          <a:p>
            <a:r>
              <a:rPr lang="tr-TR" sz="2800" b="1" i="0" u="none" strike="noStrike" baseline="0" dirty="0">
                <a:latin typeface="MundoSansStd-Bold"/>
              </a:rPr>
              <a:t> Kimlerde Sekonder HT Düşünülmelidir?</a:t>
            </a:r>
            <a:endParaRPr lang="tr-TR" sz="2800" dirty="0"/>
          </a:p>
        </p:txBody>
      </p:sp>
      <p:sp>
        <p:nvSpPr>
          <p:cNvPr id="3" name="İçerik Yer Tutucusu 2">
            <a:extLst>
              <a:ext uri="{FF2B5EF4-FFF2-40B4-BE49-F238E27FC236}">
                <a16:creationId xmlns:a16="http://schemas.microsoft.com/office/drawing/2014/main" id="{32929D55-CB5F-2BFB-C849-148C68738E6A}"/>
              </a:ext>
            </a:extLst>
          </p:cNvPr>
          <p:cNvSpPr>
            <a:spLocks noGrp="1"/>
          </p:cNvSpPr>
          <p:nvPr>
            <p:ph idx="1"/>
          </p:nvPr>
        </p:nvSpPr>
        <p:spPr>
          <a:xfrm>
            <a:off x="315686" y="1513114"/>
            <a:ext cx="11038114" cy="4663849"/>
          </a:xfrm>
        </p:spPr>
        <p:txBody>
          <a:bodyPr>
            <a:normAutofit fontScale="85000" lnSpcReduction="10000"/>
          </a:bodyPr>
          <a:lstStyle/>
          <a:p>
            <a:pPr marL="0" indent="0" algn="l">
              <a:buNone/>
            </a:pPr>
            <a:r>
              <a:rPr lang="tr-TR" sz="1800" b="0" i="0" u="none" strike="noStrike" baseline="0" dirty="0">
                <a:latin typeface="AGaramondPro-Regular"/>
              </a:rPr>
              <a:t>1. Genç yaşta (</a:t>
            </a:r>
            <a:r>
              <a:rPr lang="tr-TR" sz="1800" dirty="0">
                <a:latin typeface="AGaramondPro-Regular"/>
              </a:rPr>
              <a:t>ö</a:t>
            </a:r>
            <a:r>
              <a:rPr lang="tr-TR" sz="1800" b="0" i="0" u="none" strike="noStrike" baseline="0" dirty="0">
                <a:latin typeface="AGaramondPro-Regular"/>
              </a:rPr>
              <a:t>zellikle otuz yaşından </a:t>
            </a:r>
            <a:r>
              <a:rPr lang="tr-TR" sz="1800" dirty="0">
                <a:latin typeface="AGaramondPro-Regular"/>
              </a:rPr>
              <a:t>ö</a:t>
            </a:r>
            <a:r>
              <a:rPr lang="tr-TR" sz="1800" b="0" i="0" u="none" strike="noStrike" baseline="0" dirty="0">
                <a:latin typeface="AGaramondPro-Regular"/>
              </a:rPr>
              <a:t>nce) hipertansiyon tanısı alan hastalar</a:t>
            </a:r>
          </a:p>
          <a:p>
            <a:pPr marL="0" indent="0" algn="l">
              <a:buNone/>
            </a:pPr>
            <a:r>
              <a:rPr lang="tr-TR" sz="1800" b="0" i="0" u="none" strike="noStrike" baseline="0" dirty="0">
                <a:latin typeface="AGaramondPro-Regular"/>
              </a:rPr>
              <a:t>2. Hipertansiyon ve hipokalemisi olan hastalar</a:t>
            </a:r>
          </a:p>
          <a:p>
            <a:pPr marL="0" indent="0" algn="l">
              <a:buNone/>
            </a:pPr>
            <a:r>
              <a:rPr lang="es-ES" sz="1800" b="0" i="0" u="none" strike="noStrike" baseline="0" dirty="0">
                <a:latin typeface="AGaramondPro-Regular"/>
              </a:rPr>
              <a:t>3. Hipertansiyon ve adrenal adenomu olan hastalar</a:t>
            </a:r>
          </a:p>
          <a:p>
            <a:pPr marL="0" indent="0" algn="l">
              <a:buNone/>
            </a:pPr>
            <a:r>
              <a:rPr lang="tr-TR" sz="1800" b="0" i="0" u="none" strike="noStrike" baseline="0" dirty="0">
                <a:latin typeface="AGaramondPro-Regular"/>
              </a:rPr>
              <a:t>4. Dirençli hipertansiyonu (birisi diüretik olmak </a:t>
            </a:r>
            <a:r>
              <a:rPr lang="tr-TR" sz="1800" dirty="0">
                <a:latin typeface="AGaramondPro-Regular"/>
              </a:rPr>
              <a:t>ü</a:t>
            </a:r>
            <a:r>
              <a:rPr lang="tr-TR" sz="1800" b="0" i="0" u="none" strike="noStrike" baseline="0" dirty="0">
                <a:latin typeface="AGaramondPro-Regular"/>
              </a:rPr>
              <a:t>zere üç farklı sınıftan antihipertansif ilacı uygun dozda kullanmasın rağmen kan basıncı kontrol altına alınamayan) hastalar</a:t>
            </a:r>
          </a:p>
          <a:p>
            <a:pPr marL="0" indent="0" algn="l">
              <a:buNone/>
            </a:pPr>
            <a:r>
              <a:rPr lang="sv-SE" sz="1800" b="0" i="0" u="none" strike="noStrike" baseline="0" dirty="0">
                <a:latin typeface="AGaramondPro-Regular"/>
              </a:rPr>
              <a:t>5. Kan basıncı kontrolu aniden bozulan hastalar</a:t>
            </a:r>
          </a:p>
          <a:p>
            <a:pPr marL="0" indent="0" algn="l">
              <a:buNone/>
            </a:pPr>
            <a:r>
              <a:rPr lang="tr-TR" sz="1800" b="0" i="0" u="none" strike="noStrike" baseline="0" dirty="0">
                <a:latin typeface="AGaramondPro-Regular"/>
              </a:rPr>
              <a:t>6. Hipertansiyona yol açabilecek </a:t>
            </a:r>
            <a:r>
              <a:rPr lang="tr-TR" sz="1800" b="0" i="0" u="none" strike="noStrike" baseline="0" dirty="0" err="1">
                <a:latin typeface="AGaramondPro-Regular"/>
              </a:rPr>
              <a:t>ilac</a:t>
            </a:r>
            <a:r>
              <a:rPr lang="tr-TR" sz="1800" b="0" i="0" u="none" strike="noStrike" baseline="0" dirty="0">
                <a:latin typeface="AGaramondPro-Regular"/>
              </a:rPr>
              <a:t> kullanımı olan hastalar (Oral kontraseptifler, dekonjestanlar, glukokortikoidler, </a:t>
            </a:r>
            <a:r>
              <a:rPr lang="tr-TR" sz="1800" b="0" i="0" u="none" strike="noStrike" baseline="0" dirty="0" err="1">
                <a:latin typeface="AGaramondPro-Regular"/>
              </a:rPr>
              <a:t>non</a:t>
            </a:r>
            <a:r>
              <a:rPr lang="tr-TR" sz="1800" b="0" i="0" u="none" strike="noStrike" baseline="0" dirty="0">
                <a:latin typeface="AGaramondPro-Regular"/>
              </a:rPr>
              <a:t>-steroid anti-</a:t>
            </a:r>
            <a:r>
              <a:rPr lang="tr-TR" sz="1800" b="0" i="0" u="none" strike="noStrike" baseline="0" dirty="0" err="1">
                <a:latin typeface="AGaramondPro-Regular"/>
              </a:rPr>
              <a:t>inflamatuvar</a:t>
            </a:r>
            <a:r>
              <a:rPr lang="tr-TR" sz="1800" b="0" i="0" u="none" strike="noStrike" baseline="0" dirty="0">
                <a:latin typeface="AGaramondPro-Regular"/>
              </a:rPr>
              <a:t> ilaçlar, </a:t>
            </a:r>
            <a:r>
              <a:rPr lang="tr-TR" sz="1800" b="0" i="0" u="none" strike="noStrike" baseline="0" dirty="0" err="1">
                <a:latin typeface="AGaramondPro-Regular"/>
              </a:rPr>
              <a:t>immünsupresif</a:t>
            </a:r>
            <a:r>
              <a:rPr lang="tr-TR" sz="1800" b="0" i="0" u="none" strike="noStrike" baseline="0" dirty="0">
                <a:latin typeface="AGaramondPro-Regular"/>
              </a:rPr>
              <a:t> ilaçlar, madde kullanımı bkz. Tablo 4.2)</a:t>
            </a:r>
          </a:p>
          <a:p>
            <a:pPr marL="0" indent="0" algn="l">
              <a:buNone/>
            </a:pPr>
            <a:r>
              <a:rPr lang="es-ES" sz="1800" b="0" i="0" u="none" strike="noStrike" baseline="0" dirty="0">
                <a:latin typeface="AGaramondPro-Regular"/>
              </a:rPr>
              <a:t>7. Uyku apnesini duşundurecek bulguları olan hastalar</a:t>
            </a:r>
          </a:p>
          <a:p>
            <a:pPr marL="0" indent="0" algn="l">
              <a:buNone/>
            </a:pPr>
            <a:r>
              <a:rPr lang="tr-TR" sz="1800" b="0" i="0" u="none" strike="noStrike" baseline="0" dirty="0">
                <a:latin typeface="AGaramondPro-Regular"/>
              </a:rPr>
              <a:t>8. Anjiyotensin dönüştürücü enzim (ACE) </a:t>
            </a:r>
            <a:r>
              <a:rPr lang="tr-TR" sz="1800" b="0" i="0" u="none" strike="noStrike" baseline="0" dirty="0" err="1">
                <a:latin typeface="AGaramondPro-Regular"/>
              </a:rPr>
              <a:t>inhibitorleri</a:t>
            </a:r>
            <a:r>
              <a:rPr lang="tr-TR" sz="1800" b="0" i="0" u="none" strike="noStrike" baseline="0" dirty="0">
                <a:latin typeface="AGaramondPro-Regular"/>
              </a:rPr>
              <a:t> veya anjiyotensin </a:t>
            </a:r>
            <a:r>
              <a:rPr lang="tr-TR" sz="1800" b="0" i="0" u="none" strike="noStrike" baseline="0" dirty="0" err="1">
                <a:latin typeface="AGaramondPro-Regular"/>
              </a:rPr>
              <a:t>reseptor</a:t>
            </a:r>
            <a:r>
              <a:rPr lang="tr-TR" sz="1800" b="0" i="0" u="none" strike="noStrike" baseline="0" dirty="0">
                <a:latin typeface="AGaramondPro-Regular"/>
              </a:rPr>
              <a:t> </a:t>
            </a:r>
            <a:r>
              <a:rPr lang="tr-TR" sz="1800" b="0" i="0" u="none" strike="noStrike" baseline="0" dirty="0" err="1">
                <a:latin typeface="AGaramondPro-Regular"/>
              </a:rPr>
              <a:t>blokerleri</a:t>
            </a:r>
            <a:r>
              <a:rPr lang="tr-TR" sz="1800" b="0" i="0" u="none" strike="noStrike" baseline="0" dirty="0">
                <a:latin typeface="AGaramondPro-Regular"/>
              </a:rPr>
              <a:t> (ARB) kullanımı sonrası kreatinin düzeylerinde ciddi yükselme (&gt;%30) olan hastalar</a:t>
            </a:r>
          </a:p>
          <a:p>
            <a:pPr marL="0" indent="0" algn="l">
              <a:buNone/>
            </a:pPr>
            <a:r>
              <a:rPr lang="tr-TR" sz="1800" b="0" i="0" u="none" strike="noStrike" baseline="0" dirty="0">
                <a:latin typeface="AGaramondPro-Regular"/>
              </a:rPr>
              <a:t>9. Ani kan basıncı yüksekliği, terleme, </a:t>
            </a:r>
            <a:r>
              <a:rPr lang="tr-TR" sz="1800" dirty="0">
                <a:latin typeface="AGaramondPro-Regular"/>
              </a:rPr>
              <a:t>ç</a:t>
            </a:r>
            <a:r>
              <a:rPr lang="tr-TR" sz="1800" b="0" i="0" u="none" strike="noStrike" baseline="0" dirty="0">
                <a:latin typeface="AGaramondPro-Regular"/>
              </a:rPr>
              <a:t>arpıntı gibi </a:t>
            </a:r>
            <a:r>
              <a:rPr lang="tr-TR" sz="1800" b="0" i="0" u="none" strike="noStrike" baseline="0" dirty="0" err="1">
                <a:latin typeface="AGaramondPro-Regular"/>
              </a:rPr>
              <a:t>feokromasitomayı</a:t>
            </a:r>
            <a:r>
              <a:rPr lang="tr-TR" sz="1800" b="0" i="0" u="none" strike="noStrike" baseline="0" dirty="0">
                <a:latin typeface="AGaramondPro-Regular"/>
              </a:rPr>
              <a:t> telkin eden bulguları olan hastalar</a:t>
            </a:r>
          </a:p>
          <a:p>
            <a:pPr marL="0" indent="0" algn="l">
              <a:buNone/>
            </a:pPr>
            <a:r>
              <a:rPr lang="tr-TR" sz="1800" b="0" i="0" u="none" strike="noStrike" baseline="0" dirty="0">
                <a:latin typeface="AGaramondPro-Regular"/>
              </a:rPr>
              <a:t>10. Ailede böbrek hastalığı öyküsü olan hastalar</a:t>
            </a:r>
          </a:p>
          <a:p>
            <a:pPr marL="0" indent="0" algn="l">
              <a:buNone/>
            </a:pPr>
            <a:r>
              <a:rPr lang="tr-TR" sz="1800" b="0" i="0" u="none" strike="noStrike" baseline="0" dirty="0">
                <a:latin typeface="AGaramondPro-Regular"/>
              </a:rPr>
              <a:t>11. Ekstremiteler arasında kan basıncı farkı bulunan hastalar</a:t>
            </a:r>
          </a:p>
          <a:p>
            <a:pPr marL="0" indent="0" algn="l">
              <a:buNone/>
            </a:pPr>
            <a:r>
              <a:rPr lang="tr-TR" sz="1800" b="0" i="0" u="none" strike="noStrike" baseline="0" dirty="0">
                <a:latin typeface="AGaramondPro-Regular"/>
              </a:rPr>
              <a:t>12. Kan basıncı düzeyine oranla daha fazla hedef organ hasarı gelişmiş hastalar</a:t>
            </a:r>
          </a:p>
          <a:p>
            <a:pPr marL="0" indent="0">
              <a:buNone/>
            </a:pPr>
            <a:r>
              <a:rPr lang="tr-TR" sz="1800" b="0" i="0" u="none" strike="noStrike" baseline="0" dirty="0">
                <a:latin typeface="AGaramondPro-Regular"/>
              </a:rPr>
              <a:t>13. Santral obezite, proksimal kas güçsüzlüğü, pembe-mor </a:t>
            </a:r>
            <a:r>
              <a:rPr lang="tr-TR" sz="1800" b="0" i="0" u="none" strike="noStrike" baseline="0" dirty="0" err="1">
                <a:latin typeface="AGaramondPro-Regular"/>
              </a:rPr>
              <a:t>strialar</a:t>
            </a:r>
            <a:r>
              <a:rPr lang="tr-TR" sz="1800" b="0" i="0" u="none" strike="noStrike" baseline="0" dirty="0">
                <a:latin typeface="AGaramondPro-Regular"/>
              </a:rPr>
              <a:t> gibi </a:t>
            </a:r>
            <a:r>
              <a:rPr lang="tr-TR" sz="1800" b="0" i="0" u="none" strike="noStrike" baseline="0" dirty="0" err="1">
                <a:latin typeface="AGaramondPro-Regular"/>
              </a:rPr>
              <a:t>Cushing</a:t>
            </a:r>
            <a:r>
              <a:rPr lang="tr-TR" sz="1800" b="0" i="0" u="none" strike="noStrike" baseline="0" dirty="0">
                <a:latin typeface="AGaramondPro-Regular"/>
              </a:rPr>
              <a:t> Sendromu </a:t>
            </a:r>
            <a:r>
              <a:rPr lang="tr-TR" sz="1800" b="0" i="0" u="none" strike="noStrike" baseline="0" dirty="0" err="1">
                <a:latin typeface="AGaramondPro-Regular"/>
              </a:rPr>
              <a:t>duşundurecek</a:t>
            </a:r>
            <a:r>
              <a:rPr lang="tr-TR" sz="1800" b="0" i="0" u="none" strike="noStrike" baseline="0" dirty="0">
                <a:latin typeface="AGaramondPro-Regular"/>
              </a:rPr>
              <a:t> bulguları olan hastalar</a:t>
            </a:r>
            <a:endParaRPr lang="tr-TR" dirty="0"/>
          </a:p>
        </p:txBody>
      </p:sp>
    </p:spTree>
    <p:extLst>
      <p:ext uri="{BB962C8B-B14F-4D97-AF65-F5344CB8AC3E}">
        <p14:creationId xmlns:p14="http://schemas.microsoft.com/office/powerpoint/2010/main" val="2009167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658C65-E0A6-CC47-F983-4FFD83582095}"/>
              </a:ext>
            </a:extLst>
          </p:cNvPr>
          <p:cNvSpPr>
            <a:spLocks noGrp="1"/>
          </p:cNvSpPr>
          <p:nvPr>
            <p:ph type="title"/>
          </p:nvPr>
        </p:nvSpPr>
        <p:spPr/>
        <p:txBody>
          <a:bodyPr/>
          <a:lstStyle/>
          <a:p>
            <a:endParaRPr lang="tr-TR"/>
          </a:p>
        </p:txBody>
      </p:sp>
      <p:pic>
        <p:nvPicPr>
          <p:cNvPr id="16" name="İçerik Yer Tutucusu 15">
            <a:extLst>
              <a:ext uri="{FF2B5EF4-FFF2-40B4-BE49-F238E27FC236}">
                <a16:creationId xmlns:a16="http://schemas.microsoft.com/office/drawing/2014/main" id="{15634A64-2D66-D8DD-779F-33F2E57708C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712721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D9DC92-4609-854B-5238-4BB35CD8F566}"/>
              </a:ext>
            </a:extLst>
          </p:cNvPr>
          <p:cNvSpPr>
            <a:spLocks noGrp="1"/>
          </p:cNvSpPr>
          <p:nvPr>
            <p:ph type="title"/>
          </p:nvPr>
        </p:nvSpPr>
        <p:spPr>
          <a:xfrm>
            <a:off x="0" y="386896"/>
            <a:ext cx="10515600" cy="690789"/>
          </a:xfrm>
        </p:spPr>
        <p:txBody>
          <a:bodyPr>
            <a:normAutofit fontScale="90000"/>
          </a:bodyPr>
          <a:lstStyle/>
          <a:p>
            <a:r>
              <a:rPr lang="tr-TR" sz="4400" b="1" dirty="0"/>
              <a:t>Kan Basıncı Düzeyine Göre Sınıflandırma</a:t>
            </a:r>
            <a:br>
              <a:rPr lang="tr-TR" sz="4400" b="1" dirty="0"/>
            </a:br>
            <a:endParaRPr lang="tr-TR" dirty="0"/>
          </a:p>
        </p:txBody>
      </p:sp>
      <p:pic>
        <p:nvPicPr>
          <p:cNvPr id="5" name="İçerik Yer Tutucusu 4">
            <a:extLst>
              <a:ext uri="{FF2B5EF4-FFF2-40B4-BE49-F238E27FC236}">
                <a16:creationId xmlns:a16="http://schemas.microsoft.com/office/drawing/2014/main" id="{7859F0FF-87CF-74C1-0C8A-E8174EFE5A56}"/>
              </a:ext>
            </a:extLst>
          </p:cNvPr>
          <p:cNvPicPr>
            <a:picLocks noGrp="1" noChangeAspect="1"/>
          </p:cNvPicPr>
          <p:nvPr>
            <p:ph idx="1"/>
          </p:nvPr>
        </p:nvPicPr>
        <p:blipFill>
          <a:blip r:embed="rId2"/>
          <a:stretch>
            <a:fillRect/>
          </a:stretch>
        </p:blipFill>
        <p:spPr>
          <a:xfrm>
            <a:off x="272143" y="1645696"/>
            <a:ext cx="10918371" cy="5027247"/>
          </a:xfrm>
        </p:spPr>
      </p:pic>
      <p:sp>
        <p:nvSpPr>
          <p:cNvPr id="7" name="Metin kutusu 6">
            <a:extLst>
              <a:ext uri="{FF2B5EF4-FFF2-40B4-BE49-F238E27FC236}">
                <a16:creationId xmlns:a16="http://schemas.microsoft.com/office/drawing/2014/main" id="{B1183114-33C3-38C8-0536-DCC2D4F869E5}"/>
              </a:ext>
            </a:extLst>
          </p:cNvPr>
          <p:cNvSpPr txBox="1"/>
          <p:nvPr/>
        </p:nvSpPr>
        <p:spPr>
          <a:xfrm flipH="1">
            <a:off x="0" y="1077685"/>
            <a:ext cx="4746498" cy="369332"/>
          </a:xfrm>
          <a:prstGeom prst="rect">
            <a:avLst/>
          </a:prstGeom>
          <a:noFill/>
        </p:spPr>
        <p:txBody>
          <a:bodyPr wrap="square" rtlCol="0">
            <a:spAutoFit/>
          </a:bodyPr>
          <a:lstStyle/>
          <a:p>
            <a:r>
              <a:rPr lang="tr-TR" dirty="0"/>
              <a:t>2019 HT Uzlaşı raporu </a:t>
            </a:r>
          </a:p>
        </p:txBody>
      </p:sp>
    </p:spTree>
    <p:extLst>
      <p:ext uri="{BB962C8B-B14F-4D97-AF65-F5344CB8AC3E}">
        <p14:creationId xmlns:p14="http://schemas.microsoft.com/office/powerpoint/2010/main" val="1482498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2B28D3A-8CCB-F587-FA4D-0CA133CA406D}"/>
              </a:ext>
            </a:extLst>
          </p:cNvPr>
          <p:cNvSpPr/>
          <p:nvPr/>
        </p:nvSpPr>
        <p:spPr>
          <a:xfrm>
            <a:off x="6291943" y="5682343"/>
            <a:ext cx="5497286" cy="957943"/>
          </a:xfrm>
          <a:prstGeom prst="rect">
            <a:avLst/>
          </a:prstGeom>
          <a:noFill/>
          <a:ln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4">
            <a:extLst>
              <a:ext uri="{FF2B5EF4-FFF2-40B4-BE49-F238E27FC236}">
                <a16:creationId xmlns:a16="http://schemas.microsoft.com/office/drawing/2014/main" id="{49113E4B-1F26-0749-05EF-3EB514C3BA85}"/>
              </a:ext>
            </a:extLst>
          </p:cNvPr>
          <p:cNvSpPr>
            <a:spLocks noGrp="1"/>
          </p:cNvSpPr>
          <p:nvPr>
            <p:ph idx="1"/>
          </p:nvPr>
        </p:nvSpPr>
        <p:spPr/>
        <p:txBody>
          <a:bodyPr/>
          <a:lstStyle/>
          <a:p>
            <a:endParaRPr lang="tr-TR" dirty="0"/>
          </a:p>
        </p:txBody>
      </p:sp>
      <p:pic>
        <p:nvPicPr>
          <p:cNvPr id="8" name="Resim 7">
            <a:extLst>
              <a:ext uri="{FF2B5EF4-FFF2-40B4-BE49-F238E27FC236}">
                <a16:creationId xmlns:a16="http://schemas.microsoft.com/office/drawing/2014/main" id="{17772FF9-4AC2-482F-99B6-C273A95A47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3006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ABD8F7-5A9C-0D27-148C-81146B0AE79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FEF15C5-0B16-2142-9865-082F7E5ACC03}"/>
              </a:ext>
            </a:extLst>
          </p:cNvPr>
          <p:cNvSpPr>
            <a:spLocks noGrp="1"/>
          </p:cNvSpPr>
          <p:nvPr>
            <p:ph idx="1"/>
          </p:nvPr>
        </p:nvSpPr>
        <p:spPr/>
        <p:txBody>
          <a:bodyPr/>
          <a:lstStyle/>
          <a:p>
            <a:endParaRPr lang="tr-TR"/>
          </a:p>
        </p:txBody>
      </p:sp>
      <p:pic>
        <p:nvPicPr>
          <p:cNvPr id="4" name="İçerik Yer Tutucusu 3">
            <a:extLst>
              <a:ext uri="{FF2B5EF4-FFF2-40B4-BE49-F238E27FC236}">
                <a16:creationId xmlns:a16="http://schemas.microsoft.com/office/drawing/2014/main" id="{EA330541-1694-229C-496A-45901CAE18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4592"/>
          </a:xfrm>
          <a:custGeom>
            <a:avLst/>
            <a:gdLst>
              <a:gd name="connsiteX0" fmla="*/ 0 w 12192000"/>
              <a:gd name="connsiteY0" fmla="*/ 0 h 6664592"/>
              <a:gd name="connsiteX1" fmla="*/ 458651 w 12192000"/>
              <a:gd name="connsiteY1" fmla="*/ 0 h 6664592"/>
              <a:gd name="connsiteX2" fmla="*/ 673463 w 12192000"/>
              <a:gd name="connsiteY2" fmla="*/ 0 h 6664592"/>
              <a:gd name="connsiteX3" fmla="*/ 1497874 w 12192000"/>
              <a:gd name="connsiteY3" fmla="*/ 0 h 6664592"/>
              <a:gd name="connsiteX4" fmla="*/ 1956526 w 12192000"/>
              <a:gd name="connsiteY4" fmla="*/ 0 h 6664592"/>
              <a:gd name="connsiteX5" fmla="*/ 2415177 w 12192000"/>
              <a:gd name="connsiteY5" fmla="*/ 0 h 6664592"/>
              <a:gd name="connsiteX6" fmla="*/ 3239589 w 12192000"/>
              <a:gd name="connsiteY6" fmla="*/ 0 h 6664592"/>
              <a:gd name="connsiteX7" fmla="*/ 3576320 w 12192000"/>
              <a:gd name="connsiteY7" fmla="*/ 0 h 6664592"/>
              <a:gd name="connsiteX8" fmla="*/ 4400731 w 12192000"/>
              <a:gd name="connsiteY8" fmla="*/ 0 h 6664592"/>
              <a:gd name="connsiteX9" fmla="*/ 5225143 w 12192000"/>
              <a:gd name="connsiteY9" fmla="*/ 0 h 6664592"/>
              <a:gd name="connsiteX10" fmla="*/ 5805714 w 12192000"/>
              <a:gd name="connsiteY10" fmla="*/ 0 h 6664592"/>
              <a:gd name="connsiteX11" fmla="*/ 6630126 w 12192000"/>
              <a:gd name="connsiteY11" fmla="*/ 0 h 6664592"/>
              <a:gd name="connsiteX12" fmla="*/ 7088777 w 12192000"/>
              <a:gd name="connsiteY12" fmla="*/ 0 h 6664592"/>
              <a:gd name="connsiteX13" fmla="*/ 7547429 w 12192000"/>
              <a:gd name="connsiteY13" fmla="*/ 0 h 6664592"/>
              <a:gd name="connsiteX14" fmla="*/ 8249920 w 12192000"/>
              <a:gd name="connsiteY14" fmla="*/ 0 h 6664592"/>
              <a:gd name="connsiteX15" fmla="*/ 8708571 w 12192000"/>
              <a:gd name="connsiteY15" fmla="*/ 0 h 6664592"/>
              <a:gd name="connsiteX16" fmla="*/ 9532983 w 12192000"/>
              <a:gd name="connsiteY16" fmla="*/ 0 h 6664592"/>
              <a:gd name="connsiteX17" fmla="*/ 10357394 w 12192000"/>
              <a:gd name="connsiteY17" fmla="*/ 0 h 6664592"/>
              <a:gd name="connsiteX18" fmla="*/ 10937966 w 12192000"/>
              <a:gd name="connsiteY18" fmla="*/ 0 h 6664592"/>
              <a:gd name="connsiteX19" fmla="*/ 11396617 w 12192000"/>
              <a:gd name="connsiteY19" fmla="*/ 0 h 6664592"/>
              <a:gd name="connsiteX20" fmla="*/ 11611429 w 12192000"/>
              <a:gd name="connsiteY20" fmla="*/ 0 h 6664592"/>
              <a:gd name="connsiteX21" fmla="*/ 12192000 w 12192000"/>
              <a:gd name="connsiteY21" fmla="*/ 0 h 6664592"/>
              <a:gd name="connsiteX22" fmla="*/ 12192000 w 12192000"/>
              <a:gd name="connsiteY22" fmla="*/ 422091 h 6664592"/>
              <a:gd name="connsiteX23" fmla="*/ 12192000 w 12192000"/>
              <a:gd name="connsiteY23" fmla="*/ 910828 h 6664592"/>
              <a:gd name="connsiteX24" fmla="*/ 12192000 w 12192000"/>
              <a:gd name="connsiteY24" fmla="*/ 1332918 h 6664592"/>
              <a:gd name="connsiteX25" fmla="*/ 12192000 w 12192000"/>
              <a:gd name="connsiteY25" fmla="*/ 1954947 h 6664592"/>
              <a:gd name="connsiteX26" fmla="*/ 12192000 w 12192000"/>
              <a:gd name="connsiteY26" fmla="*/ 2510330 h 6664592"/>
              <a:gd name="connsiteX27" fmla="*/ 12192000 w 12192000"/>
              <a:gd name="connsiteY27" fmla="*/ 3065712 h 6664592"/>
              <a:gd name="connsiteX28" fmla="*/ 12192000 w 12192000"/>
              <a:gd name="connsiteY28" fmla="*/ 3754387 h 6664592"/>
              <a:gd name="connsiteX29" fmla="*/ 12192000 w 12192000"/>
              <a:gd name="connsiteY29" fmla="*/ 4376415 h 6664592"/>
              <a:gd name="connsiteX30" fmla="*/ 12192000 w 12192000"/>
              <a:gd name="connsiteY30" fmla="*/ 4731860 h 6664592"/>
              <a:gd name="connsiteX31" fmla="*/ 12192000 w 12192000"/>
              <a:gd name="connsiteY31" fmla="*/ 5220597 h 6664592"/>
              <a:gd name="connsiteX32" fmla="*/ 12192000 w 12192000"/>
              <a:gd name="connsiteY32" fmla="*/ 5909272 h 6664592"/>
              <a:gd name="connsiteX33" fmla="*/ 12192000 w 12192000"/>
              <a:gd name="connsiteY33" fmla="*/ 6664592 h 6664592"/>
              <a:gd name="connsiteX34" fmla="*/ 11489509 w 12192000"/>
              <a:gd name="connsiteY34" fmla="*/ 6664592 h 6664592"/>
              <a:gd name="connsiteX35" fmla="*/ 11274697 w 12192000"/>
              <a:gd name="connsiteY35" fmla="*/ 6664592 h 6664592"/>
              <a:gd name="connsiteX36" fmla="*/ 10937966 w 12192000"/>
              <a:gd name="connsiteY36" fmla="*/ 6664592 h 6664592"/>
              <a:gd name="connsiteX37" fmla="*/ 10235474 w 12192000"/>
              <a:gd name="connsiteY37" fmla="*/ 6664592 h 6664592"/>
              <a:gd name="connsiteX38" fmla="*/ 9898743 w 12192000"/>
              <a:gd name="connsiteY38" fmla="*/ 6664592 h 6664592"/>
              <a:gd name="connsiteX39" fmla="*/ 9683931 w 12192000"/>
              <a:gd name="connsiteY39" fmla="*/ 6664592 h 6664592"/>
              <a:gd name="connsiteX40" fmla="*/ 9347200 w 12192000"/>
              <a:gd name="connsiteY40" fmla="*/ 6664592 h 6664592"/>
              <a:gd name="connsiteX41" fmla="*/ 8888549 w 12192000"/>
              <a:gd name="connsiteY41" fmla="*/ 6664592 h 6664592"/>
              <a:gd name="connsiteX42" fmla="*/ 8307977 w 12192000"/>
              <a:gd name="connsiteY42" fmla="*/ 6664592 h 6664592"/>
              <a:gd name="connsiteX43" fmla="*/ 7971246 w 12192000"/>
              <a:gd name="connsiteY43" fmla="*/ 6664592 h 6664592"/>
              <a:gd name="connsiteX44" fmla="*/ 7146834 w 12192000"/>
              <a:gd name="connsiteY44" fmla="*/ 6664592 h 6664592"/>
              <a:gd name="connsiteX45" fmla="*/ 6566263 w 12192000"/>
              <a:gd name="connsiteY45" fmla="*/ 6664592 h 6664592"/>
              <a:gd name="connsiteX46" fmla="*/ 5741851 w 12192000"/>
              <a:gd name="connsiteY46" fmla="*/ 6664592 h 6664592"/>
              <a:gd name="connsiteX47" fmla="*/ 5039360 w 12192000"/>
              <a:gd name="connsiteY47" fmla="*/ 6664592 h 6664592"/>
              <a:gd name="connsiteX48" fmla="*/ 4580709 w 12192000"/>
              <a:gd name="connsiteY48" fmla="*/ 6664592 h 6664592"/>
              <a:gd name="connsiteX49" fmla="*/ 3878217 w 12192000"/>
              <a:gd name="connsiteY49" fmla="*/ 6664592 h 6664592"/>
              <a:gd name="connsiteX50" fmla="*/ 3541486 w 12192000"/>
              <a:gd name="connsiteY50" fmla="*/ 6664592 h 6664592"/>
              <a:gd name="connsiteX51" fmla="*/ 2960914 w 12192000"/>
              <a:gd name="connsiteY51" fmla="*/ 6664592 h 6664592"/>
              <a:gd name="connsiteX52" fmla="*/ 2746103 w 12192000"/>
              <a:gd name="connsiteY52" fmla="*/ 6664592 h 6664592"/>
              <a:gd name="connsiteX53" fmla="*/ 1921691 w 12192000"/>
              <a:gd name="connsiteY53" fmla="*/ 6664592 h 6664592"/>
              <a:gd name="connsiteX54" fmla="*/ 1341120 w 12192000"/>
              <a:gd name="connsiteY54" fmla="*/ 6664592 h 6664592"/>
              <a:gd name="connsiteX55" fmla="*/ 516709 w 12192000"/>
              <a:gd name="connsiteY55" fmla="*/ 6664592 h 6664592"/>
              <a:gd name="connsiteX56" fmla="*/ 0 w 12192000"/>
              <a:gd name="connsiteY56" fmla="*/ 6664592 h 6664592"/>
              <a:gd name="connsiteX57" fmla="*/ 0 w 12192000"/>
              <a:gd name="connsiteY57" fmla="*/ 6242501 h 6664592"/>
              <a:gd name="connsiteX58" fmla="*/ 0 w 12192000"/>
              <a:gd name="connsiteY58" fmla="*/ 5553827 h 6664592"/>
              <a:gd name="connsiteX59" fmla="*/ 0 w 12192000"/>
              <a:gd name="connsiteY59" fmla="*/ 4998444 h 6664592"/>
              <a:gd name="connsiteX60" fmla="*/ 0 w 12192000"/>
              <a:gd name="connsiteY60" fmla="*/ 4642999 h 6664592"/>
              <a:gd name="connsiteX61" fmla="*/ 0 w 12192000"/>
              <a:gd name="connsiteY61" fmla="*/ 4087616 h 6664592"/>
              <a:gd name="connsiteX62" fmla="*/ 0 w 12192000"/>
              <a:gd name="connsiteY62" fmla="*/ 3598880 h 6664592"/>
              <a:gd name="connsiteX63" fmla="*/ 0 w 12192000"/>
              <a:gd name="connsiteY63" fmla="*/ 3110143 h 6664592"/>
              <a:gd name="connsiteX64" fmla="*/ 0 w 12192000"/>
              <a:gd name="connsiteY64" fmla="*/ 2621406 h 6664592"/>
              <a:gd name="connsiteX65" fmla="*/ 0 w 12192000"/>
              <a:gd name="connsiteY65" fmla="*/ 2132669 h 6664592"/>
              <a:gd name="connsiteX66" fmla="*/ 0 w 12192000"/>
              <a:gd name="connsiteY66" fmla="*/ 1510641 h 6664592"/>
              <a:gd name="connsiteX67" fmla="*/ 0 w 12192000"/>
              <a:gd name="connsiteY67" fmla="*/ 955258 h 6664592"/>
              <a:gd name="connsiteX68" fmla="*/ 0 w 12192000"/>
              <a:gd name="connsiteY68" fmla="*/ 599813 h 6664592"/>
              <a:gd name="connsiteX69" fmla="*/ 0 w 12192000"/>
              <a:gd name="connsiteY69" fmla="*/ 0 h 66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664592" extrusionOk="0">
                <a:moveTo>
                  <a:pt x="0" y="0"/>
                </a:moveTo>
                <a:cubicBezTo>
                  <a:pt x="117127" y="-5097"/>
                  <a:pt x="305253" y="1402"/>
                  <a:pt x="458651" y="0"/>
                </a:cubicBezTo>
                <a:cubicBezTo>
                  <a:pt x="612049" y="-1402"/>
                  <a:pt x="595207" y="19573"/>
                  <a:pt x="673463" y="0"/>
                </a:cubicBezTo>
                <a:cubicBezTo>
                  <a:pt x="751719" y="-19573"/>
                  <a:pt x="1110976" y="2947"/>
                  <a:pt x="1497874" y="0"/>
                </a:cubicBezTo>
                <a:cubicBezTo>
                  <a:pt x="1884772" y="-2947"/>
                  <a:pt x="1727277" y="12394"/>
                  <a:pt x="1956526" y="0"/>
                </a:cubicBezTo>
                <a:cubicBezTo>
                  <a:pt x="2185775" y="-12394"/>
                  <a:pt x="2186037" y="21439"/>
                  <a:pt x="2415177" y="0"/>
                </a:cubicBezTo>
                <a:cubicBezTo>
                  <a:pt x="2644317" y="-21439"/>
                  <a:pt x="2980375" y="35203"/>
                  <a:pt x="3239589" y="0"/>
                </a:cubicBezTo>
                <a:cubicBezTo>
                  <a:pt x="3498803" y="-35203"/>
                  <a:pt x="3499976" y="366"/>
                  <a:pt x="3576320" y="0"/>
                </a:cubicBezTo>
                <a:cubicBezTo>
                  <a:pt x="3652664" y="-366"/>
                  <a:pt x="4027617" y="80807"/>
                  <a:pt x="4400731" y="0"/>
                </a:cubicBezTo>
                <a:cubicBezTo>
                  <a:pt x="4773845" y="-80807"/>
                  <a:pt x="4838935" y="27413"/>
                  <a:pt x="5225143" y="0"/>
                </a:cubicBezTo>
                <a:cubicBezTo>
                  <a:pt x="5611351" y="-27413"/>
                  <a:pt x="5670159" y="30339"/>
                  <a:pt x="5805714" y="0"/>
                </a:cubicBezTo>
                <a:cubicBezTo>
                  <a:pt x="5941269" y="-30339"/>
                  <a:pt x="6367077" y="29593"/>
                  <a:pt x="6630126" y="0"/>
                </a:cubicBezTo>
                <a:cubicBezTo>
                  <a:pt x="6893175" y="-29593"/>
                  <a:pt x="6919581" y="35567"/>
                  <a:pt x="7088777" y="0"/>
                </a:cubicBezTo>
                <a:cubicBezTo>
                  <a:pt x="7257973" y="-35567"/>
                  <a:pt x="7359908" y="46992"/>
                  <a:pt x="7547429" y="0"/>
                </a:cubicBezTo>
                <a:cubicBezTo>
                  <a:pt x="7734950" y="-46992"/>
                  <a:pt x="8044814" y="40653"/>
                  <a:pt x="8249920" y="0"/>
                </a:cubicBezTo>
                <a:cubicBezTo>
                  <a:pt x="8455026" y="-40653"/>
                  <a:pt x="8489644" y="23818"/>
                  <a:pt x="8708571" y="0"/>
                </a:cubicBezTo>
                <a:cubicBezTo>
                  <a:pt x="8927498" y="-23818"/>
                  <a:pt x="9259545" y="8651"/>
                  <a:pt x="9532983" y="0"/>
                </a:cubicBezTo>
                <a:cubicBezTo>
                  <a:pt x="9806421" y="-8651"/>
                  <a:pt x="10032831" y="97126"/>
                  <a:pt x="10357394" y="0"/>
                </a:cubicBezTo>
                <a:cubicBezTo>
                  <a:pt x="10681957" y="-97126"/>
                  <a:pt x="10669289" y="18621"/>
                  <a:pt x="10937966" y="0"/>
                </a:cubicBezTo>
                <a:cubicBezTo>
                  <a:pt x="11206643" y="-18621"/>
                  <a:pt x="11228125" y="49914"/>
                  <a:pt x="11396617" y="0"/>
                </a:cubicBezTo>
                <a:cubicBezTo>
                  <a:pt x="11565109" y="-49914"/>
                  <a:pt x="11567903" y="2966"/>
                  <a:pt x="11611429" y="0"/>
                </a:cubicBezTo>
                <a:cubicBezTo>
                  <a:pt x="11654955" y="-2966"/>
                  <a:pt x="11909242" y="42336"/>
                  <a:pt x="12192000" y="0"/>
                </a:cubicBezTo>
                <a:cubicBezTo>
                  <a:pt x="12211671" y="90167"/>
                  <a:pt x="12187893" y="315888"/>
                  <a:pt x="12192000" y="422091"/>
                </a:cubicBezTo>
                <a:cubicBezTo>
                  <a:pt x="12196107" y="528294"/>
                  <a:pt x="12157283" y="744050"/>
                  <a:pt x="12192000" y="910828"/>
                </a:cubicBezTo>
                <a:cubicBezTo>
                  <a:pt x="12226717" y="1077606"/>
                  <a:pt x="12183428" y="1242554"/>
                  <a:pt x="12192000" y="1332918"/>
                </a:cubicBezTo>
                <a:cubicBezTo>
                  <a:pt x="12200572" y="1423282"/>
                  <a:pt x="12146937" y="1702230"/>
                  <a:pt x="12192000" y="1954947"/>
                </a:cubicBezTo>
                <a:cubicBezTo>
                  <a:pt x="12237063" y="2207664"/>
                  <a:pt x="12144748" y="2278343"/>
                  <a:pt x="12192000" y="2510330"/>
                </a:cubicBezTo>
                <a:cubicBezTo>
                  <a:pt x="12239252" y="2742317"/>
                  <a:pt x="12132092" y="2930591"/>
                  <a:pt x="12192000" y="3065712"/>
                </a:cubicBezTo>
                <a:cubicBezTo>
                  <a:pt x="12251908" y="3200833"/>
                  <a:pt x="12179672" y="3433775"/>
                  <a:pt x="12192000" y="3754387"/>
                </a:cubicBezTo>
                <a:cubicBezTo>
                  <a:pt x="12204328" y="4074999"/>
                  <a:pt x="12178066" y="4166893"/>
                  <a:pt x="12192000" y="4376415"/>
                </a:cubicBezTo>
                <a:cubicBezTo>
                  <a:pt x="12205934" y="4585937"/>
                  <a:pt x="12186262" y="4561413"/>
                  <a:pt x="12192000" y="4731860"/>
                </a:cubicBezTo>
                <a:cubicBezTo>
                  <a:pt x="12197738" y="4902307"/>
                  <a:pt x="12157174" y="5052187"/>
                  <a:pt x="12192000" y="5220597"/>
                </a:cubicBezTo>
                <a:cubicBezTo>
                  <a:pt x="12226826" y="5389007"/>
                  <a:pt x="12120273" y="5604492"/>
                  <a:pt x="12192000" y="5909272"/>
                </a:cubicBezTo>
                <a:cubicBezTo>
                  <a:pt x="12263727" y="6214052"/>
                  <a:pt x="12108500" y="6447914"/>
                  <a:pt x="12192000" y="6664592"/>
                </a:cubicBezTo>
                <a:cubicBezTo>
                  <a:pt x="12011855" y="6696940"/>
                  <a:pt x="11686353" y="6596047"/>
                  <a:pt x="11489509" y="6664592"/>
                </a:cubicBezTo>
                <a:cubicBezTo>
                  <a:pt x="11292665" y="6733137"/>
                  <a:pt x="11374661" y="6642739"/>
                  <a:pt x="11274697" y="6664592"/>
                </a:cubicBezTo>
                <a:cubicBezTo>
                  <a:pt x="11174733" y="6686445"/>
                  <a:pt x="11025090" y="6664466"/>
                  <a:pt x="10937966" y="6664592"/>
                </a:cubicBezTo>
                <a:cubicBezTo>
                  <a:pt x="10850842" y="6664718"/>
                  <a:pt x="10414506" y="6595549"/>
                  <a:pt x="10235474" y="6664592"/>
                </a:cubicBezTo>
                <a:cubicBezTo>
                  <a:pt x="10056442" y="6733635"/>
                  <a:pt x="10023465" y="6649615"/>
                  <a:pt x="9898743" y="6664592"/>
                </a:cubicBezTo>
                <a:cubicBezTo>
                  <a:pt x="9774021" y="6679569"/>
                  <a:pt x="9730552" y="6657520"/>
                  <a:pt x="9683931" y="6664592"/>
                </a:cubicBezTo>
                <a:cubicBezTo>
                  <a:pt x="9637310" y="6671664"/>
                  <a:pt x="9429877" y="6664325"/>
                  <a:pt x="9347200" y="6664592"/>
                </a:cubicBezTo>
                <a:cubicBezTo>
                  <a:pt x="9264523" y="6664859"/>
                  <a:pt x="8986644" y="6623273"/>
                  <a:pt x="8888549" y="6664592"/>
                </a:cubicBezTo>
                <a:cubicBezTo>
                  <a:pt x="8790454" y="6705911"/>
                  <a:pt x="8519798" y="6622092"/>
                  <a:pt x="8307977" y="6664592"/>
                </a:cubicBezTo>
                <a:cubicBezTo>
                  <a:pt x="8096156" y="6707092"/>
                  <a:pt x="8039106" y="6653119"/>
                  <a:pt x="7971246" y="6664592"/>
                </a:cubicBezTo>
                <a:cubicBezTo>
                  <a:pt x="7903386" y="6676065"/>
                  <a:pt x="7390064" y="6641269"/>
                  <a:pt x="7146834" y="6664592"/>
                </a:cubicBezTo>
                <a:cubicBezTo>
                  <a:pt x="6903604" y="6687915"/>
                  <a:pt x="6833830" y="6614444"/>
                  <a:pt x="6566263" y="6664592"/>
                </a:cubicBezTo>
                <a:cubicBezTo>
                  <a:pt x="6298696" y="6714740"/>
                  <a:pt x="5983265" y="6599996"/>
                  <a:pt x="5741851" y="6664592"/>
                </a:cubicBezTo>
                <a:cubicBezTo>
                  <a:pt x="5500437" y="6729188"/>
                  <a:pt x="5209564" y="6660428"/>
                  <a:pt x="5039360" y="6664592"/>
                </a:cubicBezTo>
                <a:cubicBezTo>
                  <a:pt x="4869156" y="6668756"/>
                  <a:pt x="4716100" y="6609810"/>
                  <a:pt x="4580709" y="6664592"/>
                </a:cubicBezTo>
                <a:cubicBezTo>
                  <a:pt x="4445318" y="6719374"/>
                  <a:pt x="4208098" y="6613636"/>
                  <a:pt x="3878217" y="6664592"/>
                </a:cubicBezTo>
                <a:cubicBezTo>
                  <a:pt x="3548336" y="6715548"/>
                  <a:pt x="3667819" y="6647844"/>
                  <a:pt x="3541486" y="6664592"/>
                </a:cubicBezTo>
                <a:cubicBezTo>
                  <a:pt x="3415153" y="6681340"/>
                  <a:pt x="3078750" y="6600311"/>
                  <a:pt x="2960914" y="6664592"/>
                </a:cubicBezTo>
                <a:cubicBezTo>
                  <a:pt x="2843078" y="6728873"/>
                  <a:pt x="2790053" y="6649920"/>
                  <a:pt x="2746103" y="6664592"/>
                </a:cubicBezTo>
                <a:cubicBezTo>
                  <a:pt x="2702153" y="6679264"/>
                  <a:pt x="2126980" y="6586873"/>
                  <a:pt x="1921691" y="6664592"/>
                </a:cubicBezTo>
                <a:cubicBezTo>
                  <a:pt x="1716402" y="6742311"/>
                  <a:pt x="1613961" y="6635498"/>
                  <a:pt x="1341120" y="6664592"/>
                </a:cubicBezTo>
                <a:cubicBezTo>
                  <a:pt x="1068279" y="6693686"/>
                  <a:pt x="682891" y="6620488"/>
                  <a:pt x="516709" y="6664592"/>
                </a:cubicBezTo>
                <a:cubicBezTo>
                  <a:pt x="350527" y="6708696"/>
                  <a:pt x="216644" y="6611047"/>
                  <a:pt x="0" y="6664592"/>
                </a:cubicBezTo>
                <a:cubicBezTo>
                  <a:pt x="-36876" y="6531150"/>
                  <a:pt x="23269" y="6329350"/>
                  <a:pt x="0" y="6242501"/>
                </a:cubicBezTo>
                <a:cubicBezTo>
                  <a:pt x="-23269" y="6155652"/>
                  <a:pt x="49959" y="5824101"/>
                  <a:pt x="0" y="5553827"/>
                </a:cubicBezTo>
                <a:cubicBezTo>
                  <a:pt x="-49959" y="5283553"/>
                  <a:pt x="603" y="5181501"/>
                  <a:pt x="0" y="4998444"/>
                </a:cubicBezTo>
                <a:cubicBezTo>
                  <a:pt x="-603" y="4815387"/>
                  <a:pt x="34519" y="4777000"/>
                  <a:pt x="0" y="4642999"/>
                </a:cubicBezTo>
                <a:cubicBezTo>
                  <a:pt x="-34519" y="4508999"/>
                  <a:pt x="45334" y="4363555"/>
                  <a:pt x="0" y="4087616"/>
                </a:cubicBezTo>
                <a:cubicBezTo>
                  <a:pt x="-45334" y="3811677"/>
                  <a:pt x="16595" y="3800961"/>
                  <a:pt x="0" y="3598880"/>
                </a:cubicBezTo>
                <a:cubicBezTo>
                  <a:pt x="-16595" y="3396799"/>
                  <a:pt x="43386" y="3344572"/>
                  <a:pt x="0" y="3110143"/>
                </a:cubicBezTo>
                <a:cubicBezTo>
                  <a:pt x="-43386" y="2875714"/>
                  <a:pt x="40770" y="2735984"/>
                  <a:pt x="0" y="2621406"/>
                </a:cubicBezTo>
                <a:cubicBezTo>
                  <a:pt x="-40770" y="2506828"/>
                  <a:pt x="12833" y="2369567"/>
                  <a:pt x="0" y="2132669"/>
                </a:cubicBezTo>
                <a:cubicBezTo>
                  <a:pt x="-12833" y="1895771"/>
                  <a:pt x="72338" y="1808376"/>
                  <a:pt x="0" y="1510641"/>
                </a:cubicBezTo>
                <a:cubicBezTo>
                  <a:pt x="-72338" y="1212906"/>
                  <a:pt x="19669" y="1148854"/>
                  <a:pt x="0" y="955258"/>
                </a:cubicBezTo>
                <a:cubicBezTo>
                  <a:pt x="-19669" y="761662"/>
                  <a:pt x="3340" y="763258"/>
                  <a:pt x="0" y="599813"/>
                </a:cubicBezTo>
                <a:cubicBezTo>
                  <a:pt x="-3340" y="436368"/>
                  <a:pt x="37490" y="154572"/>
                  <a:pt x="0" y="0"/>
                </a:cubicBezTo>
                <a:close/>
              </a:path>
            </a:pathLst>
          </a:custGeom>
          <a:noFill/>
          <a:ln>
            <a:gradFill>
              <a:gsLst>
                <a:gs pos="0">
                  <a:schemeClr val="tx1"/>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878557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781560-B5F3-F72A-E2F2-A87349AC8B48}"/>
              </a:ext>
            </a:extLst>
          </p:cNvPr>
          <p:cNvSpPr>
            <a:spLocks noGrp="1"/>
          </p:cNvSpPr>
          <p:nvPr>
            <p:ph type="title"/>
          </p:nvPr>
        </p:nvSpPr>
        <p:spPr/>
        <p:txBody>
          <a:bodyPr/>
          <a:lstStyle/>
          <a:p>
            <a:r>
              <a:rPr lang="tr-TR" dirty="0"/>
              <a:t>TEMD 2022</a:t>
            </a:r>
          </a:p>
        </p:txBody>
      </p:sp>
      <p:sp>
        <p:nvSpPr>
          <p:cNvPr id="3" name="İçerik Yer Tutucusu 2">
            <a:extLst>
              <a:ext uri="{FF2B5EF4-FFF2-40B4-BE49-F238E27FC236}">
                <a16:creationId xmlns:a16="http://schemas.microsoft.com/office/drawing/2014/main" id="{0DA24193-A949-5FF1-174E-AE0582571163}"/>
              </a:ext>
            </a:extLst>
          </p:cNvPr>
          <p:cNvSpPr>
            <a:spLocks noGrp="1"/>
          </p:cNvSpPr>
          <p:nvPr>
            <p:ph idx="1"/>
          </p:nvPr>
        </p:nvSpPr>
        <p:spPr/>
        <p:txBody>
          <a:bodyPr/>
          <a:lstStyle/>
          <a:p>
            <a:endParaRPr lang="tr-TR" dirty="0"/>
          </a:p>
        </p:txBody>
      </p:sp>
      <p:pic>
        <p:nvPicPr>
          <p:cNvPr id="5" name="Resim 4">
            <a:extLst>
              <a:ext uri="{FF2B5EF4-FFF2-40B4-BE49-F238E27FC236}">
                <a16:creationId xmlns:a16="http://schemas.microsoft.com/office/drawing/2014/main" id="{E71C6940-DDD0-5557-67C0-2B4F17F49C57}"/>
              </a:ext>
            </a:extLst>
          </p:cNvPr>
          <p:cNvPicPr>
            <a:picLocks noChangeAspect="1"/>
          </p:cNvPicPr>
          <p:nvPr/>
        </p:nvPicPr>
        <p:blipFill>
          <a:blip r:embed="rId2"/>
          <a:stretch>
            <a:fillRect/>
          </a:stretch>
        </p:blipFill>
        <p:spPr>
          <a:xfrm>
            <a:off x="0" y="1690688"/>
            <a:ext cx="12192000" cy="5091112"/>
          </a:xfrm>
          <a:prstGeom prst="rect">
            <a:avLst/>
          </a:prstGeom>
        </p:spPr>
      </p:pic>
    </p:spTree>
    <p:extLst>
      <p:ext uri="{BB962C8B-B14F-4D97-AF65-F5344CB8AC3E}">
        <p14:creationId xmlns:p14="http://schemas.microsoft.com/office/powerpoint/2010/main" val="208259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C3B355F-29DF-1E18-6C88-BB4B97C1E75E}"/>
              </a:ext>
            </a:extLst>
          </p:cNvPr>
          <p:cNvSpPr>
            <a:spLocks noGrp="1"/>
          </p:cNvSpPr>
          <p:nvPr>
            <p:ph type="title"/>
          </p:nvPr>
        </p:nvSpPr>
        <p:spPr>
          <a:xfrm>
            <a:off x="5297762" y="329184"/>
            <a:ext cx="6251110" cy="1783080"/>
          </a:xfrm>
        </p:spPr>
        <p:txBody>
          <a:bodyPr anchor="b">
            <a:normAutofit/>
          </a:bodyPr>
          <a:lstStyle/>
          <a:p>
            <a:r>
              <a:rPr lang="tr-TR" sz="5400"/>
              <a:t>Hipertansiyon Tanım </a:t>
            </a:r>
          </a:p>
        </p:txBody>
      </p:sp>
      <p:pic>
        <p:nvPicPr>
          <p:cNvPr id="13" name="Picture 4" descr="Kardiyogram">
            <a:extLst>
              <a:ext uri="{FF2B5EF4-FFF2-40B4-BE49-F238E27FC236}">
                <a16:creationId xmlns:a16="http://schemas.microsoft.com/office/drawing/2014/main" id="{2530D1AF-F3CC-E6B8-1FA4-3B3E25FFF62A}"/>
              </a:ext>
            </a:extLst>
          </p:cNvPr>
          <p:cNvPicPr>
            <a:picLocks noChangeAspect="1"/>
          </p:cNvPicPr>
          <p:nvPr/>
        </p:nvPicPr>
        <p:blipFill rotWithShape="1">
          <a:blip r:embed="rId2"/>
          <a:srcRect l="23746" r="3109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08E31FF-A591-B23D-0945-B8F68804B490}"/>
              </a:ext>
            </a:extLst>
          </p:cNvPr>
          <p:cNvSpPr>
            <a:spLocks noGrp="1"/>
          </p:cNvSpPr>
          <p:nvPr>
            <p:ph idx="1"/>
          </p:nvPr>
        </p:nvSpPr>
        <p:spPr>
          <a:xfrm>
            <a:off x="5297762" y="2706624"/>
            <a:ext cx="6251110" cy="3483864"/>
          </a:xfrm>
        </p:spPr>
        <p:txBody>
          <a:bodyPr>
            <a:normAutofit/>
          </a:bodyPr>
          <a:lstStyle/>
          <a:p>
            <a:r>
              <a:rPr lang="tr-TR" dirty="0"/>
              <a:t>Erişkinlerde (&gt;18 yaş) hekim tarafından yapılan tekrarlanan klinik ölçümler ile sistolik kan basıncı ≥140 mmHg ve/veya diyastolik kan basıncı ≥90 mmHg olması hipertansiyon olarak tanımlanır</a:t>
            </a:r>
            <a:r>
              <a:rPr lang="tr-TR" sz="2200" dirty="0"/>
              <a:t>					</a:t>
            </a:r>
          </a:p>
          <a:p>
            <a:pPr marL="0" indent="0">
              <a:buNone/>
            </a:pPr>
            <a:r>
              <a:rPr lang="tr-TR" sz="2200" dirty="0"/>
              <a:t>														                  </a:t>
            </a:r>
            <a:r>
              <a:rPr lang="tr-TR" sz="2200" b="1" dirty="0"/>
              <a:t>2019 </a:t>
            </a:r>
            <a:r>
              <a:rPr lang="tr-TR" sz="2200" b="1" dirty="0" err="1"/>
              <a:t>ht</a:t>
            </a:r>
            <a:r>
              <a:rPr lang="tr-TR" sz="2200" b="1" dirty="0"/>
              <a:t> uzlaşı raporu </a:t>
            </a:r>
          </a:p>
        </p:txBody>
      </p:sp>
    </p:spTree>
    <p:extLst>
      <p:ext uri="{BB962C8B-B14F-4D97-AF65-F5344CB8AC3E}">
        <p14:creationId xmlns:p14="http://schemas.microsoft.com/office/powerpoint/2010/main" val="2448388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şişe, iç mekan, plastik içeren bir resim">
            <a:extLst>
              <a:ext uri="{FF2B5EF4-FFF2-40B4-BE49-F238E27FC236}">
                <a16:creationId xmlns:a16="http://schemas.microsoft.com/office/drawing/2014/main" id="{1D554D02-C1C2-76FD-A8CB-51B833F9B5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Başlık 1">
            <a:extLst>
              <a:ext uri="{FF2B5EF4-FFF2-40B4-BE49-F238E27FC236}">
                <a16:creationId xmlns:a16="http://schemas.microsoft.com/office/drawing/2014/main" id="{3E781560-B5F3-F72A-E2F2-A87349AC8B48}"/>
              </a:ext>
            </a:extLst>
          </p:cNvPr>
          <p:cNvSpPr>
            <a:spLocks noGrp="1"/>
          </p:cNvSpPr>
          <p:nvPr>
            <p:ph type="title"/>
          </p:nvPr>
        </p:nvSpPr>
        <p:spPr>
          <a:xfrm>
            <a:off x="4088028" y="4479926"/>
            <a:ext cx="3437237" cy="1325563"/>
          </a:xfrm>
        </p:spPr>
        <p:txBody>
          <a:bodyPr>
            <a:noAutofit/>
          </a:bodyPr>
          <a:lstStyle/>
          <a:p>
            <a:r>
              <a:rPr lang="tr-TR" sz="6600" b="1" dirty="0"/>
              <a:t>TEDAVİ</a:t>
            </a:r>
          </a:p>
        </p:txBody>
      </p:sp>
    </p:spTree>
    <p:extLst>
      <p:ext uri="{BB962C8B-B14F-4D97-AF65-F5344CB8AC3E}">
        <p14:creationId xmlns:p14="http://schemas.microsoft.com/office/powerpoint/2010/main" val="1582085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F50B61-73B3-ED64-7FEB-299B2D3FD3F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1A104F4-972B-EA95-FAFB-8D55A6ABDD7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0EAD8E78-BCD6-5C55-B495-A238E76EA3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900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diyagram içeren bir resim">
            <a:extLst>
              <a:ext uri="{FF2B5EF4-FFF2-40B4-BE49-F238E27FC236}">
                <a16:creationId xmlns:a16="http://schemas.microsoft.com/office/drawing/2014/main" id="{ABBEF4C2-D675-70B9-AD5D-B4876372D2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466" y="523220"/>
            <a:ext cx="12069534" cy="6334780"/>
          </a:xfrm>
        </p:spPr>
      </p:pic>
      <p:sp>
        <p:nvSpPr>
          <p:cNvPr id="6" name="Metin kutusu 5">
            <a:extLst>
              <a:ext uri="{FF2B5EF4-FFF2-40B4-BE49-F238E27FC236}">
                <a16:creationId xmlns:a16="http://schemas.microsoft.com/office/drawing/2014/main" id="{47874156-7E4A-C233-AD88-55FBED7F22B4}"/>
              </a:ext>
            </a:extLst>
          </p:cNvPr>
          <p:cNvSpPr txBox="1"/>
          <p:nvPr/>
        </p:nvSpPr>
        <p:spPr>
          <a:xfrm>
            <a:off x="348343" y="0"/>
            <a:ext cx="3624943" cy="523220"/>
          </a:xfrm>
          <a:prstGeom prst="rect">
            <a:avLst/>
          </a:prstGeom>
          <a:noFill/>
        </p:spPr>
        <p:txBody>
          <a:bodyPr wrap="square" rtlCol="0">
            <a:spAutoFit/>
          </a:bodyPr>
          <a:lstStyle/>
          <a:p>
            <a:r>
              <a:rPr lang="tr-TR" sz="2800" b="1" dirty="0"/>
              <a:t>ESC/ESH</a:t>
            </a:r>
          </a:p>
        </p:txBody>
      </p:sp>
    </p:spTree>
    <p:extLst>
      <p:ext uri="{BB962C8B-B14F-4D97-AF65-F5344CB8AC3E}">
        <p14:creationId xmlns:p14="http://schemas.microsoft.com/office/powerpoint/2010/main" val="3602212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10BC22B-BC13-00F8-F75E-D554B11ACE61}"/>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EDE45C70-76AB-DAFE-AAAF-102152160601}"/>
              </a:ext>
            </a:extLst>
          </p:cNvPr>
          <p:cNvPicPr>
            <a:picLocks noChangeAspect="1"/>
          </p:cNvPicPr>
          <p:nvPr/>
        </p:nvPicPr>
        <p:blipFill>
          <a:blip r:embed="rId2"/>
          <a:stretch>
            <a:fillRect/>
          </a:stretch>
        </p:blipFill>
        <p:spPr>
          <a:xfrm>
            <a:off x="0" y="731446"/>
            <a:ext cx="12192000" cy="6126554"/>
          </a:xfrm>
          <a:prstGeom prst="rect">
            <a:avLst/>
          </a:prstGeom>
        </p:spPr>
      </p:pic>
      <p:sp>
        <p:nvSpPr>
          <p:cNvPr id="6" name="Metin kutusu 5">
            <a:extLst>
              <a:ext uri="{FF2B5EF4-FFF2-40B4-BE49-F238E27FC236}">
                <a16:creationId xmlns:a16="http://schemas.microsoft.com/office/drawing/2014/main" id="{D7FCD1D1-A0E2-A560-CED7-0AB8B6FAF749}"/>
              </a:ext>
            </a:extLst>
          </p:cNvPr>
          <p:cNvSpPr txBox="1"/>
          <p:nvPr/>
        </p:nvSpPr>
        <p:spPr>
          <a:xfrm>
            <a:off x="239485" y="130629"/>
            <a:ext cx="3984171" cy="369332"/>
          </a:xfrm>
          <a:prstGeom prst="rect">
            <a:avLst/>
          </a:prstGeom>
          <a:noFill/>
        </p:spPr>
        <p:txBody>
          <a:bodyPr wrap="square" rtlCol="0">
            <a:spAutoFit/>
          </a:bodyPr>
          <a:lstStyle/>
          <a:p>
            <a:r>
              <a:rPr lang="tr-TR" dirty="0"/>
              <a:t>2019 HT UZLAŞI RAPORU </a:t>
            </a:r>
          </a:p>
        </p:txBody>
      </p:sp>
    </p:spTree>
    <p:extLst>
      <p:ext uri="{BB962C8B-B14F-4D97-AF65-F5344CB8AC3E}">
        <p14:creationId xmlns:p14="http://schemas.microsoft.com/office/powerpoint/2010/main" val="4089495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06C7B8-4CAC-652A-4720-89FA19178949}"/>
              </a:ext>
            </a:extLst>
          </p:cNvPr>
          <p:cNvSpPr>
            <a:spLocks noGrp="1"/>
          </p:cNvSpPr>
          <p:nvPr>
            <p:ph type="title"/>
          </p:nvPr>
        </p:nvSpPr>
        <p:spPr/>
        <p:txBody>
          <a:bodyPr>
            <a:normAutofit/>
          </a:bodyPr>
          <a:lstStyle/>
          <a:p>
            <a:r>
              <a:rPr lang="tr-TR" sz="3200" b="0" i="0" u="none" strike="noStrike" baseline="0" dirty="0">
                <a:latin typeface="FranklinGothic-Medium"/>
              </a:rPr>
              <a:t>RİSK TEMELLİ YAKLAŞIM</a:t>
            </a:r>
            <a:endParaRPr lang="tr-TR" sz="3200" dirty="0"/>
          </a:p>
        </p:txBody>
      </p:sp>
      <p:sp>
        <p:nvSpPr>
          <p:cNvPr id="3" name="İçerik Yer Tutucusu 2">
            <a:extLst>
              <a:ext uri="{FF2B5EF4-FFF2-40B4-BE49-F238E27FC236}">
                <a16:creationId xmlns:a16="http://schemas.microsoft.com/office/drawing/2014/main" id="{B63B14ED-F588-85B7-80EC-585011648199}"/>
              </a:ext>
            </a:extLst>
          </p:cNvPr>
          <p:cNvSpPr>
            <a:spLocks noGrp="1"/>
          </p:cNvSpPr>
          <p:nvPr>
            <p:ph idx="1"/>
          </p:nvPr>
        </p:nvSpPr>
        <p:spPr/>
        <p:txBody>
          <a:bodyPr/>
          <a:lstStyle/>
          <a:p>
            <a:pPr algn="l"/>
            <a:r>
              <a:rPr lang="tr-TR" sz="1800" b="0" i="0" u="none" strike="noStrike" baseline="0" dirty="0">
                <a:latin typeface="Wingdings-Regular"/>
              </a:rPr>
              <a:t></a:t>
            </a:r>
            <a:r>
              <a:rPr lang="tr-TR" sz="1800" b="0" i="0" u="none" strike="noStrike" baseline="0" dirty="0">
                <a:latin typeface="FranklinGothic-Medium"/>
              </a:rPr>
              <a:t>Kan basıncı 130-139/80-89 mmHg aralığında olan ve yaşı &lt;65 olan bireylerde “risk temelli” yaklaşım savunulmaktadır</a:t>
            </a:r>
          </a:p>
          <a:p>
            <a:pPr marL="0" indent="0">
              <a:buNone/>
            </a:pPr>
            <a:r>
              <a:rPr lang="tr-TR" sz="2000" dirty="0">
                <a:latin typeface="FranklinGothic-Medium"/>
              </a:rPr>
              <a:t>            </a:t>
            </a:r>
            <a:r>
              <a:rPr lang="tr-TR" sz="2000" b="0" i="0" u="none" strike="noStrike" baseline="0" dirty="0">
                <a:latin typeface="FranklinGothic-Medium"/>
              </a:rPr>
              <a:t>Aşağıdakilerden en az 2 majör veya en az 1 majör + 2 minör kriter veya majör kriter olmaksızın 3 minör kriter bulunması durumunda hipertansiyon hastası “yüksek riskli” kabul edilir</a:t>
            </a:r>
            <a:endParaRPr lang="tr-TR" sz="2000" dirty="0"/>
          </a:p>
        </p:txBody>
      </p:sp>
      <p:pic>
        <p:nvPicPr>
          <p:cNvPr id="5" name="Resim 4">
            <a:extLst>
              <a:ext uri="{FF2B5EF4-FFF2-40B4-BE49-F238E27FC236}">
                <a16:creationId xmlns:a16="http://schemas.microsoft.com/office/drawing/2014/main" id="{086E73A3-D720-BB47-D8F2-994A79F42532}"/>
              </a:ext>
            </a:extLst>
          </p:cNvPr>
          <p:cNvPicPr>
            <a:picLocks noChangeAspect="1"/>
          </p:cNvPicPr>
          <p:nvPr/>
        </p:nvPicPr>
        <p:blipFill>
          <a:blip r:embed="rId2"/>
          <a:stretch>
            <a:fillRect/>
          </a:stretch>
        </p:blipFill>
        <p:spPr>
          <a:xfrm>
            <a:off x="1051505" y="3321555"/>
            <a:ext cx="3553152" cy="2567615"/>
          </a:xfrm>
          <a:prstGeom prst="rect">
            <a:avLst/>
          </a:prstGeom>
        </p:spPr>
      </p:pic>
      <p:pic>
        <p:nvPicPr>
          <p:cNvPr id="7" name="Resim 6">
            <a:extLst>
              <a:ext uri="{FF2B5EF4-FFF2-40B4-BE49-F238E27FC236}">
                <a16:creationId xmlns:a16="http://schemas.microsoft.com/office/drawing/2014/main" id="{4842B145-497C-AD1C-76D2-6C789522E1C6}"/>
              </a:ext>
            </a:extLst>
          </p:cNvPr>
          <p:cNvPicPr>
            <a:picLocks noChangeAspect="1"/>
          </p:cNvPicPr>
          <p:nvPr/>
        </p:nvPicPr>
        <p:blipFill>
          <a:blip r:embed="rId3"/>
          <a:stretch>
            <a:fillRect/>
          </a:stretch>
        </p:blipFill>
        <p:spPr>
          <a:xfrm>
            <a:off x="6342650" y="3321554"/>
            <a:ext cx="3563350" cy="2567615"/>
          </a:xfrm>
          <a:prstGeom prst="rect">
            <a:avLst/>
          </a:prstGeom>
        </p:spPr>
      </p:pic>
    </p:spTree>
    <p:extLst>
      <p:ext uri="{BB962C8B-B14F-4D97-AF65-F5344CB8AC3E}">
        <p14:creationId xmlns:p14="http://schemas.microsoft.com/office/powerpoint/2010/main" val="437476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E03682-15E6-24F3-FE8E-0B722782BCB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1C5F947-7EA3-ED1F-470E-E3B19601F11F}"/>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BCD091E8-ED9C-5733-B84C-F1F0D4E23305}"/>
              </a:ext>
            </a:extLst>
          </p:cNvPr>
          <p:cNvPicPr>
            <a:picLocks noChangeAspect="1"/>
          </p:cNvPicPr>
          <p:nvPr/>
        </p:nvPicPr>
        <p:blipFill>
          <a:blip r:embed="rId2"/>
          <a:stretch>
            <a:fillRect/>
          </a:stretch>
        </p:blipFill>
        <p:spPr>
          <a:xfrm>
            <a:off x="0" y="0"/>
            <a:ext cx="11593286" cy="6858000"/>
          </a:xfrm>
          <a:prstGeom prst="rect">
            <a:avLst/>
          </a:prstGeom>
        </p:spPr>
      </p:pic>
    </p:spTree>
    <p:extLst>
      <p:ext uri="{BB962C8B-B14F-4D97-AF65-F5344CB8AC3E}">
        <p14:creationId xmlns:p14="http://schemas.microsoft.com/office/powerpoint/2010/main" val="1044814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251F06-2678-0CED-8772-4C1DF771535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B9F04331-4209-2D8F-F487-FEBBD7AD8E51}"/>
              </a:ext>
            </a:extLst>
          </p:cNvPr>
          <p:cNvPicPr>
            <a:picLocks noGrp="1" noChangeAspect="1"/>
          </p:cNvPicPr>
          <p:nvPr>
            <p:ph idx="1"/>
          </p:nvPr>
        </p:nvPicPr>
        <p:blipFill>
          <a:blip r:embed="rId2"/>
          <a:stretch>
            <a:fillRect/>
          </a:stretch>
        </p:blipFill>
        <p:spPr>
          <a:xfrm>
            <a:off x="0" y="-90262"/>
            <a:ext cx="12192000" cy="6948261"/>
          </a:xfrm>
        </p:spPr>
      </p:pic>
    </p:spTree>
    <p:extLst>
      <p:ext uri="{BB962C8B-B14F-4D97-AF65-F5344CB8AC3E}">
        <p14:creationId xmlns:p14="http://schemas.microsoft.com/office/powerpoint/2010/main" val="3725423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A53D71-901B-E62B-F1CC-4640952E79D8}"/>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34F85CE9-A677-E6A9-1AFA-F3466E24B9C1}"/>
              </a:ext>
            </a:extLst>
          </p:cNvPr>
          <p:cNvPicPr>
            <a:picLocks noGrp="1" noChangeAspect="1"/>
          </p:cNvPicPr>
          <p:nvPr>
            <p:ph idx="1"/>
          </p:nvPr>
        </p:nvPicPr>
        <p:blipFill>
          <a:blip r:embed="rId2"/>
          <a:stretch>
            <a:fillRect/>
          </a:stretch>
        </p:blipFill>
        <p:spPr>
          <a:xfrm>
            <a:off x="-1" y="0"/>
            <a:ext cx="12094029" cy="7130062"/>
          </a:xfrm>
        </p:spPr>
      </p:pic>
    </p:spTree>
    <p:extLst>
      <p:ext uri="{BB962C8B-B14F-4D97-AF65-F5344CB8AC3E}">
        <p14:creationId xmlns:p14="http://schemas.microsoft.com/office/powerpoint/2010/main" val="4216936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065BFA-3DCA-5E2A-CC74-357C5CFFB971}"/>
              </a:ext>
            </a:extLst>
          </p:cNvPr>
          <p:cNvSpPr>
            <a:spLocks noGrp="1"/>
          </p:cNvSpPr>
          <p:nvPr>
            <p:ph type="title"/>
          </p:nvPr>
        </p:nvSpPr>
        <p:spPr>
          <a:xfrm>
            <a:off x="90944" y="158297"/>
            <a:ext cx="10515600" cy="1325563"/>
          </a:xfrm>
        </p:spPr>
        <p:txBody>
          <a:bodyPr/>
          <a:lstStyle/>
          <a:p>
            <a:r>
              <a:rPr lang="tr-TR" dirty="0"/>
              <a:t>TEDAVİ MODALİTELERİ </a:t>
            </a:r>
            <a:br>
              <a:rPr lang="tr-TR" dirty="0"/>
            </a:br>
            <a:r>
              <a:rPr lang="tr-TR" dirty="0"/>
              <a:t>Yaşam Tarzı Değişikliği</a:t>
            </a:r>
          </a:p>
        </p:txBody>
      </p:sp>
      <p:pic>
        <p:nvPicPr>
          <p:cNvPr id="5" name="İçerik Yer Tutucusu 4">
            <a:extLst>
              <a:ext uri="{FF2B5EF4-FFF2-40B4-BE49-F238E27FC236}">
                <a16:creationId xmlns:a16="http://schemas.microsoft.com/office/drawing/2014/main" id="{CA5C3A86-BE0D-4335-093E-986C539D2FBF}"/>
              </a:ext>
            </a:extLst>
          </p:cNvPr>
          <p:cNvPicPr>
            <a:picLocks noGrp="1" noChangeAspect="1"/>
          </p:cNvPicPr>
          <p:nvPr>
            <p:ph idx="1"/>
          </p:nvPr>
        </p:nvPicPr>
        <p:blipFill>
          <a:blip r:embed="rId2"/>
          <a:stretch>
            <a:fillRect/>
          </a:stretch>
        </p:blipFill>
        <p:spPr>
          <a:xfrm>
            <a:off x="90944" y="1690688"/>
            <a:ext cx="12101056" cy="5167312"/>
          </a:xfrm>
        </p:spPr>
      </p:pic>
    </p:spTree>
    <p:extLst>
      <p:ext uri="{BB962C8B-B14F-4D97-AF65-F5344CB8AC3E}">
        <p14:creationId xmlns:p14="http://schemas.microsoft.com/office/powerpoint/2010/main" val="177823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0F3313-D93A-86A8-2B56-50A7FF86CDF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F3A11BBE-FFD8-1001-EA5D-87517343A049}"/>
              </a:ext>
            </a:extLst>
          </p:cNvPr>
          <p:cNvPicPr>
            <a:picLocks noGrp="1" noChangeAspect="1"/>
          </p:cNvPicPr>
          <p:nvPr>
            <p:ph idx="1"/>
          </p:nvPr>
        </p:nvPicPr>
        <p:blipFill>
          <a:blip r:embed="rId2"/>
          <a:stretch>
            <a:fillRect/>
          </a:stretch>
        </p:blipFill>
        <p:spPr>
          <a:xfrm>
            <a:off x="76200" y="0"/>
            <a:ext cx="12115800" cy="6858000"/>
          </a:xfrm>
        </p:spPr>
      </p:pic>
    </p:spTree>
    <p:extLst>
      <p:ext uri="{BB962C8B-B14F-4D97-AF65-F5344CB8AC3E}">
        <p14:creationId xmlns:p14="http://schemas.microsoft.com/office/powerpoint/2010/main" val="372814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2B28D3A-8CCB-F587-FA4D-0CA133CA406D}"/>
              </a:ext>
            </a:extLst>
          </p:cNvPr>
          <p:cNvSpPr/>
          <p:nvPr/>
        </p:nvSpPr>
        <p:spPr>
          <a:xfrm>
            <a:off x="6291943" y="5682343"/>
            <a:ext cx="5497286" cy="957943"/>
          </a:xfrm>
          <a:prstGeom prst="rect">
            <a:avLst/>
          </a:prstGeom>
          <a:noFill/>
          <a:ln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İçerik Yer Tutucusu 3" descr="masa, takvim içeren bir resim">
            <a:extLst>
              <a:ext uri="{FF2B5EF4-FFF2-40B4-BE49-F238E27FC236}">
                <a16:creationId xmlns:a16="http://schemas.microsoft.com/office/drawing/2014/main" id="{44546971-E9DA-241F-6DCA-E809DF2F89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30288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D4CDFD-15F2-C7B4-C36B-C8F882B367AB}"/>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95DAE69E-D34F-360F-CBE6-F1B3B0B0F629}"/>
              </a:ext>
            </a:extLst>
          </p:cNvPr>
          <p:cNvPicPr>
            <a:picLocks noGrp="1" noChangeAspect="1"/>
          </p:cNvPicPr>
          <p:nvPr>
            <p:ph idx="1"/>
          </p:nvPr>
        </p:nvPicPr>
        <p:blipFill>
          <a:blip r:embed="rId2"/>
          <a:stretch>
            <a:fillRect/>
          </a:stretch>
        </p:blipFill>
        <p:spPr>
          <a:xfrm>
            <a:off x="-84670" y="0"/>
            <a:ext cx="12276670" cy="6995160"/>
          </a:xfrm>
        </p:spPr>
      </p:pic>
    </p:spTree>
    <p:extLst>
      <p:ext uri="{BB962C8B-B14F-4D97-AF65-F5344CB8AC3E}">
        <p14:creationId xmlns:p14="http://schemas.microsoft.com/office/powerpoint/2010/main" val="3299401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BBE609-2C22-A0AA-E20C-9E0664DF275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C104CC59-37B4-C114-1DC1-DA8DC8BF921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22681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4667C6-1760-3472-76E2-B0930F7CE622}"/>
              </a:ext>
            </a:extLst>
          </p:cNvPr>
          <p:cNvSpPr>
            <a:spLocks noGrp="1"/>
          </p:cNvSpPr>
          <p:nvPr>
            <p:ph type="title"/>
          </p:nvPr>
        </p:nvSpPr>
        <p:spPr>
          <a:xfrm>
            <a:off x="0" y="93276"/>
            <a:ext cx="10515600" cy="1325563"/>
          </a:xfrm>
        </p:spPr>
        <p:txBody>
          <a:bodyPr/>
          <a:lstStyle/>
          <a:p>
            <a:r>
              <a:rPr lang="tr-TR" dirty="0" err="1"/>
              <a:t>Yanomami</a:t>
            </a:r>
            <a:r>
              <a:rPr lang="tr-TR" dirty="0"/>
              <a:t> </a:t>
            </a:r>
            <a:r>
              <a:rPr lang="tr-TR" dirty="0" err="1"/>
              <a:t>amerindian</a:t>
            </a:r>
            <a:r>
              <a:rPr lang="tr-TR" dirty="0"/>
              <a:t>/</a:t>
            </a:r>
            <a:r>
              <a:rPr lang="tr-TR" dirty="0" err="1"/>
              <a:t>amozonlar</a:t>
            </a:r>
            <a:r>
              <a:rPr lang="tr-TR" dirty="0"/>
              <a:t> </a:t>
            </a:r>
          </a:p>
        </p:txBody>
      </p:sp>
      <p:pic>
        <p:nvPicPr>
          <p:cNvPr id="5" name="İçerik Yer Tutucusu 4" descr="dış mekan, kişi, şahıs, ağaç, oğlan içeren bir resim&#10;&#10;Açıklama otomatik olarak oluşturuldu">
            <a:extLst>
              <a:ext uri="{FF2B5EF4-FFF2-40B4-BE49-F238E27FC236}">
                <a16:creationId xmlns:a16="http://schemas.microsoft.com/office/drawing/2014/main" id="{4E6C8C7F-43D3-2581-1124-FF1A51D88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86249"/>
            <a:ext cx="12192000" cy="5795319"/>
          </a:xfrm>
        </p:spPr>
      </p:pic>
    </p:spTree>
    <p:extLst>
      <p:ext uri="{BB962C8B-B14F-4D97-AF65-F5344CB8AC3E}">
        <p14:creationId xmlns:p14="http://schemas.microsoft.com/office/powerpoint/2010/main" val="511104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a:extLst>
              <a:ext uri="{FF2B5EF4-FFF2-40B4-BE49-F238E27FC236}">
                <a16:creationId xmlns:a16="http://schemas.microsoft.com/office/drawing/2014/main" id="{D028DA11-747E-6A73-176C-5D888DA4E23B}"/>
              </a:ext>
            </a:extLst>
          </p:cNvPr>
          <p:cNvSpPr>
            <a:spLocks noGrp="1"/>
          </p:cNvSpPr>
          <p:nvPr>
            <p:ph idx="1"/>
          </p:nvPr>
        </p:nvSpPr>
        <p:spPr/>
        <p:txBody>
          <a:bodyPr/>
          <a:lstStyle/>
          <a:p>
            <a:endParaRPr lang="tr-TR"/>
          </a:p>
        </p:txBody>
      </p:sp>
      <p:pic>
        <p:nvPicPr>
          <p:cNvPr id="13" name="Resim 12">
            <a:extLst>
              <a:ext uri="{FF2B5EF4-FFF2-40B4-BE49-F238E27FC236}">
                <a16:creationId xmlns:a16="http://schemas.microsoft.com/office/drawing/2014/main" id="{395F0B5F-D689-2AB4-CFBD-7F4BF0C442F5}"/>
              </a:ext>
            </a:extLst>
          </p:cNvPr>
          <p:cNvPicPr>
            <a:picLocks noChangeAspect="1"/>
          </p:cNvPicPr>
          <p:nvPr/>
        </p:nvPicPr>
        <p:blipFill>
          <a:blip r:embed="rId2"/>
          <a:stretch>
            <a:fillRect/>
          </a:stretch>
        </p:blipFill>
        <p:spPr>
          <a:xfrm>
            <a:off x="0" y="1"/>
            <a:ext cx="12192000" cy="6697980"/>
          </a:xfrm>
          <a:prstGeom prst="rect">
            <a:avLst/>
          </a:prstGeom>
        </p:spPr>
      </p:pic>
    </p:spTree>
    <p:extLst>
      <p:ext uri="{BB962C8B-B14F-4D97-AF65-F5344CB8AC3E}">
        <p14:creationId xmlns:p14="http://schemas.microsoft.com/office/powerpoint/2010/main" val="2333743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7F314A-6C1C-5840-152F-8F26DA06D8D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666ED28-DAB3-FA54-2673-7C163F4BB53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D002DDA-A56C-2CAC-42F3-365D95D643E4}"/>
              </a:ext>
            </a:extLst>
          </p:cNvPr>
          <p:cNvPicPr>
            <a:picLocks noChangeAspect="1"/>
          </p:cNvPicPr>
          <p:nvPr/>
        </p:nvPicPr>
        <p:blipFill>
          <a:blip r:embed="rId2"/>
          <a:stretch>
            <a:fillRect/>
          </a:stretch>
        </p:blipFill>
        <p:spPr>
          <a:xfrm>
            <a:off x="43542" y="0"/>
            <a:ext cx="12148457" cy="6858000"/>
          </a:xfrm>
          <a:prstGeom prst="rect">
            <a:avLst/>
          </a:prstGeom>
        </p:spPr>
      </p:pic>
    </p:spTree>
    <p:extLst>
      <p:ext uri="{BB962C8B-B14F-4D97-AF65-F5344CB8AC3E}">
        <p14:creationId xmlns:p14="http://schemas.microsoft.com/office/powerpoint/2010/main" val="2903916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5A425A-A14E-DBDD-A7B7-8A619686514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D860342-7FD2-8E43-00C3-A582B268C209}"/>
              </a:ext>
            </a:extLst>
          </p:cNvPr>
          <p:cNvSpPr>
            <a:spLocks noGrp="1"/>
          </p:cNvSpPr>
          <p:nvPr>
            <p:ph idx="1"/>
          </p:nvPr>
        </p:nvSpPr>
        <p:spPr/>
        <p:txBody>
          <a:bodyPr/>
          <a:lstStyle/>
          <a:p>
            <a:endParaRPr lang="tr-TR"/>
          </a:p>
        </p:txBody>
      </p:sp>
      <p:pic>
        <p:nvPicPr>
          <p:cNvPr id="7" name="Resim 6">
            <a:extLst>
              <a:ext uri="{FF2B5EF4-FFF2-40B4-BE49-F238E27FC236}">
                <a16:creationId xmlns:a16="http://schemas.microsoft.com/office/drawing/2014/main" id="{BCE27810-01D7-0F38-D553-039867624E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4259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392E04-0AEB-8E9A-F32C-43D89D3589F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87A545F-9EAC-37EE-F3EE-D13F935C43EB}"/>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2A484C7B-15EE-EA89-63F0-2683BB307EE6}"/>
              </a:ext>
            </a:extLst>
          </p:cNvPr>
          <p:cNvPicPr>
            <a:picLocks noChangeAspect="1"/>
          </p:cNvPicPr>
          <p:nvPr/>
        </p:nvPicPr>
        <p:blipFill>
          <a:blip r:embed="rId2"/>
          <a:stretch>
            <a:fillRect/>
          </a:stretch>
        </p:blipFill>
        <p:spPr>
          <a:xfrm>
            <a:off x="0" y="0"/>
            <a:ext cx="12103722" cy="6858000"/>
          </a:xfrm>
          <a:prstGeom prst="rect">
            <a:avLst/>
          </a:prstGeom>
        </p:spPr>
      </p:pic>
    </p:spTree>
    <p:extLst>
      <p:ext uri="{BB962C8B-B14F-4D97-AF65-F5344CB8AC3E}">
        <p14:creationId xmlns:p14="http://schemas.microsoft.com/office/powerpoint/2010/main" val="495884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F02BC8-F564-E3C9-AE79-E06F9A8D076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237D39E-AECB-EEF5-97F3-C87F3C7E4106}"/>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13E586CD-2613-44E6-06FB-769D1B50E052}"/>
              </a:ext>
            </a:extLst>
          </p:cNvPr>
          <p:cNvPicPr>
            <a:picLocks noChangeAspect="1"/>
          </p:cNvPicPr>
          <p:nvPr/>
        </p:nvPicPr>
        <p:blipFill>
          <a:blip r:embed="rId2"/>
          <a:stretch>
            <a:fillRect/>
          </a:stretch>
        </p:blipFill>
        <p:spPr>
          <a:xfrm>
            <a:off x="18424" y="0"/>
            <a:ext cx="12173576" cy="6858000"/>
          </a:xfrm>
          <a:prstGeom prst="rect">
            <a:avLst/>
          </a:prstGeom>
        </p:spPr>
      </p:pic>
    </p:spTree>
    <p:extLst>
      <p:ext uri="{BB962C8B-B14F-4D97-AF65-F5344CB8AC3E}">
        <p14:creationId xmlns:p14="http://schemas.microsoft.com/office/powerpoint/2010/main" val="679142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E06126-0C9D-1D89-ACC0-A80DD879417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4052442-4D95-A0C2-A0B9-FBA8A877D77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E88EFE3A-3B53-EF06-0B43-187B3DE302EF}"/>
              </a:ext>
            </a:extLst>
          </p:cNvPr>
          <p:cNvPicPr>
            <a:picLocks noChangeAspect="1"/>
          </p:cNvPicPr>
          <p:nvPr/>
        </p:nvPicPr>
        <p:blipFill>
          <a:blip r:embed="rId2"/>
          <a:stretch>
            <a:fillRect/>
          </a:stretch>
        </p:blipFill>
        <p:spPr>
          <a:xfrm>
            <a:off x="0" y="-1"/>
            <a:ext cx="12216655" cy="6858001"/>
          </a:xfrm>
          <a:prstGeom prst="rect">
            <a:avLst/>
          </a:prstGeom>
        </p:spPr>
      </p:pic>
    </p:spTree>
    <p:extLst>
      <p:ext uri="{BB962C8B-B14F-4D97-AF65-F5344CB8AC3E}">
        <p14:creationId xmlns:p14="http://schemas.microsoft.com/office/powerpoint/2010/main" val="1639545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9B036D-51E4-D026-EFAA-33C76123831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B2C7931-8CDD-CC03-0BDD-FFFE7F54BE8D}"/>
              </a:ext>
            </a:extLst>
          </p:cNvPr>
          <p:cNvPicPr>
            <a:picLocks noGrp="1" noChangeAspect="1"/>
          </p:cNvPicPr>
          <p:nvPr>
            <p:ph idx="1"/>
          </p:nvPr>
        </p:nvPicPr>
        <p:blipFill>
          <a:blip r:embed="rId2"/>
          <a:stretch>
            <a:fillRect/>
          </a:stretch>
        </p:blipFill>
        <p:spPr>
          <a:xfrm>
            <a:off x="0" y="-1"/>
            <a:ext cx="12192000" cy="6749143"/>
          </a:xfrm>
        </p:spPr>
      </p:pic>
    </p:spTree>
    <p:extLst>
      <p:ext uri="{BB962C8B-B14F-4D97-AF65-F5344CB8AC3E}">
        <p14:creationId xmlns:p14="http://schemas.microsoft.com/office/powerpoint/2010/main" val="1262166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DAF2C4-95E6-80A4-8E7B-0C2354316311}"/>
              </a:ext>
            </a:extLst>
          </p:cNvPr>
          <p:cNvSpPr>
            <a:spLocks noGrp="1"/>
          </p:cNvSpPr>
          <p:nvPr>
            <p:ph type="title"/>
          </p:nvPr>
        </p:nvSpPr>
        <p:spPr/>
        <p:txBody>
          <a:bodyPr/>
          <a:lstStyle/>
          <a:p>
            <a:endParaRPr lang="tr-TR"/>
          </a:p>
        </p:txBody>
      </p:sp>
      <p:pic>
        <p:nvPicPr>
          <p:cNvPr id="6" name="İçerik Yer Tutucusu 5" descr="masa içeren bir resim">
            <a:extLst>
              <a:ext uri="{FF2B5EF4-FFF2-40B4-BE49-F238E27FC236}">
                <a16:creationId xmlns:a16="http://schemas.microsoft.com/office/drawing/2014/main" id="{E369C1EB-7278-5357-FA37-AF0B46E027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296628" cy="6858000"/>
          </a:xfrm>
        </p:spPr>
      </p:pic>
      <p:pic>
        <p:nvPicPr>
          <p:cNvPr id="4" name="İçerik Yer Tutucusu 3">
            <a:extLst>
              <a:ext uri="{FF2B5EF4-FFF2-40B4-BE49-F238E27FC236}">
                <a16:creationId xmlns:a16="http://schemas.microsoft.com/office/drawing/2014/main" id="{5B0E77D4-DE06-F3D4-5318-175F41E291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6628" y="0"/>
            <a:ext cx="5895372" cy="6858000"/>
          </a:xfrm>
          <a:custGeom>
            <a:avLst/>
            <a:gdLst>
              <a:gd name="connsiteX0" fmla="*/ 0 w 5895372"/>
              <a:gd name="connsiteY0" fmla="*/ 0 h 6858000"/>
              <a:gd name="connsiteX1" fmla="*/ 530583 w 5895372"/>
              <a:gd name="connsiteY1" fmla="*/ 0 h 6858000"/>
              <a:gd name="connsiteX2" fmla="*/ 943260 w 5895372"/>
              <a:gd name="connsiteY2" fmla="*/ 0 h 6858000"/>
              <a:gd name="connsiteX3" fmla="*/ 1650704 w 5895372"/>
              <a:gd name="connsiteY3" fmla="*/ 0 h 6858000"/>
              <a:gd name="connsiteX4" fmla="*/ 2181288 w 5895372"/>
              <a:gd name="connsiteY4" fmla="*/ 0 h 6858000"/>
              <a:gd name="connsiteX5" fmla="*/ 2711871 w 5895372"/>
              <a:gd name="connsiteY5" fmla="*/ 0 h 6858000"/>
              <a:gd name="connsiteX6" fmla="*/ 3419316 w 5895372"/>
              <a:gd name="connsiteY6" fmla="*/ 0 h 6858000"/>
              <a:gd name="connsiteX7" fmla="*/ 3890946 w 5895372"/>
              <a:gd name="connsiteY7" fmla="*/ 0 h 6858000"/>
              <a:gd name="connsiteX8" fmla="*/ 4598390 w 5895372"/>
              <a:gd name="connsiteY8" fmla="*/ 0 h 6858000"/>
              <a:gd name="connsiteX9" fmla="*/ 5305835 w 5895372"/>
              <a:gd name="connsiteY9" fmla="*/ 0 h 6858000"/>
              <a:gd name="connsiteX10" fmla="*/ 5895372 w 5895372"/>
              <a:gd name="connsiteY10" fmla="*/ 0 h 6858000"/>
              <a:gd name="connsiteX11" fmla="*/ 5895372 w 5895372"/>
              <a:gd name="connsiteY11" fmla="*/ 708660 h 6858000"/>
              <a:gd name="connsiteX12" fmla="*/ 5895372 w 5895372"/>
              <a:gd name="connsiteY12" fmla="*/ 1348740 h 6858000"/>
              <a:gd name="connsiteX13" fmla="*/ 5895372 w 5895372"/>
              <a:gd name="connsiteY13" fmla="*/ 1714500 h 6858000"/>
              <a:gd name="connsiteX14" fmla="*/ 5895372 w 5895372"/>
              <a:gd name="connsiteY14" fmla="*/ 2286000 h 6858000"/>
              <a:gd name="connsiteX15" fmla="*/ 5895372 w 5895372"/>
              <a:gd name="connsiteY15" fmla="*/ 2857500 h 6858000"/>
              <a:gd name="connsiteX16" fmla="*/ 5895372 w 5895372"/>
              <a:gd name="connsiteY16" fmla="*/ 3429000 h 6858000"/>
              <a:gd name="connsiteX17" fmla="*/ 5895372 w 5895372"/>
              <a:gd name="connsiteY17" fmla="*/ 4069080 h 6858000"/>
              <a:gd name="connsiteX18" fmla="*/ 5895372 w 5895372"/>
              <a:gd name="connsiteY18" fmla="*/ 4709160 h 6858000"/>
              <a:gd name="connsiteX19" fmla="*/ 5895372 w 5895372"/>
              <a:gd name="connsiteY19" fmla="*/ 5349240 h 6858000"/>
              <a:gd name="connsiteX20" fmla="*/ 5895372 w 5895372"/>
              <a:gd name="connsiteY20" fmla="*/ 5715000 h 6858000"/>
              <a:gd name="connsiteX21" fmla="*/ 5895372 w 5895372"/>
              <a:gd name="connsiteY21" fmla="*/ 6149340 h 6858000"/>
              <a:gd name="connsiteX22" fmla="*/ 5895372 w 5895372"/>
              <a:gd name="connsiteY22" fmla="*/ 6858000 h 6858000"/>
              <a:gd name="connsiteX23" fmla="*/ 5364789 w 5895372"/>
              <a:gd name="connsiteY23" fmla="*/ 6858000 h 6858000"/>
              <a:gd name="connsiteX24" fmla="*/ 4775251 w 5895372"/>
              <a:gd name="connsiteY24" fmla="*/ 6858000 h 6858000"/>
              <a:gd name="connsiteX25" fmla="*/ 4362575 w 5895372"/>
              <a:gd name="connsiteY25" fmla="*/ 6858000 h 6858000"/>
              <a:gd name="connsiteX26" fmla="*/ 3949899 w 5895372"/>
              <a:gd name="connsiteY26" fmla="*/ 6858000 h 6858000"/>
              <a:gd name="connsiteX27" fmla="*/ 3360362 w 5895372"/>
              <a:gd name="connsiteY27" fmla="*/ 6858000 h 6858000"/>
              <a:gd name="connsiteX28" fmla="*/ 2888732 w 5895372"/>
              <a:gd name="connsiteY28" fmla="*/ 6858000 h 6858000"/>
              <a:gd name="connsiteX29" fmla="*/ 2240241 w 5895372"/>
              <a:gd name="connsiteY29" fmla="*/ 6858000 h 6858000"/>
              <a:gd name="connsiteX30" fmla="*/ 1768612 w 5895372"/>
              <a:gd name="connsiteY30" fmla="*/ 6858000 h 6858000"/>
              <a:gd name="connsiteX31" fmla="*/ 1120121 w 5895372"/>
              <a:gd name="connsiteY31" fmla="*/ 6858000 h 6858000"/>
              <a:gd name="connsiteX32" fmla="*/ 707445 w 5895372"/>
              <a:gd name="connsiteY32" fmla="*/ 6858000 h 6858000"/>
              <a:gd name="connsiteX33" fmla="*/ 0 w 5895372"/>
              <a:gd name="connsiteY33" fmla="*/ 6858000 h 6858000"/>
              <a:gd name="connsiteX34" fmla="*/ 0 w 5895372"/>
              <a:gd name="connsiteY34" fmla="*/ 6423660 h 6858000"/>
              <a:gd name="connsiteX35" fmla="*/ 0 w 5895372"/>
              <a:gd name="connsiteY35" fmla="*/ 5715000 h 6858000"/>
              <a:gd name="connsiteX36" fmla="*/ 0 w 5895372"/>
              <a:gd name="connsiteY36" fmla="*/ 5212080 h 6858000"/>
              <a:gd name="connsiteX37" fmla="*/ 0 w 5895372"/>
              <a:gd name="connsiteY37" fmla="*/ 4503420 h 6858000"/>
              <a:gd name="connsiteX38" fmla="*/ 0 w 5895372"/>
              <a:gd name="connsiteY38" fmla="*/ 4069080 h 6858000"/>
              <a:gd name="connsiteX39" fmla="*/ 0 w 5895372"/>
              <a:gd name="connsiteY39" fmla="*/ 3703320 h 6858000"/>
              <a:gd name="connsiteX40" fmla="*/ 0 w 5895372"/>
              <a:gd name="connsiteY40" fmla="*/ 3337560 h 6858000"/>
              <a:gd name="connsiteX41" fmla="*/ 0 w 5895372"/>
              <a:gd name="connsiteY41" fmla="*/ 2697480 h 6858000"/>
              <a:gd name="connsiteX42" fmla="*/ 0 w 5895372"/>
              <a:gd name="connsiteY42" fmla="*/ 2331720 h 6858000"/>
              <a:gd name="connsiteX43" fmla="*/ 0 w 5895372"/>
              <a:gd name="connsiteY43" fmla="*/ 1760220 h 6858000"/>
              <a:gd name="connsiteX44" fmla="*/ 0 w 5895372"/>
              <a:gd name="connsiteY44" fmla="*/ 1325880 h 6858000"/>
              <a:gd name="connsiteX45" fmla="*/ 0 w 5895372"/>
              <a:gd name="connsiteY45" fmla="*/ 754380 h 6858000"/>
              <a:gd name="connsiteX46" fmla="*/ 0 w 5895372"/>
              <a:gd name="connsiteY4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895372" h="6858000" extrusionOk="0">
                <a:moveTo>
                  <a:pt x="0" y="0"/>
                </a:moveTo>
                <a:cubicBezTo>
                  <a:pt x="234057" y="-56644"/>
                  <a:pt x="269928" y="57232"/>
                  <a:pt x="530583" y="0"/>
                </a:cubicBezTo>
                <a:cubicBezTo>
                  <a:pt x="791238" y="-57232"/>
                  <a:pt x="769263" y="10122"/>
                  <a:pt x="943260" y="0"/>
                </a:cubicBezTo>
                <a:cubicBezTo>
                  <a:pt x="1117257" y="-10122"/>
                  <a:pt x="1379332" y="78154"/>
                  <a:pt x="1650704" y="0"/>
                </a:cubicBezTo>
                <a:cubicBezTo>
                  <a:pt x="1922076" y="-78154"/>
                  <a:pt x="1988849" y="56910"/>
                  <a:pt x="2181288" y="0"/>
                </a:cubicBezTo>
                <a:cubicBezTo>
                  <a:pt x="2373727" y="-56910"/>
                  <a:pt x="2551525" y="18578"/>
                  <a:pt x="2711871" y="0"/>
                </a:cubicBezTo>
                <a:cubicBezTo>
                  <a:pt x="2872217" y="-18578"/>
                  <a:pt x="3259716" y="6292"/>
                  <a:pt x="3419316" y="0"/>
                </a:cubicBezTo>
                <a:cubicBezTo>
                  <a:pt x="3578916" y="-6292"/>
                  <a:pt x="3681812" y="53102"/>
                  <a:pt x="3890946" y="0"/>
                </a:cubicBezTo>
                <a:cubicBezTo>
                  <a:pt x="4100080" y="-53102"/>
                  <a:pt x="4444730" y="10081"/>
                  <a:pt x="4598390" y="0"/>
                </a:cubicBezTo>
                <a:cubicBezTo>
                  <a:pt x="4752050" y="-10081"/>
                  <a:pt x="5068227" y="22020"/>
                  <a:pt x="5305835" y="0"/>
                </a:cubicBezTo>
                <a:cubicBezTo>
                  <a:pt x="5543444" y="-22020"/>
                  <a:pt x="5602360" y="9477"/>
                  <a:pt x="5895372" y="0"/>
                </a:cubicBezTo>
                <a:cubicBezTo>
                  <a:pt x="5964493" y="313615"/>
                  <a:pt x="5836797" y="519286"/>
                  <a:pt x="5895372" y="708660"/>
                </a:cubicBezTo>
                <a:cubicBezTo>
                  <a:pt x="5953947" y="898034"/>
                  <a:pt x="5880368" y="1101759"/>
                  <a:pt x="5895372" y="1348740"/>
                </a:cubicBezTo>
                <a:cubicBezTo>
                  <a:pt x="5910376" y="1595721"/>
                  <a:pt x="5886576" y="1556072"/>
                  <a:pt x="5895372" y="1714500"/>
                </a:cubicBezTo>
                <a:cubicBezTo>
                  <a:pt x="5904168" y="1872928"/>
                  <a:pt x="5830933" y="2117208"/>
                  <a:pt x="5895372" y="2286000"/>
                </a:cubicBezTo>
                <a:cubicBezTo>
                  <a:pt x="5959811" y="2454792"/>
                  <a:pt x="5880665" y="2680040"/>
                  <a:pt x="5895372" y="2857500"/>
                </a:cubicBezTo>
                <a:cubicBezTo>
                  <a:pt x="5910079" y="3034960"/>
                  <a:pt x="5863293" y="3314540"/>
                  <a:pt x="5895372" y="3429000"/>
                </a:cubicBezTo>
                <a:cubicBezTo>
                  <a:pt x="5927451" y="3543460"/>
                  <a:pt x="5850413" y="3768743"/>
                  <a:pt x="5895372" y="4069080"/>
                </a:cubicBezTo>
                <a:cubicBezTo>
                  <a:pt x="5940331" y="4369417"/>
                  <a:pt x="5887901" y="4515490"/>
                  <a:pt x="5895372" y="4709160"/>
                </a:cubicBezTo>
                <a:cubicBezTo>
                  <a:pt x="5902843" y="4902830"/>
                  <a:pt x="5861040" y="5082645"/>
                  <a:pt x="5895372" y="5349240"/>
                </a:cubicBezTo>
                <a:cubicBezTo>
                  <a:pt x="5929704" y="5615835"/>
                  <a:pt x="5890091" y="5591004"/>
                  <a:pt x="5895372" y="5715000"/>
                </a:cubicBezTo>
                <a:cubicBezTo>
                  <a:pt x="5900653" y="5838996"/>
                  <a:pt x="5844470" y="5949228"/>
                  <a:pt x="5895372" y="6149340"/>
                </a:cubicBezTo>
                <a:cubicBezTo>
                  <a:pt x="5946274" y="6349452"/>
                  <a:pt x="5856177" y="6695406"/>
                  <a:pt x="5895372" y="6858000"/>
                </a:cubicBezTo>
                <a:cubicBezTo>
                  <a:pt x="5705032" y="6871874"/>
                  <a:pt x="5497251" y="6805940"/>
                  <a:pt x="5364789" y="6858000"/>
                </a:cubicBezTo>
                <a:cubicBezTo>
                  <a:pt x="5232327" y="6910060"/>
                  <a:pt x="5037531" y="6819005"/>
                  <a:pt x="4775251" y="6858000"/>
                </a:cubicBezTo>
                <a:cubicBezTo>
                  <a:pt x="4512971" y="6896995"/>
                  <a:pt x="4529545" y="6849456"/>
                  <a:pt x="4362575" y="6858000"/>
                </a:cubicBezTo>
                <a:cubicBezTo>
                  <a:pt x="4195605" y="6866544"/>
                  <a:pt x="4095130" y="6856677"/>
                  <a:pt x="3949899" y="6858000"/>
                </a:cubicBezTo>
                <a:cubicBezTo>
                  <a:pt x="3804668" y="6859323"/>
                  <a:pt x="3613910" y="6793437"/>
                  <a:pt x="3360362" y="6858000"/>
                </a:cubicBezTo>
                <a:cubicBezTo>
                  <a:pt x="3106814" y="6922563"/>
                  <a:pt x="3123473" y="6815807"/>
                  <a:pt x="2888732" y="6858000"/>
                </a:cubicBezTo>
                <a:cubicBezTo>
                  <a:pt x="2653991" y="6900193"/>
                  <a:pt x="2528750" y="6789989"/>
                  <a:pt x="2240241" y="6858000"/>
                </a:cubicBezTo>
                <a:cubicBezTo>
                  <a:pt x="1951732" y="6926011"/>
                  <a:pt x="1877764" y="6835155"/>
                  <a:pt x="1768612" y="6858000"/>
                </a:cubicBezTo>
                <a:cubicBezTo>
                  <a:pt x="1659460" y="6880845"/>
                  <a:pt x="1418266" y="6784711"/>
                  <a:pt x="1120121" y="6858000"/>
                </a:cubicBezTo>
                <a:cubicBezTo>
                  <a:pt x="821976" y="6931289"/>
                  <a:pt x="828008" y="6814646"/>
                  <a:pt x="707445" y="6858000"/>
                </a:cubicBezTo>
                <a:cubicBezTo>
                  <a:pt x="586882" y="6901354"/>
                  <a:pt x="330192" y="6833284"/>
                  <a:pt x="0" y="6858000"/>
                </a:cubicBezTo>
                <a:cubicBezTo>
                  <a:pt x="-19706" y="6654017"/>
                  <a:pt x="35985" y="6538350"/>
                  <a:pt x="0" y="6423660"/>
                </a:cubicBezTo>
                <a:cubicBezTo>
                  <a:pt x="-35985" y="6308970"/>
                  <a:pt x="45900" y="6048977"/>
                  <a:pt x="0" y="5715000"/>
                </a:cubicBezTo>
                <a:cubicBezTo>
                  <a:pt x="-45900" y="5381023"/>
                  <a:pt x="27041" y="5425494"/>
                  <a:pt x="0" y="5212080"/>
                </a:cubicBezTo>
                <a:cubicBezTo>
                  <a:pt x="-27041" y="4998666"/>
                  <a:pt x="38670" y="4743509"/>
                  <a:pt x="0" y="4503420"/>
                </a:cubicBezTo>
                <a:cubicBezTo>
                  <a:pt x="-38670" y="4263331"/>
                  <a:pt x="36006" y="4167399"/>
                  <a:pt x="0" y="4069080"/>
                </a:cubicBezTo>
                <a:cubicBezTo>
                  <a:pt x="-36006" y="3970761"/>
                  <a:pt x="13651" y="3811857"/>
                  <a:pt x="0" y="3703320"/>
                </a:cubicBezTo>
                <a:cubicBezTo>
                  <a:pt x="-13651" y="3594783"/>
                  <a:pt x="5063" y="3438939"/>
                  <a:pt x="0" y="3337560"/>
                </a:cubicBezTo>
                <a:cubicBezTo>
                  <a:pt x="-5063" y="3236181"/>
                  <a:pt x="24305" y="2837967"/>
                  <a:pt x="0" y="2697480"/>
                </a:cubicBezTo>
                <a:cubicBezTo>
                  <a:pt x="-24305" y="2556993"/>
                  <a:pt x="33703" y="2418149"/>
                  <a:pt x="0" y="2331720"/>
                </a:cubicBezTo>
                <a:cubicBezTo>
                  <a:pt x="-33703" y="2245291"/>
                  <a:pt x="33479" y="1891745"/>
                  <a:pt x="0" y="1760220"/>
                </a:cubicBezTo>
                <a:cubicBezTo>
                  <a:pt x="-33479" y="1628695"/>
                  <a:pt x="51532" y="1488771"/>
                  <a:pt x="0" y="1325880"/>
                </a:cubicBezTo>
                <a:cubicBezTo>
                  <a:pt x="-51532" y="1162989"/>
                  <a:pt x="5868" y="874207"/>
                  <a:pt x="0" y="754380"/>
                </a:cubicBezTo>
                <a:cubicBezTo>
                  <a:pt x="-5868" y="634553"/>
                  <a:pt x="64701" y="316415"/>
                  <a:pt x="0" y="0"/>
                </a:cubicBezTo>
                <a:close/>
              </a:path>
            </a:pathLst>
          </a:custGeom>
          <a:noFill/>
          <a:ln>
            <a:gradFill>
              <a:gsLst>
                <a:gs pos="0">
                  <a:schemeClr val="tx1"/>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Metin kutusu 2">
            <a:extLst>
              <a:ext uri="{FF2B5EF4-FFF2-40B4-BE49-F238E27FC236}">
                <a16:creationId xmlns:a16="http://schemas.microsoft.com/office/drawing/2014/main" id="{E8E5A300-D868-7B7D-0DD6-0C92BFCBC9C1}"/>
              </a:ext>
            </a:extLst>
          </p:cNvPr>
          <p:cNvSpPr txBox="1"/>
          <p:nvPr/>
        </p:nvSpPr>
        <p:spPr>
          <a:xfrm>
            <a:off x="8095135" y="455030"/>
            <a:ext cx="914400" cy="461665"/>
          </a:xfrm>
          <a:prstGeom prst="rect">
            <a:avLst/>
          </a:prstGeom>
          <a:noFill/>
        </p:spPr>
        <p:txBody>
          <a:bodyPr wrap="square" rtlCol="0">
            <a:spAutoFit/>
          </a:bodyPr>
          <a:lstStyle/>
          <a:p>
            <a:r>
              <a:rPr lang="tr-TR" sz="2400" b="1" dirty="0"/>
              <a:t>2018</a:t>
            </a:r>
          </a:p>
        </p:txBody>
      </p:sp>
    </p:spTree>
    <p:extLst>
      <p:ext uri="{BB962C8B-B14F-4D97-AF65-F5344CB8AC3E}">
        <p14:creationId xmlns:p14="http://schemas.microsoft.com/office/powerpoint/2010/main" val="93842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F1C156-0845-B932-BB99-C540A2C148A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B1FA48E4-F191-96C9-F08A-2981113F8569}"/>
              </a:ext>
            </a:extLst>
          </p:cNvPr>
          <p:cNvPicPr>
            <a:picLocks noGrp="1" noChangeAspect="1"/>
          </p:cNvPicPr>
          <p:nvPr>
            <p:ph idx="1"/>
          </p:nvPr>
        </p:nvPicPr>
        <p:blipFill>
          <a:blip r:embed="rId2"/>
          <a:stretch>
            <a:fillRect/>
          </a:stretch>
        </p:blipFill>
        <p:spPr>
          <a:xfrm>
            <a:off x="87084" y="0"/>
            <a:ext cx="12104915" cy="6858000"/>
          </a:xfrm>
        </p:spPr>
      </p:pic>
    </p:spTree>
    <p:extLst>
      <p:ext uri="{BB962C8B-B14F-4D97-AF65-F5344CB8AC3E}">
        <p14:creationId xmlns:p14="http://schemas.microsoft.com/office/powerpoint/2010/main" val="2308277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6AFF28-5DAE-F1E9-82D1-018B3B7137A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37524D1-CF78-CA5D-E5E6-551B31DA3AF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AA2C9C85-010D-9173-CD29-C5E61A3F6578}"/>
              </a:ext>
            </a:extLst>
          </p:cNvPr>
          <p:cNvPicPr>
            <a:picLocks noChangeAspect="1"/>
          </p:cNvPicPr>
          <p:nvPr/>
        </p:nvPicPr>
        <p:blipFill>
          <a:blip r:embed="rId2"/>
          <a:stretch>
            <a:fillRect/>
          </a:stretch>
        </p:blipFill>
        <p:spPr>
          <a:xfrm>
            <a:off x="0" y="10886"/>
            <a:ext cx="12097372" cy="6847114"/>
          </a:xfrm>
          <a:prstGeom prst="rect">
            <a:avLst/>
          </a:prstGeom>
        </p:spPr>
      </p:pic>
    </p:spTree>
    <p:extLst>
      <p:ext uri="{BB962C8B-B14F-4D97-AF65-F5344CB8AC3E}">
        <p14:creationId xmlns:p14="http://schemas.microsoft.com/office/powerpoint/2010/main" val="4078715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9808EB-0FE4-C0B4-29DE-838179263E5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2BDBD1E-647A-0E43-81CD-1CF049F0A9B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B3410F53-839F-AF0C-843F-78868722EF1D}"/>
              </a:ext>
            </a:extLst>
          </p:cNvPr>
          <p:cNvPicPr>
            <a:picLocks noChangeAspect="1"/>
          </p:cNvPicPr>
          <p:nvPr/>
        </p:nvPicPr>
        <p:blipFill>
          <a:blip r:embed="rId2"/>
          <a:stretch>
            <a:fillRect/>
          </a:stretch>
        </p:blipFill>
        <p:spPr>
          <a:xfrm>
            <a:off x="-25985" y="0"/>
            <a:ext cx="12217985" cy="6858000"/>
          </a:xfrm>
          <a:prstGeom prst="rect">
            <a:avLst/>
          </a:prstGeom>
        </p:spPr>
      </p:pic>
    </p:spTree>
    <p:extLst>
      <p:ext uri="{BB962C8B-B14F-4D97-AF65-F5344CB8AC3E}">
        <p14:creationId xmlns:p14="http://schemas.microsoft.com/office/powerpoint/2010/main" val="1184423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5CF82E-D5F1-AE99-5F51-93480C728E4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ECBFF2FF-AEB9-4F98-1EE2-1E11BBD9905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580184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E331F5-ABA4-C9F6-A138-FB36BE5C9A1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1CE6BB7-776F-1A38-5178-8CD202F8C6E5}"/>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320E671-CE74-68A8-0AF5-F190595019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5991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31CBB6-3317-A5C3-0E08-64E5E5F85404}"/>
              </a:ext>
            </a:extLst>
          </p:cNvPr>
          <p:cNvSpPr>
            <a:spLocks noGrp="1"/>
          </p:cNvSpPr>
          <p:nvPr>
            <p:ph type="title"/>
          </p:nvPr>
        </p:nvSpPr>
        <p:spPr/>
        <p:txBody>
          <a:bodyPr/>
          <a:lstStyle/>
          <a:p>
            <a:r>
              <a:rPr lang="tr-TR" dirty="0"/>
              <a:t>İLAÇ SEÇİMİ </a:t>
            </a:r>
          </a:p>
        </p:txBody>
      </p:sp>
      <p:sp>
        <p:nvSpPr>
          <p:cNvPr id="3" name="İçerik Yer Tutucusu 2">
            <a:extLst>
              <a:ext uri="{FF2B5EF4-FFF2-40B4-BE49-F238E27FC236}">
                <a16:creationId xmlns:a16="http://schemas.microsoft.com/office/drawing/2014/main" id="{090EE708-F994-5568-F187-165D88209511}"/>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984FF58-972E-EC96-64C9-951BFEDC8CA7}"/>
              </a:ext>
            </a:extLst>
          </p:cNvPr>
          <p:cNvPicPr>
            <a:picLocks noChangeAspect="1"/>
          </p:cNvPicPr>
          <p:nvPr/>
        </p:nvPicPr>
        <p:blipFill>
          <a:blip r:embed="rId2"/>
          <a:stretch>
            <a:fillRect/>
          </a:stretch>
        </p:blipFill>
        <p:spPr>
          <a:xfrm>
            <a:off x="838199" y="1796969"/>
            <a:ext cx="10515599" cy="4799774"/>
          </a:xfrm>
          <a:prstGeom prst="rect">
            <a:avLst/>
          </a:prstGeom>
        </p:spPr>
      </p:pic>
    </p:spTree>
    <p:extLst>
      <p:ext uri="{BB962C8B-B14F-4D97-AF65-F5344CB8AC3E}">
        <p14:creationId xmlns:p14="http://schemas.microsoft.com/office/powerpoint/2010/main" val="2228097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2468D9-080F-13DE-3A5B-C5E7CB36E975}"/>
              </a:ext>
            </a:extLst>
          </p:cNvPr>
          <p:cNvSpPr>
            <a:spLocks noGrp="1"/>
          </p:cNvSpPr>
          <p:nvPr>
            <p:ph type="title"/>
          </p:nvPr>
        </p:nvSpPr>
        <p:spPr/>
        <p:txBody>
          <a:bodyPr/>
          <a:lstStyle/>
          <a:p>
            <a:r>
              <a:rPr lang="tr-TR" dirty="0"/>
              <a:t>Dirençli Hipertansiyon </a:t>
            </a:r>
          </a:p>
        </p:txBody>
      </p:sp>
      <p:sp>
        <p:nvSpPr>
          <p:cNvPr id="3" name="İçerik Yer Tutucusu 2">
            <a:extLst>
              <a:ext uri="{FF2B5EF4-FFF2-40B4-BE49-F238E27FC236}">
                <a16:creationId xmlns:a16="http://schemas.microsoft.com/office/drawing/2014/main" id="{C0E5E5CD-3594-1FC1-D6F9-127340CD74CC}"/>
              </a:ext>
            </a:extLst>
          </p:cNvPr>
          <p:cNvSpPr>
            <a:spLocks noGrp="1"/>
          </p:cNvSpPr>
          <p:nvPr>
            <p:ph idx="1"/>
          </p:nvPr>
        </p:nvSpPr>
        <p:spPr/>
        <p:txBody>
          <a:bodyPr/>
          <a:lstStyle/>
          <a:p>
            <a:r>
              <a:rPr lang="tr-TR" b="0" i="0" dirty="0">
                <a:solidFill>
                  <a:srgbClr val="000000"/>
                </a:solidFill>
                <a:effectLst/>
                <a:latin typeface="Arial" panose="020B0604020202020204" pitchFamily="34" charset="0"/>
              </a:rPr>
              <a:t>Dirençli hipertansiyon (DH), her biri maksimal (ya da tolere edilebilen maksimal) dozda ve gerekli sıklıkta alınmak kaydıyla, biri diüretik olmak üzere üç farklı sınıftan antihipertansif ajanın birlikte kullanımına rağmen kan basıncının hedef değerin üzerinde seyretmesi olarak tanımlanır.</a:t>
            </a:r>
            <a:endParaRPr lang="tr-TR" dirty="0"/>
          </a:p>
        </p:txBody>
      </p:sp>
    </p:spTree>
    <p:extLst>
      <p:ext uri="{BB962C8B-B14F-4D97-AF65-F5344CB8AC3E}">
        <p14:creationId xmlns:p14="http://schemas.microsoft.com/office/powerpoint/2010/main" val="1494917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D58FB8-9948-7052-1650-4BC8E54157C6}"/>
              </a:ext>
            </a:extLst>
          </p:cNvPr>
          <p:cNvSpPr>
            <a:spLocks noGrp="1"/>
          </p:cNvSpPr>
          <p:nvPr>
            <p:ph type="title"/>
          </p:nvPr>
        </p:nvSpPr>
        <p:spPr>
          <a:xfrm>
            <a:off x="838200" y="147410"/>
            <a:ext cx="10515600" cy="1325563"/>
          </a:xfrm>
        </p:spPr>
        <p:txBody>
          <a:bodyPr>
            <a:normAutofit/>
          </a:bodyPr>
          <a:lstStyle/>
          <a:p>
            <a:r>
              <a:rPr lang="tr-TR" sz="3600" b="0" i="0" u="none" strike="noStrike" baseline="0" dirty="0">
                <a:latin typeface="FranklinGothic-Medium"/>
              </a:rPr>
              <a:t>ÖZEL HASTA GRUPLARINDA HİPERTANSİYON TEDAVİSİ</a:t>
            </a:r>
            <a:endParaRPr lang="tr-TR" sz="3600" dirty="0"/>
          </a:p>
        </p:txBody>
      </p:sp>
      <p:grpSp>
        <p:nvGrpSpPr>
          <p:cNvPr id="15" name="Grup 14">
            <a:extLst>
              <a:ext uri="{FF2B5EF4-FFF2-40B4-BE49-F238E27FC236}">
                <a16:creationId xmlns:a16="http://schemas.microsoft.com/office/drawing/2014/main" id="{918592C8-92B4-1EBB-7357-35047C738EF6}"/>
              </a:ext>
            </a:extLst>
          </p:cNvPr>
          <p:cNvGrpSpPr/>
          <p:nvPr/>
        </p:nvGrpSpPr>
        <p:grpSpPr>
          <a:xfrm>
            <a:off x="272802" y="1133454"/>
            <a:ext cx="5408879" cy="4731560"/>
            <a:chOff x="272803" y="1821640"/>
            <a:chExt cx="5408879" cy="4731560"/>
          </a:xfrm>
        </p:grpSpPr>
        <p:sp>
          <p:nvSpPr>
            <p:cNvPr id="16" name="Serbest Form: Şekil 15">
              <a:extLst>
                <a:ext uri="{FF2B5EF4-FFF2-40B4-BE49-F238E27FC236}">
                  <a16:creationId xmlns:a16="http://schemas.microsoft.com/office/drawing/2014/main" id="{7E796B1E-CF3E-DB92-135F-B6BE267F0292}"/>
                </a:ext>
              </a:extLst>
            </p:cNvPr>
            <p:cNvSpPr/>
            <p:nvPr/>
          </p:nvSpPr>
          <p:spPr>
            <a:xfrm>
              <a:off x="272803" y="1821640"/>
              <a:ext cx="2403946" cy="1201973"/>
            </a:xfrm>
            <a:custGeom>
              <a:avLst/>
              <a:gdLst>
                <a:gd name="connsiteX0" fmla="*/ 0 w 2403946"/>
                <a:gd name="connsiteY0" fmla="*/ 120197 h 1201973"/>
                <a:gd name="connsiteX1" fmla="*/ 120197 w 2403946"/>
                <a:gd name="connsiteY1" fmla="*/ 0 h 1201973"/>
                <a:gd name="connsiteX2" fmla="*/ 2283749 w 2403946"/>
                <a:gd name="connsiteY2" fmla="*/ 0 h 1201973"/>
                <a:gd name="connsiteX3" fmla="*/ 2403946 w 2403946"/>
                <a:gd name="connsiteY3" fmla="*/ 120197 h 1201973"/>
                <a:gd name="connsiteX4" fmla="*/ 2403946 w 2403946"/>
                <a:gd name="connsiteY4" fmla="*/ 1081776 h 1201973"/>
                <a:gd name="connsiteX5" fmla="*/ 2283749 w 2403946"/>
                <a:gd name="connsiteY5" fmla="*/ 1201973 h 1201973"/>
                <a:gd name="connsiteX6" fmla="*/ 120197 w 2403946"/>
                <a:gd name="connsiteY6" fmla="*/ 1201973 h 1201973"/>
                <a:gd name="connsiteX7" fmla="*/ 0 w 2403946"/>
                <a:gd name="connsiteY7" fmla="*/ 1081776 h 1201973"/>
                <a:gd name="connsiteX8" fmla="*/ 0 w 2403946"/>
                <a:gd name="connsiteY8" fmla="*/ 120197 h 1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46" h="1201973">
                  <a:moveTo>
                    <a:pt x="0" y="120197"/>
                  </a:moveTo>
                  <a:cubicBezTo>
                    <a:pt x="0" y="53814"/>
                    <a:pt x="53814" y="0"/>
                    <a:pt x="120197" y="0"/>
                  </a:cubicBezTo>
                  <a:lnTo>
                    <a:pt x="2283749" y="0"/>
                  </a:lnTo>
                  <a:cubicBezTo>
                    <a:pt x="2350132" y="0"/>
                    <a:pt x="2403946" y="53814"/>
                    <a:pt x="2403946" y="120197"/>
                  </a:cubicBezTo>
                  <a:lnTo>
                    <a:pt x="2403946" y="1081776"/>
                  </a:lnTo>
                  <a:cubicBezTo>
                    <a:pt x="2403946" y="1148159"/>
                    <a:pt x="2350132" y="1201973"/>
                    <a:pt x="2283749" y="1201973"/>
                  </a:cubicBezTo>
                  <a:lnTo>
                    <a:pt x="120197" y="1201973"/>
                  </a:lnTo>
                  <a:cubicBezTo>
                    <a:pt x="53814" y="1201973"/>
                    <a:pt x="0" y="1148159"/>
                    <a:pt x="0" y="1081776"/>
                  </a:cubicBezTo>
                  <a:lnTo>
                    <a:pt x="0" y="1201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830" tIns="66955" rIns="82830" bIns="66955" numCol="1" spcCol="1270" anchor="ctr" anchorCtr="0">
              <a:noAutofit/>
            </a:bodyPr>
            <a:lstStyle/>
            <a:p>
              <a:pPr marL="0" lvl="0" indent="0" algn="ctr" defTabSz="1111250">
                <a:lnSpc>
                  <a:spcPct val="90000"/>
                </a:lnSpc>
                <a:spcBef>
                  <a:spcPct val="0"/>
                </a:spcBef>
                <a:spcAft>
                  <a:spcPct val="35000"/>
                </a:spcAft>
                <a:buNone/>
              </a:pPr>
              <a:r>
                <a:rPr lang="tr-TR" sz="2500" kern="1200" dirty="0"/>
                <a:t>Yaşlılar</a:t>
              </a:r>
            </a:p>
            <a:p>
              <a:pPr marL="0" lvl="0" indent="0" algn="ctr" defTabSz="1111250">
                <a:lnSpc>
                  <a:spcPct val="90000"/>
                </a:lnSpc>
                <a:spcBef>
                  <a:spcPct val="0"/>
                </a:spcBef>
                <a:spcAft>
                  <a:spcPct val="35000"/>
                </a:spcAft>
                <a:buNone/>
              </a:pPr>
              <a:r>
                <a:rPr lang="tr-TR" sz="2500" kern="1200" dirty="0"/>
                <a:t>150mmHg ve üzeri</a:t>
              </a:r>
            </a:p>
          </p:txBody>
        </p:sp>
        <p:sp>
          <p:nvSpPr>
            <p:cNvPr id="17" name="Serbest Form: Şekil 16">
              <a:extLst>
                <a:ext uri="{FF2B5EF4-FFF2-40B4-BE49-F238E27FC236}">
                  <a16:creationId xmlns:a16="http://schemas.microsoft.com/office/drawing/2014/main" id="{A0B7638B-DEAF-1022-DD27-487830C75E3E}"/>
                </a:ext>
              </a:extLst>
            </p:cNvPr>
            <p:cNvSpPr/>
            <p:nvPr/>
          </p:nvSpPr>
          <p:spPr>
            <a:xfrm>
              <a:off x="513198" y="3023614"/>
              <a:ext cx="240394" cy="901479"/>
            </a:xfrm>
            <a:custGeom>
              <a:avLst/>
              <a:gdLst/>
              <a:ahLst/>
              <a:cxnLst/>
              <a:rect l="0" t="0" r="0" b="0"/>
              <a:pathLst>
                <a:path>
                  <a:moveTo>
                    <a:pt x="0" y="0"/>
                  </a:moveTo>
                  <a:lnTo>
                    <a:pt x="0" y="901479"/>
                  </a:lnTo>
                  <a:lnTo>
                    <a:pt x="240394" y="90147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erbest Form: Şekil 17">
              <a:extLst>
                <a:ext uri="{FF2B5EF4-FFF2-40B4-BE49-F238E27FC236}">
                  <a16:creationId xmlns:a16="http://schemas.microsoft.com/office/drawing/2014/main" id="{A7A4105D-D9C4-F914-E24E-6911F0F71EAB}"/>
                </a:ext>
              </a:extLst>
            </p:cNvPr>
            <p:cNvSpPr/>
            <p:nvPr/>
          </p:nvSpPr>
          <p:spPr>
            <a:xfrm>
              <a:off x="753592" y="3324107"/>
              <a:ext cx="1923157" cy="1201973"/>
            </a:xfrm>
            <a:custGeom>
              <a:avLst/>
              <a:gdLst>
                <a:gd name="connsiteX0" fmla="*/ 0 w 1923157"/>
                <a:gd name="connsiteY0" fmla="*/ 120197 h 1201973"/>
                <a:gd name="connsiteX1" fmla="*/ 120197 w 1923157"/>
                <a:gd name="connsiteY1" fmla="*/ 0 h 1201973"/>
                <a:gd name="connsiteX2" fmla="*/ 1802960 w 1923157"/>
                <a:gd name="connsiteY2" fmla="*/ 0 h 1201973"/>
                <a:gd name="connsiteX3" fmla="*/ 1923157 w 1923157"/>
                <a:gd name="connsiteY3" fmla="*/ 120197 h 1201973"/>
                <a:gd name="connsiteX4" fmla="*/ 1923157 w 1923157"/>
                <a:gd name="connsiteY4" fmla="*/ 1081776 h 1201973"/>
                <a:gd name="connsiteX5" fmla="*/ 1802960 w 1923157"/>
                <a:gd name="connsiteY5" fmla="*/ 1201973 h 1201973"/>
                <a:gd name="connsiteX6" fmla="*/ 120197 w 1923157"/>
                <a:gd name="connsiteY6" fmla="*/ 1201973 h 1201973"/>
                <a:gd name="connsiteX7" fmla="*/ 0 w 1923157"/>
                <a:gd name="connsiteY7" fmla="*/ 1081776 h 1201973"/>
                <a:gd name="connsiteX8" fmla="*/ 0 w 1923157"/>
                <a:gd name="connsiteY8" fmla="*/ 120197 h 1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157" h="1201973">
                  <a:moveTo>
                    <a:pt x="0" y="120197"/>
                  </a:moveTo>
                  <a:cubicBezTo>
                    <a:pt x="0" y="53814"/>
                    <a:pt x="53814" y="0"/>
                    <a:pt x="120197" y="0"/>
                  </a:cubicBezTo>
                  <a:lnTo>
                    <a:pt x="1802960" y="0"/>
                  </a:lnTo>
                  <a:cubicBezTo>
                    <a:pt x="1869343" y="0"/>
                    <a:pt x="1923157" y="53814"/>
                    <a:pt x="1923157" y="120197"/>
                  </a:cubicBezTo>
                  <a:lnTo>
                    <a:pt x="1923157" y="1081776"/>
                  </a:lnTo>
                  <a:cubicBezTo>
                    <a:pt x="1923157" y="1148159"/>
                    <a:pt x="1869343" y="1201973"/>
                    <a:pt x="1802960" y="1201973"/>
                  </a:cubicBezTo>
                  <a:lnTo>
                    <a:pt x="120197" y="1201973"/>
                  </a:lnTo>
                  <a:cubicBezTo>
                    <a:pt x="53814" y="1201973"/>
                    <a:pt x="0" y="1148159"/>
                    <a:pt x="0" y="1081776"/>
                  </a:cubicBezTo>
                  <a:lnTo>
                    <a:pt x="0" y="12019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305" tIns="60605" rIns="73305" bIns="60605" numCol="1" spcCol="1270" anchor="ctr" anchorCtr="0">
              <a:noAutofit/>
            </a:bodyPr>
            <a:lstStyle/>
            <a:p>
              <a:pPr marL="0" lvl="0" indent="0" algn="ctr" defTabSz="889000">
                <a:lnSpc>
                  <a:spcPct val="90000"/>
                </a:lnSpc>
                <a:spcBef>
                  <a:spcPct val="0"/>
                </a:spcBef>
                <a:spcAft>
                  <a:spcPct val="35000"/>
                </a:spcAft>
                <a:buNone/>
              </a:pPr>
              <a:r>
                <a:rPr lang="tr-TR" sz="2000" kern="1200" dirty="0"/>
                <a:t>Hedef : 130-140 mmHg </a:t>
              </a:r>
            </a:p>
          </p:txBody>
        </p:sp>
        <p:sp>
          <p:nvSpPr>
            <p:cNvPr id="19" name="Serbest Form: Şekil 18">
              <a:extLst>
                <a:ext uri="{FF2B5EF4-FFF2-40B4-BE49-F238E27FC236}">
                  <a16:creationId xmlns:a16="http://schemas.microsoft.com/office/drawing/2014/main" id="{4102BF46-5FA7-FEBB-2F6B-1B12F5C33AA0}"/>
                </a:ext>
              </a:extLst>
            </p:cNvPr>
            <p:cNvSpPr/>
            <p:nvPr/>
          </p:nvSpPr>
          <p:spPr>
            <a:xfrm>
              <a:off x="513198" y="3023614"/>
              <a:ext cx="240394" cy="2403946"/>
            </a:xfrm>
            <a:custGeom>
              <a:avLst/>
              <a:gdLst/>
              <a:ahLst/>
              <a:cxnLst/>
              <a:rect l="0" t="0" r="0" b="0"/>
              <a:pathLst>
                <a:path>
                  <a:moveTo>
                    <a:pt x="0" y="0"/>
                  </a:moveTo>
                  <a:lnTo>
                    <a:pt x="0" y="2403946"/>
                  </a:lnTo>
                  <a:lnTo>
                    <a:pt x="240394" y="24039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erbest Form: Şekil 19">
              <a:extLst>
                <a:ext uri="{FF2B5EF4-FFF2-40B4-BE49-F238E27FC236}">
                  <a16:creationId xmlns:a16="http://schemas.microsoft.com/office/drawing/2014/main" id="{BF502072-22B3-B3EF-6002-82B12DD353B0}"/>
                </a:ext>
              </a:extLst>
            </p:cNvPr>
            <p:cNvSpPr/>
            <p:nvPr/>
          </p:nvSpPr>
          <p:spPr>
            <a:xfrm>
              <a:off x="753592" y="4826573"/>
              <a:ext cx="1923157" cy="1201973"/>
            </a:xfrm>
            <a:custGeom>
              <a:avLst/>
              <a:gdLst>
                <a:gd name="connsiteX0" fmla="*/ 0 w 1923157"/>
                <a:gd name="connsiteY0" fmla="*/ 120197 h 1201973"/>
                <a:gd name="connsiteX1" fmla="*/ 120197 w 1923157"/>
                <a:gd name="connsiteY1" fmla="*/ 0 h 1201973"/>
                <a:gd name="connsiteX2" fmla="*/ 1802960 w 1923157"/>
                <a:gd name="connsiteY2" fmla="*/ 0 h 1201973"/>
                <a:gd name="connsiteX3" fmla="*/ 1923157 w 1923157"/>
                <a:gd name="connsiteY3" fmla="*/ 120197 h 1201973"/>
                <a:gd name="connsiteX4" fmla="*/ 1923157 w 1923157"/>
                <a:gd name="connsiteY4" fmla="*/ 1081776 h 1201973"/>
                <a:gd name="connsiteX5" fmla="*/ 1802960 w 1923157"/>
                <a:gd name="connsiteY5" fmla="*/ 1201973 h 1201973"/>
                <a:gd name="connsiteX6" fmla="*/ 120197 w 1923157"/>
                <a:gd name="connsiteY6" fmla="*/ 1201973 h 1201973"/>
                <a:gd name="connsiteX7" fmla="*/ 0 w 1923157"/>
                <a:gd name="connsiteY7" fmla="*/ 1081776 h 1201973"/>
                <a:gd name="connsiteX8" fmla="*/ 0 w 1923157"/>
                <a:gd name="connsiteY8" fmla="*/ 120197 h 1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157" h="1201973">
                  <a:moveTo>
                    <a:pt x="0" y="120197"/>
                  </a:moveTo>
                  <a:cubicBezTo>
                    <a:pt x="0" y="53814"/>
                    <a:pt x="53814" y="0"/>
                    <a:pt x="120197" y="0"/>
                  </a:cubicBezTo>
                  <a:lnTo>
                    <a:pt x="1802960" y="0"/>
                  </a:lnTo>
                  <a:cubicBezTo>
                    <a:pt x="1869343" y="0"/>
                    <a:pt x="1923157" y="53814"/>
                    <a:pt x="1923157" y="120197"/>
                  </a:cubicBezTo>
                  <a:lnTo>
                    <a:pt x="1923157" y="1081776"/>
                  </a:lnTo>
                  <a:cubicBezTo>
                    <a:pt x="1923157" y="1148159"/>
                    <a:pt x="1869343" y="1201973"/>
                    <a:pt x="1802960" y="1201973"/>
                  </a:cubicBezTo>
                  <a:lnTo>
                    <a:pt x="120197" y="1201973"/>
                  </a:lnTo>
                  <a:cubicBezTo>
                    <a:pt x="53814" y="1201973"/>
                    <a:pt x="0" y="1148159"/>
                    <a:pt x="0" y="1081776"/>
                  </a:cubicBezTo>
                  <a:lnTo>
                    <a:pt x="0" y="12019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0" tIns="59335" rIns="71400" bIns="59335" numCol="1" spcCol="1270" anchor="ctr" anchorCtr="0">
              <a:noAutofit/>
            </a:bodyPr>
            <a:lstStyle/>
            <a:p>
              <a:pPr marL="0" lvl="0" indent="0" algn="ctr" defTabSz="844550">
                <a:lnSpc>
                  <a:spcPct val="90000"/>
                </a:lnSpc>
                <a:spcBef>
                  <a:spcPct val="0"/>
                </a:spcBef>
                <a:spcAft>
                  <a:spcPct val="35000"/>
                </a:spcAft>
                <a:buNone/>
              </a:pPr>
              <a:r>
                <a:rPr lang="tr-TR" sz="1900" kern="1200" dirty="0"/>
                <a:t>diüretikler, KKB, ACE inhibitörleri ve ARB)</a:t>
              </a:r>
            </a:p>
          </p:txBody>
        </p:sp>
        <p:sp>
          <p:nvSpPr>
            <p:cNvPr id="21" name="Serbest Form: Şekil 20">
              <a:extLst>
                <a:ext uri="{FF2B5EF4-FFF2-40B4-BE49-F238E27FC236}">
                  <a16:creationId xmlns:a16="http://schemas.microsoft.com/office/drawing/2014/main" id="{9C014179-76F1-3B45-9027-C0E78A4F7117}"/>
                </a:ext>
              </a:extLst>
            </p:cNvPr>
            <p:cNvSpPr/>
            <p:nvPr/>
          </p:nvSpPr>
          <p:spPr>
            <a:xfrm>
              <a:off x="3277736" y="1821640"/>
              <a:ext cx="2403946" cy="1201973"/>
            </a:xfrm>
            <a:custGeom>
              <a:avLst/>
              <a:gdLst>
                <a:gd name="connsiteX0" fmla="*/ 0 w 2403946"/>
                <a:gd name="connsiteY0" fmla="*/ 120197 h 1201973"/>
                <a:gd name="connsiteX1" fmla="*/ 120197 w 2403946"/>
                <a:gd name="connsiteY1" fmla="*/ 0 h 1201973"/>
                <a:gd name="connsiteX2" fmla="*/ 2283749 w 2403946"/>
                <a:gd name="connsiteY2" fmla="*/ 0 h 1201973"/>
                <a:gd name="connsiteX3" fmla="*/ 2403946 w 2403946"/>
                <a:gd name="connsiteY3" fmla="*/ 120197 h 1201973"/>
                <a:gd name="connsiteX4" fmla="*/ 2403946 w 2403946"/>
                <a:gd name="connsiteY4" fmla="*/ 1081776 h 1201973"/>
                <a:gd name="connsiteX5" fmla="*/ 2283749 w 2403946"/>
                <a:gd name="connsiteY5" fmla="*/ 1201973 h 1201973"/>
                <a:gd name="connsiteX6" fmla="*/ 120197 w 2403946"/>
                <a:gd name="connsiteY6" fmla="*/ 1201973 h 1201973"/>
                <a:gd name="connsiteX7" fmla="*/ 0 w 2403946"/>
                <a:gd name="connsiteY7" fmla="*/ 1081776 h 1201973"/>
                <a:gd name="connsiteX8" fmla="*/ 0 w 2403946"/>
                <a:gd name="connsiteY8" fmla="*/ 120197 h 1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46" h="1201973">
                  <a:moveTo>
                    <a:pt x="0" y="120197"/>
                  </a:moveTo>
                  <a:cubicBezTo>
                    <a:pt x="0" y="53814"/>
                    <a:pt x="53814" y="0"/>
                    <a:pt x="120197" y="0"/>
                  </a:cubicBezTo>
                  <a:lnTo>
                    <a:pt x="2283749" y="0"/>
                  </a:lnTo>
                  <a:cubicBezTo>
                    <a:pt x="2350132" y="0"/>
                    <a:pt x="2403946" y="53814"/>
                    <a:pt x="2403946" y="120197"/>
                  </a:cubicBezTo>
                  <a:lnTo>
                    <a:pt x="2403946" y="1081776"/>
                  </a:lnTo>
                  <a:cubicBezTo>
                    <a:pt x="2403946" y="1148159"/>
                    <a:pt x="2350132" y="1201973"/>
                    <a:pt x="2283749" y="1201973"/>
                  </a:cubicBezTo>
                  <a:lnTo>
                    <a:pt x="120197" y="1201973"/>
                  </a:lnTo>
                  <a:cubicBezTo>
                    <a:pt x="53814" y="1201973"/>
                    <a:pt x="0" y="1148159"/>
                    <a:pt x="0" y="1081776"/>
                  </a:cubicBezTo>
                  <a:lnTo>
                    <a:pt x="0" y="12019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830" tIns="66955" rIns="82830" bIns="66955" numCol="1" spcCol="1270" anchor="ctr" anchorCtr="0">
              <a:noAutofit/>
            </a:bodyPr>
            <a:lstStyle/>
            <a:p>
              <a:pPr marL="0" lvl="0" indent="0" algn="ctr" defTabSz="1111250">
                <a:lnSpc>
                  <a:spcPct val="90000"/>
                </a:lnSpc>
                <a:spcBef>
                  <a:spcPct val="0"/>
                </a:spcBef>
                <a:spcAft>
                  <a:spcPct val="35000"/>
                </a:spcAft>
                <a:buNone/>
              </a:pPr>
              <a:r>
                <a:rPr lang="tr-TR" sz="2500" kern="1200" dirty="0"/>
                <a:t>Diyabetik</a:t>
              </a:r>
            </a:p>
            <a:p>
              <a:pPr marL="0" lvl="0" indent="0" algn="ctr" defTabSz="1111250">
                <a:lnSpc>
                  <a:spcPct val="90000"/>
                </a:lnSpc>
                <a:spcBef>
                  <a:spcPct val="0"/>
                </a:spcBef>
                <a:spcAft>
                  <a:spcPct val="35000"/>
                </a:spcAft>
                <a:buNone/>
              </a:pPr>
              <a:r>
                <a:rPr lang="tr-TR" sz="2500" kern="1200" dirty="0"/>
                <a:t>≥140/90 mmHg</a:t>
              </a:r>
            </a:p>
          </p:txBody>
        </p:sp>
        <p:sp>
          <p:nvSpPr>
            <p:cNvPr id="22" name="Serbest Form: Şekil 21">
              <a:extLst>
                <a:ext uri="{FF2B5EF4-FFF2-40B4-BE49-F238E27FC236}">
                  <a16:creationId xmlns:a16="http://schemas.microsoft.com/office/drawing/2014/main" id="{C8A156A0-53A8-BF2D-56BC-21D737B2E9BB}"/>
                </a:ext>
              </a:extLst>
            </p:cNvPr>
            <p:cNvSpPr/>
            <p:nvPr/>
          </p:nvSpPr>
          <p:spPr>
            <a:xfrm>
              <a:off x="3518130" y="3023614"/>
              <a:ext cx="240394" cy="901479"/>
            </a:xfrm>
            <a:custGeom>
              <a:avLst/>
              <a:gdLst/>
              <a:ahLst/>
              <a:cxnLst/>
              <a:rect l="0" t="0" r="0" b="0"/>
              <a:pathLst>
                <a:path>
                  <a:moveTo>
                    <a:pt x="0" y="0"/>
                  </a:moveTo>
                  <a:lnTo>
                    <a:pt x="0" y="901479"/>
                  </a:lnTo>
                  <a:lnTo>
                    <a:pt x="240394" y="90147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Serbest Form: Şekil 22">
              <a:extLst>
                <a:ext uri="{FF2B5EF4-FFF2-40B4-BE49-F238E27FC236}">
                  <a16:creationId xmlns:a16="http://schemas.microsoft.com/office/drawing/2014/main" id="{DA0C3A2E-0B7A-316E-3325-FA122A942252}"/>
                </a:ext>
              </a:extLst>
            </p:cNvPr>
            <p:cNvSpPr/>
            <p:nvPr/>
          </p:nvSpPr>
          <p:spPr>
            <a:xfrm>
              <a:off x="3758525" y="3324107"/>
              <a:ext cx="1923157" cy="1201973"/>
            </a:xfrm>
            <a:custGeom>
              <a:avLst/>
              <a:gdLst>
                <a:gd name="connsiteX0" fmla="*/ 0 w 1923157"/>
                <a:gd name="connsiteY0" fmla="*/ 120197 h 1201973"/>
                <a:gd name="connsiteX1" fmla="*/ 120197 w 1923157"/>
                <a:gd name="connsiteY1" fmla="*/ 0 h 1201973"/>
                <a:gd name="connsiteX2" fmla="*/ 1802960 w 1923157"/>
                <a:gd name="connsiteY2" fmla="*/ 0 h 1201973"/>
                <a:gd name="connsiteX3" fmla="*/ 1923157 w 1923157"/>
                <a:gd name="connsiteY3" fmla="*/ 120197 h 1201973"/>
                <a:gd name="connsiteX4" fmla="*/ 1923157 w 1923157"/>
                <a:gd name="connsiteY4" fmla="*/ 1081776 h 1201973"/>
                <a:gd name="connsiteX5" fmla="*/ 1802960 w 1923157"/>
                <a:gd name="connsiteY5" fmla="*/ 1201973 h 1201973"/>
                <a:gd name="connsiteX6" fmla="*/ 120197 w 1923157"/>
                <a:gd name="connsiteY6" fmla="*/ 1201973 h 1201973"/>
                <a:gd name="connsiteX7" fmla="*/ 0 w 1923157"/>
                <a:gd name="connsiteY7" fmla="*/ 1081776 h 1201973"/>
                <a:gd name="connsiteX8" fmla="*/ 0 w 1923157"/>
                <a:gd name="connsiteY8" fmla="*/ 120197 h 1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157" h="1201973">
                  <a:moveTo>
                    <a:pt x="0" y="120197"/>
                  </a:moveTo>
                  <a:cubicBezTo>
                    <a:pt x="0" y="53814"/>
                    <a:pt x="53814" y="0"/>
                    <a:pt x="120197" y="0"/>
                  </a:cubicBezTo>
                  <a:lnTo>
                    <a:pt x="1802960" y="0"/>
                  </a:lnTo>
                  <a:cubicBezTo>
                    <a:pt x="1869343" y="0"/>
                    <a:pt x="1923157" y="53814"/>
                    <a:pt x="1923157" y="120197"/>
                  </a:cubicBezTo>
                  <a:lnTo>
                    <a:pt x="1923157" y="1081776"/>
                  </a:lnTo>
                  <a:cubicBezTo>
                    <a:pt x="1923157" y="1148159"/>
                    <a:pt x="1869343" y="1201973"/>
                    <a:pt x="1802960" y="1201973"/>
                  </a:cubicBezTo>
                  <a:lnTo>
                    <a:pt x="120197" y="1201973"/>
                  </a:lnTo>
                  <a:cubicBezTo>
                    <a:pt x="53814" y="1201973"/>
                    <a:pt x="0" y="1148159"/>
                    <a:pt x="0" y="1081776"/>
                  </a:cubicBezTo>
                  <a:lnTo>
                    <a:pt x="0" y="12019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0" tIns="59335" rIns="71400" bIns="59335" numCol="1" spcCol="1270" anchor="ctr" anchorCtr="0">
              <a:noAutofit/>
            </a:bodyPr>
            <a:lstStyle/>
            <a:p>
              <a:pPr marL="0" lvl="0" indent="0" algn="ctr" defTabSz="844550">
                <a:lnSpc>
                  <a:spcPct val="90000"/>
                </a:lnSpc>
                <a:spcBef>
                  <a:spcPct val="0"/>
                </a:spcBef>
                <a:spcAft>
                  <a:spcPct val="35000"/>
                </a:spcAft>
                <a:buNone/>
              </a:pPr>
              <a:r>
                <a:rPr lang="tr-TR" sz="1900" kern="1200" dirty="0"/>
                <a:t>Hedef diyastolik 70–80 mmHg’dir tüm yaş gruplarında </a:t>
              </a:r>
            </a:p>
          </p:txBody>
        </p:sp>
        <p:sp>
          <p:nvSpPr>
            <p:cNvPr id="24" name="Serbest Form: Şekil 23">
              <a:extLst>
                <a:ext uri="{FF2B5EF4-FFF2-40B4-BE49-F238E27FC236}">
                  <a16:creationId xmlns:a16="http://schemas.microsoft.com/office/drawing/2014/main" id="{6E8F6614-11CF-E875-6EB6-9F2330717388}"/>
                </a:ext>
              </a:extLst>
            </p:cNvPr>
            <p:cNvSpPr/>
            <p:nvPr/>
          </p:nvSpPr>
          <p:spPr>
            <a:xfrm>
              <a:off x="3518130" y="3023614"/>
              <a:ext cx="240394" cy="3529586"/>
            </a:xfrm>
            <a:custGeom>
              <a:avLst/>
              <a:gdLst/>
              <a:ahLst/>
              <a:cxnLst/>
              <a:rect l="0" t="0" r="0" b="0"/>
              <a:pathLst>
                <a:path>
                  <a:moveTo>
                    <a:pt x="0" y="0"/>
                  </a:moveTo>
                  <a:lnTo>
                    <a:pt x="0" y="2403946"/>
                  </a:lnTo>
                  <a:lnTo>
                    <a:pt x="240394" y="24039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Serbest Form: Şekil 24">
              <a:extLst>
                <a:ext uri="{FF2B5EF4-FFF2-40B4-BE49-F238E27FC236}">
                  <a16:creationId xmlns:a16="http://schemas.microsoft.com/office/drawing/2014/main" id="{87009C55-5367-FFD4-6FF8-2B46EBF73C4F}"/>
                </a:ext>
              </a:extLst>
            </p:cNvPr>
            <p:cNvSpPr/>
            <p:nvPr/>
          </p:nvSpPr>
          <p:spPr>
            <a:xfrm>
              <a:off x="3758525" y="4599993"/>
              <a:ext cx="1923157" cy="1428553"/>
            </a:xfrm>
            <a:custGeom>
              <a:avLst/>
              <a:gdLst>
                <a:gd name="connsiteX0" fmla="*/ 0 w 1923157"/>
                <a:gd name="connsiteY0" fmla="*/ 120197 h 1201973"/>
                <a:gd name="connsiteX1" fmla="*/ 120197 w 1923157"/>
                <a:gd name="connsiteY1" fmla="*/ 0 h 1201973"/>
                <a:gd name="connsiteX2" fmla="*/ 1802960 w 1923157"/>
                <a:gd name="connsiteY2" fmla="*/ 0 h 1201973"/>
                <a:gd name="connsiteX3" fmla="*/ 1923157 w 1923157"/>
                <a:gd name="connsiteY3" fmla="*/ 120197 h 1201973"/>
                <a:gd name="connsiteX4" fmla="*/ 1923157 w 1923157"/>
                <a:gd name="connsiteY4" fmla="*/ 1081776 h 1201973"/>
                <a:gd name="connsiteX5" fmla="*/ 1802960 w 1923157"/>
                <a:gd name="connsiteY5" fmla="*/ 1201973 h 1201973"/>
                <a:gd name="connsiteX6" fmla="*/ 120197 w 1923157"/>
                <a:gd name="connsiteY6" fmla="*/ 1201973 h 1201973"/>
                <a:gd name="connsiteX7" fmla="*/ 0 w 1923157"/>
                <a:gd name="connsiteY7" fmla="*/ 1081776 h 1201973"/>
                <a:gd name="connsiteX8" fmla="*/ 0 w 1923157"/>
                <a:gd name="connsiteY8" fmla="*/ 120197 h 1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157" h="1201973">
                  <a:moveTo>
                    <a:pt x="0" y="120197"/>
                  </a:moveTo>
                  <a:cubicBezTo>
                    <a:pt x="0" y="53814"/>
                    <a:pt x="53814" y="0"/>
                    <a:pt x="120197" y="0"/>
                  </a:cubicBezTo>
                  <a:lnTo>
                    <a:pt x="1802960" y="0"/>
                  </a:lnTo>
                  <a:cubicBezTo>
                    <a:pt x="1869343" y="0"/>
                    <a:pt x="1923157" y="53814"/>
                    <a:pt x="1923157" y="120197"/>
                  </a:cubicBezTo>
                  <a:lnTo>
                    <a:pt x="1923157" y="1081776"/>
                  </a:lnTo>
                  <a:cubicBezTo>
                    <a:pt x="1923157" y="1148159"/>
                    <a:pt x="1869343" y="1201973"/>
                    <a:pt x="1802960" y="1201973"/>
                  </a:cubicBezTo>
                  <a:lnTo>
                    <a:pt x="120197" y="1201973"/>
                  </a:lnTo>
                  <a:cubicBezTo>
                    <a:pt x="53814" y="1201973"/>
                    <a:pt x="0" y="1148159"/>
                    <a:pt x="0" y="1081776"/>
                  </a:cubicBezTo>
                  <a:lnTo>
                    <a:pt x="0" y="12019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0" tIns="59335" rIns="71400" bIns="59335" numCol="1" spcCol="1270" anchor="ctr" anchorCtr="0">
              <a:noAutofit/>
            </a:bodyPr>
            <a:lstStyle/>
            <a:p>
              <a:pPr algn="l"/>
              <a:r>
                <a:rPr lang="tr-TR" sz="1400" b="0" i="0" u="none" strike="noStrike" baseline="0" dirty="0">
                  <a:solidFill>
                    <a:schemeClr val="tx1"/>
                  </a:solidFill>
                  <a:latin typeface="FranklinGothic-Medium"/>
                </a:rPr>
                <a:t>sistolik kan basıncı hedefi:</a:t>
              </a:r>
            </a:p>
            <a:p>
              <a:pPr algn="l"/>
              <a:r>
                <a:rPr lang="tr-TR" sz="1400" b="0" i="0" u="none" strike="noStrike" baseline="0" dirty="0">
                  <a:solidFill>
                    <a:schemeClr val="tx1"/>
                  </a:solidFill>
                  <a:latin typeface="ArialMT"/>
                </a:rPr>
                <a:t>• </a:t>
              </a:r>
              <a:r>
                <a:rPr lang="tr-TR" sz="1400" b="0" i="0" u="none" strike="noStrike" baseline="0" dirty="0">
                  <a:solidFill>
                    <a:schemeClr val="tx1"/>
                  </a:solidFill>
                  <a:latin typeface="FranklinGothic-Medium"/>
                </a:rPr>
                <a:t>&gt;65 yaş olgularda 130–140 mmHg</a:t>
              </a:r>
            </a:p>
            <a:p>
              <a:pPr algn="l"/>
              <a:r>
                <a:rPr lang="tr-TR" sz="1400" b="0" i="0" u="none" strike="noStrike" baseline="0" dirty="0">
                  <a:solidFill>
                    <a:schemeClr val="tx1"/>
                  </a:solidFill>
                  <a:latin typeface="ArialMT"/>
                </a:rPr>
                <a:t>• </a:t>
              </a:r>
              <a:r>
                <a:rPr lang="tr-TR" sz="1400" b="0" i="0" u="none" strike="noStrike" baseline="0" dirty="0">
                  <a:solidFill>
                    <a:schemeClr val="tx1"/>
                  </a:solidFill>
                  <a:latin typeface="FranklinGothic-Medium"/>
                </a:rPr>
                <a:t>≤65 yaş olgularda ise 120–130 mmHg’dir</a:t>
              </a:r>
              <a:endParaRPr lang="tr-TR" sz="1400" kern="1200" dirty="0">
                <a:solidFill>
                  <a:schemeClr val="tx1"/>
                </a:solidFill>
              </a:endParaRPr>
            </a:p>
          </p:txBody>
        </p:sp>
      </p:grpSp>
      <p:graphicFrame>
        <p:nvGraphicFramePr>
          <p:cNvPr id="14" name="İçerik Yer Tutucusu 12">
            <a:extLst>
              <a:ext uri="{FF2B5EF4-FFF2-40B4-BE49-F238E27FC236}">
                <a16:creationId xmlns:a16="http://schemas.microsoft.com/office/drawing/2014/main" id="{1035DE7B-5158-5AEF-F11E-7134D765E89C}"/>
              </a:ext>
            </a:extLst>
          </p:cNvPr>
          <p:cNvGraphicFramePr>
            <a:graphicFrameLocks/>
          </p:cNvGraphicFramePr>
          <p:nvPr>
            <p:extLst>
              <p:ext uri="{D42A27DB-BD31-4B8C-83A1-F6EECF244321}">
                <p14:modId xmlns:p14="http://schemas.microsoft.com/office/powerpoint/2010/main" val="3104703961"/>
              </p:ext>
            </p:extLst>
          </p:nvPr>
        </p:nvGraphicFramePr>
        <p:xfrm>
          <a:off x="6183994" y="1099516"/>
          <a:ext cx="5410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çıklama Balonu: Çizgi 2">
            <a:extLst>
              <a:ext uri="{FF2B5EF4-FFF2-40B4-BE49-F238E27FC236}">
                <a16:creationId xmlns:a16="http://schemas.microsoft.com/office/drawing/2014/main" id="{B11DC364-8F91-D4DF-EDB2-DFFD327A5428}"/>
              </a:ext>
            </a:extLst>
          </p:cNvPr>
          <p:cNvSpPr/>
          <p:nvPr/>
        </p:nvSpPr>
        <p:spPr>
          <a:xfrm>
            <a:off x="3638326" y="5450854"/>
            <a:ext cx="2289547" cy="1208721"/>
          </a:xfrm>
          <a:prstGeom prst="borderCallout1">
            <a:avLst>
              <a:gd name="adj1" fmla="val 19772"/>
              <a:gd name="adj2" fmla="val -777"/>
              <a:gd name="adj3" fmla="val -64358"/>
              <a:gd name="adj4" fmla="val -541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FB30D767-ADC3-51FB-C90F-26444AD4AAB4}"/>
              </a:ext>
            </a:extLst>
          </p:cNvPr>
          <p:cNvSpPr txBox="1"/>
          <p:nvPr/>
        </p:nvSpPr>
        <p:spPr>
          <a:xfrm>
            <a:off x="3821520" y="5583251"/>
            <a:ext cx="1923157" cy="937180"/>
          </a:xfrm>
          <a:prstGeom prst="rect">
            <a:avLst/>
          </a:prstGeom>
          <a:noFill/>
        </p:spPr>
        <p:txBody>
          <a:bodyPr wrap="square">
            <a:spAutoFit/>
          </a:bodyPr>
          <a:lstStyle/>
          <a:p>
            <a:pPr marL="0" lvl="0" indent="0" algn="ctr" defTabSz="844550">
              <a:lnSpc>
                <a:spcPct val="90000"/>
              </a:lnSpc>
              <a:spcBef>
                <a:spcPct val="0"/>
              </a:spcBef>
              <a:spcAft>
                <a:spcPct val="35000"/>
              </a:spcAft>
              <a:buNone/>
            </a:pPr>
            <a:r>
              <a:rPr lang="tr-TR" sz="1800" kern="1200" dirty="0"/>
              <a:t>ACE inhibitörü veya ARB</a:t>
            </a:r>
          </a:p>
          <a:p>
            <a:pPr marL="0" lvl="0" indent="0" algn="ctr" defTabSz="844550">
              <a:lnSpc>
                <a:spcPct val="90000"/>
              </a:lnSpc>
              <a:spcBef>
                <a:spcPct val="0"/>
              </a:spcBef>
              <a:spcAft>
                <a:spcPct val="35000"/>
              </a:spcAft>
              <a:buNone/>
            </a:pPr>
            <a:r>
              <a:rPr lang="tr-TR" sz="1800" kern="1200" dirty="0"/>
              <a:t>grubu</a:t>
            </a:r>
          </a:p>
        </p:txBody>
      </p:sp>
      <p:cxnSp>
        <p:nvCxnSpPr>
          <p:cNvPr id="11" name="Düz Ok Bağlayıcısı 10">
            <a:extLst>
              <a:ext uri="{FF2B5EF4-FFF2-40B4-BE49-F238E27FC236}">
                <a16:creationId xmlns:a16="http://schemas.microsoft.com/office/drawing/2014/main" id="{B5B0875C-F901-4F9C-EE2A-32034B53BDD3}"/>
              </a:ext>
            </a:extLst>
          </p:cNvPr>
          <p:cNvCxnSpPr>
            <a:cxnSpLocks/>
          </p:cNvCxnSpPr>
          <p:nvPr/>
        </p:nvCxnSpPr>
        <p:spPr>
          <a:xfrm flipH="1">
            <a:off x="5681681" y="2335427"/>
            <a:ext cx="644978" cy="90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a:extLst>
              <a:ext uri="{FF2B5EF4-FFF2-40B4-BE49-F238E27FC236}">
                <a16:creationId xmlns:a16="http://schemas.microsoft.com/office/drawing/2014/main" id="{AA282446-BBE7-27D4-9AE5-6B14C482A08A}"/>
              </a:ext>
            </a:extLst>
          </p:cNvPr>
          <p:cNvCxnSpPr>
            <a:cxnSpLocks/>
          </p:cNvCxnSpPr>
          <p:nvPr/>
        </p:nvCxnSpPr>
        <p:spPr>
          <a:xfrm flipH="1" flipV="1">
            <a:off x="5744677" y="3621094"/>
            <a:ext cx="3683528" cy="43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46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792DAA-DCC4-1476-1496-A4CEA4EBCB74}"/>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3EB893B-169C-4A76-E110-0E09F7160014}"/>
              </a:ext>
            </a:extLst>
          </p:cNvPr>
          <p:cNvPicPr>
            <a:picLocks noGrp="1" noChangeAspect="1"/>
          </p:cNvPicPr>
          <p:nvPr>
            <p:ph idx="1"/>
          </p:nvPr>
        </p:nvPicPr>
        <p:blipFill>
          <a:blip r:embed="rId2"/>
          <a:stretch>
            <a:fillRect/>
          </a:stretch>
        </p:blipFill>
        <p:spPr>
          <a:xfrm>
            <a:off x="0" y="0"/>
            <a:ext cx="12084908" cy="6858000"/>
          </a:xfrm>
        </p:spPr>
      </p:pic>
    </p:spTree>
    <p:extLst>
      <p:ext uri="{BB962C8B-B14F-4D97-AF65-F5344CB8AC3E}">
        <p14:creationId xmlns:p14="http://schemas.microsoft.com/office/powerpoint/2010/main" val="1633727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3A7FE7-8F00-4B36-E025-E3D24AE26905}"/>
              </a:ext>
            </a:extLst>
          </p:cNvPr>
          <p:cNvSpPr>
            <a:spLocks noGrp="1"/>
          </p:cNvSpPr>
          <p:nvPr>
            <p:ph type="title"/>
          </p:nvPr>
        </p:nvSpPr>
        <p:spPr>
          <a:xfrm>
            <a:off x="838200" y="365125"/>
            <a:ext cx="3227173" cy="808767"/>
          </a:xfrm>
        </p:spPr>
        <p:txBody>
          <a:bodyPr>
            <a:normAutofit/>
          </a:bodyPr>
          <a:lstStyle/>
          <a:p>
            <a:r>
              <a:rPr lang="tr-TR" sz="2400" b="0" i="0" u="none" strike="noStrike" baseline="0" dirty="0">
                <a:latin typeface="FranklinGothic-Medium"/>
              </a:rPr>
              <a:t>Gebelik ve laktasyon</a:t>
            </a:r>
            <a:endParaRPr lang="tr-TR" sz="2400" dirty="0"/>
          </a:p>
        </p:txBody>
      </p:sp>
      <p:sp>
        <p:nvSpPr>
          <p:cNvPr id="3" name="İçerik Yer Tutucusu 2">
            <a:extLst>
              <a:ext uri="{FF2B5EF4-FFF2-40B4-BE49-F238E27FC236}">
                <a16:creationId xmlns:a16="http://schemas.microsoft.com/office/drawing/2014/main" id="{433E9654-5C31-81F1-6E88-B9CEB73636C9}"/>
              </a:ext>
            </a:extLst>
          </p:cNvPr>
          <p:cNvSpPr>
            <a:spLocks noGrp="1"/>
          </p:cNvSpPr>
          <p:nvPr>
            <p:ph idx="1"/>
          </p:nvPr>
        </p:nvSpPr>
        <p:spPr>
          <a:xfrm>
            <a:off x="838200" y="1075038"/>
            <a:ext cx="10515600" cy="5101925"/>
          </a:xfrm>
        </p:spPr>
        <p:txBody>
          <a:bodyPr>
            <a:normAutofit lnSpcReduction="10000"/>
          </a:bodyPr>
          <a:lstStyle/>
          <a:p>
            <a:pPr marL="0" indent="0" algn="l">
              <a:buNone/>
            </a:pPr>
            <a:r>
              <a:rPr lang="tr-TR" sz="1800" b="1" i="0" u="none" strike="noStrike" baseline="0" dirty="0">
                <a:latin typeface="FranklinGothic-Medium"/>
              </a:rPr>
              <a:t>Gebelikte hipertansiyon 3 farklı şekilde izlenmektedir</a:t>
            </a:r>
            <a:r>
              <a:rPr lang="tr-TR" sz="1800" b="0" i="0" u="none" strike="noStrike" baseline="0" dirty="0">
                <a:latin typeface="FranklinGothic-Medium"/>
              </a:rPr>
              <a:t>:</a:t>
            </a:r>
          </a:p>
          <a:p>
            <a:pPr algn="l"/>
            <a:r>
              <a:rPr lang="tr-TR" sz="1800" b="0" i="0" u="none" strike="noStrike" baseline="0" dirty="0">
                <a:latin typeface="FranklinGothic-Medium"/>
              </a:rPr>
              <a:t>1. Daha önce hipertansiyon tanısı olan hastada gebelik,</a:t>
            </a:r>
          </a:p>
          <a:p>
            <a:pPr algn="l"/>
            <a:r>
              <a:rPr lang="tr-TR" sz="1800" b="0" i="0" u="none" strike="noStrike" baseline="0" dirty="0">
                <a:latin typeface="FranklinGothic-Medium"/>
              </a:rPr>
              <a:t>2. Gebelikte tanı alan hipertansiyon,</a:t>
            </a:r>
          </a:p>
          <a:p>
            <a:pPr algn="l"/>
            <a:r>
              <a:rPr lang="nb-NO" sz="1800" b="0" i="0" u="none" strike="noStrike" baseline="0" dirty="0">
                <a:latin typeface="FranklinGothic-Medium"/>
              </a:rPr>
              <a:t>3. Preeklampsi (fetal ve maternal risklerde ciddi artış ve</a:t>
            </a:r>
            <a:r>
              <a:rPr lang="tr-TR" sz="1800" b="0" i="0" u="none" strike="noStrike" baseline="0" dirty="0">
                <a:latin typeface="FranklinGothic-Medium"/>
              </a:rPr>
              <a:t> </a:t>
            </a:r>
            <a:r>
              <a:rPr lang="tr-TR" sz="1800" b="0" i="0" u="none" strike="noStrike" baseline="0" dirty="0" err="1">
                <a:latin typeface="FranklinGothic-Medium"/>
              </a:rPr>
              <a:t>proteinüri</a:t>
            </a:r>
            <a:r>
              <a:rPr lang="tr-TR" sz="1800" b="0" i="0" u="none" strike="noStrike" baseline="0" dirty="0">
                <a:latin typeface="FranklinGothic-Medium"/>
              </a:rPr>
              <a:t> ile beraber seyreden hipertansiyon</a:t>
            </a:r>
          </a:p>
          <a:p>
            <a:pPr marL="0" indent="0" algn="l">
              <a:buNone/>
            </a:pPr>
            <a:r>
              <a:rPr lang="tr-TR" sz="1800" b="0" i="0" u="none" strike="noStrike" baseline="0" dirty="0">
                <a:latin typeface="FranklinGothic-Medium"/>
              </a:rPr>
              <a:t>	Gebelerde hipertansiyon tanısı gebe olmayan kişilerle aynı şekilde konur</a:t>
            </a:r>
          </a:p>
          <a:p>
            <a:pPr marL="0" indent="0" algn="l">
              <a:buNone/>
            </a:pPr>
            <a:r>
              <a:rPr lang="tr-TR" sz="1800" dirty="0">
                <a:latin typeface="Wingdings-Regular"/>
              </a:rPr>
              <a:t> </a:t>
            </a:r>
            <a:r>
              <a:rPr lang="tr-TR" sz="1800" b="0" i="0" u="none" strike="noStrike" baseline="0" dirty="0" err="1">
                <a:latin typeface="FranklinGothic-Medium"/>
              </a:rPr>
              <a:t>Preeklampsi</a:t>
            </a:r>
            <a:r>
              <a:rPr lang="tr-TR" sz="1800" b="0" i="0" u="none" strike="noStrike" baseline="0" dirty="0">
                <a:latin typeface="FranklinGothic-Medium"/>
              </a:rPr>
              <a:t> ciddi komplikasyonlara neden olabildiğinden gebelik  süresince her prenatal vizitte kan basıncı ölçümü yapılarak </a:t>
            </a:r>
            <a:r>
              <a:rPr lang="tr-TR" sz="1800" b="0" i="0" u="none" strike="noStrike" baseline="0" dirty="0" err="1">
                <a:latin typeface="FranklinGothic-Medium"/>
              </a:rPr>
              <a:t>preeklampsi</a:t>
            </a:r>
            <a:r>
              <a:rPr lang="tr-TR" sz="1800" b="0" i="0" u="none" strike="noStrike" baseline="0" dirty="0">
                <a:latin typeface="FranklinGothic-Medium"/>
              </a:rPr>
              <a:t> taraması önerilmektedir</a:t>
            </a:r>
          </a:p>
          <a:p>
            <a:pPr algn="l"/>
            <a:r>
              <a:rPr lang="tr-TR" sz="1800" b="0" i="0" u="none" strike="noStrike" baseline="0" dirty="0">
                <a:latin typeface="FranklinGothic-Medium"/>
              </a:rPr>
              <a:t>Sistolik kan basıncının ≥150 mmHg ve/veya diyastolik kan basıncının ≥95 mmHg&gt;&gt;</a:t>
            </a:r>
          </a:p>
          <a:p>
            <a:pPr algn="l"/>
            <a:r>
              <a:rPr lang="tr-TR" sz="1800" b="0" i="0" u="none" strike="noStrike" baseline="0" dirty="0" err="1">
                <a:latin typeface="FranklinGothic-Medium"/>
              </a:rPr>
              <a:t>metildopa</a:t>
            </a:r>
            <a:r>
              <a:rPr lang="tr-TR" sz="1800" b="0" i="0" u="none" strike="noStrike" baseline="0" dirty="0">
                <a:latin typeface="FranklinGothic-Medium"/>
              </a:rPr>
              <a:t>,</a:t>
            </a:r>
          </a:p>
          <a:p>
            <a:pPr algn="l"/>
            <a:r>
              <a:rPr lang="tr-TR" sz="1800" b="0" i="0" u="none" strike="noStrike" baseline="0" dirty="0" err="1">
                <a:latin typeface="FranklinGothic-Medium"/>
              </a:rPr>
              <a:t>labetolol</a:t>
            </a:r>
            <a:r>
              <a:rPr lang="tr-TR" sz="1800" b="0" i="0" u="none" strike="noStrike" baseline="0" dirty="0">
                <a:latin typeface="FranklinGothic-Medium"/>
              </a:rPr>
              <a:t> veya</a:t>
            </a:r>
          </a:p>
          <a:p>
            <a:pPr algn="l"/>
            <a:r>
              <a:rPr lang="tr-TR" sz="1800" b="0" i="0" u="none" strike="noStrike" baseline="0" dirty="0" err="1">
                <a:latin typeface="FranklinGothic-Medium"/>
              </a:rPr>
              <a:t>Nifedipin</a:t>
            </a:r>
            <a:endParaRPr lang="tr-TR" sz="1800" b="0" i="0" u="none" strike="noStrike" baseline="0" dirty="0">
              <a:latin typeface="FranklinGothic-Medium"/>
            </a:endParaRPr>
          </a:p>
          <a:p>
            <a:pPr algn="l"/>
            <a:r>
              <a:rPr lang="tr-TR" sz="1800" b="0" i="0" u="none" strike="noStrike" baseline="0" dirty="0">
                <a:latin typeface="FranklinGothic-Medium"/>
              </a:rPr>
              <a:t>Ancak </a:t>
            </a:r>
            <a:r>
              <a:rPr lang="tr-TR" sz="1800" b="0" i="0" u="none" strike="noStrike" baseline="0" dirty="0" err="1">
                <a:latin typeface="FranklinGothic-Medium"/>
              </a:rPr>
              <a:t>propranolol</a:t>
            </a:r>
            <a:r>
              <a:rPr lang="tr-TR" sz="1800" b="0" i="0" u="none" strike="noStrike" baseline="0" dirty="0">
                <a:latin typeface="FranklinGothic-Medium"/>
              </a:rPr>
              <a:t> ve </a:t>
            </a:r>
            <a:r>
              <a:rPr lang="tr-TR" sz="1800" b="0" i="0" u="none" strike="noStrike" baseline="0" dirty="0" err="1">
                <a:latin typeface="FranklinGothic-Medium"/>
              </a:rPr>
              <a:t>nifedipin’in</a:t>
            </a:r>
            <a:r>
              <a:rPr lang="tr-TR" sz="1800" b="0" i="0" u="none" strike="noStrike" baseline="0" dirty="0">
                <a:latin typeface="FranklinGothic-Medium"/>
              </a:rPr>
              <a:t> anne sütündeki konsantrasyonu </a:t>
            </a:r>
            <a:r>
              <a:rPr lang="tr-TR" sz="1800" b="0" i="0" u="none" strike="noStrike" baseline="0" dirty="0" err="1">
                <a:latin typeface="FranklinGothic-Medium"/>
              </a:rPr>
              <a:t>maternal</a:t>
            </a:r>
            <a:r>
              <a:rPr lang="tr-TR" sz="1800" b="0" i="0" u="none" strike="noStrike" baseline="0" dirty="0">
                <a:latin typeface="FranklinGothic-Medium"/>
              </a:rPr>
              <a:t> plazma ile aynıdır. Bu nedenle, bu iki ilaç laktasyonda mümkünse kullanılmamalıdır</a:t>
            </a:r>
          </a:p>
          <a:p>
            <a:pPr algn="l"/>
            <a:r>
              <a:rPr lang="tr-TR" sz="1800" b="0" i="0" u="none" strike="noStrike" baseline="0" dirty="0" err="1">
                <a:latin typeface="FranklinGothic-Medium"/>
              </a:rPr>
              <a:t>Metildopa’nın</a:t>
            </a:r>
            <a:r>
              <a:rPr lang="tr-TR" sz="1800" b="0" i="0" u="none" strike="noStrike" baseline="0" dirty="0">
                <a:latin typeface="FranklinGothic-Medium"/>
              </a:rPr>
              <a:t> </a:t>
            </a:r>
            <a:r>
              <a:rPr lang="tr-TR" sz="1800" b="0" i="0" u="none" strike="noStrike" baseline="0" dirty="0" err="1">
                <a:latin typeface="FranklinGothic-Medium"/>
              </a:rPr>
              <a:t>postpartum</a:t>
            </a:r>
            <a:r>
              <a:rPr lang="tr-TR" sz="1800" b="0" i="0" u="none" strike="noStrike" baseline="0" dirty="0">
                <a:latin typeface="FranklinGothic-Medium"/>
              </a:rPr>
              <a:t> depresyonla ilişkili olabileceği gösterildiğinden bu ilaç laktasyonda kullanılmamalıdır</a:t>
            </a:r>
            <a:endParaRPr lang="tr-TR" dirty="0"/>
          </a:p>
        </p:txBody>
      </p:sp>
    </p:spTree>
    <p:extLst>
      <p:ext uri="{BB962C8B-B14F-4D97-AF65-F5344CB8AC3E}">
        <p14:creationId xmlns:p14="http://schemas.microsoft.com/office/powerpoint/2010/main" val="389774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8833C49-F941-7979-CE83-F0CC9B250D8E}"/>
              </a:ext>
            </a:extLst>
          </p:cNvPr>
          <p:cNvPicPr>
            <a:picLocks noChangeAspect="1"/>
          </p:cNvPicPr>
          <p:nvPr/>
        </p:nvPicPr>
        <p:blipFill>
          <a:blip r:embed="rId2"/>
          <a:stretch>
            <a:fillRect/>
          </a:stretch>
        </p:blipFill>
        <p:spPr>
          <a:xfrm>
            <a:off x="166730" y="805543"/>
            <a:ext cx="11883756" cy="5814206"/>
          </a:xfrm>
          <a:prstGeom prst="rect">
            <a:avLst/>
          </a:prstGeom>
        </p:spPr>
      </p:pic>
      <p:sp>
        <p:nvSpPr>
          <p:cNvPr id="3" name="Metin kutusu 2">
            <a:extLst>
              <a:ext uri="{FF2B5EF4-FFF2-40B4-BE49-F238E27FC236}">
                <a16:creationId xmlns:a16="http://schemas.microsoft.com/office/drawing/2014/main" id="{10753CFD-3A23-E42F-4927-35E741694010}"/>
              </a:ext>
            </a:extLst>
          </p:cNvPr>
          <p:cNvSpPr txBox="1"/>
          <p:nvPr/>
        </p:nvSpPr>
        <p:spPr>
          <a:xfrm>
            <a:off x="642257" y="195943"/>
            <a:ext cx="4626429" cy="369332"/>
          </a:xfrm>
          <a:prstGeom prst="rect">
            <a:avLst/>
          </a:prstGeom>
          <a:noFill/>
        </p:spPr>
        <p:txBody>
          <a:bodyPr wrap="square" rtlCol="0">
            <a:spAutoFit/>
          </a:bodyPr>
          <a:lstStyle/>
          <a:p>
            <a:r>
              <a:rPr lang="tr-TR" dirty="0"/>
              <a:t>TÜRKİYE HT UZLAŞI RAPORU 2019 </a:t>
            </a:r>
          </a:p>
        </p:txBody>
      </p:sp>
    </p:spTree>
    <p:extLst>
      <p:ext uri="{BB962C8B-B14F-4D97-AF65-F5344CB8AC3E}">
        <p14:creationId xmlns:p14="http://schemas.microsoft.com/office/powerpoint/2010/main" val="4021409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6B38F62-170E-1D54-5709-F42D655556CF}"/>
              </a:ext>
            </a:extLst>
          </p:cNvPr>
          <p:cNvSpPr>
            <a:spLocks noGrp="1"/>
          </p:cNvSpPr>
          <p:nvPr>
            <p:ph type="title"/>
          </p:nvPr>
        </p:nvSpPr>
        <p:spPr>
          <a:xfrm>
            <a:off x="686834" y="1153572"/>
            <a:ext cx="3200400" cy="4461163"/>
          </a:xfrm>
        </p:spPr>
        <p:txBody>
          <a:bodyPr>
            <a:normAutofit/>
          </a:bodyPr>
          <a:lstStyle/>
          <a:p>
            <a:r>
              <a:rPr lang="tr-TR" b="0" i="0" u="none" strike="noStrike" baseline="0">
                <a:solidFill>
                  <a:srgbClr val="FFFFFF"/>
                </a:solidFill>
                <a:latin typeface="AGaramondPro-Regular"/>
              </a:rPr>
              <a:t>Şu iki durumda kombinasyon tedavisi endikasyonu doğar;</a:t>
            </a:r>
            <a:br>
              <a:rPr lang="tr-TR" b="0" i="0" u="none" strike="noStrike" baseline="0">
                <a:solidFill>
                  <a:srgbClr val="FFFFFF"/>
                </a:solidFill>
                <a:latin typeface="AGaramondPro-Regular"/>
              </a:rPr>
            </a:br>
            <a:endParaRPr lang="tr-T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F1BAAB2E-A9AE-AC25-4A77-8A2DDC47ED10}"/>
              </a:ext>
            </a:extLst>
          </p:cNvPr>
          <p:cNvSpPr>
            <a:spLocks noGrp="1"/>
          </p:cNvSpPr>
          <p:nvPr>
            <p:ph idx="1"/>
          </p:nvPr>
        </p:nvSpPr>
        <p:spPr>
          <a:xfrm>
            <a:off x="4447308" y="591344"/>
            <a:ext cx="6906491" cy="5585619"/>
          </a:xfrm>
        </p:spPr>
        <p:txBody>
          <a:bodyPr anchor="ctr">
            <a:normAutofit/>
          </a:bodyPr>
          <a:lstStyle/>
          <a:p>
            <a:r>
              <a:rPr lang="tr-TR" b="0" i="0" u="none" strike="noStrike" baseline="0">
                <a:latin typeface="AGaramondPro-Regular"/>
              </a:rPr>
              <a:t>1) Tanı anında sistolik kan basıncı (SKB) hedef kan basıncından ≥20 mmHg yüksek ve/veya diyastolik kan basıncı (DKB) hedef kan basıncından ≥10 mmHg yüksekse, ya da kan basıncı &gt;140/90 mmHg ise tedaviye iki ilaç kombinasyonu ile başlanması önerilir.</a:t>
            </a:r>
          </a:p>
          <a:p>
            <a:r>
              <a:rPr lang="tr-TR" b="0" i="0" u="none" strike="noStrike" baseline="0">
                <a:latin typeface="AGaramondPro-Regular"/>
              </a:rPr>
              <a:t>2) Tek bir ajan kullanan hastaların %25’inde tedavinin birinci yılında, %40’ında ise beşinci yılının sonunda kan basıncı yükselmeye başlar. Bu durumda da yine kombinasyon tedavisi önerilir.</a:t>
            </a:r>
            <a:endParaRPr lang="tr-TR"/>
          </a:p>
        </p:txBody>
      </p:sp>
    </p:spTree>
    <p:extLst>
      <p:ext uri="{BB962C8B-B14F-4D97-AF65-F5344CB8AC3E}">
        <p14:creationId xmlns:p14="http://schemas.microsoft.com/office/powerpoint/2010/main" val="1122205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B8E89D-ACDD-F436-A8E6-8A72C2A2692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A455E993-B827-75B8-FBE1-50931E0BA2AC}"/>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2331012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6C4C2D-81DE-39EF-C9C5-250E6D55F2AB}"/>
              </a:ext>
            </a:extLst>
          </p:cNvPr>
          <p:cNvSpPr>
            <a:spLocks noGrp="1"/>
          </p:cNvSpPr>
          <p:nvPr>
            <p:ph type="title"/>
          </p:nvPr>
        </p:nvSpPr>
        <p:spPr>
          <a:xfrm>
            <a:off x="0" y="18255"/>
            <a:ext cx="10515600" cy="1325563"/>
          </a:xfrm>
        </p:spPr>
        <p:txBody>
          <a:bodyPr/>
          <a:lstStyle/>
          <a:p>
            <a:r>
              <a:rPr lang="tr-TR" dirty="0"/>
              <a:t>Takip </a:t>
            </a:r>
          </a:p>
        </p:txBody>
      </p:sp>
      <p:sp>
        <p:nvSpPr>
          <p:cNvPr id="3" name="İçerik Yer Tutucusu 2">
            <a:extLst>
              <a:ext uri="{FF2B5EF4-FFF2-40B4-BE49-F238E27FC236}">
                <a16:creationId xmlns:a16="http://schemas.microsoft.com/office/drawing/2014/main" id="{9E1A68AB-F53E-0FBF-BCB3-C59E1D137F1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23D1D08-545D-9920-509D-953B6C96224F}"/>
              </a:ext>
            </a:extLst>
          </p:cNvPr>
          <p:cNvPicPr>
            <a:picLocks noChangeAspect="1"/>
          </p:cNvPicPr>
          <p:nvPr/>
        </p:nvPicPr>
        <p:blipFill>
          <a:blip r:embed="rId2"/>
          <a:stretch>
            <a:fillRect/>
          </a:stretch>
        </p:blipFill>
        <p:spPr>
          <a:xfrm>
            <a:off x="0" y="1248032"/>
            <a:ext cx="12192000" cy="5616163"/>
          </a:xfrm>
          <a:prstGeom prst="rect">
            <a:avLst/>
          </a:prstGeom>
        </p:spPr>
      </p:pic>
    </p:spTree>
    <p:extLst>
      <p:ext uri="{BB962C8B-B14F-4D97-AF65-F5344CB8AC3E}">
        <p14:creationId xmlns:p14="http://schemas.microsoft.com/office/powerpoint/2010/main" val="4172349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3C9DBB-DE67-985F-F4BA-2AF3CDB6584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39B8B618-6E3D-9256-5E35-A28435515364}"/>
              </a:ext>
            </a:extLst>
          </p:cNvPr>
          <p:cNvPicPr>
            <a:picLocks noGrp="1" noChangeAspect="1"/>
          </p:cNvPicPr>
          <p:nvPr>
            <p:ph idx="1"/>
          </p:nvPr>
        </p:nvPicPr>
        <p:blipFill>
          <a:blip r:embed="rId2"/>
          <a:stretch>
            <a:fillRect/>
          </a:stretch>
        </p:blipFill>
        <p:spPr>
          <a:xfrm>
            <a:off x="0" y="0"/>
            <a:ext cx="12307330" cy="6858000"/>
          </a:xfrm>
        </p:spPr>
      </p:pic>
    </p:spTree>
    <p:extLst>
      <p:ext uri="{BB962C8B-B14F-4D97-AF65-F5344CB8AC3E}">
        <p14:creationId xmlns:p14="http://schemas.microsoft.com/office/powerpoint/2010/main" val="29364195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562FAD-A270-DF8D-A349-FBD4F3045CA8}"/>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A13BDEE9-B81E-8818-1E78-3266E07C2F1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278224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0EC50A-2D89-40F9-21FE-E6890FA8F77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18ABBC3-0DC8-742A-0291-25247014AB30}"/>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2169C45A-A73B-75CC-6939-3176DFE964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5704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2179ED-EE11-A309-C19B-6DF79EAF07CB}"/>
              </a:ext>
            </a:extLst>
          </p:cNvPr>
          <p:cNvSpPr>
            <a:spLocks noGrp="1"/>
          </p:cNvSpPr>
          <p:nvPr>
            <p:ph type="title"/>
          </p:nvPr>
        </p:nvSpPr>
        <p:spPr/>
        <p:txBody>
          <a:bodyPr/>
          <a:lstStyle/>
          <a:p>
            <a:r>
              <a:rPr lang="tr-TR" dirty="0"/>
              <a:t>Amerikan Aile Hekimleri Akademisi(</a:t>
            </a:r>
            <a:r>
              <a:rPr lang="tr-TR" dirty="0" err="1"/>
              <a:t>acp</a:t>
            </a:r>
            <a:r>
              <a:rPr lang="tr-TR" dirty="0"/>
              <a:t>/</a:t>
            </a:r>
            <a:r>
              <a:rPr lang="tr-TR" dirty="0" err="1"/>
              <a:t>aafp</a:t>
            </a:r>
            <a:r>
              <a:rPr lang="tr-TR" dirty="0"/>
              <a:t>)</a:t>
            </a:r>
          </a:p>
        </p:txBody>
      </p:sp>
      <p:pic>
        <p:nvPicPr>
          <p:cNvPr id="5" name="İçerik Yer Tutucusu 4">
            <a:extLst>
              <a:ext uri="{FF2B5EF4-FFF2-40B4-BE49-F238E27FC236}">
                <a16:creationId xmlns:a16="http://schemas.microsoft.com/office/drawing/2014/main" id="{D071E6AF-D6B2-C6C5-185D-38593BF9DFF8}"/>
              </a:ext>
            </a:extLst>
          </p:cNvPr>
          <p:cNvPicPr>
            <a:picLocks noGrp="1" noChangeAspect="1"/>
          </p:cNvPicPr>
          <p:nvPr>
            <p:ph idx="1"/>
          </p:nvPr>
        </p:nvPicPr>
        <p:blipFill>
          <a:blip r:embed="rId2"/>
          <a:stretch>
            <a:fillRect/>
          </a:stretch>
        </p:blipFill>
        <p:spPr>
          <a:xfrm>
            <a:off x="0" y="1371600"/>
            <a:ext cx="12192000" cy="5486400"/>
          </a:xfrm>
        </p:spPr>
      </p:pic>
    </p:spTree>
    <p:extLst>
      <p:ext uri="{BB962C8B-B14F-4D97-AF65-F5344CB8AC3E}">
        <p14:creationId xmlns:p14="http://schemas.microsoft.com/office/powerpoint/2010/main" val="931488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BA5699-4272-2253-C546-48FD4F4AE0C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40DD63A-B932-7FCF-C47F-6069D1C81DEC}"/>
              </a:ext>
            </a:extLst>
          </p:cNvPr>
          <p:cNvSpPr>
            <a:spLocks noGrp="1"/>
          </p:cNvSpPr>
          <p:nvPr>
            <p:ph idx="1"/>
          </p:nvPr>
        </p:nvSpPr>
        <p:spPr/>
        <p:txBody>
          <a:bodyPr>
            <a:normAutofit/>
          </a:bodyPr>
          <a:lstStyle/>
          <a:p>
            <a:r>
              <a:rPr lang="tr-TR" dirty="0">
                <a:hlinkClick r:id="rId2"/>
              </a:rPr>
              <a:t>https://academic.oup.com/eurheartj/article/43/35/3302/6661233</a:t>
            </a:r>
            <a:endParaRPr lang="tr-TR" dirty="0"/>
          </a:p>
          <a:p>
            <a:r>
              <a:rPr lang="tr-TR" dirty="0">
                <a:hlinkClick r:id="rId3"/>
              </a:rPr>
              <a:t>https://www.ncbi.nlm.nih.gov/pmc/articles/PMC7998524/</a:t>
            </a:r>
            <a:endParaRPr lang="tr-TR" dirty="0"/>
          </a:p>
          <a:p>
            <a:r>
              <a:rPr lang="tr-TR" dirty="0">
                <a:hlinkClick r:id="rId4"/>
              </a:rPr>
              <a:t>https://www.thelancet.com/article/S0140-6736(21)01330-1/fulltext</a:t>
            </a:r>
            <a:endParaRPr lang="tr-TR" dirty="0"/>
          </a:p>
          <a:p>
            <a:r>
              <a:rPr lang="tr-TR" dirty="0">
                <a:hlinkClick r:id="rId5"/>
              </a:rPr>
              <a:t>https://file.temd.org.tr/Uploads/publications/guides/documents/Hipertansiyon-Kilavuzu-2022.pdf</a:t>
            </a:r>
            <a:endParaRPr lang="tr-TR" dirty="0"/>
          </a:p>
          <a:p>
            <a:r>
              <a:rPr lang="tr-TR" dirty="0">
                <a:hlinkClick r:id="rId6"/>
              </a:rPr>
              <a:t>http://www.turkhipertansiyon.org/UserFiles/File/Hipertansiyon_Uzlasi-2019_v2.pdf</a:t>
            </a:r>
            <a:endParaRPr lang="tr-TR" dirty="0"/>
          </a:p>
          <a:p>
            <a:endParaRPr lang="tr-TR" dirty="0"/>
          </a:p>
          <a:p>
            <a:endParaRPr lang="tr-TR" dirty="0"/>
          </a:p>
          <a:p>
            <a:endParaRPr lang="tr-TR" dirty="0"/>
          </a:p>
        </p:txBody>
      </p:sp>
    </p:spTree>
    <p:extLst>
      <p:ext uri="{BB962C8B-B14F-4D97-AF65-F5344CB8AC3E}">
        <p14:creationId xmlns:p14="http://schemas.microsoft.com/office/powerpoint/2010/main" val="289410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DD366B0-8192-9AEF-C22A-5CC5D594EBA8}"/>
              </a:ext>
            </a:extLst>
          </p:cNvPr>
          <p:cNvPicPr>
            <a:picLocks noGrp="1" noChangeAspect="1"/>
          </p:cNvPicPr>
          <p:nvPr>
            <p:ph idx="1"/>
          </p:nvPr>
        </p:nvPicPr>
        <p:blipFill>
          <a:blip r:embed="rId2"/>
          <a:stretch>
            <a:fillRect/>
          </a:stretch>
        </p:blipFill>
        <p:spPr>
          <a:xfrm>
            <a:off x="202005" y="752234"/>
            <a:ext cx="11420220" cy="5832503"/>
          </a:xfrm>
        </p:spPr>
      </p:pic>
      <p:sp>
        <p:nvSpPr>
          <p:cNvPr id="6" name="Metin kutusu 5">
            <a:extLst>
              <a:ext uri="{FF2B5EF4-FFF2-40B4-BE49-F238E27FC236}">
                <a16:creationId xmlns:a16="http://schemas.microsoft.com/office/drawing/2014/main" id="{A56E5418-2BC0-F180-2E84-F4D4619CF156}"/>
              </a:ext>
            </a:extLst>
          </p:cNvPr>
          <p:cNvSpPr txBox="1"/>
          <p:nvPr/>
        </p:nvSpPr>
        <p:spPr>
          <a:xfrm>
            <a:off x="1034143" y="261257"/>
            <a:ext cx="5453743" cy="477054"/>
          </a:xfrm>
          <a:prstGeom prst="rect">
            <a:avLst/>
          </a:prstGeom>
          <a:noFill/>
        </p:spPr>
        <p:txBody>
          <a:bodyPr wrap="square" rtlCol="0">
            <a:spAutoFit/>
          </a:bodyPr>
          <a:lstStyle/>
          <a:p>
            <a:r>
              <a:rPr lang="tr-TR" sz="2500" b="1" dirty="0"/>
              <a:t>TEMD 2022</a:t>
            </a:r>
          </a:p>
        </p:txBody>
      </p:sp>
    </p:spTree>
    <p:extLst>
      <p:ext uri="{BB962C8B-B14F-4D97-AF65-F5344CB8AC3E}">
        <p14:creationId xmlns:p14="http://schemas.microsoft.com/office/powerpoint/2010/main" val="14723257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2212</TotalTime>
  <Words>1905</Words>
  <Application>Microsoft Office PowerPoint</Application>
  <PresentationFormat>Geniş ekran</PresentationFormat>
  <Paragraphs>192</Paragraphs>
  <Slides>87</Slides>
  <Notes>3</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87</vt:i4>
      </vt:variant>
    </vt:vector>
  </HeadingPairs>
  <TitlesOfParts>
    <vt:vector size="99" baseType="lpstr">
      <vt:lpstr>AGaramondPro-Regular</vt:lpstr>
      <vt:lpstr>Arial</vt:lpstr>
      <vt:lpstr>Arial</vt:lpstr>
      <vt:lpstr>ArialMT</vt:lpstr>
      <vt:lpstr>Calibri</vt:lpstr>
      <vt:lpstr>Calibri Light</vt:lpstr>
      <vt:lpstr>FranklinGothic-Medium</vt:lpstr>
      <vt:lpstr>MundoSansStd-Black</vt:lpstr>
      <vt:lpstr>MundoSansStd-Bold</vt:lpstr>
      <vt:lpstr>Wingdings</vt:lpstr>
      <vt:lpstr>Wingdings-Regular</vt:lpstr>
      <vt:lpstr>Office Teması</vt:lpstr>
      <vt:lpstr>Hipertansiyon Tanı, Takip ve Tedavi</vt:lpstr>
      <vt:lpstr>AMAÇ </vt:lpstr>
      <vt:lpstr>SUNUM PLANI </vt:lpstr>
      <vt:lpstr>Öğrenim hedefleri </vt:lpstr>
      <vt:lpstr>Hipertansiyon Tanım </vt:lpstr>
      <vt:lpstr>PowerPoint Sunusu</vt:lpstr>
      <vt:lpstr>PowerPoint Sunusu</vt:lpstr>
      <vt:lpstr>PowerPoint Sunusu</vt:lpstr>
      <vt:lpstr>PowerPoint Sunusu</vt:lpstr>
      <vt:lpstr>Epidemiyoloji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Türkiye’de HT</vt:lpstr>
      <vt:lpstr>PowerPoint Sunusu</vt:lpstr>
      <vt:lpstr>PowerPoint Sunusu</vt:lpstr>
      <vt:lpstr>TANI </vt:lpstr>
      <vt:lpstr>PowerPoint Sunusu</vt:lpstr>
      <vt:lpstr>PowerPoint Sunusu</vt:lpstr>
      <vt:lpstr>Hipertansiyonu olan hastalarda; </vt:lpstr>
      <vt:lpstr>TANSİYON ÖLÇÜMÜ </vt:lpstr>
      <vt:lpstr>PowerPoint Sunusu</vt:lpstr>
      <vt:lpstr>PowerPoint Sunusu</vt:lpstr>
      <vt:lpstr>PowerPoint Sunusu</vt:lpstr>
      <vt:lpstr>PowerPoint Sunusu</vt:lpstr>
      <vt:lpstr>PowerPoint Sunusu</vt:lpstr>
      <vt:lpstr>PowerPoint Sunusu</vt:lpstr>
      <vt:lpstr>PowerPoint Sunusu</vt:lpstr>
      <vt:lpstr>2019 HT UZLAŞI RAPORU</vt:lpstr>
      <vt:lpstr>ESC/ESH KILAVUZU </vt:lpstr>
      <vt:lpstr>PowerPoint Sunusu</vt:lpstr>
      <vt:lpstr>Etiyolojik Sınıflandırma</vt:lpstr>
      <vt:lpstr>Primer Hipertansiyon </vt:lpstr>
      <vt:lpstr>PowerPoint Sunusu</vt:lpstr>
      <vt:lpstr>SEKONDER HİPERTANSİYON</vt:lpstr>
      <vt:lpstr> Kimlerde Sekonder HT Düşünülmelidir?</vt:lpstr>
      <vt:lpstr>PowerPoint Sunusu</vt:lpstr>
      <vt:lpstr>Kan Basıncı Düzeyine Göre Sınıflandırma </vt:lpstr>
      <vt:lpstr>PowerPoint Sunusu</vt:lpstr>
      <vt:lpstr>PowerPoint Sunusu</vt:lpstr>
      <vt:lpstr>TEMD 2022</vt:lpstr>
      <vt:lpstr>TEDAVİ</vt:lpstr>
      <vt:lpstr>PowerPoint Sunusu</vt:lpstr>
      <vt:lpstr>PowerPoint Sunusu</vt:lpstr>
      <vt:lpstr>PowerPoint Sunusu</vt:lpstr>
      <vt:lpstr>RİSK TEMELLİ YAKLAŞIM</vt:lpstr>
      <vt:lpstr>PowerPoint Sunusu</vt:lpstr>
      <vt:lpstr>PowerPoint Sunusu</vt:lpstr>
      <vt:lpstr>PowerPoint Sunusu</vt:lpstr>
      <vt:lpstr>TEDAVİ MODALİTELERİ  Yaşam Tarzı Değişikliği</vt:lpstr>
      <vt:lpstr>PowerPoint Sunusu</vt:lpstr>
      <vt:lpstr>PowerPoint Sunusu</vt:lpstr>
      <vt:lpstr>PowerPoint Sunusu</vt:lpstr>
      <vt:lpstr>Yanomami amerindian/amozonlar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İLAÇ SEÇİMİ </vt:lpstr>
      <vt:lpstr>Dirençli Hipertansiyon </vt:lpstr>
      <vt:lpstr>ÖZEL HASTA GRUPLARINDA HİPERTANSİYON TEDAVİSİ</vt:lpstr>
      <vt:lpstr>PowerPoint Sunusu</vt:lpstr>
      <vt:lpstr>Gebelik ve laktasyon</vt:lpstr>
      <vt:lpstr>Şu iki durumda kombinasyon tedavisi endikasyonu doğar; </vt:lpstr>
      <vt:lpstr>PowerPoint Sunusu</vt:lpstr>
      <vt:lpstr>Takip </vt:lpstr>
      <vt:lpstr>PowerPoint Sunusu</vt:lpstr>
      <vt:lpstr>PowerPoint Sunusu</vt:lpstr>
      <vt:lpstr>PowerPoint Sunusu</vt:lpstr>
      <vt:lpstr>Amerikan Aile Hekimleri Akademisi(acp/aafp)</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Hipertansiyon Tanı, Takip ve Tedavi</dc:title>
  <dc:creator>mehmet cesur</dc:creator>
  <cp:lastModifiedBy>mehmet cesur</cp:lastModifiedBy>
  <cp:revision>39</cp:revision>
  <dcterms:created xsi:type="dcterms:W3CDTF">2023-03-03T09:24:40Z</dcterms:created>
  <dcterms:modified xsi:type="dcterms:W3CDTF">2023-04-05T07:30:14Z</dcterms:modified>
</cp:coreProperties>
</file>