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76"/>
  </p:notesMasterIdLst>
  <p:sldIdLst>
    <p:sldId id="354" r:id="rId2"/>
    <p:sldId id="256" r:id="rId3"/>
    <p:sldId id="263" r:id="rId4"/>
    <p:sldId id="265" r:id="rId5"/>
    <p:sldId id="273" r:id="rId6"/>
    <p:sldId id="270" r:id="rId7"/>
    <p:sldId id="275" r:id="rId8"/>
    <p:sldId id="272" r:id="rId9"/>
    <p:sldId id="266" r:id="rId10"/>
    <p:sldId id="267" r:id="rId11"/>
    <p:sldId id="268" r:id="rId12"/>
    <p:sldId id="269" r:id="rId13"/>
    <p:sldId id="280" r:id="rId14"/>
    <p:sldId id="284" r:id="rId15"/>
    <p:sldId id="271" r:id="rId16"/>
    <p:sldId id="274" r:id="rId17"/>
    <p:sldId id="276" r:id="rId18"/>
    <p:sldId id="277" r:id="rId19"/>
    <p:sldId id="257" r:id="rId20"/>
    <p:sldId id="278" r:id="rId21"/>
    <p:sldId id="339" r:id="rId22"/>
    <p:sldId id="283" r:id="rId23"/>
    <p:sldId id="285" r:id="rId24"/>
    <p:sldId id="286" r:id="rId25"/>
    <p:sldId id="288" r:id="rId26"/>
    <p:sldId id="340" r:id="rId27"/>
    <p:sldId id="289" r:id="rId28"/>
    <p:sldId id="290" r:id="rId29"/>
    <p:sldId id="258" r:id="rId30"/>
    <p:sldId id="346" r:id="rId31"/>
    <p:sldId id="345" r:id="rId32"/>
    <p:sldId id="347" r:id="rId33"/>
    <p:sldId id="306" r:id="rId34"/>
    <p:sldId id="291" r:id="rId35"/>
    <p:sldId id="297" r:id="rId36"/>
    <p:sldId id="303" r:id="rId37"/>
    <p:sldId id="304" r:id="rId38"/>
    <p:sldId id="299" r:id="rId39"/>
    <p:sldId id="300" r:id="rId40"/>
    <p:sldId id="301" r:id="rId41"/>
    <p:sldId id="302" r:id="rId42"/>
    <p:sldId id="307" r:id="rId43"/>
    <p:sldId id="319" r:id="rId44"/>
    <p:sldId id="318" r:id="rId45"/>
    <p:sldId id="323" r:id="rId46"/>
    <p:sldId id="324" r:id="rId47"/>
    <p:sldId id="341" r:id="rId48"/>
    <p:sldId id="325" r:id="rId49"/>
    <p:sldId id="326" r:id="rId50"/>
    <p:sldId id="349" r:id="rId51"/>
    <p:sldId id="329" r:id="rId52"/>
    <p:sldId id="321" r:id="rId53"/>
    <p:sldId id="310" r:id="rId54"/>
    <p:sldId id="311" r:id="rId55"/>
    <p:sldId id="327" r:id="rId56"/>
    <p:sldId id="342" r:id="rId57"/>
    <p:sldId id="328" r:id="rId58"/>
    <p:sldId id="312" r:id="rId59"/>
    <p:sldId id="313" r:id="rId60"/>
    <p:sldId id="314" r:id="rId61"/>
    <p:sldId id="316" r:id="rId62"/>
    <p:sldId id="317" r:id="rId63"/>
    <p:sldId id="322" r:id="rId64"/>
    <p:sldId id="350" r:id="rId65"/>
    <p:sldId id="330" r:id="rId66"/>
    <p:sldId id="351" r:id="rId67"/>
    <p:sldId id="352" r:id="rId68"/>
    <p:sldId id="353" r:id="rId69"/>
    <p:sldId id="331" r:id="rId70"/>
    <p:sldId id="332" r:id="rId71"/>
    <p:sldId id="335" r:id="rId72"/>
    <p:sldId id="343" r:id="rId73"/>
    <p:sldId id="334" r:id="rId74"/>
    <p:sldId id="336" r:id="rId7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VGİ" initials="S" lastIdx="0" clrIdx="0">
    <p:extLst>
      <p:ext uri="{19B8F6BF-5375-455C-9EA6-DF929625EA0E}">
        <p15:presenceInfo xmlns:p15="http://schemas.microsoft.com/office/powerpoint/2012/main" userId="SEVG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81695" autoAdjust="0"/>
  </p:normalViewPr>
  <p:slideViewPr>
    <p:cSldViewPr snapToGrid="0">
      <p:cViewPr varScale="1">
        <p:scale>
          <a:sx n="71" d="100"/>
          <a:sy n="71" d="100"/>
        </p:scale>
        <p:origin x="113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5079C6-989A-4B02-978C-486DEBB07E6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A3A0255C-C91C-4E35-99E4-7EA1D6D191EB}">
      <dgm:prSet phldrT="[Metin]" custT="1"/>
      <dgm:spPr/>
      <dgm:t>
        <a:bodyPr/>
        <a:lstStyle/>
        <a:p>
          <a:r>
            <a:rPr lang="tr-TR" sz="2000" dirty="0" smtClean="0"/>
            <a:t>Başlangıç öyküsü ve fiziksel muayene</a:t>
          </a:r>
          <a:endParaRPr lang="tr-TR" sz="2000" dirty="0"/>
        </a:p>
      </dgm:t>
    </dgm:pt>
    <dgm:pt modelId="{9E1534A5-30A7-42C1-8A8D-D8172BE32559}" type="parTrans" cxnId="{2661B98A-E826-4745-8613-DB31ABBAF46C}">
      <dgm:prSet/>
      <dgm:spPr/>
      <dgm:t>
        <a:bodyPr/>
        <a:lstStyle/>
        <a:p>
          <a:endParaRPr lang="tr-TR" sz="3200"/>
        </a:p>
      </dgm:t>
    </dgm:pt>
    <dgm:pt modelId="{354AFB29-363B-45E5-8C1A-C177CF7C54E8}" type="sibTrans" cxnId="{2661B98A-E826-4745-8613-DB31ABBAF46C}">
      <dgm:prSet/>
      <dgm:spPr/>
      <dgm:t>
        <a:bodyPr/>
        <a:lstStyle/>
        <a:p>
          <a:endParaRPr lang="tr-TR" sz="3200"/>
        </a:p>
      </dgm:t>
    </dgm:pt>
    <dgm:pt modelId="{7E4B6A68-6D06-4733-9C94-A4180D907E17}">
      <dgm:prSet phldrT="[Metin]" custT="1"/>
      <dgm:spPr/>
      <dgm:t>
        <a:bodyPr/>
        <a:lstStyle/>
        <a:p>
          <a:r>
            <a:rPr lang="tr-TR" sz="1600" dirty="0" smtClean="0"/>
            <a:t>Mekanik bozukluğun konservatif tedavisi</a:t>
          </a:r>
          <a:endParaRPr lang="tr-TR" sz="1600" dirty="0"/>
        </a:p>
      </dgm:t>
    </dgm:pt>
    <dgm:pt modelId="{D57E599F-1AAA-4629-810E-ABCD16870284}" type="parTrans" cxnId="{D07D21ED-18D9-430E-A1F7-76E8D135177A}">
      <dgm:prSet/>
      <dgm:spPr/>
      <dgm:t>
        <a:bodyPr/>
        <a:lstStyle/>
        <a:p>
          <a:endParaRPr lang="tr-TR" sz="3200"/>
        </a:p>
      </dgm:t>
    </dgm:pt>
    <dgm:pt modelId="{E10C7D70-D17A-413B-A58A-0AE0B20A7FCF}" type="sibTrans" cxnId="{D07D21ED-18D9-430E-A1F7-76E8D135177A}">
      <dgm:prSet/>
      <dgm:spPr/>
      <dgm:t>
        <a:bodyPr/>
        <a:lstStyle/>
        <a:p>
          <a:endParaRPr lang="tr-TR" sz="3200"/>
        </a:p>
      </dgm:t>
    </dgm:pt>
    <dgm:pt modelId="{03CD6DAD-8683-4A5B-91D9-B66A46B2E0D4}">
      <dgm:prSet phldrT="[Metin]" custT="1"/>
      <dgm:spPr/>
      <dgm:t>
        <a:bodyPr/>
        <a:lstStyle/>
        <a:p>
          <a:r>
            <a:rPr lang="tr-TR" sz="1400" dirty="0" smtClean="0"/>
            <a:t>Semptomlar geriler</a:t>
          </a:r>
          <a:endParaRPr lang="tr-TR" sz="1400" dirty="0"/>
        </a:p>
      </dgm:t>
    </dgm:pt>
    <dgm:pt modelId="{A178F61D-0116-44B6-872F-C5B91670F173}" type="parTrans" cxnId="{4C966737-6231-4815-9ECA-1CEBB772E42F}">
      <dgm:prSet/>
      <dgm:spPr/>
      <dgm:t>
        <a:bodyPr/>
        <a:lstStyle/>
        <a:p>
          <a:endParaRPr lang="tr-TR" sz="3200"/>
        </a:p>
      </dgm:t>
    </dgm:pt>
    <dgm:pt modelId="{5DF4D32D-C022-4F0B-8F76-734321E7007D}" type="sibTrans" cxnId="{4C966737-6231-4815-9ECA-1CEBB772E42F}">
      <dgm:prSet/>
      <dgm:spPr/>
      <dgm:t>
        <a:bodyPr/>
        <a:lstStyle/>
        <a:p>
          <a:endParaRPr lang="tr-TR" sz="3200"/>
        </a:p>
      </dgm:t>
    </dgm:pt>
    <dgm:pt modelId="{93654F30-9489-4000-BDF1-7F5414D5F321}">
      <dgm:prSet phldrT="[Metin]" custT="1"/>
      <dgm:spPr/>
      <dgm:t>
        <a:bodyPr/>
        <a:lstStyle/>
        <a:p>
          <a:r>
            <a:rPr lang="tr-TR" sz="1400" dirty="0" smtClean="0"/>
            <a:t>Semptomlar ısrarlı</a:t>
          </a:r>
          <a:endParaRPr lang="tr-TR" sz="1400" dirty="0"/>
        </a:p>
      </dgm:t>
    </dgm:pt>
    <dgm:pt modelId="{86E12039-DDEC-4938-B9E1-DFA949E21ACC}" type="parTrans" cxnId="{61C27DE0-5083-439F-960F-43EBB65EAB90}">
      <dgm:prSet/>
      <dgm:spPr/>
      <dgm:t>
        <a:bodyPr/>
        <a:lstStyle/>
        <a:p>
          <a:endParaRPr lang="tr-TR" sz="3200"/>
        </a:p>
      </dgm:t>
    </dgm:pt>
    <dgm:pt modelId="{5F1BDBC4-12E3-4B24-A91A-1FB8BFD66807}" type="sibTrans" cxnId="{61C27DE0-5083-439F-960F-43EBB65EAB90}">
      <dgm:prSet/>
      <dgm:spPr/>
      <dgm:t>
        <a:bodyPr/>
        <a:lstStyle/>
        <a:p>
          <a:endParaRPr lang="tr-TR" sz="3200"/>
        </a:p>
      </dgm:t>
    </dgm:pt>
    <dgm:pt modelId="{40882A7D-93F6-4E87-807C-9CD1442E6EA4}">
      <dgm:prSet phldrT="[Metin]" custT="1"/>
      <dgm:spPr/>
      <dgm:t>
        <a:bodyPr/>
        <a:lstStyle/>
        <a:p>
          <a:r>
            <a:rPr lang="tr-TR" sz="1800" dirty="0" smtClean="0"/>
            <a:t>Nörolojik belirtiler ve/veya semptomlar veya sistemik hastalık mevcut</a:t>
          </a:r>
          <a:endParaRPr lang="tr-TR" sz="1800" dirty="0"/>
        </a:p>
      </dgm:t>
    </dgm:pt>
    <dgm:pt modelId="{8129AF3B-FD78-4B22-A8D6-020A1343CF26}" type="parTrans" cxnId="{35FC9F20-BFED-4F7E-82AE-697D5E06B8B5}">
      <dgm:prSet/>
      <dgm:spPr/>
      <dgm:t>
        <a:bodyPr/>
        <a:lstStyle/>
        <a:p>
          <a:endParaRPr lang="tr-TR" sz="3200"/>
        </a:p>
      </dgm:t>
    </dgm:pt>
    <dgm:pt modelId="{FA854A44-DD66-4390-93F1-01034FDBBECA}" type="sibTrans" cxnId="{35FC9F20-BFED-4F7E-82AE-697D5E06B8B5}">
      <dgm:prSet/>
      <dgm:spPr/>
      <dgm:t>
        <a:bodyPr/>
        <a:lstStyle/>
        <a:p>
          <a:endParaRPr lang="tr-TR" sz="3200"/>
        </a:p>
      </dgm:t>
    </dgm:pt>
    <dgm:pt modelId="{3A474334-92BF-48AA-AA15-6CE9F1FFC7A2}">
      <dgm:prSet phldrT="[Metin]" custT="1"/>
      <dgm:spPr/>
      <dgm:t>
        <a:bodyPr/>
        <a:lstStyle/>
        <a:p>
          <a:r>
            <a:rPr lang="tr-TR" sz="1600" dirty="0" smtClean="0"/>
            <a:t>Acilen ek görüntüleme, laboratuar değerlendirme</a:t>
          </a:r>
          <a:endParaRPr lang="tr-TR" sz="1600" dirty="0"/>
        </a:p>
      </dgm:t>
    </dgm:pt>
    <dgm:pt modelId="{04E44690-990F-4D9A-8D06-681CB7B9AA62}" type="parTrans" cxnId="{C51C2D69-F7E5-47A5-B35F-1C6D783BE6F7}">
      <dgm:prSet/>
      <dgm:spPr/>
      <dgm:t>
        <a:bodyPr/>
        <a:lstStyle/>
        <a:p>
          <a:endParaRPr lang="tr-TR" sz="3200"/>
        </a:p>
      </dgm:t>
    </dgm:pt>
    <dgm:pt modelId="{5C61950B-37E6-46C1-9439-9E55D8DE136D}" type="sibTrans" cxnId="{C51C2D69-F7E5-47A5-B35F-1C6D783BE6F7}">
      <dgm:prSet/>
      <dgm:spPr/>
      <dgm:t>
        <a:bodyPr/>
        <a:lstStyle/>
        <a:p>
          <a:endParaRPr lang="tr-TR" sz="3200"/>
        </a:p>
      </dgm:t>
    </dgm:pt>
    <dgm:pt modelId="{C86FCF71-DEAB-4783-B7C8-8D654374711D}">
      <dgm:prSet custT="1"/>
      <dgm:spPr/>
      <dgm:t>
        <a:bodyPr/>
        <a:lstStyle/>
        <a:p>
          <a:r>
            <a:rPr lang="tr-TR" sz="2400" b="1" dirty="0" smtClean="0"/>
            <a:t>Boyun ağrısı</a:t>
          </a:r>
          <a:endParaRPr lang="tr-TR" sz="2400" b="1" dirty="0"/>
        </a:p>
      </dgm:t>
    </dgm:pt>
    <dgm:pt modelId="{CAF1C86A-026D-4881-8E78-746BA32B6296}" type="parTrans" cxnId="{5CF92068-89C2-41BE-A94B-535DE7B2CA55}">
      <dgm:prSet/>
      <dgm:spPr/>
      <dgm:t>
        <a:bodyPr/>
        <a:lstStyle/>
        <a:p>
          <a:endParaRPr lang="tr-TR" sz="3200"/>
        </a:p>
      </dgm:t>
    </dgm:pt>
    <dgm:pt modelId="{67B96D23-75CF-48AD-966F-6D34A8E5EBDA}" type="sibTrans" cxnId="{5CF92068-89C2-41BE-A94B-535DE7B2CA55}">
      <dgm:prSet/>
      <dgm:spPr/>
      <dgm:t>
        <a:bodyPr/>
        <a:lstStyle/>
        <a:p>
          <a:endParaRPr lang="tr-TR" sz="3200"/>
        </a:p>
      </dgm:t>
    </dgm:pt>
    <dgm:pt modelId="{48587A0D-935D-4A2F-8A1A-6247E27BDD77}">
      <dgm:prSet custT="1"/>
      <dgm:spPr/>
      <dgm:t>
        <a:bodyPr/>
        <a:lstStyle/>
        <a:p>
          <a:r>
            <a:rPr lang="tr-TR" sz="1800" dirty="0" smtClean="0"/>
            <a:t>Nörolojik belirti ve semptom yok</a:t>
          </a:r>
        </a:p>
        <a:p>
          <a:r>
            <a:rPr lang="tr-TR" sz="1800" dirty="0" smtClean="0"/>
            <a:t>Sistemik hastalık yok</a:t>
          </a:r>
          <a:endParaRPr lang="tr-TR" sz="1800" dirty="0"/>
        </a:p>
      </dgm:t>
    </dgm:pt>
    <dgm:pt modelId="{1A4C5F0E-E701-4B9D-B791-6D310F178D3C}" type="parTrans" cxnId="{780A83A3-2B3B-4C54-B8F8-061CC5B20E9E}">
      <dgm:prSet/>
      <dgm:spPr/>
      <dgm:t>
        <a:bodyPr/>
        <a:lstStyle/>
        <a:p>
          <a:endParaRPr lang="tr-TR" sz="3200"/>
        </a:p>
      </dgm:t>
    </dgm:pt>
    <dgm:pt modelId="{34DFA850-3ECA-40E6-909E-43B323E19744}" type="sibTrans" cxnId="{780A83A3-2B3B-4C54-B8F8-061CC5B20E9E}">
      <dgm:prSet/>
      <dgm:spPr/>
      <dgm:t>
        <a:bodyPr/>
        <a:lstStyle/>
        <a:p>
          <a:endParaRPr lang="tr-TR" sz="3200"/>
        </a:p>
      </dgm:t>
    </dgm:pt>
    <dgm:pt modelId="{D6960969-4D38-44D8-AEA6-2DEAA38E43AB}">
      <dgm:prSet custT="1"/>
      <dgm:spPr/>
      <dgm:t>
        <a:bodyPr/>
        <a:lstStyle/>
        <a:p>
          <a:r>
            <a:rPr lang="tr-TR" sz="1300" dirty="0" smtClean="0"/>
            <a:t>Görüntüleme, laboratuar görüntüleme</a:t>
          </a:r>
          <a:endParaRPr lang="tr-TR" sz="1300" dirty="0"/>
        </a:p>
      </dgm:t>
    </dgm:pt>
    <dgm:pt modelId="{BF56F1B1-A77B-46DC-BFD1-3CA52F0925A6}" type="parTrans" cxnId="{080BBB5E-4CB6-4DC4-9E12-D163E86D4A22}">
      <dgm:prSet/>
      <dgm:spPr/>
      <dgm:t>
        <a:bodyPr/>
        <a:lstStyle/>
        <a:p>
          <a:endParaRPr lang="tr-TR" sz="3200"/>
        </a:p>
      </dgm:t>
    </dgm:pt>
    <dgm:pt modelId="{CB3AD372-5E11-4817-B167-6626A0BE4A75}" type="sibTrans" cxnId="{080BBB5E-4CB6-4DC4-9E12-D163E86D4A22}">
      <dgm:prSet/>
      <dgm:spPr/>
      <dgm:t>
        <a:bodyPr/>
        <a:lstStyle/>
        <a:p>
          <a:endParaRPr lang="tr-TR" sz="3200"/>
        </a:p>
      </dgm:t>
    </dgm:pt>
    <dgm:pt modelId="{C11BFD36-2757-4B1A-AF0E-9D25F7DF1BD1}" type="pres">
      <dgm:prSet presAssocID="{DA5079C6-989A-4B02-978C-486DEBB07E6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DE0A51F9-81F9-4050-B3B9-0E9E28CFAABF}" type="pres">
      <dgm:prSet presAssocID="{C86FCF71-DEAB-4783-B7C8-8D654374711D}" presName="hierRoot1" presStyleCnt="0"/>
      <dgm:spPr/>
    </dgm:pt>
    <dgm:pt modelId="{98C2F4C2-01B7-4F23-BEB7-CB81AB66C3AA}" type="pres">
      <dgm:prSet presAssocID="{C86FCF71-DEAB-4783-B7C8-8D654374711D}" presName="composite" presStyleCnt="0"/>
      <dgm:spPr/>
    </dgm:pt>
    <dgm:pt modelId="{11AAFA73-74AE-48E6-839C-7AA7B26610E0}" type="pres">
      <dgm:prSet presAssocID="{C86FCF71-DEAB-4783-B7C8-8D654374711D}" presName="background" presStyleLbl="node0" presStyleIdx="0" presStyleCnt="1"/>
      <dgm:spPr/>
    </dgm:pt>
    <dgm:pt modelId="{C729D4F9-8795-444F-9F74-E35E10C8F021}" type="pres">
      <dgm:prSet presAssocID="{C86FCF71-DEAB-4783-B7C8-8D654374711D}" presName="text" presStyleLbl="fgAcc0" presStyleIdx="0" presStyleCnt="1" custScaleX="396160" custScaleY="178732" custLinFactX="-8679" custLinFactNeighborX="-100000" custLinFactNeighborY="-723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E65A80D-64F5-4543-B110-1EEA9330284B}" type="pres">
      <dgm:prSet presAssocID="{C86FCF71-DEAB-4783-B7C8-8D654374711D}" presName="hierChild2" presStyleCnt="0"/>
      <dgm:spPr/>
    </dgm:pt>
    <dgm:pt modelId="{91ABABB5-8F70-4AFA-9161-549715EC6AD5}" type="pres">
      <dgm:prSet presAssocID="{9E1534A5-30A7-42C1-8A8D-D8172BE32559}" presName="Name10" presStyleLbl="parChTrans1D2" presStyleIdx="0" presStyleCnt="1"/>
      <dgm:spPr/>
      <dgm:t>
        <a:bodyPr/>
        <a:lstStyle/>
        <a:p>
          <a:endParaRPr lang="tr-TR"/>
        </a:p>
      </dgm:t>
    </dgm:pt>
    <dgm:pt modelId="{1510B990-CA4B-4F3A-9BC1-AEBB230E60D3}" type="pres">
      <dgm:prSet presAssocID="{A3A0255C-C91C-4E35-99E4-7EA1D6D191EB}" presName="hierRoot2" presStyleCnt="0"/>
      <dgm:spPr/>
    </dgm:pt>
    <dgm:pt modelId="{E70775CA-12F7-4323-A6D5-9ECF24799736}" type="pres">
      <dgm:prSet presAssocID="{A3A0255C-C91C-4E35-99E4-7EA1D6D191EB}" presName="composite2" presStyleCnt="0"/>
      <dgm:spPr/>
    </dgm:pt>
    <dgm:pt modelId="{DD2BDD47-44B6-4307-80E3-F01ACDF10F9E}" type="pres">
      <dgm:prSet presAssocID="{A3A0255C-C91C-4E35-99E4-7EA1D6D191EB}" presName="background2" presStyleLbl="node2" presStyleIdx="0" presStyleCnt="1"/>
      <dgm:spPr/>
    </dgm:pt>
    <dgm:pt modelId="{2EC4C349-50EB-4DB0-A57A-667F33FA65AD}" type="pres">
      <dgm:prSet presAssocID="{A3A0255C-C91C-4E35-99E4-7EA1D6D191EB}" presName="text2" presStyleLbl="fgAcc2" presStyleIdx="0" presStyleCnt="1" custScaleX="605074" custScaleY="157952" custLinFactNeighborX="-95249" custLinFactNeighborY="237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0E9613F-E275-43EF-A571-ABDBF847708B}" type="pres">
      <dgm:prSet presAssocID="{A3A0255C-C91C-4E35-99E4-7EA1D6D191EB}" presName="hierChild3" presStyleCnt="0"/>
      <dgm:spPr/>
    </dgm:pt>
    <dgm:pt modelId="{4EC2129A-2C12-4728-A38E-B640BD5376D6}" type="pres">
      <dgm:prSet presAssocID="{1A4C5F0E-E701-4B9D-B791-6D310F178D3C}" presName="Name17" presStyleLbl="parChTrans1D3" presStyleIdx="0" presStyleCnt="2"/>
      <dgm:spPr/>
      <dgm:t>
        <a:bodyPr/>
        <a:lstStyle/>
        <a:p>
          <a:endParaRPr lang="tr-TR"/>
        </a:p>
      </dgm:t>
    </dgm:pt>
    <dgm:pt modelId="{67C6930A-30A8-416A-8F0D-33B038BE7412}" type="pres">
      <dgm:prSet presAssocID="{48587A0D-935D-4A2F-8A1A-6247E27BDD77}" presName="hierRoot3" presStyleCnt="0"/>
      <dgm:spPr/>
    </dgm:pt>
    <dgm:pt modelId="{8A9A219E-CEC8-4343-9E62-2D3F69C062E6}" type="pres">
      <dgm:prSet presAssocID="{48587A0D-935D-4A2F-8A1A-6247E27BDD77}" presName="composite3" presStyleCnt="0"/>
      <dgm:spPr/>
    </dgm:pt>
    <dgm:pt modelId="{C0BACC03-E1A5-49B6-A302-4202559B7D41}" type="pres">
      <dgm:prSet presAssocID="{48587A0D-935D-4A2F-8A1A-6247E27BDD77}" presName="background3" presStyleLbl="node3" presStyleIdx="0" presStyleCnt="2"/>
      <dgm:spPr/>
    </dgm:pt>
    <dgm:pt modelId="{B0C06E56-92D2-4632-B5D6-5699A18B5521}" type="pres">
      <dgm:prSet presAssocID="{48587A0D-935D-4A2F-8A1A-6247E27BDD77}" presName="text3" presStyleLbl="fgAcc3" presStyleIdx="0" presStyleCnt="2" custScaleX="492713" custScaleY="197619" custLinFactNeighborX="-80814" custLinFactNeighborY="1828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B2D09C2-9018-40FD-963B-D234234F3137}" type="pres">
      <dgm:prSet presAssocID="{48587A0D-935D-4A2F-8A1A-6247E27BDD77}" presName="hierChild4" presStyleCnt="0"/>
      <dgm:spPr/>
    </dgm:pt>
    <dgm:pt modelId="{F3421F7E-9369-49D1-AA60-9EDAF56CE23B}" type="pres">
      <dgm:prSet presAssocID="{D57E599F-1AAA-4629-810E-ABCD16870284}" presName="Name23" presStyleLbl="parChTrans1D4" presStyleIdx="0" presStyleCnt="5"/>
      <dgm:spPr/>
      <dgm:t>
        <a:bodyPr/>
        <a:lstStyle/>
        <a:p>
          <a:endParaRPr lang="tr-TR"/>
        </a:p>
      </dgm:t>
    </dgm:pt>
    <dgm:pt modelId="{58B15BD8-B4B1-4ACC-968B-0E9CC9755B04}" type="pres">
      <dgm:prSet presAssocID="{7E4B6A68-6D06-4733-9C94-A4180D907E17}" presName="hierRoot4" presStyleCnt="0"/>
      <dgm:spPr/>
    </dgm:pt>
    <dgm:pt modelId="{851FD67C-21A1-4F86-920C-1EECE5D3DE22}" type="pres">
      <dgm:prSet presAssocID="{7E4B6A68-6D06-4733-9C94-A4180D907E17}" presName="composite4" presStyleCnt="0"/>
      <dgm:spPr/>
    </dgm:pt>
    <dgm:pt modelId="{14924199-B10B-4000-9311-6CC3B7B76A7F}" type="pres">
      <dgm:prSet presAssocID="{7E4B6A68-6D06-4733-9C94-A4180D907E17}" presName="background4" presStyleLbl="node4" presStyleIdx="0" presStyleCnt="5"/>
      <dgm:spPr/>
    </dgm:pt>
    <dgm:pt modelId="{0B603B56-F3D1-4A83-BFD8-7901FAE6B541}" type="pres">
      <dgm:prSet presAssocID="{7E4B6A68-6D06-4733-9C94-A4180D907E17}" presName="text4" presStyleLbl="fgAcc4" presStyleIdx="0" presStyleCnt="5" custScaleX="395385" custLinFactNeighborX="327" custLinFactNeighborY="3092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B800716-4937-4147-8C5D-9B57F4C0F3F7}" type="pres">
      <dgm:prSet presAssocID="{7E4B6A68-6D06-4733-9C94-A4180D907E17}" presName="hierChild5" presStyleCnt="0"/>
      <dgm:spPr/>
    </dgm:pt>
    <dgm:pt modelId="{DF5F4C38-01C0-42C3-B867-218A5DA3BB5D}" type="pres">
      <dgm:prSet presAssocID="{A178F61D-0116-44B6-872F-C5B91670F173}" presName="Name23" presStyleLbl="parChTrans1D4" presStyleIdx="1" presStyleCnt="5"/>
      <dgm:spPr/>
      <dgm:t>
        <a:bodyPr/>
        <a:lstStyle/>
        <a:p>
          <a:endParaRPr lang="tr-TR"/>
        </a:p>
      </dgm:t>
    </dgm:pt>
    <dgm:pt modelId="{2F96BD2D-D1F1-4199-BC8C-615E92361F65}" type="pres">
      <dgm:prSet presAssocID="{03CD6DAD-8683-4A5B-91D9-B66A46B2E0D4}" presName="hierRoot4" presStyleCnt="0"/>
      <dgm:spPr/>
    </dgm:pt>
    <dgm:pt modelId="{924D3DEC-FA42-4585-AB4E-675968E7E9CA}" type="pres">
      <dgm:prSet presAssocID="{03CD6DAD-8683-4A5B-91D9-B66A46B2E0D4}" presName="composite4" presStyleCnt="0"/>
      <dgm:spPr/>
    </dgm:pt>
    <dgm:pt modelId="{9B77B559-DAE3-4B17-8B3D-ECE3E9809278}" type="pres">
      <dgm:prSet presAssocID="{03CD6DAD-8683-4A5B-91D9-B66A46B2E0D4}" presName="background4" presStyleLbl="node4" presStyleIdx="1" presStyleCnt="5"/>
      <dgm:spPr/>
    </dgm:pt>
    <dgm:pt modelId="{41CC0C71-73A4-4E41-9B9E-EB43FEF6EBA4}" type="pres">
      <dgm:prSet presAssocID="{03CD6DAD-8683-4A5B-91D9-B66A46B2E0D4}" presName="text4" presStyleLbl="fgAcc4" presStyleIdx="1" presStyleCnt="5" custScaleX="222226" custScaleY="129736" custLinFactNeighborX="9955" custLinFactNeighborY="3879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871BA30-AF4F-4494-A159-2BEC680B2CDE}" type="pres">
      <dgm:prSet presAssocID="{03CD6DAD-8683-4A5B-91D9-B66A46B2E0D4}" presName="hierChild5" presStyleCnt="0"/>
      <dgm:spPr/>
    </dgm:pt>
    <dgm:pt modelId="{6397507C-3704-4563-B83F-55D2AAE3AE99}" type="pres">
      <dgm:prSet presAssocID="{86E12039-DDEC-4938-B9E1-DFA949E21ACC}" presName="Name23" presStyleLbl="parChTrans1D4" presStyleIdx="2" presStyleCnt="5"/>
      <dgm:spPr/>
      <dgm:t>
        <a:bodyPr/>
        <a:lstStyle/>
        <a:p>
          <a:endParaRPr lang="tr-TR"/>
        </a:p>
      </dgm:t>
    </dgm:pt>
    <dgm:pt modelId="{5443F708-8284-4D61-B2DA-7F34AB7B4485}" type="pres">
      <dgm:prSet presAssocID="{93654F30-9489-4000-BDF1-7F5414D5F321}" presName="hierRoot4" presStyleCnt="0"/>
      <dgm:spPr/>
    </dgm:pt>
    <dgm:pt modelId="{E4E00BFF-D536-4CAD-AD86-D0C5AD8C4BD2}" type="pres">
      <dgm:prSet presAssocID="{93654F30-9489-4000-BDF1-7F5414D5F321}" presName="composite4" presStyleCnt="0"/>
      <dgm:spPr/>
    </dgm:pt>
    <dgm:pt modelId="{4D395811-2412-47E4-A9B6-24393B77C600}" type="pres">
      <dgm:prSet presAssocID="{93654F30-9489-4000-BDF1-7F5414D5F321}" presName="background4" presStyleLbl="node4" presStyleIdx="2" presStyleCnt="5"/>
      <dgm:spPr/>
    </dgm:pt>
    <dgm:pt modelId="{97113D66-E768-4D3F-8453-194E3E77EEC3}" type="pres">
      <dgm:prSet presAssocID="{93654F30-9489-4000-BDF1-7F5414D5F321}" presName="text4" presStyleLbl="fgAcc4" presStyleIdx="2" presStyleCnt="5" custScaleX="286672" custLinFactNeighborX="44623" custLinFactNeighborY="3879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D21A755-8C9A-4DBE-B847-052635264971}" type="pres">
      <dgm:prSet presAssocID="{93654F30-9489-4000-BDF1-7F5414D5F321}" presName="hierChild5" presStyleCnt="0"/>
      <dgm:spPr/>
    </dgm:pt>
    <dgm:pt modelId="{1D7F52C9-C030-42CA-A55B-9C17DCC84661}" type="pres">
      <dgm:prSet presAssocID="{BF56F1B1-A77B-46DC-BFD1-3CA52F0925A6}" presName="Name23" presStyleLbl="parChTrans1D4" presStyleIdx="3" presStyleCnt="5"/>
      <dgm:spPr/>
      <dgm:t>
        <a:bodyPr/>
        <a:lstStyle/>
        <a:p>
          <a:endParaRPr lang="tr-TR"/>
        </a:p>
      </dgm:t>
    </dgm:pt>
    <dgm:pt modelId="{277B87AA-6DF2-4991-9D45-A61ADC0F2A5C}" type="pres">
      <dgm:prSet presAssocID="{D6960969-4D38-44D8-AEA6-2DEAA38E43AB}" presName="hierRoot4" presStyleCnt="0"/>
      <dgm:spPr/>
    </dgm:pt>
    <dgm:pt modelId="{4F60DE6D-B6A3-45A5-822A-581EE51F6CA1}" type="pres">
      <dgm:prSet presAssocID="{D6960969-4D38-44D8-AEA6-2DEAA38E43AB}" presName="composite4" presStyleCnt="0"/>
      <dgm:spPr/>
    </dgm:pt>
    <dgm:pt modelId="{B462BE4E-E150-4869-ADDD-6F6266035C21}" type="pres">
      <dgm:prSet presAssocID="{D6960969-4D38-44D8-AEA6-2DEAA38E43AB}" presName="background4" presStyleLbl="node4" presStyleIdx="3" presStyleCnt="5"/>
      <dgm:spPr/>
    </dgm:pt>
    <dgm:pt modelId="{F08C7EB7-8620-4609-828B-0AA0253D6D01}" type="pres">
      <dgm:prSet presAssocID="{D6960969-4D38-44D8-AEA6-2DEAA38E43AB}" presName="text4" presStyleLbl="fgAcc4" presStyleIdx="3" presStyleCnt="5" custScaleX="661138" custScaleY="173196" custLinFactNeighborX="79968" custLinFactNeighborY="6618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3859E4F-0C4B-4272-8545-DB09E8112A0B}" type="pres">
      <dgm:prSet presAssocID="{D6960969-4D38-44D8-AEA6-2DEAA38E43AB}" presName="hierChild5" presStyleCnt="0"/>
      <dgm:spPr/>
    </dgm:pt>
    <dgm:pt modelId="{74A25D6A-202F-45D8-AD8A-A0D199EC83B7}" type="pres">
      <dgm:prSet presAssocID="{8129AF3B-FD78-4B22-A8D6-020A1343CF26}" presName="Name17" presStyleLbl="parChTrans1D3" presStyleIdx="1" presStyleCnt="2"/>
      <dgm:spPr/>
      <dgm:t>
        <a:bodyPr/>
        <a:lstStyle/>
        <a:p>
          <a:endParaRPr lang="tr-TR"/>
        </a:p>
      </dgm:t>
    </dgm:pt>
    <dgm:pt modelId="{0FEEADBB-1C9F-4534-9000-D0B33E9172CA}" type="pres">
      <dgm:prSet presAssocID="{40882A7D-93F6-4E87-807C-9CD1442E6EA4}" presName="hierRoot3" presStyleCnt="0"/>
      <dgm:spPr/>
    </dgm:pt>
    <dgm:pt modelId="{E1586595-2347-482C-BD93-5DF3F45A7BF2}" type="pres">
      <dgm:prSet presAssocID="{40882A7D-93F6-4E87-807C-9CD1442E6EA4}" presName="composite3" presStyleCnt="0"/>
      <dgm:spPr/>
    </dgm:pt>
    <dgm:pt modelId="{1B5E83D6-273D-4462-9C9D-2790B0308338}" type="pres">
      <dgm:prSet presAssocID="{40882A7D-93F6-4E87-807C-9CD1442E6EA4}" presName="background3" presStyleLbl="node3" presStyleIdx="1" presStyleCnt="2"/>
      <dgm:spPr/>
    </dgm:pt>
    <dgm:pt modelId="{4E99A6B2-6820-4E57-86A9-B2A955F757AE}" type="pres">
      <dgm:prSet presAssocID="{40882A7D-93F6-4E87-807C-9CD1442E6EA4}" presName="text3" presStyleLbl="fgAcc3" presStyleIdx="1" presStyleCnt="2" custScaleX="606838" custScaleY="198509" custLinFactNeighborX="281" custLinFactNeighborY="1828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66F05C0-E834-43D0-A915-021C38B313F6}" type="pres">
      <dgm:prSet presAssocID="{40882A7D-93F6-4E87-807C-9CD1442E6EA4}" presName="hierChild4" presStyleCnt="0"/>
      <dgm:spPr/>
    </dgm:pt>
    <dgm:pt modelId="{86B2ED1C-CEDF-4BC3-AE99-CD5990E08F75}" type="pres">
      <dgm:prSet presAssocID="{04E44690-990F-4D9A-8D06-681CB7B9AA62}" presName="Name23" presStyleLbl="parChTrans1D4" presStyleIdx="4" presStyleCnt="5"/>
      <dgm:spPr/>
      <dgm:t>
        <a:bodyPr/>
        <a:lstStyle/>
        <a:p>
          <a:endParaRPr lang="tr-TR"/>
        </a:p>
      </dgm:t>
    </dgm:pt>
    <dgm:pt modelId="{EC6DC433-5565-40DA-94A5-A2BB7B7E4A18}" type="pres">
      <dgm:prSet presAssocID="{3A474334-92BF-48AA-AA15-6CE9F1FFC7A2}" presName="hierRoot4" presStyleCnt="0"/>
      <dgm:spPr/>
    </dgm:pt>
    <dgm:pt modelId="{2FBA1A4C-C986-4E3B-8453-54EC3399FABE}" type="pres">
      <dgm:prSet presAssocID="{3A474334-92BF-48AA-AA15-6CE9F1FFC7A2}" presName="composite4" presStyleCnt="0"/>
      <dgm:spPr/>
    </dgm:pt>
    <dgm:pt modelId="{59977575-FF0E-4A22-BFB7-50A3AF91F567}" type="pres">
      <dgm:prSet presAssocID="{3A474334-92BF-48AA-AA15-6CE9F1FFC7A2}" presName="background4" presStyleLbl="node4" presStyleIdx="4" presStyleCnt="5"/>
      <dgm:spPr/>
    </dgm:pt>
    <dgm:pt modelId="{B1F52241-A795-4FD3-BC78-BC4B5770ACA5}" type="pres">
      <dgm:prSet presAssocID="{3A474334-92BF-48AA-AA15-6CE9F1FFC7A2}" presName="text4" presStyleLbl="fgAcc4" presStyleIdx="4" presStyleCnt="5" custScaleX="430818" custLinFactNeighborX="85750" custLinFactNeighborY="47106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9E638E4-557C-4D44-8055-4CCCDF4DE363}" type="pres">
      <dgm:prSet presAssocID="{3A474334-92BF-48AA-AA15-6CE9F1FFC7A2}" presName="hierChild5" presStyleCnt="0"/>
      <dgm:spPr/>
    </dgm:pt>
  </dgm:ptLst>
  <dgm:cxnLst>
    <dgm:cxn modelId="{E766A40B-BD66-4746-A5A2-5FA525C1F01D}" type="presOf" srcId="{03CD6DAD-8683-4A5B-91D9-B66A46B2E0D4}" destId="{41CC0C71-73A4-4E41-9B9E-EB43FEF6EBA4}" srcOrd="0" destOrd="0" presId="urn:microsoft.com/office/officeart/2005/8/layout/hierarchy1"/>
    <dgm:cxn modelId="{DC42B31C-4D78-4869-AEE2-588085128DEB}" type="presOf" srcId="{3A474334-92BF-48AA-AA15-6CE9F1FFC7A2}" destId="{B1F52241-A795-4FD3-BC78-BC4B5770ACA5}" srcOrd="0" destOrd="0" presId="urn:microsoft.com/office/officeart/2005/8/layout/hierarchy1"/>
    <dgm:cxn modelId="{4C966737-6231-4815-9ECA-1CEBB772E42F}" srcId="{7E4B6A68-6D06-4733-9C94-A4180D907E17}" destId="{03CD6DAD-8683-4A5B-91D9-B66A46B2E0D4}" srcOrd="0" destOrd="0" parTransId="{A178F61D-0116-44B6-872F-C5B91670F173}" sibTransId="{5DF4D32D-C022-4F0B-8F76-734321E7007D}"/>
    <dgm:cxn modelId="{780A83A3-2B3B-4C54-B8F8-061CC5B20E9E}" srcId="{A3A0255C-C91C-4E35-99E4-7EA1D6D191EB}" destId="{48587A0D-935D-4A2F-8A1A-6247E27BDD77}" srcOrd="0" destOrd="0" parTransId="{1A4C5F0E-E701-4B9D-B791-6D310F178D3C}" sibTransId="{34DFA850-3ECA-40E6-909E-43B323E19744}"/>
    <dgm:cxn modelId="{E1CC9BB0-2639-4C5D-B891-55EAB85B6064}" type="presOf" srcId="{A3A0255C-C91C-4E35-99E4-7EA1D6D191EB}" destId="{2EC4C349-50EB-4DB0-A57A-667F33FA65AD}" srcOrd="0" destOrd="0" presId="urn:microsoft.com/office/officeart/2005/8/layout/hierarchy1"/>
    <dgm:cxn modelId="{2A1A4655-107D-47F2-B07D-8F24D03121C6}" type="presOf" srcId="{7E4B6A68-6D06-4733-9C94-A4180D907E17}" destId="{0B603B56-F3D1-4A83-BFD8-7901FAE6B541}" srcOrd="0" destOrd="0" presId="urn:microsoft.com/office/officeart/2005/8/layout/hierarchy1"/>
    <dgm:cxn modelId="{C51C2D69-F7E5-47A5-B35F-1C6D783BE6F7}" srcId="{40882A7D-93F6-4E87-807C-9CD1442E6EA4}" destId="{3A474334-92BF-48AA-AA15-6CE9F1FFC7A2}" srcOrd="0" destOrd="0" parTransId="{04E44690-990F-4D9A-8D06-681CB7B9AA62}" sibTransId="{5C61950B-37E6-46C1-9439-9E55D8DE136D}"/>
    <dgm:cxn modelId="{61C27DE0-5083-439F-960F-43EBB65EAB90}" srcId="{7E4B6A68-6D06-4733-9C94-A4180D907E17}" destId="{93654F30-9489-4000-BDF1-7F5414D5F321}" srcOrd="1" destOrd="0" parTransId="{86E12039-DDEC-4938-B9E1-DFA949E21ACC}" sibTransId="{5F1BDBC4-12E3-4B24-A91A-1FB8BFD66807}"/>
    <dgm:cxn modelId="{74E55DC8-0273-4FAB-9610-E552950D1AC2}" type="presOf" srcId="{48587A0D-935D-4A2F-8A1A-6247E27BDD77}" destId="{B0C06E56-92D2-4632-B5D6-5699A18B5521}" srcOrd="0" destOrd="0" presId="urn:microsoft.com/office/officeart/2005/8/layout/hierarchy1"/>
    <dgm:cxn modelId="{5CF92068-89C2-41BE-A94B-535DE7B2CA55}" srcId="{DA5079C6-989A-4B02-978C-486DEBB07E6F}" destId="{C86FCF71-DEAB-4783-B7C8-8D654374711D}" srcOrd="0" destOrd="0" parTransId="{CAF1C86A-026D-4881-8E78-746BA32B6296}" sibTransId="{67B96D23-75CF-48AD-966F-6D34A8E5EBDA}"/>
    <dgm:cxn modelId="{E257C346-7081-46CB-9B43-7BC871BD111E}" type="presOf" srcId="{04E44690-990F-4D9A-8D06-681CB7B9AA62}" destId="{86B2ED1C-CEDF-4BC3-AE99-CD5990E08F75}" srcOrd="0" destOrd="0" presId="urn:microsoft.com/office/officeart/2005/8/layout/hierarchy1"/>
    <dgm:cxn modelId="{AA198940-60D5-4022-9EF2-293819FBF17B}" type="presOf" srcId="{A178F61D-0116-44B6-872F-C5B91670F173}" destId="{DF5F4C38-01C0-42C3-B867-218A5DA3BB5D}" srcOrd="0" destOrd="0" presId="urn:microsoft.com/office/officeart/2005/8/layout/hierarchy1"/>
    <dgm:cxn modelId="{C56166F1-F9D8-4BE1-A774-98185A49991F}" type="presOf" srcId="{D57E599F-1AAA-4629-810E-ABCD16870284}" destId="{F3421F7E-9369-49D1-AA60-9EDAF56CE23B}" srcOrd="0" destOrd="0" presId="urn:microsoft.com/office/officeart/2005/8/layout/hierarchy1"/>
    <dgm:cxn modelId="{D07D21ED-18D9-430E-A1F7-76E8D135177A}" srcId="{48587A0D-935D-4A2F-8A1A-6247E27BDD77}" destId="{7E4B6A68-6D06-4733-9C94-A4180D907E17}" srcOrd="0" destOrd="0" parTransId="{D57E599F-1AAA-4629-810E-ABCD16870284}" sibTransId="{E10C7D70-D17A-413B-A58A-0AE0B20A7FCF}"/>
    <dgm:cxn modelId="{4950FBDA-7128-4926-AC31-E04E59704448}" type="presOf" srcId="{BF56F1B1-A77B-46DC-BFD1-3CA52F0925A6}" destId="{1D7F52C9-C030-42CA-A55B-9C17DCC84661}" srcOrd="0" destOrd="0" presId="urn:microsoft.com/office/officeart/2005/8/layout/hierarchy1"/>
    <dgm:cxn modelId="{A54D95C5-EB87-4BEF-A4B0-DDC012AA41B0}" type="presOf" srcId="{86E12039-DDEC-4938-B9E1-DFA949E21ACC}" destId="{6397507C-3704-4563-B83F-55D2AAE3AE99}" srcOrd="0" destOrd="0" presId="urn:microsoft.com/office/officeart/2005/8/layout/hierarchy1"/>
    <dgm:cxn modelId="{8745EE7B-B351-4835-9BE5-703E0248619C}" type="presOf" srcId="{93654F30-9489-4000-BDF1-7F5414D5F321}" destId="{97113D66-E768-4D3F-8453-194E3E77EEC3}" srcOrd="0" destOrd="0" presId="urn:microsoft.com/office/officeart/2005/8/layout/hierarchy1"/>
    <dgm:cxn modelId="{2661B98A-E826-4745-8613-DB31ABBAF46C}" srcId="{C86FCF71-DEAB-4783-B7C8-8D654374711D}" destId="{A3A0255C-C91C-4E35-99E4-7EA1D6D191EB}" srcOrd="0" destOrd="0" parTransId="{9E1534A5-30A7-42C1-8A8D-D8172BE32559}" sibTransId="{354AFB29-363B-45E5-8C1A-C177CF7C54E8}"/>
    <dgm:cxn modelId="{343E2119-BB7C-4352-9D56-8289B173D17A}" type="presOf" srcId="{40882A7D-93F6-4E87-807C-9CD1442E6EA4}" destId="{4E99A6B2-6820-4E57-86A9-B2A955F757AE}" srcOrd="0" destOrd="0" presId="urn:microsoft.com/office/officeart/2005/8/layout/hierarchy1"/>
    <dgm:cxn modelId="{0FEA4CD7-745A-412E-B6F6-CA4D3D1498BE}" type="presOf" srcId="{8129AF3B-FD78-4B22-A8D6-020A1343CF26}" destId="{74A25D6A-202F-45D8-AD8A-A0D199EC83B7}" srcOrd="0" destOrd="0" presId="urn:microsoft.com/office/officeart/2005/8/layout/hierarchy1"/>
    <dgm:cxn modelId="{DC672414-B6E6-4B7F-85CD-5475C8101171}" type="presOf" srcId="{DA5079C6-989A-4B02-978C-486DEBB07E6F}" destId="{C11BFD36-2757-4B1A-AF0E-9D25F7DF1BD1}" srcOrd="0" destOrd="0" presId="urn:microsoft.com/office/officeart/2005/8/layout/hierarchy1"/>
    <dgm:cxn modelId="{74E0E81A-758A-419D-BC69-ECF70F1759D7}" type="presOf" srcId="{1A4C5F0E-E701-4B9D-B791-6D310F178D3C}" destId="{4EC2129A-2C12-4728-A38E-B640BD5376D6}" srcOrd="0" destOrd="0" presId="urn:microsoft.com/office/officeart/2005/8/layout/hierarchy1"/>
    <dgm:cxn modelId="{080BBB5E-4CB6-4DC4-9E12-D163E86D4A22}" srcId="{93654F30-9489-4000-BDF1-7F5414D5F321}" destId="{D6960969-4D38-44D8-AEA6-2DEAA38E43AB}" srcOrd="0" destOrd="0" parTransId="{BF56F1B1-A77B-46DC-BFD1-3CA52F0925A6}" sibTransId="{CB3AD372-5E11-4817-B167-6626A0BE4A75}"/>
    <dgm:cxn modelId="{50A6F36A-15C6-487E-BD66-E1744EA29634}" type="presOf" srcId="{C86FCF71-DEAB-4783-B7C8-8D654374711D}" destId="{C729D4F9-8795-444F-9F74-E35E10C8F021}" srcOrd="0" destOrd="0" presId="urn:microsoft.com/office/officeart/2005/8/layout/hierarchy1"/>
    <dgm:cxn modelId="{DFB98FEF-4510-4965-97FB-E04FBAE0980F}" type="presOf" srcId="{D6960969-4D38-44D8-AEA6-2DEAA38E43AB}" destId="{F08C7EB7-8620-4609-828B-0AA0253D6D01}" srcOrd="0" destOrd="0" presId="urn:microsoft.com/office/officeart/2005/8/layout/hierarchy1"/>
    <dgm:cxn modelId="{35FC9F20-BFED-4F7E-82AE-697D5E06B8B5}" srcId="{A3A0255C-C91C-4E35-99E4-7EA1D6D191EB}" destId="{40882A7D-93F6-4E87-807C-9CD1442E6EA4}" srcOrd="1" destOrd="0" parTransId="{8129AF3B-FD78-4B22-A8D6-020A1343CF26}" sibTransId="{FA854A44-DD66-4390-93F1-01034FDBBECA}"/>
    <dgm:cxn modelId="{8F326948-5E60-4EFF-9804-531DD8AC04A1}" type="presOf" srcId="{9E1534A5-30A7-42C1-8A8D-D8172BE32559}" destId="{91ABABB5-8F70-4AFA-9161-549715EC6AD5}" srcOrd="0" destOrd="0" presId="urn:microsoft.com/office/officeart/2005/8/layout/hierarchy1"/>
    <dgm:cxn modelId="{3D6F8D09-F7D7-4C43-AC60-533E4CC70865}" type="presParOf" srcId="{C11BFD36-2757-4B1A-AF0E-9D25F7DF1BD1}" destId="{DE0A51F9-81F9-4050-B3B9-0E9E28CFAABF}" srcOrd="0" destOrd="0" presId="urn:microsoft.com/office/officeart/2005/8/layout/hierarchy1"/>
    <dgm:cxn modelId="{CA927D99-2E50-431E-98AE-A116984C0203}" type="presParOf" srcId="{DE0A51F9-81F9-4050-B3B9-0E9E28CFAABF}" destId="{98C2F4C2-01B7-4F23-BEB7-CB81AB66C3AA}" srcOrd="0" destOrd="0" presId="urn:microsoft.com/office/officeart/2005/8/layout/hierarchy1"/>
    <dgm:cxn modelId="{63663275-41AB-44CA-980C-9F670C8C5F70}" type="presParOf" srcId="{98C2F4C2-01B7-4F23-BEB7-CB81AB66C3AA}" destId="{11AAFA73-74AE-48E6-839C-7AA7B26610E0}" srcOrd="0" destOrd="0" presId="urn:microsoft.com/office/officeart/2005/8/layout/hierarchy1"/>
    <dgm:cxn modelId="{968F1548-5558-4A7E-BAB4-BEFDF9A34510}" type="presParOf" srcId="{98C2F4C2-01B7-4F23-BEB7-CB81AB66C3AA}" destId="{C729D4F9-8795-444F-9F74-E35E10C8F021}" srcOrd="1" destOrd="0" presId="urn:microsoft.com/office/officeart/2005/8/layout/hierarchy1"/>
    <dgm:cxn modelId="{B748BA89-9C36-4DF2-A216-5FF33A318A0D}" type="presParOf" srcId="{DE0A51F9-81F9-4050-B3B9-0E9E28CFAABF}" destId="{0E65A80D-64F5-4543-B110-1EEA9330284B}" srcOrd="1" destOrd="0" presId="urn:microsoft.com/office/officeart/2005/8/layout/hierarchy1"/>
    <dgm:cxn modelId="{49439195-AFC1-44BE-A9D5-E4205A66237F}" type="presParOf" srcId="{0E65A80D-64F5-4543-B110-1EEA9330284B}" destId="{91ABABB5-8F70-4AFA-9161-549715EC6AD5}" srcOrd="0" destOrd="0" presId="urn:microsoft.com/office/officeart/2005/8/layout/hierarchy1"/>
    <dgm:cxn modelId="{E0B4DEB2-131F-44C3-B65D-017A7C867D48}" type="presParOf" srcId="{0E65A80D-64F5-4543-B110-1EEA9330284B}" destId="{1510B990-CA4B-4F3A-9BC1-AEBB230E60D3}" srcOrd="1" destOrd="0" presId="urn:microsoft.com/office/officeart/2005/8/layout/hierarchy1"/>
    <dgm:cxn modelId="{6A0B0182-27A7-45AE-80A6-3310C9821F36}" type="presParOf" srcId="{1510B990-CA4B-4F3A-9BC1-AEBB230E60D3}" destId="{E70775CA-12F7-4323-A6D5-9ECF24799736}" srcOrd="0" destOrd="0" presId="urn:microsoft.com/office/officeart/2005/8/layout/hierarchy1"/>
    <dgm:cxn modelId="{149D6B6E-57B7-4B06-955F-8AB6E3020F04}" type="presParOf" srcId="{E70775CA-12F7-4323-A6D5-9ECF24799736}" destId="{DD2BDD47-44B6-4307-80E3-F01ACDF10F9E}" srcOrd="0" destOrd="0" presId="urn:microsoft.com/office/officeart/2005/8/layout/hierarchy1"/>
    <dgm:cxn modelId="{63CB2D71-3568-4665-AAB6-FDBC500D4B50}" type="presParOf" srcId="{E70775CA-12F7-4323-A6D5-9ECF24799736}" destId="{2EC4C349-50EB-4DB0-A57A-667F33FA65AD}" srcOrd="1" destOrd="0" presId="urn:microsoft.com/office/officeart/2005/8/layout/hierarchy1"/>
    <dgm:cxn modelId="{66985D13-B609-4C34-9F01-8DB94B4EC3AD}" type="presParOf" srcId="{1510B990-CA4B-4F3A-9BC1-AEBB230E60D3}" destId="{C0E9613F-E275-43EF-A571-ABDBF847708B}" srcOrd="1" destOrd="0" presId="urn:microsoft.com/office/officeart/2005/8/layout/hierarchy1"/>
    <dgm:cxn modelId="{3642C21A-6E52-4161-9777-EA0FA5153486}" type="presParOf" srcId="{C0E9613F-E275-43EF-A571-ABDBF847708B}" destId="{4EC2129A-2C12-4728-A38E-B640BD5376D6}" srcOrd="0" destOrd="0" presId="urn:microsoft.com/office/officeart/2005/8/layout/hierarchy1"/>
    <dgm:cxn modelId="{C6C8FE60-F505-4654-89DC-494B35E27C3A}" type="presParOf" srcId="{C0E9613F-E275-43EF-A571-ABDBF847708B}" destId="{67C6930A-30A8-416A-8F0D-33B038BE7412}" srcOrd="1" destOrd="0" presId="urn:microsoft.com/office/officeart/2005/8/layout/hierarchy1"/>
    <dgm:cxn modelId="{2BBC6B05-F5B7-4F11-9EB0-548006BC5F04}" type="presParOf" srcId="{67C6930A-30A8-416A-8F0D-33B038BE7412}" destId="{8A9A219E-CEC8-4343-9E62-2D3F69C062E6}" srcOrd="0" destOrd="0" presId="urn:microsoft.com/office/officeart/2005/8/layout/hierarchy1"/>
    <dgm:cxn modelId="{7CECFE46-1322-4AF4-8FF5-B64289A953E5}" type="presParOf" srcId="{8A9A219E-CEC8-4343-9E62-2D3F69C062E6}" destId="{C0BACC03-E1A5-49B6-A302-4202559B7D41}" srcOrd="0" destOrd="0" presId="urn:microsoft.com/office/officeart/2005/8/layout/hierarchy1"/>
    <dgm:cxn modelId="{D8F8E3C8-2BC9-4967-B773-BE4E34E32D6F}" type="presParOf" srcId="{8A9A219E-CEC8-4343-9E62-2D3F69C062E6}" destId="{B0C06E56-92D2-4632-B5D6-5699A18B5521}" srcOrd="1" destOrd="0" presId="urn:microsoft.com/office/officeart/2005/8/layout/hierarchy1"/>
    <dgm:cxn modelId="{E799C4B0-A314-4D40-8D5C-FFC8E6507266}" type="presParOf" srcId="{67C6930A-30A8-416A-8F0D-33B038BE7412}" destId="{8B2D09C2-9018-40FD-963B-D234234F3137}" srcOrd="1" destOrd="0" presId="urn:microsoft.com/office/officeart/2005/8/layout/hierarchy1"/>
    <dgm:cxn modelId="{793ED408-C6CF-4811-8B49-9779B4306864}" type="presParOf" srcId="{8B2D09C2-9018-40FD-963B-D234234F3137}" destId="{F3421F7E-9369-49D1-AA60-9EDAF56CE23B}" srcOrd="0" destOrd="0" presId="urn:microsoft.com/office/officeart/2005/8/layout/hierarchy1"/>
    <dgm:cxn modelId="{34154B44-4AB7-4D24-860D-65C00D4B9FF5}" type="presParOf" srcId="{8B2D09C2-9018-40FD-963B-D234234F3137}" destId="{58B15BD8-B4B1-4ACC-968B-0E9CC9755B04}" srcOrd="1" destOrd="0" presId="urn:microsoft.com/office/officeart/2005/8/layout/hierarchy1"/>
    <dgm:cxn modelId="{0B180C07-BF4B-41F2-81AF-7A3CAA8228ED}" type="presParOf" srcId="{58B15BD8-B4B1-4ACC-968B-0E9CC9755B04}" destId="{851FD67C-21A1-4F86-920C-1EECE5D3DE22}" srcOrd="0" destOrd="0" presId="urn:microsoft.com/office/officeart/2005/8/layout/hierarchy1"/>
    <dgm:cxn modelId="{27D193EE-976C-41B9-A4A4-8C48185DF793}" type="presParOf" srcId="{851FD67C-21A1-4F86-920C-1EECE5D3DE22}" destId="{14924199-B10B-4000-9311-6CC3B7B76A7F}" srcOrd="0" destOrd="0" presId="urn:microsoft.com/office/officeart/2005/8/layout/hierarchy1"/>
    <dgm:cxn modelId="{2D02290D-87CA-4516-9DE2-58469D0D3773}" type="presParOf" srcId="{851FD67C-21A1-4F86-920C-1EECE5D3DE22}" destId="{0B603B56-F3D1-4A83-BFD8-7901FAE6B541}" srcOrd="1" destOrd="0" presId="urn:microsoft.com/office/officeart/2005/8/layout/hierarchy1"/>
    <dgm:cxn modelId="{C352D17A-3B08-47F1-BDEC-C48BB311093F}" type="presParOf" srcId="{58B15BD8-B4B1-4ACC-968B-0E9CC9755B04}" destId="{DB800716-4937-4147-8C5D-9B57F4C0F3F7}" srcOrd="1" destOrd="0" presId="urn:microsoft.com/office/officeart/2005/8/layout/hierarchy1"/>
    <dgm:cxn modelId="{39FC310B-42FF-4C24-B41E-C8A5DD63DA32}" type="presParOf" srcId="{DB800716-4937-4147-8C5D-9B57F4C0F3F7}" destId="{DF5F4C38-01C0-42C3-B867-218A5DA3BB5D}" srcOrd="0" destOrd="0" presId="urn:microsoft.com/office/officeart/2005/8/layout/hierarchy1"/>
    <dgm:cxn modelId="{3B3E7118-45AB-4BD2-9D86-CAB191E5D881}" type="presParOf" srcId="{DB800716-4937-4147-8C5D-9B57F4C0F3F7}" destId="{2F96BD2D-D1F1-4199-BC8C-615E92361F65}" srcOrd="1" destOrd="0" presId="urn:microsoft.com/office/officeart/2005/8/layout/hierarchy1"/>
    <dgm:cxn modelId="{6513C6E9-5A8B-45EF-ACF1-981176FCA5F2}" type="presParOf" srcId="{2F96BD2D-D1F1-4199-BC8C-615E92361F65}" destId="{924D3DEC-FA42-4585-AB4E-675968E7E9CA}" srcOrd="0" destOrd="0" presId="urn:microsoft.com/office/officeart/2005/8/layout/hierarchy1"/>
    <dgm:cxn modelId="{28E16850-A2BA-4BE6-8245-2E3137E69FB3}" type="presParOf" srcId="{924D3DEC-FA42-4585-AB4E-675968E7E9CA}" destId="{9B77B559-DAE3-4B17-8B3D-ECE3E9809278}" srcOrd="0" destOrd="0" presId="urn:microsoft.com/office/officeart/2005/8/layout/hierarchy1"/>
    <dgm:cxn modelId="{579B8B86-B56A-43CD-822F-8DE0A3DE010F}" type="presParOf" srcId="{924D3DEC-FA42-4585-AB4E-675968E7E9CA}" destId="{41CC0C71-73A4-4E41-9B9E-EB43FEF6EBA4}" srcOrd="1" destOrd="0" presId="urn:microsoft.com/office/officeart/2005/8/layout/hierarchy1"/>
    <dgm:cxn modelId="{DA51C0ED-62D6-45B1-A6CA-8A8549366BB5}" type="presParOf" srcId="{2F96BD2D-D1F1-4199-BC8C-615E92361F65}" destId="{E871BA30-AF4F-4494-A159-2BEC680B2CDE}" srcOrd="1" destOrd="0" presId="urn:microsoft.com/office/officeart/2005/8/layout/hierarchy1"/>
    <dgm:cxn modelId="{0A75CCF2-1B16-4839-9721-4B6472475D43}" type="presParOf" srcId="{DB800716-4937-4147-8C5D-9B57F4C0F3F7}" destId="{6397507C-3704-4563-B83F-55D2AAE3AE99}" srcOrd="2" destOrd="0" presId="urn:microsoft.com/office/officeart/2005/8/layout/hierarchy1"/>
    <dgm:cxn modelId="{C498092D-3755-4895-A0A2-DBDD563444E1}" type="presParOf" srcId="{DB800716-4937-4147-8C5D-9B57F4C0F3F7}" destId="{5443F708-8284-4D61-B2DA-7F34AB7B4485}" srcOrd="3" destOrd="0" presId="urn:microsoft.com/office/officeart/2005/8/layout/hierarchy1"/>
    <dgm:cxn modelId="{082BF4A4-E26C-4EF4-AB3A-1B01FD79F0AF}" type="presParOf" srcId="{5443F708-8284-4D61-B2DA-7F34AB7B4485}" destId="{E4E00BFF-D536-4CAD-AD86-D0C5AD8C4BD2}" srcOrd="0" destOrd="0" presId="urn:microsoft.com/office/officeart/2005/8/layout/hierarchy1"/>
    <dgm:cxn modelId="{664885D1-1C6A-43DF-AA84-8E4C3CCD34BB}" type="presParOf" srcId="{E4E00BFF-D536-4CAD-AD86-D0C5AD8C4BD2}" destId="{4D395811-2412-47E4-A9B6-24393B77C600}" srcOrd="0" destOrd="0" presId="urn:microsoft.com/office/officeart/2005/8/layout/hierarchy1"/>
    <dgm:cxn modelId="{6280A751-50B3-45EB-AE32-F6C76A571260}" type="presParOf" srcId="{E4E00BFF-D536-4CAD-AD86-D0C5AD8C4BD2}" destId="{97113D66-E768-4D3F-8453-194E3E77EEC3}" srcOrd="1" destOrd="0" presId="urn:microsoft.com/office/officeart/2005/8/layout/hierarchy1"/>
    <dgm:cxn modelId="{B900FC10-7A53-4EF1-8227-472DD32D6C6A}" type="presParOf" srcId="{5443F708-8284-4D61-B2DA-7F34AB7B4485}" destId="{3D21A755-8C9A-4DBE-B847-052635264971}" srcOrd="1" destOrd="0" presId="urn:microsoft.com/office/officeart/2005/8/layout/hierarchy1"/>
    <dgm:cxn modelId="{93F56C46-D90B-4B37-AE53-E2F55C68FA52}" type="presParOf" srcId="{3D21A755-8C9A-4DBE-B847-052635264971}" destId="{1D7F52C9-C030-42CA-A55B-9C17DCC84661}" srcOrd="0" destOrd="0" presId="urn:microsoft.com/office/officeart/2005/8/layout/hierarchy1"/>
    <dgm:cxn modelId="{950DDCBC-C1FA-4C21-95FF-55AFAF61047C}" type="presParOf" srcId="{3D21A755-8C9A-4DBE-B847-052635264971}" destId="{277B87AA-6DF2-4991-9D45-A61ADC0F2A5C}" srcOrd="1" destOrd="0" presId="urn:microsoft.com/office/officeart/2005/8/layout/hierarchy1"/>
    <dgm:cxn modelId="{B20B8B64-81C8-463A-8961-20F1624392C3}" type="presParOf" srcId="{277B87AA-6DF2-4991-9D45-A61ADC0F2A5C}" destId="{4F60DE6D-B6A3-45A5-822A-581EE51F6CA1}" srcOrd="0" destOrd="0" presId="urn:microsoft.com/office/officeart/2005/8/layout/hierarchy1"/>
    <dgm:cxn modelId="{DFA87BCA-D89E-4184-9AAB-35263FB84225}" type="presParOf" srcId="{4F60DE6D-B6A3-45A5-822A-581EE51F6CA1}" destId="{B462BE4E-E150-4869-ADDD-6F6266035C21}" srcOrd="0" destOrd="0" presId="urn:microsoft.com/office/officeart/2005/8/layout/hierarchy1"/>
    <dgm:cxn modelId="{A8BB938E-8EF2-4F95-9443-2A4077187979}" type="presParOf" srcId="{4F60DE6D-B6A3-45A5-822A-581EE51F6CA1}" destId="{F08C7EB7-8620-4609-828B-0AA0253D6D01}" srcOrd="1" destOrd="0" presId="urn:microsoft.com/office/officeart/2005/8/layout/hierarchy1"/>
    <dgm:cxn modelId="{198A61F9-66C9-4EC0-9690-406A1E6917D9}" type="presParOf" srcId="{277B87AA-6DF2-4991-9D45-A61ADC0F2A5C}" destId="{33859E4F-0C4B-4272-8545-DB09E8112A0B}" srcOrd="1" destOrd="0" presId="urn:microsoft.com/office/officeart/2005/8/layout/hierarchy1"/>
    <dgm:cxn modelId="{07D72E58-010D-443E-B8AE-1FFE3261366F}" type="presParOf" srcId="{C0E9613F-E275-43EF-A571-ABDBF847708B}" destId="{74A25D6A-202F-45D8-AD8A-A0D199EC83B7}" srcOrd="2" destOrd="0" presId="urn:microsoft.com/office/officeart/2005/8/layout/hierarchy1"/>
    <dgm:cxn modelId="{70BA63C1-942F-42A7-B4DF-919CA14E30BE}" type="presParOf" srcId="{C0E9613F-E275-43EF-A571-ABDBF847708B}" destId="{0FEEADBB-1C9F-4534-9000-D0B33E9172CA}" srcOrd="3" destOrd="0" presId="urn:microsoft.com/office/officeart/2005/8/layout/hierarchy1"/>
    <dgm:cxn modelId="{A1CBF18E-BE6C-42A5-9A2A-A1B484A004B0}" type="presParOf" srcId="{0FEEADBB-1C9F-4534-9000-D0B33E9172CA}" destId="{E1586595-2347-482C-BD93-5DF3F45A7BF2}" srcOrd="0" destOrd="0" presId="urn:microsoft.com/office/officeart/2005/8/layout/hierarchy1"/>
    <dgm:cxn modelId="{6031B1E4-AA34-40DD-A913-6D10E855771D}" type="presParOf" srcId="{E1586595-2347-482C-BD93-5DF3F45A7BF2}" destId="{1B5E83D6-273D-4462-9C9D-2790B0308338}" srcOrd="0" destOrd="0" presId="urn:microsoft.com/office/officeart/2005/8/layout/hierarchy1"/>
    <dgm:cxn modelId="{28466C6E-34F7-4FB8-AB38-AC6110B93AE2}" type="presParOf" srcId="{E1586595-2347-482C-BD93-5DF3F45A7BF2}" destId="{4E99A6B2-6820-4E57-86A9-B2A955F757AE}" srcOrd="1" destOrd="0" presId="urn:microsoft.com/office/officeart/2005/8/layout/hierarchy1"/>
    <dgm:cxn modelId="{382ABE38-0BD0-4B51-9700-5343F11A216D}" type="presParOf" srcId="{0FEEADBB-1C9F-4534-9000-D0B33E9172CA}" destId="{466F05C0-E834-43D0-A915-021C38B313F6}" srcOrd="1" destOrd="0" presId="urn:microsoft.com/office/officeart/2005/8/layout/hierarchy1"/>
    <dgm:cxn modelId="{F6BAA559-E2A5-41D0-9FDC-5F0C96133106}" type="presParOf" srcId="{466F05C0-E834-43D0-A915-021C38B313F6}" destId="{86B2ED1C-CEDF-4BC3-AE99-CD5990E08F75}" srcOrd="0" destOrd="0" presId="urn:microsoft.com/office/officeart/2005/8/layout/hierarchy1"/>
    <dgm:cxn modelId="{9A87FC26-24BA-4F7B-B0D5-16AA6CC6C1F9}" type="presParOf" srcId="{466F05C0-E834-43D0-A915-021C38B313F6}" destId="{EC6DC433-5565-40DA-94A5-A2BB7B7E4A18}" srcOrd="1" destOrd="0" presId="urn:microsoft.com/office/officeart/2005/8/layout/hierarchy1"/>
    <dgm:cxn modelId="{F20EC7F3-1EC0-424F-826A-C42EB661E82E}" type="presParOf" srcId="{EC6DC433-5565-40DA-94A5-A2BB7B7E4A18}" destId="{2FBA1A4C-C986-4E3B-8453-54EC3399FABE}" srcOrd="0" destOrd="0" presId="urn:microsoft.com/office/officeart/2005/8/layout/hierarchy1"/>
    <dgm:cxn modelId="{90610350-655C-40AD-A20D-E50D97EDE83C}" type="presParOf" srcId="{2FBA1A4C-C986-4E3B-8453-54EC3399FABE}" destId="{59977575-FF0E-4A22-BFB7-50A3AF91F567}" srcOrd="0" destOrd="0" presId="urn:microsoft.com/office/officeart/2005/8/layout/hierarchy1"/>
    <dgm:cxn modelId="{91A4370A-390B-47A4-986F-358473B30D7B}" type="presParOf" srcId="{2FBA1A4C-C986-4E3B-8453-54EC3399FABE}" destId="{B1F52241-A795-4FD3-BC78-BC4B5770ACA5}" srcOrd="1" destOrd="0" presId="urn:microsoft.com/office/officeart/2005/8/layout/hierarchy1"/>
    <dgm:cxn modelId="{C6C1E219-D270-4EF7-8C5B-699C725A044F}" type="presParOf" srcId="{EC6DC433-5565-40DA-94A5-A2BB7B7E4A18}" destId="{B9E638E4-557C-4D44-8055-4CCCDF4DE36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B2ED1C-CEDF-4BC3-AE99-CD5990E08F75}">
      <dsp:nvSpPr>
        <dsp:cNvPr id="0" name=""/>
        <dsp:cNvSpPr/>
      </dsp:nvSpPr>
      <dsp:spPr>
        <a:xfrm>
          <a:off x="6550345" y="3620454"/>
          <a:ext cx="600671" cy="333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928"/>
              </a:lnTo>
              <a:lnTo>
                <a:pt x="600671" y="267928"/>
              </a:lnTo>
              <a:lnTo>
                <a:pt x="600671" y="3330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A25D6A-202F-45D8-AD8A-A0D199EC83B7}">
      <dsp:nvSpPr>
        <dsp:cNvPr id="0" name=""/>
        <dsp:cNvSpPr/>
      </dsp:nvSpPr>
      <dsp:spPr>
        <a:xfrm>
          <a:off x="4069497" y="2449638"/>
          <a:ext cx="2480847" cy="284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9815"/>
              </a:lnTo>
              <a:lnTo>
                <a:pt x="2480847" y="219815"/>
              </a:lnTo>
              <a:lnTo>
                <a:pt x="2480847" y="284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7F52C9-C030-42CA-A55B-9C17DCC84661}">
      <dsp:nvSpPr>
        <dsp:cNvPr id="0" name=""/>
        <dsp:cNvSpPr/>
      </dsp:nvSpPr>
      <dsp:spPr>
        <a:xfrm>
          <a:off x="4358926" y="5009363"/>
          <a:ext cx="248402" cy="326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46"/>
              </a:lnTo>
              <a:lnTo>
                <a:pt x="248402" y="261546"/>
              </a:lnTo>
              <a:lnTo>
                <a:pt x="248402" y="3266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97507C-3704-4563-B83F-55D2AAE3AE99}">
      <dsp:nvSpPr>
        <dsp:cNvPr id="0" name=""/>
        <dsp:cNvSpPr/>
      </dsp:nvSpPr>
      <dsp:spPr>
        <a:xfrm>
          <a:off x="2530700" y="4323562"/>
          <a:ext cx="1828225" cy="2395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420"/>
              </a:lnTo>
              <a:lnTo>
                <a:pt x="1828225" y="174420"/>
              </a:lnTo>
              <a:lnTo>
                <a:pt x="1828225" y="2395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5F4C38-01C0-42C3-B867-218A5DA3BB5D}">
      <dsp:nvSpPr>
        <dsp:cNvPr id="0" name=""/>
        <dsp:cNvSpPr/>
      </dsp:nvSpPr>
      <dsp:spPr>
        <a:xfrm>
          <a:off x="854989" y="4323562"/>
          <a:ext cx="1675711" cy="239526"/>
        </a:xfrm>
        <a:custGeom>
          <a:avLst/>
          <a:gdLst/>
          <a:ahLst/>
          <a:cxnLst/>
          <a:rect l="0" t="0" r="0" b="0"/>
          <a:pathLst>
            <a:path>
              <a:moveTo>
                <a:pt x="1675711" y="0"/>
              </a:moveTo>
              <a:lnTo>
                <a:pt x="1675711" y="174420"/>
              </a:lnTo>
              <a:lnTo>
                <a:pt x="0" y="174420"/>
              </a:lnTo>
              <a:lnTo>
                <a:pt x="0" y="23952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421F7E-9369-49D1-AA60-9EDAF56CE23B}">
      <dsp:nvSpPr>
        <dsp:cNvPr id="0" name=""/>
        <dsp:cNvSpPr/>
      </dsp:nvSpPr>
      <dsp:spPr>
        <a:xfrm>
          <a:off x="1960446" y="3616483"/>
          <a:ext cx="570254" cy="260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699"/>
              </a:lnTo>
              <a:lnTo>
                <a:pt x="570254" y="195699"/>
              </a:lnTo>
              <a:lnTo>
                <a:pt x="570254" y="2608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C2129A-2C12-4728-A38E-B640BD5376D6}">
      <dsp:nvSpPr>
        <dsp:cNvPr id="0" name=""/>
        <dsp:cNvSpPr/>
      </dsp:nvSpPr>
      <dsp:spPr>
        <a:xfrm>
          <a:off x="1960446" y="2449638"/>
          <a:ext cx="2109051" cy="284921"/>
        </a:xfrm>
        <a:custGeom>
          <a:avLst/>
          <a:gdLst/>
          <a:ahLst/>
          <a:cxnLst/>
          <a:rect l="0" t="0" r="0" b="0"/>
          <a:pathLst>
            <a:path>
              <a:moveTo>
                <a:pt x="2109051" y="0"/>
              </a:moveTo>
              <a:lnTo>
                <a:pt x="2109051" y="219815"/>
              </a:lnTo>
              <a:lnTo>
                <a:pt x="0" y="219815"/>
              </a:lnTo>
              <a:lnTo>
                <a:pt x="0" y="28492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BABB5-8F70-4AFA-9161-549715EC6AD5}">
      <dsp:nvSpPr>
        <dsp:cNvPr id="0" name=""/>
        <dsp:cNvSpPr/>
      </dsp:nvSpPr>
      <dsp:spPr>
        <a:xfrm>
          <a:off x="3975112" y="1507010"/>
          <a:ext cx="94385" cy="237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22"/>
              </a:lnTo>
              <a:lnTo>
                <a:pt x="94385" y="172622"/>
              </a:lnTo>
              <a:lnTo>
                <a:pt x="94385" y="2377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AFA73-74AE-48E6-839C-7AA7B26610E0}">
      <dsp:nvSpPr>
        <dsp:cNvPr id="0" name=""/>
        <dsp:cNvSpPr/>
      </dsp:nvSpPr>
      <dsp:spPr>
        <a:xfrm>
          <a:off x="2583017" y="709375"/>
          <a:ext cx="2784189" cy="79763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29D4F9-8795-444F-9F74-E35E10C8F021}">
      <dsp:nvSpPr>
        <dsp:cNvPr id="0" name=""/>
        <dsp:cNvSpPr/>
      </dsp:nvSpPr>
      <dsp:spPr>
        <a:xfrm>
          <a:off x="2661105" y="783559"/>
          <a:ext cx="2784189" cy="797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Boyun ağrısı</a:t>
          </a:r>
          <a:endParaRPr lang="tr-TR" sz="2400" b="1" kern="1200" dirty="0"/>
        </a:p>
      </dsp:txBody>
      <dsp:txXfrm>
        <a:off x="2684467" y="806921"/>
        <a:ext cx="2737465" cy="750911"/>
      </dsp:txXfrm>
    </dsp:sp>
    <dsp:sp modelId="{DD2BDD47-44B6-4307-80E3-F01ACDF10F9E}">
      <dsp:nvSpPr>
        <dsp:cNvPr id="0" name=""/>
        <dsp:cNvSpPr/>
      </dsp:nvSpPr>
      <dsp:spPr>
        <a:xfrm>
          <a:off x="1943285" y="1744739"/>
          <a:ext cx="4252425" cy="7048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4C349-50EB-4DB0-A57A-667F33FA65AD}">
      <dsp:nvSpPr>
        <dsp:cNvPr id="0" name=""/>
        <dsp:cNvSpPr/>
      </dsp:nvSpPr>
      <dsp:spPr>
        <a:xfrm>
          <a:off x="2021373" y="1818922"/>
          <a:ext cx="4252425" cy="704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000" kern="1200" dirty="0" smtClean="0"/>
            <a:t>Başlangıç öyküsü ve fiziksel muayene</a:t>
          </a:r>
          <a:endParaRPr lang="tr-TR" sz="2000" kern="1200" dirty="0"/>
        </a:p>
      </dsp:txBody>
      <dsp:txXfrm>
        <a:off x="2042019" y="1839568"/>
        <a:ext cx="4211133" cy="663607"/>
      </dsp:txXfrm>
    </dsp:sp>
    <dsp:sp modelId="{C0BACC03-E1A5-49B6-A302-4202559B7D41}">
      <dsp:nvSpPr>
        <dsp:cNvPr id="0" name=""/>
        <dsp:cNvSpPr/>
      </dsp:nvSpPr>
      <dsp:spPr>
        <a:xfrm>
          <a:off x="229067" y="2734560"/>
          <a:ext cx="3462758" cy="8819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06E56-92D2-4632-B5D6-5699A18B5521}">
      <dsp:nvSpPr>
        <dsp:cNvPr id="0" name=""/>
        <dsp:cNvSpPr/>
      </dsp:nvSpPr>
      <dsp:spPr>
        <a:xfrm>
          <a:off x="307155" y="2808743"/>
          <a:ext cx="3462758" cy="8819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Nörolojik belirti ve semptom yok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Sistemik hastalık yok</a:t>
          </a:r>
          <a:endParaRPr lang="tr-TR" sz="1800" kern="1200" dirty="0"/>
        </a:p>
      </dsp:txBody>
      <dsp:txXfrm>
        <a:off x="332986" y="2834574"/>
        <a:ext cx="3411096" cy="830260"/>
      </dsp:txXfrm>
    </dsp:sp>
    <dsp:sp modelId="{14924199-B10B-4000-9311-6CC3B7B76A7F}">
      <dsp:nvSpPr>
        <dsp:cNvPr id="0" name=""/>
        <dsp:cNvSpPr/>
      </dsp:nvSpPr>
      <dsp:spPr>
        <a:xfrm>
          <a:off x="1141329" y="3877288"/>
          <a:ext cx="2778743" cy="4462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03B56-F3D1-4A83-BFD8-7901FAE6B541}">
      <dsp:nvSpPr>
        <dsp:cNvPr id="0" name=""/>
        <dsp:cNvSpPr/>
      </dsp:nvSpPr>
      <dsp:spPr>
        <a:xfrm>
          <a:off x="1219417" y="3951472"/>
          <a:ext cx="2778743" cy="446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Mekanik bozukluğun konservatif tedavisi</a:t>
          </a:r>
          <a:endParaRPr lang="tr-TR" sz="1600" kern="1200" dirty="0"/>
        </a:p>
      </dsp:txBody>
      <dsp:txXfrm>
        <a:off x="1232488" y="3964543"/>
        <a:ext cx="2752601" cy="420132"/>
      </dsp:txXfrm>
    </dsp:sp>
    <dsp:sp modelId="{9B77B559-DAE3-4B17-8B3D-ECE3E9809278}">
      <dsp:nvSpPr>
        <dsp:cNvPr id="0" name=""/>
        <dsp:cNvSpPr/>
      </dsp:nvSpPr>
      <dsp:spPr>
        <a:xfrm>
          <a:off x="74093" y="4563089"/>
          <a:ext cx="1561791" cy="5789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CC0C71-73A4-4E41-9B9E-EB43FEF6EBA4}">
      <dsp:nvSpPr>
        <dsp:cNvPr id="0" name=""/>
        <dsp:cNvSpPr/>
      </dsp:nvSpPr>
      <dsp:spPr>
        <a:xfrm>
          <a:off x="152181" y="4637273"/>
          <a:ext cx="1561791" cy="5789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Semptomlar geriler</a:t>
          </a:r>
          <a:endParaRPr lang="tr-TR" sz="1400" kern="1200" dirty="0"/>
        </a:p>
      </dsp:txBody>
      <dsp:txXfrm>
        <a:off x="169139" y="4654231"/>
        <a:ext cx="1527875" cy="545062"/>
      </dsp:txXfrm>
    </dsp:sp>
    <dsp:sp modelId="{4D395811-2412-47E4-A9B6-24393B77C600}">
      <dsp:nvSpPr>
        <dsp:cNvPr id="0" name=""/>
        <dsp:cNvSpPr/>
      </dsp:nvSpPr>
      <dsp:spPr>
        <a:xfrm>
          <a:off x="3351568" y="4563089"/>
          <a:ext cx="2014714" cy="4462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13D66-E768-4D3F-8453-194E3E77EEC3}">
      <dsp:nvSpPr>
        <dsp:cNvPr id="0" name=""/>
        <dsp:cNvSpPr/>
      </dsp:nvSpPr>
      <dsp:spPr>
        <a:xfrm>
          <a:off x="3429657" y="4637273"/>
          <a:ext cx="2014714" cy="446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kern="1200" dirty="0" smtClean="0"/>
            <a:t>Semptomlar ısrarlı</a:t>
          </a:r>
          <a:endParaRPr lang="tr-TR" sz="1400" kern="1200" dirty="0"/>
        </a:p>
      </dsp:txBody>
      <dsp:txXfrm>
        <a:off x="3442728" y="4650344"/>
        <a:ext cx="1988572" cy="420132"/>
      </dsp:txXfrm>
    </dsp:sp>
    <dsp:sp modelId="{B462BE4E-E150-4869-ADDD-6F6266035C21}">
      <dsp:nvSpPr>
        <dsp:cNvPr id="0" name=""/>
        <dsp:cNvSpPr/>
      </dsp:nvSpPr>
      <dsp:spPr>
        <a:xfrm>
          <a:off x="2284108" y="5336016"/>
          <a:ext cx="4646440" cy="772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C7EB7-8620-4609-828B-0AA0253D6D01}">
      <dsp:nvSpPr>
        <dsp:cNvPr id="0" name=""/>
        <dsp:cNvSpPr/>
      </dsp:nvSpPr>
      <dsp:spPr>
        <a:xfrm>
          <a:off x="2362197" y="5410200"/>
          <a:ext cx="4646440" cy="7729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300" kern="1200" dirty="0" smtClean="0"/>
            <a:t>Görüntüleme, laboratuar görüntüleme</a:t>
          </a:r>
          <a:endParaRPr lang="tr-TR" sz="1300" kern="1200" dirty="0"/>
        </a:p>
      </dsp:txBody>
      <dsp:txXfrm>
        <a:off x="2384835" y="5432838"/>
        <a:ext cx="4601164" cy="727653"/>
      </dsp:txXfrm>
    </dsp:sp>
    <dsp:sp modelId="{1B5E83D6-273D-4462-9C9D-2790B0308338}">
      <dsp:nvSpPr>
        <dsp:cNvPr id="0" name=""/>
        <dsp:cNvSpPr/>
      </dsp:nvSpPr>
      <dsp:spPr>
        <a:xfrm>
          <a:off x="4417933" y="2734560"/>
          <a:ext cx="4264822" cy="885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9A6B2-6820-4E57-86A9-B2A955F757AE}">
      <dsp:nvSpPr>
        <dsp:cNvPr id="0" name=""/>
        <dsp:cNvSpPr/>
      </dsp:nvSpPr>
      <dsp:spPr>
        <a:xfrm>
          <a:off x="4496021" y="2808743"/>
          <a:ext cx="4264822" cy="8858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Nörolojik belirtiler ve/veya semptomlar veya sistemik hastalık mevcut</a:t>
          </a:r>
          <a:endParaRPr lang="tr-TR" sz="1800" kern="1200" dirty="0"/>
        </a:p>
      </dsp:txBody>
      <dsp:txXfrm>
        <a:off x="4521968" y="2834690"/>
        <a:ext cx="4212928" cy="834000"/>
      </dsp:txXfrm>
    </dsp:sp>
    <dsp:sp modelId="{59977575-FF0E-4A22-BFB7-50A3AF91F567}">
      <dsp:nvSpPr>
        <dsp:cNvPr id="0" name=""/>
        <dsp:cNvSpPr/>
      </dsp:nvSpPr>
      <dsp:spPr>
        <a:xfrm>
          <a:off x="5637134" y="3953489"/>
          <a:ext cx="3027764" cy="4462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52241-A795-4FD3-BC78-BC4B5770ACA5}">
      <dsp:nvSpPr>
        <dsp:cNvPr id="0" name=""/>
        <dsp:cNvSpPr/>
      </dsp:nvSpPr>
      <dsp:spPr>
        <a:xfrm>
          <a:off x="5715222" y="4027673"/>
          <a:ext cx="3027764" cy="4462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Acilen ek görüntüleme, laboratuar değerlendirme</a:t>
          </a:r>
          <a:endParaRPr lang="tr-TR" sz="1600" kern="1200" dirty="0"/>
        </a:p>
      </dsp:txBody>
      <dsp:txXfrm>
        <a:off x="5728293" y="4040744"/>
        <a:ext cx="3001622" cy="420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401FF-0304-4E67-A744-04C1EF641A8A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83A4F-B459-477A-A60E-75D10AD8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951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ptodate.com/contents/ibuprofen-drug-information?search=cervical+patology+imagine&amp;topicRef=7777&amp;source=see_link" TargetMode="External"/><Relationship Id="rId7" Type="http://schemas.openxmlformats.org/officeDocument/2006/relationships/hyperlink" Target="https://www.uptodate.com/contents/cyclobenzaprine-drug-information?search=cervical+patology+imagine&amp;topicRef=7777&amp;source=see_link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uptodate.com/contents/baclofen-drug-information?search=cervical+patology+imagine&amp;topicRef=7777&amp;source=see_link" TargetMode="External"/><Relationship Id="rId5" Type="http://schemas.openxmlformats.org/officeDocument/2006/relationships/hyperlink" Target="https://www.uptodate.com/contents/tizanidine-drug-information?search=cervical+patology+imagine&amp;topicRef=7777&amp;source=see_link" TargetMode="External"/><Relationship Id="rId4" Type="http://schemas.openxmlformats.org/officeDocument/2006/relationships/hyperlink" Target="https://www.uptodate.com/contents/naproxen-drug-information?search=cervical+patology+imagine&amp;topicRef=7777&amp;source=see_link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Mekanik</a:t>
            </a:r>
            <a:r>
              <a:rPr lang="tr-TR" baseline="0" dirty="0" smtClean="0"/>
              <a:t> boyun ağrısı normal anatomik yapının aşırı kullanımına ikincil gelişen travmaya, </a:t>
            </a:r>
            <a:r>
              <a:rPr lang="tr-TR" baseline="0" dirty="0" err="1" smtClean="0"/>
              <a:t>deformiteye</a:t>
            </a:r>
            <a:r>
              <a:rPr lang="tr-TR" baseline="0" dirty="0" smtClean="0"/>
              <a:t> bağlı olan bir ağrı olarak tanımlanır</a:t>
            </a:r>
          </a:p>
          <a:p>
            <a:r>
              <a:rPr lang="tr-TR" baseline="0" dirty="0" smtClean="0"/>
              <a:t>Mekanik problemler özel fiziksel aktivitelerle ilişkili olarak ortaya çıkan veya artan ağrılarla karakterize</a:t>
            </a:r>
          </a:p>
          <a:p>
            <a:r>
              <a:rPr lang="tr-TR" baseline="0" dirty="0" smtClean="0"/>
              <a:t>Mekanik bozukluklara bağlı boyun ağrılarının %50 ‘si 2-4 haftada geçer ve semptomlar 2-3 ayda geriler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9840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ROM:range</a:t>
            </a:r>
            <a:r>
              <a:rPr lang="tr-TR" dirty="0" smtClean="0"/>
              <a:t> of </a:t>
            </a:r>
            <a:r>
              <a:rPr lang="tr-TR" dirty="0" err="1" smtClean="0"/>
              <a:t>motıon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28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Duyu </a:t>
            </a:r>
            <a:r>
              <a:rPr lang="tr-TR" dirty="0" err="1" smtClean="0"/>
              <a:t>testı</a:t>
            </a:r>
            <a:r>
              <a:rPr lang="tr-TR" dirty="0" smtClean="0"/>
              <a:t> daha </a:t>
            </a:r>
            <a:r>
              <a:rPr lang="tr-TR" dirty="0" err="1" smtClean="0"/>
              <a:t>cok</a:t>
            </a:r>
            <a:r>
              <a:rPr lang="tr-TR" dirty="0" smtClean="0"/>
              <a:t> </a:t>
            </a:r>
            <a:r>
              <a:rPr lang="tr-TR" dirty="0" err="1" smtClean="0"/>
              <a:t>dermatomlara</a:t>
            </a:r>
            <a:r>
              <a:rPr lang="tr-TR" dirty="0" smtClean="0"/>
              <a:t> odaklı olmalı</a:t>
            </a:r>
          </a:p>
          <a:p>
            <a:r>
              <a:rPr lang="tr-TR" dirty="0" err="1" smtClean="0"/>
              <a:t>Lateral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deltoid</a:t>
            </a:r>
            <a:r>
              <a:rPr lang="tr-TR" baseline="0" dirty="0" smtClean="0"/>
              <a:t> alan:C5</a:t>
            </a:r>
          </a:p>
          <a:p>
            <a:r>
              <a:rPr lang="tr-TR" baseline="0" dirty="0" smtClean="0"/>
              <a:t>Birinci parmak arası dorsum:C6</a:t>
            </a:r>
          </a:p>
          <a:p>
            <a:r>
              <a:rPr lang="tr-TR" baseline="0" dirty="0" smtClean="0"/>
              <a:t>Orta parmak dorsum:C7</a:t>
            </a:r>
          </a:p>
          <a:p>
            <a:r>
              <a:rPr lang="tr-TR" baseline="0" dirty="0" smtClean="0"/>
              <a:t>Küçük parmak:C8</a:t>
            </a:r>
          </a:p>
          <a:p>
            <a:r>
              <a:rPr lang="tr-TR" baseline="0" dirty="0" smtClean="0"/>
              <a:t>İç kol:T1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8354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Radıkulopatı</a:t>
            </a:r>
            <a:r>
              <a:rPr lang="tr-TR" dirty="0" smtClean="0"/>
              <a:t>, </a:t>
            </a:r>
            <a:r>
              <a:rPr lang="tr-TR" dirty="0" err="1" smtClean="0"/>
              <a:t>spondıloz</a:t>
            </a:r>
            <a:r>
              <a:rPr lang="tr-TR" dirty="0" smtClean="0"/>
              <a:t>,</a:t>
            </a:r>
            <a:r>
              <a:rPr lang="tr-TR" baseline="0" dirty="0" smtClean="0"/>
              <a:t> </a:t>
            </a:r>
            <a:r>
              <a:rPr lang="tr-TR" baseline="0" dirty="0" err="1" smtClean="0"/>
              <a:t>myelopatı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lehıne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5227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Üst motor nöron hasarı </a:t>
            </a:r>
            <a:r>
              <a:rPr lang="tr-TR" dirty="0" err="1" smtClean="0"/>
              <a:t>belırtısı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9371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5581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Disk </a:t>
            </a:r>
            <a:r>
              <a:rPr lang="tr-TR" dirty="0" err="1" smtClean="0"/>
              <a:t>hernileri</a:t>
            </a:r>
            <a:r>
              <a:rPr lang="tr-TR" dirty="0" smtClean="0"/>
              <a:t> MRG ile hafiften şiddetliye doğru </a:t>
            </a:r>
            <a:r>
              <a:rPr lang="tr-TR" dirty="0" err="1" smtClean="0"/>
              <a:t>bulging</a:t>
            </a:r>
            <a:r>
              <a:rPr lang="tr-TR" dirty="0" smtClean="0"/>
              <a:t>, </a:t>
            </a:r>
            <a:r>
              <a:rPr lang="tr-TR" dirty="0" err="1" smtClean="0"/>
              <a:t>prolapsus</a:t>
            </a:r>
            <a:r>
              <a:rPr lang="tr-TR" dirty="0" smtClean="0"/>
              <a:t>, </a:t>
            </a:r>
            <a:r>
              <a:rPr lang="tr-TR" dirty="0" err="1" smtClean="0"/>
              <a:t>ekstrüzyon</a:t>
            </a:r>
            <a:r>
              <a:rPr lang="tr-TR" dirty="0" smtClean="0"/>
              <a:t> ve </a:t>
            </a:r>
            <a:r>
              <a:rPr lang="tr-TR" dirty="0" err="1" smtClean="0"/>
              <a:t>sekestrasyon</a:t>
            </a:r>
            <a:r>
              <a:rPr lang="tr-TR" dirty="0" smtClean="0"/>
              <a:t> şeklinde sınıflandırılmakta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0813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Ligamentum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flavum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boyunca meydana gelen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osteofit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oluşumuyla gelişen disk dejenerasyonunun ilerlemesiyle, arka taraftaki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osteofitler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ligamentum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flavum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boyunca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hipertrofiye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uğrarlar. Bazı hastalarda boyun omurilik kanalı daralır. Oluşan bu daralma genellikle bulgu vermese de, hastaların azınlık sayılabilecek bir kısmında, omurilik ve sinir köklerinin sıkışmasına bağlı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semptomatik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olur ve SSM olarak adlandırılır (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2006).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kanal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sagittal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çapının 12 milimetre (mm) veya altına inmesi ile SSM bulguları gelişmektedir. Hastalığın erken dönemlerinde boyunda tutukluk ve ağrı (boynun arkasında ve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interskapular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alanda sınırlı),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krepitasyon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brakiyalji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ellerde uyuşma ve karıncalanma sık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görülür.Yürüme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denge bozukluğu,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ataksi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geniş tabanlı yürüme, bacaklarda güçsüzlük, el becerilerinde azalma,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dizestezi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yazı yazmada zorluk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SSM'nin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karakteristik semptomlarıdır. Direkt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grafi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bilgisayarlı tomografi (BT), MRG,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myelografik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BT'nin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yanı sıra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elektrofizyolojik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incelemelerden yararlanılır. Konservatif tedavide başın aşırı ve uzun süreli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fleksiyon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pozisyonunda tutulmamasıyla birlikte boyunluk ile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immobilizasyon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 fizik tedavi önerilir. Ciddi ya da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progresif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myelopatisi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olan, radyolojik olarak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spinal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stenoz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varlığı gösterilen olgular cerrahiye adaydırlar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2301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Uzun süreli boyunluk kullanımı ağrıyı artırır, hareketi azaltır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019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Miyofasiyal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ağrı sendromunun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etyolojisi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kesin olarak bilinmemektedir.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Miyofasiyal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ağrıların gelişmesinde ya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 mevcut tablonun daha ağırlaşmasındaki risk faktörleri; iş kazaları ve kas yaralanmaları, kasların aşırı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kullanımı, tekrarlayan hareketler, kötü çalışma koşulları,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inaktivite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(cerrahi sonrası veya inme sonrası kasın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kullanılmaması gibi),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anksiyete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depresyon, yaş (orta yaş erişkinde daha sık) ve cinsiyettir (kadınlarda daha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sık). Ayrıca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postür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bozuklukları, vitamin eksiklikleri (B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gibi) mineral eksiklikleri, elektrolit bozuklukları, endokrin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bozukluklar, kronik enfeksiyon,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viral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hastalıklar,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inflamatuar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hastalıklar ve soğuk havaya </a:t>
            </a:r>
            <a:r>
              <a:rPr lang="tr-TR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maruziyet</a:t>
            </a:r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hastalığı</a:t>
            </a:r>
          </a:p>
          <a:p>
            <a:r>
              <a:rPr lang="tr-T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etkileyebilir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0039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 gerginliğini düzeltmek için basit duruş değişiklikleri boyun ağrısı için tedavi rejiminin önemli bir parçasıdır; bu gibi modifikasyonlar arasında başı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dik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düz bir şekilde çeneyi aşağı doğru eğilmiş, omuzları aşağıya oturmuş ve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skapula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geri çekilmiş ve bastırılmış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Nötr bir duruşu tanımayı ve benimsemeyi ve doğal, düzenli bir solunum düzenine girmeyi öğrenmek, hastanın boyun kas gerginliğine katkıda bulunanları düzeltmesini sağlar.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 olarak, oturmuş bir pozisyondan kaçınmak da yararlıdır. Hastalar bilgisayar monitörünün önünde oturmak için harcanan zamanı, uzun süreli telefon (ahize) kullanımı ve aşırı ince motor işlemesini sınırlamalıdır</a:t>
            </a:r>
          </a:p>
          <a:p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Tarafsız bir duruşa sahip olmanın yanı sıra, hareketsiz işleri olan hastalar gün boyunca sık sık ayakta durmaya ve yürümeye çaba göstermeli ve işteyken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servikal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hareket egzersizlerini yapmalıdır.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2938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Servikal</a:t>
            </a:r>
            <a:r>
              <a:rPr lang="tr-TR" dirty="0" smtClean="0"/>
              <a:t> omurga, </a:t>
            </a:r>
            <a:r>
              <a:rPr lang="tr-TR" dirty="0" err="1" smtClean="0"/>
              <a:t>presakral</a:t>
            </a:r>
            <a:r>
              <a:rPr lang="tr-TR" dirty="0" smtClean="0"/>
              <a:t> </a:t>
            </a:r>
            <a:r>
              <a:rPr lang="tr-TR" dirty="0" err="1" smtClean="0"/>
              <a:t>vertebralar</a:t>
            </a:r>
            <a:r>
              <a:rPr lang="tr-TR" dirty="0" smtClean="0"/>
              <a:t> içinde en küçük ve en hareketli olan 4 adet tipik (</a:t>
            </a:r>
            <a:r>
              <a:rPr lang="tr-TR" dirty="0" err="1" smtClean="0"/>
              <a:t>Servikal</a:t>
            </a:r>
            <a:r>
              <a:rPr lang="tr-TR" dirty="0" smtClean="0"/>
              <a:t> (C) 3-C6), 2 adet </a:t>
            </a:r>
            <a:r>
              <a:rPr lang="tr-TR" dirty="0" err="1" smtClean="0"/>
              <a:t>atipik</a:t>
            </a:r>
            <a:r>
              <a:rPr lang="tr-TR" dirty="0" smtClean="0"/>
              <a:t> (C1, C2) ve 1 adet </a:t>
            </a:r>
            <a:r>
              <a:rPr lang="tr-TR" dirty="0" err="1" smtClean="0"/>
              <a:t>prominent</a:t>
            </a:r>
            <a:r>
              <a:rPr lang="tr-TR" dirty="0" smtClean="0"/>
              <a:t> (C7) olmak üzere 7 adet </a:t>
            </a:r>
            <a:r>
              <a:rPr lang="tr-TR" dirty="0" err="1" smtClean="0"/>
              <a:t>servikal</a:t>
            </a:r>
            <a:r>
              <a:rPr lang="tr-TR" dirty="0" smtClean="0"/>
              <a:t> </a:t>
            </a:r>
            <a:r>
              <a:rPr lang="tr-TR" dirty="0" err="1" smtClean="0"/>
              <a:t>vertebradan</a:t>
            </a:r>
            <a:r>
              <a:rPr lang="tr-TR" dirty="0" smtClean="0"/>
              <a:t> oluşmaktadır. Üst bölümde </a:t>
            </a:r>
            <a:r>
              <a:rPr lang="tr-TR" dirty="0" err="1" smtClean="0"/>
              <a:t>oksiput</a:t>
            </a:r>
            <a:r>
              <a:rPr lang="tr-TR" dirty="0" smtClean="0"/>
              <a:t> ile atlası birleştiren </a:t>
            </a:r>
            <a:r>
              <a:rPr lang="tr-TR" dirty="0" err="1" smtClean="0"/>
              <a:t>atlanto-oksipital</a:t>
            </a:r>
            <a:r>
              <a:rPr lang="tr-TR" dirty="0" smtClean="0"/>
              <a:t> eklem ile C1 ve C2’yi birleştiren </a:t>
            </a:r>
            <a:r>
              <a:rPr lang="tr-TR" dirty="0" err="1" smtClean="0"/>
              <a:t>atlanto-aksiyal</a:t>
            </a:r>
            <a:r>
              <a:rPr lang="tr-TR" dirty="0" smtClean="0"/>
              <a:t> eklem yer alır. </a:t>
            </a:r>
            <a:r>
              <a:rPr lang="tr-TR" dirty="0" err="1" smtClean="0"/>
              <a:t>Atlantooksipital</a:t>
            </a:r>
            <a:r>
              <a:rPr lang="tr-TR" baseline="0" dirty="0" smtClean="0"/>
              <a:t> eklem boyun </a:t>
            </a:r>
            <a:r>
              <a:rPr lang="tr-TR" baseline="0" dirty="0" err="1" smtClean="0"/>
              <a:t>flex-ext</a:t>
            </a:r>
            <a:r>
              <a:rPr lang="tr-TR" baseline="0" dirty="0" smtClean="0"/>
              <a:t> hareket açıklığının %50 sinden, </a:t>
            </a:r>
            <a:r>
              <a:rPr lang="tr-TR" baseline="0" dirty="0" err="1" smtClean="0"/>
              <a:t>atlantoaksıyel</a:t>
            </a:r>
            <a:r>
              <a:rPr lang="tr-TR" baseline="0" dirty="0" smtClean="0"/>
              <a:t> eklem boyun rotasyonlarının %50 </a:t>
            </a:r>
            <a:r>
              <a:rPr lang="tr-TR" baseline="0" dirty="0" err="1" smtClean="0"/>
              <a:t>sınden</a:t>
            </a:r>
            <a:r>
              <a:rPr lang="tr-TR" baseline="0" dirty="0" smtClean="0"/>
              <a:t> sorumludur.</a:t>
            </a:r>
          </a:p>
          <a:p>
            <a:r>
              <a:rPr lang="tr-TR" baseline="0" dirty="0" err="1" smtClean="0"/>
              <a:t>Fleksiyonda</a:t>
            </a:r>
            <a:r>
              <a:rPr lang="tr-TR" baseline="0" dirty="0" smtClean="0"/>
              <a:t> hareket merkezi C5- C6 ve </a:t>
            </a:r>
            <a:r>
              <a:rPr lang="tr-TR" baseline="0" dirty="0" err="1" smtClean="0"/>
              <a:t>ekstansiyonda</a:t>
            </a:r>
            <a:r>
              <a:rPr lang="tr-TR" baseline="0" dirty="0" smtClean="0"/>
              <a:t> C6- C7 </a:t>
            </a:r>
            <a:r>
              <a:rPr lang="tr-TR" baseline="0" dirty="0" err="1" smtClean="0"/>
              <a:t>dir</a:t>
            </a:r>
            <a:r>
              <a:rPr lang="tr-TR" baseline="0" dirty="0" smtClean="0"/>
              <a:t> , bu nedenle yaralanmalar en sık bu bölgelerde meydana gelir.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5434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775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7728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Ibuprofen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400 to 600 mg orally three times daily as needed</a:t>
            </a:r>
          </a:p>
          <a:p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Naproxen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250 to 500 mg orally twice daily as needed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Tizanidine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 to 4 mg orally three times daily as needed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sırdalud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Baclofen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 to 10 mg orally three times daily as needed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lioresal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Cyclobenzaprine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5 to 10 mg orally three times daily as needed, with one of the doses take at bedtime to help with sleep. The 5 mg dose may be used initially for lower-weight patients or those in whom the risks of sedation are greater (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older adults); the dose may be increased to 10 mg as tolerated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spazben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7023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Servıkal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kolar:duzenlı</a:t>
            </a:r>
            <a:r>
              <a:rPr lang="tr-TR" baseline="0" dirty="0" smtClean="0"/>
              <a:t> kullanımı </a:t>
            </a:r>
            <a:r>
              <a:rPr lang="tr-TR" baseline="0" dirty="0" err="1" smtClean="0"/>
              <a:t>ıyılesmeyı</a:t>
            </a:r>
            <a:r>
              <a:rPr lang="tr-TR" baseline="0" dirty="0" smtClean="0"/>
              <a:t> yavaşlatacağı </a:t>
            </a:r>
            <a:r>
              <a:rPr lang="tr-TR" baseline="0" dirty="0" err="1" smtClean="0"/>
              <a:t>ıcın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onerılmez</a:t>
            </a:r>
            <a:r>
              <a:rPr lang="tr-TR" baseline="0" dirty="0" smtClean="0"/>
              <a:t>.</a:t>
            </a:r>
            <a:r>
              <a:rPr lang="tr-TR" dirty="0" smtClean="0"/>
              <a:t> </a:t>
            </a:r>
            <a:br>
              <a:rPr lang="tr-TR" dirty="0" smtClean="0"/>
            </a:b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Bununla birlikte, yumuşak bir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servikal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koların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kısa süreli kullanımı, artan ağrı dönemlerinde</a:t>
            </a:r>
            <a:r>
              <a:rPr lang="tr-TR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uyku sırasında yardımcı olabilir. Bununla birlikte, kas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atrofisinin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gelişmesini önlemek için, </a:t>
            </a:r>
            <a:r>
              <a:rPr lang="tr-T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koların</a:t>
            </a:r>
            <a:r>
              <a:rPr lang="tr-T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gün boyunca kısa süreler (üç saat veya daha az) ve sadece bir ile iki hafta boyunca giyilmesi gerektiğini vurgulamak önemlidir</a:t>
            </a:r>
            <a:endParaRPr lang="tr-TR" baseline="0" dirty="0" smtClean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717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Önde uzanan </a:t>
            </a:r>
            <a:r>
              <a:rPr lang="tr-TR" dirty="0" err="1" smtClean="0"/>
              <a:t>anterior</a:t>
            </a:r>
            <a:r>
              <a:rPr lang="tr-TR" dirty="0" smtClean="0"/>
              <a:t> </a:t>
            </a:r>
            <a:r>
              <a:rPr lang="tr-TR" dirty="0" err="1" smtClean="0"/>
              <a:t>longitudinal</a:t>
            </a:r>
            <a:r>
              <a:rPr lang="tr-TR" dirty="0" smtClean="0"/>
              <a:t> </a:t>
            </a:r>
            <a:r>
              <a:rPr lang="tr-TR" dirty="0" err="1" smtClean="0"/>
              <a:t>ligament</a:t>
            </a:r>
            <a:r>
              <a:rPr lang="tr-TR" dirty="0" smtClean="0"/>
              <a:t> </a:t>
            </a:r>
            <a:r>
              <a:rPr lang="tr-TR" dirty="0" err="1" smtClean="0"/>
              <a:t>ekstansiyon</a:t>
            </a:r>
            <a:r>
              <a:rPr lang="tr-TR" dirty="0" smtClean="0"/>
              <a:t> hareketinde gerilip </a:t>
            </a:r>
            <a:r>
              <a:rPr lang="tr-TR" dirty="0" err="1" smtClean="0"/>
              <a:t>fleksiyonda</a:t>
            </a:r>
            <a:r>
              <a:rPr lang="tr-TR" dirty="0" smtClean="0"/>
              <a:t> gevşer. Arkada </a:t>
            </a:r>
            <a:r>
              <a:rPr lang="tr-TR" dirty="0" err="1" smtClean="0"/>
              <a:t>oksiputtan</a:t>
            </a:r>
            <a:r>
              <a:rPr lang="tr-TR" dirty="0" smtClean="0"/>
              <a:t> </a:t>
            </a:r>
            <a:r>
              <a:rPr lang="tr-TR" dirty="0" err="1" smtClean="0"/>
              <a:t>sakruma</a:t>
            </a:r>
            <a:r>
              <a:rPr lang="tr-TR" dirty="0" smtClean="0"/>
              <a:t> kadar uzanan </a:t>
            </a:r>
            <a:r>
              <a:rPr lang="tr-TR" dirty="0" err="1" smtClean="0"/>
              <a:t>posterior</a:t>
            </a:r>
            <a:r>
              <a:rPr lang="tr-TR" dirty="0" smtClean="0"/>
              <a:t> </a:t>
            </a:r>
            <a:r>
              <a:rPr lang="tr-TR" dirty="0" err="1" smtClean="0"/>
              <a:t>longitudinal</a:t>
            </a:r>
            <a:r>
              <a:rPr lang="tr-TR" dirty="0" smtClean="0"/>
              <a:t> </a:t>
            </a:r>
            <a:r>
              <a:rPr lang="tr-TR" dirty="0" err="1" smtClean="0"/>
              <a:t>ligament</a:t>
            </a:r>
            <a:r>
              <a:rPr lang="tr-TR" dirty="0" smtClean="0"/>
              <a:t> ise, </a:t>
            </a:r>
            <a:r>
              <a:rPr lang="tr-TR" dirty="0" err="1" smtClean="0"/>
              <a:t>fleksiyon</a:t>
            </a:r>
            <a:r>
              <a:rPr lang="tr-TR" dirty="0" smtClean="0"/>
              <a:t> hareketinde gerilip </a:t>
            </a:r>
            <a:r>
              <a:rPr lang="tr-TR" dirty="0" err="1" smtClean="0"/>
              <a:t>ekstansiyon</a:t>
            </a:r>
            <a:r>
              <a:rPr lang="tr-TR" dirty="0" smtClean="0"/>
              <a:t> hareketinde gevşer.</a:t>
            </a:r>
            <a:r>
              <a:rPr lang="tr-TR" baseline="0" dirty="0" smtClean="0"/>
              <a:t> Zayıf olan PLL </a:t>
            </a:r>
            <a:r>
              <a:rPr lang="tr-TR" baseline="0" dirty="0" err="1" smtClean="0"/>
              <a:t>ıntervertebral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dısklerın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posterıordan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stabılıze</a:t>
            </a:r>
            <a:r>
              <a:rPr lang="tr-TR" baseline="0" dirty="0" smtClean="0"/>
              <a:t> olmasını sağlar, </a:t>
            </a:r>
            <a:r>
              <a:rPr lang="tr-TR" baseline="0" dirty="0" err="1" smtClean="0"/>
              <a:t>dısk</a:t>
            </a:r>
            <a:r>
              <a:rPr lang="tr-TR" baseline="0" dirty="0" smtClean="0"/>
              <a:t> </a:t>
            </a:r>
            <a:r>
              <a:rPr lang="tr-TR" baseline="0" dirty="0" err="1" smtClean="0"/>
              <a:t>hernısınde</a:t>
            </a:r>
            <a:r>
              <a:rPr lang="tr-TR" baseline="0" dirty="0" smtClean="0"/>
              <a:t> hasar görürler.</a:t>
            </a:r>
            <a:r>
              <a:rPr lang="tr-TR" dirty="0" smtClean="0"/>
              <a:t> </a:t>
            </a:r>
            <a:r>
              <a:rPr lang="tr-TR" dirty="0" err="1" smtClean="0"/>
              <a:t>Laminaları</a:t>
            </a:r>
            <a:r>
              <a:rPr lang="tr-TR" dirty="0" smtClean="0"/>
              <a:t> birbirine üst </a:t>
            </a:r>
            <a:r>
              <a:rPr lang="tr-TR" dirty="0" err="1" smtClean="0"/>
              <a:t>laminanın</a:t>
            </a:r>
            <a:r>
              <a:rPr lang="tr-TR" dirty="0" smtClean="0"/>
              <a:t> ön yüzünden alt </a:t>
            </a:r>
            <a:r>
              <a:rPr lang="tr-TR" dirty="0" err="1" smtClean="0"/>
              <a:t>laminanın</a:t>
            </a:r>
            <a:r>
              <a:rPr lang="tr-TR" dirty="0" smtClean="0"/>
              <a:t> arka yüzüne uzanan, güçlü, elastik, sarı renkli </a:t>
            </a:r>
            <a:r>
              <a:rPr lang="tr-TR" dirty="0" err="1" smtClean="0"/>
              <a:t>ligamentum</a:t>
            </a:r>
            <a:r>
              <a:rPr lang="tr-TR" dirty="0" smtClean="0"/>
              <a:t> </a:t>
            </a:r>
            <a:r>
              <a:rPr lang="tr-TR" dirty="0" err="1" smtClean="0"/>
              <a:t>flavum</a:t>
            </a:r>
            <a:r>
              <a:rPr lang="tr-TR" dirty="0" smtClean="0"/>
              <a:t> bağlar. Lig </a:t>
            </a:r>
            <a:r>
              <a:rPr lang="tr-TR" dirty="0" err="1" smtClean="0"/>
              <a:t>flavum</a:t>
            </a:r>
            <a:r>
              <a:rPr lang="tr-TR" dirty="0" smtClean="0"/>
              <a:t> </a:t>
            </a:r>
            <a:r>
              <a:rPr lang="tr-TR" dirty="0" err="1" smtClean="0"/>
              <a:t>hıpertrofısı</a:t>
            </a:r>
            <a:r>
              <a:rPr lang="tr-TR" dirty="0" smtClean="0"/>
              <a:t> </a:t>
            </a:r>
            <a:r>
              <a:rPr lang="tr-TR" dirty="0" err="1" smtClean="0"/>
              <a:t>spinal</a:t>
            </a:r>
            <a:r>
              <a:rPr lang="tr-TR" dirty="0" smtClean="0"/>
              <a:t> </a:t>
            </a:r>
            <a:r>
              <a:rPr lang="tr-TR" dirty="0" err="1" smtClean="0"/>
              <a:t>stenoz</a:t>
            </a:r>
            <a:r>
              <a:rPr lang="tr-TR" dirty="0" smtClean="0"/>
              <a:t> veya sinir</a:t>
            </a:r>
            <a:r>
              <a:rPr lang="tr-TR" baseline="0" dirty="0" smtClean="0"/>
              <a:t> kök sıkışmasına neden </a:t>
            </a:r>
            <a:r>
              <a:rPr lang="tr-TR" baseline="0" dirty="0" err="1" smtClean="0"/>
              <a:t>olabılır</a:t>
            </a:r>
            <a:r>
              <a:rPr lang="tr-TR" baseline="0" dirty="0" smtClean="0"/>
              <a:t>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43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Nöroforamenden</a:t>
            </a:r>
            <a:r>
              <a:rPr lang="tr-TR" dirty="0" smtClean="0"/>
              <a:t> </a:t>
            </a:r>
            <a:r>
              <a:rPr lang="tr-TR" dirty="0" err="1" smtClean="0"/>
              <a:t>posterolaterale</a:t>
            </a:r>
            <a:r>
              <a:rPr lang="tr-TR" dirty="0" smtClean="0"/>
              <a:t> çıkan 8 adet </a:t>
            </a:r>
            <a:r>
              <a:rPr lang="tr-TR" dirty="0" err="1" smtClean="0"/>
              <a:t>servıkal</a:t>
            </a:r>
            <a:r>
              <a:rPr lang="tr-TR" dirty="0" smtClean="0"/>
              <a:t> sınır bulunmaktadır.7 </a:t>
            </a:r>
            <a:r>
              <a:rPr lang="tr-TR" dirty="0" err="1" smtClean="0"/>
              <a:t>vertebra</a:t>
            </a:r>
            <a:r>
              <a:rPr lang="tr-TR" dirty="0" smtClean="0"/>
              <a:t> bulunduğundan her sınır </a:t>
            </a:r>
            <a:r>
              <a:rPr lang="tr-TR" dirty="0" err="1" smtClean="0"/>
              <a:t>kendı</a:t>
            </a:r>
            <a:r>
              <a:rPr lang="tr-TR" baseline="0" dirty="0" smtClean="0"/>
              <a:t> numarasının </a:t>
            </a:r>
            <a:r>
              <a:rPr lang="tr-TR" baseline="0" dirty="0" err="1" smtClean="0"/>
              <a:t>ustundekı</a:t>
            </a:r>
            <a:r>
              <a:rPr lang="tr-TR" baseline="0" dirty="0" smtClean="0"/>
              <a:t> </a:t>
            </a:r>
            <a:r>
              <a:rPr lang="tr-TR" baseline="0" dirty="0" err="1" smtClean="0"/>
              <a:t>vertebradan</a:t>
            </a:r>
            <a:r>
              <a:rPr lang="tr-TR" baseline="0" dirty="0" smtClean="0"/>
              <a:t> </a:t>
            </a:r>
            <a:r>
              <a:rPr lang="tr-TR" baseline="0" dirty="0" err="1" smtClean="0"/>
              <a:t>cıkar</a:t>
            </a:r>
            <a:r>
              <a:rPr lang="tr-TR" baseline="0" dirty="0" smtClean="0"/>
              <a:t>. ( ör: C8, C7 ile T1 arasından)</a:t>
            </a:r>
          </a:p>
          <a:p>
            <a:r>
              <a:rPr lang="tr-TR" baseline="0" dirty="0" err="1" smtClean="0"/>
              <a:t>Servikal</a:t>
            </a:r>
            <a:r>
              <a:rPr lang="tr-TR" baseline="0" dirty="0" smtClean="0"/>
              <a:t> omurilikten boyun, üst </a:t>
            </a:r>
            <a:r>
              <a:rPr lang="tr-TR" baseline="0" dirty="0" err="1" smtClean="0"/>
              <a:t>ekstremiteler</a:t>
            </a:r>
            <a:r>
              <a:rPr lang="tr-TR" baseline="0" dirty="0" smtClean="0"/>
              <a:t> ve diyaframı uyaran sinirler de çıkar.</a:t>
            </a:r>
          </a:p>
          <a:p>
            <a:r>
              <a:rPr lang="tr-TR" baseline="0" dirty="0" smtClean="0"/>
              <a:t>Her </a:t>
            </a:r>
            <a:r>
              <a:rPr lang="tr-TR" baseline="0" dirty="0" err="1" smtClean="0"/>
              <a:t>vertebral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gövdenın</a:t>
            </a:r>
            <a:r>
              <a:rPr lang="tr-TR" baseline="0" dirty="0" smtClean="0"/>
              <a:t> arasında </a:t>
            </a:r>
            <a:r>
              <a:rPr lang="tr-TR" baseline="0" dirty="0" err="1" smtClean="0"/>
              <a:t>anulus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fıbrosus</a:t>
            </a:r>
            <a:r>
              <a:rPr lang="tr-TR" baseline="0" dirty="0" smtClean="0"/>
              <a:t> ve  </a:t>
            </a:r>
            <a:r>
              <a:rPr lang="tr-TR" baseline="0" dirty="0" err="1" smtClean="0"/>
              <a:t>jetaninimsi</a:t>
            </a:r>
            <a:r>
              <a:rPr lang="tr-TR" baseline="0" dirty="0" smtClean="0"/>
              <a:t> merkez </a:t>
            </a:r>
            <a:r>
              <a:rPr lang="tr-TR" baseline="0" dirty="0" err="1" smtClean="0"/>
              <a:t>nukleus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pulposus</a:t>
            </a:r>
            <a:r>
              <a:rPr lang="tr-TR" baseline="0" dirty="0" smtClean="0"/>
              <a:t> vardır. </a:t>
            </a:r>
            <a:r>
              <a:rPr lang="tr-TR" baseline="0" dirty="0" err="1" smtClean="0"/>
              <a:t>Dejeneratif</a:t>
            </a:r>
            <a:r>
              <a:rPr lang="tr-TR" baseline="0" dirty="0" smtClean="0"/>
              <a:t> veya akut disk yaralanması </a:t>
            </a:r>
            <a:r>
              <a:rPr lang="tr-TR" baseline="0" dirty="0" err="1" smtClean="0"/>
              <a:t>nukleus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pulposus</a:t>
            </a:r>
            <a:r>
              <a:rPr lang="tr-TR" baseline="0" dirty="0" smtClean="0"/>
              <a:t> </a:t>
            </a:r>
            <a:r>
              <a:rPr lang="tr-TR" baseline="0" dirty="0" err="1" smtClean="0"/>
              <a:t>hernıasyonuna</a:t>
            </a:r>
            <a:r>
              <a:rPr lang="tr-TR" baseline="0" dirty="0" smtClean="0"/>
              <a:t> yol açabilir bu da </a:t>
            </a:r>
            <a:r>
              <a:rPr lang="tr-TR" baseline="0" dirty="0" err="1" smtClean="0"/>
              <a:t>radikulopatiye</a:t>
            </a:r>
            <a:r>
              <a:rPr lang="tr-TR" baseline="0" dirty="0" smtClean="0"/>
              <a:t> neden olabilir.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5920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Spinal</a:t>
            </a:r>
            <a:r>
              <a:rPr lang="tr-TR" dirty="0" smtClean="0"/>
              <a:t> omurganın kas yapısı </a:t>
            </a:r>
            <a:r>
              <a:rPr lang="tr-TR" dirty="0" err="1" smtClean="0"/>
              <a:t>flexor</a:t>
            </a:r>
            <a:r>
              <a:rPr lang="tr-TR" dirty="0" smtClean="0"/>
              <a:t>, </a:t>
            </a:r>
            <a:r>
              <a:rPr lang="tr-TR" dirty="0" err="1" smtClean="0"/>
              <a:t>ekstensor</a:t>
            </a:r>
            <a:r>
              <a:rPr lang="tr-TR" dirty="0" smtClean="0"/>
              <a:t>,</a:t>
            </a:r>
            <a:r>
              <a:rPr lang="tr-TR" baseline="0" dirty="0" smtClean="0"/>
              <a:t> </a:t>
            </a:r>
            <a:r>
              <a:rPr lang="tr-TR" baseline="0" dirty="0" err="1" smtClean="0"/>
              <a:t>lateral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fleksor</a:t>
            </a:r>
            <a:r>
              <a:rPr lang="tr-TR" baseline="0" dirty="0" smtClean="0"/>
              <a:t> ve </a:t>
            </a:r>
            <a:r>
              <a:rPr lang="tr-TR" baseline="0" dirty="0" err="1" smtClean="0"/>
              <a:t>rotator</a:t>
            </a:r>
            <a:r>
              <a:rPr lang="tr-TR" baseline="0" dirty="0" smtClean="0"/>
              <a:t> kaslardan oluşur.</a:t>
            </a:r>
          </a:p>
          <a:p>
            <a:r>
              <a:rPr lang="tr-TR" baseline="0" dirty="0" smtClean="0"/>
              <a:t>Majör </a:t>
            </a:r>
            <a:r>
              <a:rPr lang="tr-TR" baseline="0" dirty="0" err="1" smtClean="0"/>
              <a:t>fleksorler:SCM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skalen</a:t>
            </a:r>
            <a:r>
              <a:rPr lang="tr-TR" baseline="0" dirty="0" smtClean="0"/>
              <a:t> ve </a:t>
            </a:r>
            <a:r>
              <a:rPr lang="tr-TR" baseline="0" dirty="0" err="1" smtClean="0"/>
              <a:t>prevertebral</a:t>
            </a:r>
            <a:r>
              <a:rPr lang="tr-TR" baseline="0" dirty="0" smtClean="0"/>
              <a:t> kaslardır.</a:t>
            </a:r>
          </a:p>
          <a:p>
            <a:r>
              <a:rPr lang="tr-TR" baseline="0" dirty="0" err="1" smtClean="0"/>
              <a:t>Ekstansorler</a:t>
            </a:r>
            <a:r>
              <a:rPr lang="tr-TR" baseline="0" dirty="0" smtClean="0"/>
              <a:t>: </a:t>
            </a:r>
            <a:r>
              <a:rPr lang="tr-TR" baseline="0" dirty="0" err="1" smtClean="0"/>
              <a:t>trapezius</a:t>
            </a:r>
            <a:r>
              <a:rPr lang="tr-TR" baseline="0" dirty="0" smtClean="0"/>
              <a:t> ve </a:t>
            </a:r>
            <a:r>
              <a:rPr lang="tr-TR" baseline="0" dirty="0" err="1" smtClean="0"/>
              <a:t>posterior</a:t>
            </a:r>
            <a:r>
              <a:rPr lang="tr-TR" baseline="0" dirty="0" smtClean="0"/>
              <a:t> </a:t>
            </a:r>
            <a:r>
              <a:rPr lang="tr-TR" baseline="0" dirty="0" err="1" smtClean="0"/>
              <a:t>paravertebral</a:t>
            </a:r>
            <a:r>
              <a:rPr lang="tr-TR" baseline="0" dirty="0" smtClean="0"/>
              <a:t> kaslardır (</a:t>
            </a:r>
            <a:r>
              <a:rPr lang="tr-TR" baseline="0" dirty="0" err="1" smtClean="0"/>
              <a:t>splenius</a:t>
            </a:r>
            <a:r>
              <a:rPr lang="tr-TR" baseline="0" dirty="0" smtClean="0"/>
              <a:t>, </a:t>
            </a:r>
            <a:r>
              <a:rPr lang="tr-TR" baseline="0" dirty="0" err="1" smtClean="0"/>
              <a:t>semispinalis</a:t>
            </a:r>
            <a:r>
              <a:rPr lang="tr-TR" baseline="0" dirty="0" smtClean="0"/>
              <a:t> ve </a:t>
            </a:r>
            <a:r>
              <a:rPr lang="tr-TR" baseline="0" dirty="0" err="1" smtClean="0"/>
              <a:t>capitis</a:t>
            </a:r>
            <a:r>
              <a:rPr lang="tr-TR" baseline="0" dirty="0" smtClean="0"/>
              <a:t>). </a:t>
            </a:r>
          </a:p>
          <a:p>
            <a:r>
              <a:rPr lang="tr-TR" baseline="0" dirty="0" err="1" smtClean="0"/>
              <a:t>Lateral</a:t>
            </a:r>
            <a:r>
              <a:rPr lang="tr-TR" baseline="0" dirty="0" smtClean="0"/>
              <a:t> </a:t>
            </a:r>
            <a:r>
              <a:rPr lang="tr-TR" baseline="0" dirty="0" err="1" smtClean="0"/>
              <a:t>fleksörler</a:t>
            </a:r>
            <a:r>
              <a:rPr lang="tr-TR" baseline="0" dirty="0" smtClean="0"/>
              <a:t> : </a:t>
            </a:r>
            <a:r>
              <a:rPr lang="tr-TR" baseline="0" dirty="0" err="1" smtClean="0"/>
              <a:t>skalen</a:t>
            </a:r>
            <a:r>
              <a:rPr lang="tr-TR" baseline="0" dirty="0" smtClean="0"/>
              <a:t> kaslar ve </a:t>
            </a:r>
            <a:r>
              <a:rPr lang="tr-TR" baseline="0" dirty="0" err="1" smtClean="0"/>
              <a:t>interspinal</a:t>
            </a:r>
            <a:r>
              <a:rPr lang="tr-TR" baseline="0" dirty="0" smtClean="0"/>
              <a:t> kaslardır.</a:t>
            </a:r>
          </a:p>
          <a:p>
            <a:r>
              <a:rPr lang="tr-TR" baseline="0" dirty="0" err="1" smtClean="0"/>
              <a:t>Rotatorlar</a:t>
            </a:r>
            <a:r>
              <a:rPr lang="tr-TR" baseline="0" dirty="0" smtClean="0"/>
              <a:t> :SCM ve </a:t>
            </a:r>
            <a:r>
              <a:rPr lang="tr-TR" baseline="0" dirty="0" err="1" smtClean="0"/>
              <a:t>interspinal</a:t>
            </a:r>
            <a:r>
              <a:rPr lang="tr-TR" baseline="0" dirty="0" smtClean="0"/>
              <a:t> kaslar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852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Ağrıya eşlik eden semptomlar sorgulanarak </a:t>
            </a:r>
            <a:r>
              <a:rPr lang="tr-TR" dirty="0" err="1" smtClean="0"/>
              <a:t>sıstemık</a:t>
            </a:r>
            <a:r>
              <a:rPr lang="tr-TR" dirty="0" smtClean="0"/>
              <a:t> </a:t>
            </a:r>
            <a:r>
              <a:rPr lang="tr-TR" dirty="0" err="1" smtClean="0"/>
              <a:t>degerlendırme</a:t>
            </a:r>
            <a:r>
              <a:rPr lang="tr-TR" dirty="0" smtClean="0"/>
              <a:t> yapılmalı</a:t>
            </a:r>
          </a:p>
          <a:p>
            <a:r>
              <a:rPr lang="tr-TR" dirty="0" smtClean="0"/>
              <a:t>Enfeksiyon&gt;&gt;ateş, terleme,</a:t>
            </a:r>
            <a:r>
              <a:rPr lang="tr-TR" baseline="0" dirty="0" smtClean="0"/>
              <a:t> titreme, kötü iştah</a:t>
            </a:r>
          </a:p>
          <a:p>
            <a:r>
              <a:rPr lang="tr-TR" baseline="0" dirty="0" err="1" smtClean="0"/>
              <a:t>Malignite</a:t>
            </a:r>
            <a:r>
              <a:rPr lang="tr-TR" baseline="0" dirty="0" smtClean="0"/>
              <a:t>&gt;&gt;kilo kaybı, kötü iştah, mevcut ya da öyküde kanser</a:t>
            </a:r>
          </a:p>
          <a:p>
            <a:r>
              <a:rPr lang="tr-TR" baseline="0" dirty="0" err="1" smtClean="0"/>
              <a:t>Özefageal</a:t>
            </a:r>
            <a:r>
              <a:rPr lang="tr-TR" baseline="0" dirty="0" smtClean="0"/>
              <a:t> boz&gt;&gt;yutma sırasında kötüleşme</a:t>
            </a:r>
          </a:p>
          <a:p>
            <a:r>
              <a:rPr lang="tr-TR" baseline="0" dirty="0" smtClean="0"/>
              <a:t>Çok faktörlü mekanik ağrı&gt;&gt;yorgunluk, depresif durum, baş ağrısı</a:t>
            </a:r>
          </a:p>
          <a:p>
            <a:r>
              <a:rPr lang="tr-TR" baseline="0" dirty="0" err="1" smtClean="0"/>
              <a:t>Üriner</a:t>
            </a:r>
            <a:r>
              <a:rPr lang="tr-TR" baseline="0" dirty="0" smtClean="0"/>
              <a:t> sistem semptomları</a:t>
            </a:r>
          </a:p>
          <a:p>
            <a:r>
              <a:rPr lang="tr-TR" baseline="0" dirty="0" smtClean="0"/>
              <a:t>GİS semptomları</a:t>
            </a:r>
          </a:p>
          <a:p>
            <a:r>
              <a:rPr lang="tr-TR" baseline="0" dirty="0" err="1" smtClean="0"/>
              <a:t>Pelvik</a:t>
            </a:r>
            <a:r>
              <a:rPr lang="tr-TR" baseline="0" dirty="0" smtClean="0"/>
              <a:t> bozukluklar sorgulanmalı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9963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Miyofasial</a:t>
            </a:r>
            <a:r>
              <a:rPr lang="tr-TR" dirty="0" smtClean="0"/>
              <a:t> </a:t>
            </a:r>
            <a:r>
              <a:rPr lang="tr-TR" dirty="0" err="1" smtClean="0"/>
              <a:t>agrı</a:t>
            </a:r>
            <a:r>
              <a:rPr lang="tr-TR" dirty="0" smtClean="0"/>
              <a:t> </a:t>
            </a:r>
            <a:r>
              <a:rPr lang="tr-TR" dirty="0" err="1" smtClean="0"/>
              <a:t>radıkulopatıyı</a:t>
            </a:r>
            <a:r>
              <a:rPr lang="tr-TR" dirty="0" smtClean="0"/>
              <a:t> </a:t>
            </a:r>
            <a:r>
              <a:rPr lang="tr-TR" dirty="0" err="1" smtClean="0"/>
              <a:t>taklıt</a:t>
            </a:r>
            <a:r>
              <a:rPr lang="tr-TR" dirty="0" smtClean="0"/>
              <a:t> edecek </a:t>
            </a:r>
            <a:r>
              <a:rPr lang="tr-TR" dirty="0" err="1" smtClean="0"/>
              <a:t>şekılde</a:t>
            </a:r>
            <a:r>
              <a:rPr lang="tr-TR" dirty="0" smtClean="0"/>
              <a:t> yayılım </a:t>
            </a:r>
            <a:r>
              <a:rPr lang="tr-TR" dirty="0" err="1" smtClean="0"/>
              <a:t>gosterebılır</a:t>
            </a:r>
            <a:r>
              <a:rPr lang="tr-TR" dirty="0" smtClean="0"/>
              <a:t>,</a:t>
            </a:r>
            <a:r>
              <a:rPr lang="tr-TR" baseline="0" dirty="0" smtClean="0"/>
              <a:t> tersine kas iskelet sistemine bağlı ağrılar başa yansıyıp şiddetli baş ağrısına neden olabilir.</a:t>
            </a:r>
          </a:p>
          <a:p>
            <a:r>
              <a:rPr lang="tr-TR" baseline="0" dirty="0" err="1" smtClean="0"/>
              <a:t>Anamnezde</a:t>
            </a:r>
            <a:r>
              <a:rPr lang="tr-TR" baseline="0" dirty="0" smtClean="0"/>
              <a:t> üst motor nöron patolojisi açısından eşlik edebilecek semptomlar mutlaka sorgulanmalı.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22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 smtClean="0"/>
              <a:t>Postür</a:t>
            </a:r>
            <a:r>
              <a:rPr lang="tr-TR" dirty="0" err="1" smtClean="0">
                <a:sym typeface="Wingdings" panose="05000000000000000000" pitchFamily="2" charset="2"/>
              </a:rPr>
              <a:t>çoğu</a:t>
            </a:r>
            <a:r>
              <a:rPr lang="tr-TR" dirty="0" smtClean="0">
                <a:sym typeface="Wingdings" panose="05000000000000000000" pitchFamily="2" charset="2"/>
              </a:rPr>
              <a:t> hastada kronik </a:t>
            </a:r>
            <a:r>
              <a:rPr lang="tr-TR" dirty="0" err="1" smtClean="0">
                <a:sym typeface="Wingdings" panose="05000000000000000000" pitchFamily="2" charset="2"/>
              </a:rPr>
              <a:t>servikal</a:t>
            </a:r>
            <a:r>
              <a:rPr lang="tr-TR" dirty="0" smtClean="0">
                <a:sym typeface="Wingdings" panose="05000000000000000000" pitchFamily="2" charset="2"/>
              </a:rPr>
              <a:t> kas sertliğine</a:t>
            </a:r>
            <a:r>
              <a:rPr lang="tr-TR" baseline="0" dirty="0" smtClean="0">
                <a:sym typeface="Wingdings" panose="05000000000000000000" pitchFamily="2" charset="2"/>
              </a:rPr>
              <a:t> ek olarak kötü bir baş önde omuzlar düşük pozisyonu mevcut mu?</a:t>
            </a:r>
          </a:p>
          <a:p>
            <a:r>
              <a:rPr lang="tr-TR" baseline="0" dirty="0" err="1" smtClean="0">
                <a:sym typeface="Wingdings" panose="05000000000000000000" pitchFamily="2" charset="2"/>
              </a:rPr>
              <a:t>Omuzkas</a:t>
            </a:r>
            <a:r>
              <a:rPr lang="tr-TR" baseline="0" dirty="0" smtClean="0">
                <a:sym typeface="Wingdings" panose="05000000000000000000" pitchFamily="2" charset="2"/>
              </a:rPr>
              <a:t> spazmına bağlı yükselme var mı?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68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tr-TR" altLang="tr-TR" dirty="0" smtClean="0"/>
              <a:t>C5-6 kök lezyonu: </a:t>
            </a:r>
          </a:p>
          <a:p>
            <a:pPr lvl="1" eaLnBrk="1" hangingPunct="1"/>
            <a:r>
              <a:rPr lang="tr-TR" altLang="tr-TR" dirty="0" err="1" smtClean="0"/>
              <a:t>Brakial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pleksus</a:t>
            </a:r>
            <a:r>
              <a:rPr lang="tr-TR" altLang="tr-TR" dirty="0" smtClean="0"/>
              <a:t> üzerinde </a:t>
            </a:r>
            <a:r>
              <a:rPr lang="tr-TR" altLang="tr-TR" dirty="0" err="1" smtClean="0"/>
              <a:t>subraklavikular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fossada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erbs</a:t>
            </a:r>
            <a:r>
              <a:rPr lang="tr-TR" altLang="tr-TR" dirty="0" smtClean="0"/>
              <a:t> noktasında duyarlılık </a:t>
            </a:r>
          </a:p>
          <a:p>
            <a:pPr eaLnBrk="1" hangingPunct="1"/>
            <a:r>
              <a:rPr lang="tr-TR" altLang="tr-TR" dirty="0" smtClean="0"/>
              <a:t>C8-T1 kök lezyonu: </a:t>
            </a:r>
          </a:p>
          <a:p>
            <a:pPr lvl="1" eaLnBrk="1" hangingPunct="1"/>
            <a:r>
              <a:rPr lang="tr-TR" altLang="tr-TR" dirty="0" smtClean="0"/>
              <a:t>Dirsekte </a:t>
            </a:r>
            <a:r>
              <a:rPr lang="tr-TR" altLang="tr-TR" dirty="0" err="1" smtClean="0"/>
              <a:t>ulnar</a:t>
            </a:r>
            <a:r>
              <a:rPr lang="tr-TR" altLang="tr-TR" dirty="0" smtClean="0"/>
              <a:t> sinir üzerinde duyarlılık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83A4F-B459-477A-A60E-75D10AD85528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65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589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4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025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445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04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885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24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327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367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10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7FDB5-A1CE-413F-96E0-F19583A00B30}" type="datetimeFigureOut">
              <a:rPr lang="tr-TR" smtClean="0"/>
              <a:t>7.06.2020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66C91-27DE-4128-9137-541562BB71C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691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ptodate.com/contents/management-of-non-radicular-neck-pain-in-adults?search=cervical%20patology%20imagine&amp;topicRef=4820&amp;source=see_link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185648" y="2762971"/>
            <a:ext cx="4142604" cy="1134334"/>
          </a:xfrm>
        </p:spPr>
        <p:txBody>
          <a:bodyPr>
            <a:normAutofit fontScale="90000"/>
          </a:bodyPr>
          <a:lstStyle/>
          <a:p>
            <a:r>
              <a:rPr lang="tr-TR" dirty="0"/>
              <a:t>N</a:t>
            </a:r>
            <a:r>
              <a:rPr lang="tr-TR" dirty="0" smtClean="0"/>
              <a:t>e görüyorsunuz?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78" y="86061"/>
            <a:ext cx="4297893" cy="6690537"/>
          </a:xfrm>
        </p:spPr>
      </p:pic>
    </p:spTree>
    <p:extLst>
      <p:ext uri="{BB962C8B-B14F-4D97-AF65-F5344CB8AC3E}">
        <p14:creationId xmlns:p14="http://schemas.microsoft.com/office/powerpoint/2010/main" val="1483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35917" t="35111" r="33333" b="16222"/>
          <a:stretch/>
        </p:blipFill>
        <p:spPr>
          <a:xfrm>
            <a:off x="2416628" y="189467"/>
            <a:ext cx="7086599" cy="630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1" b="21744"/>
          <a:stretch/>
        </p:blipFill>
        <p:spPr>
          <a:xfrm>
            <a:off x="1783350" y="1312487"/>
            <a:ext cx="8318081" cy="4321116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83350" y="5815675"/>
            <a:ext cx="2246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*Türk omurga derneği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24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656216" y="5732095"/>
            <a:ext cx="10697584" cy="1000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100" dirty="0" err="1" smtClean="0"/>
              <a:t>T.C.Hacettepe</a:t>
            </a:r>
            <a:r>
              <a:rPr lang="tr-TR" sz="1100" dirty="0" smtClean="0"/>
              <a:t> Üniversitesi Sağlık Bilimleri Enstitüsü Sağlıklı Kişilerde </a:t>
            </a:r>
            <a:r>
              <a:rPr lang="tr-TR" sz="1100" dirty="0" err="1" smtClean="0"/>
              <a:t>Servikal</a:t>
            </a:r>
            <a:r>
              <a:rPr lang="tr-TR" sz="1100" dirty="0" smtClean="0"/>
              <a:t> Bölgede </a:t>
            </a:r>
            <a:r>
              <a:rPr lang="tr-TR" sz="1100" dirty="0" err="1" smtClean="0"/>
              <a:t>Paravertebral</a:t>
            </a:r>
            <a:r>
              <a:rPr lang="tr-TR" sz="1100" dirty="0" smtClean="0"/>
              <a:t> Kaslara Uygulanan Lokal Vibrasyon Ve </a:t>
            </a:r>
            <a:r>
              <a:rPr lang="tr-TR" sz="1100" dirty="0" err="1" smtClean="0"/>
              <a:t>Servikal</a:t>
            </a:r>
            <a:r>
              <a:rPr lang="tr-TR" sz="1100" dirty="0" smtClean="0"/>
              <a:t> Stabilizasyon Egzersizlerinin Etkilerinin Karşılaştırılması, Türkmen C., 2017: s:8 </a:t>
            </a:r>
            <a:endParaRPr lang="tr-TR" sz="1100" dirty="0"/>
          </a:p>
        </p:txBody>
      </p:sp>
      <p:pic>
        <p:nvPicPr>
          <p:cNvPr id="6" name="İçerik Yer Tutucusu 3"/>
          <p:cNvPicPr>
            <a:picLocks noChangeAspect="1"/>
          </p:cNvPicPr>
          <p:nvPr/>
        </p:nvPicPr>
        <p:blipFill rotWithShape="1">
          <a:blip r:embed="rId3"/>
          <a:srcRect l="25015" t="34437" r="34378" b="19826"/>
          <a:stretch/>
        </p:blipFill>
        <p:spPr>
          <a:xfrm>
            <a:off x="5412007" y="782065"/>
            <a:ext cx="6779993" cy="4295543"/>
          </a:xfrm>
          <a:prstGeom prst="rect">
            <a:avLst/>
          </a:prstGeom>
        </p:spPr>
      </p:pic>
      <p:pic>
        <p:nvPicPr>
          <p:cNvPr id="7" name="İçerik Yer Tutucusu 7"/>
          <p:cNvPicPr>
            <a:picLocks noChangeAspect="1"/>
          </p:cNvPicPr>
          <p:nvPr/>
        </p:nvPicPr>
        <p:blipFill rotWithShape="1">
          <a:blip r:embed="rId4"/>
          <a:srcRect l="30160" t="14412" r="40914" b="42570"/>
          <a:stretch/>
        </p:blipFill>
        <p:spPr>
          <a:xfrm>
            <a:off x="344246" y="530436"/>
            <a:ext cx="5435702" cy="45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2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4662" y="142709"/>
            <a:ext cx="10515600" cy="1325563"/>
          </a:xfrm>
        </p:spPr>
        <p:txBody>
          <a:bodyPr/>
          <a:lstStyle/>
          <a:p>
            <a:r>
              <a:rPr lang="tr-TR" b="1" dirty="0" smtClean="0"/>
              <a:t>Boyun Ağrısı Etiyoloji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66976" y="1325563"/>
            <a:ext cx="5013062" cy="55115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400" b="1" i="1" dirty="0" smtClean="0"/>
              <a:t>Mekanik nedenler</a:t>
            </a:r>
          </a:p>
          <a:p>
            <a:r>
              <a:rPr lang="tr-TR" altLang="tr-TR" sz="2400" dirty="0" err="1"/>
              <a:t>Servikal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strain</a:t>
            </a:r>
            <a:r>
              <a:rPr lang="tr-TR" altLang="tr-TR" sz="2400" dirty="0"/>
              <a:t>/</a:t>
            </a:r>
            <a:r>
              <a:rPr lang="tr-TR" altLang="tr-TR" sz="2400" dirty="0" err="1"/>
              <a:t>sprain</a:t>
            </a:r>
            <a:endParaRPr lang="tr-TR" altLang="tr-TR" sz="2400" dirty="0"/>
          </a:p>
          <a:p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spondiloz</a:t>
            </a:r>
            <a:endParaRPr lang="tr-TR" altLang="tr-TR" sz="2400" dirty="0"/>
          </a:p>
          <a:p>
            <a:r>
              <a:rPr lang="tr-TR" altLang="tr-TR" sz="2400" dirty="0" err="1"/>
              <a:t>Servikal</a:t>
            </a:r>
            <a:r>
              <a:rPr lang="tr-TR" altLang="tr-TR" sz="2400" dirty="0"/>
              <a:t> disk </a:t>
            </a:r>
            <a:r>
              <a:rPr lang="tr-TR" altLang="tr-TR" sz="2400" dirty="0" err="1"/>
              <a:t>hernisi</a:t>
            </a:r>
            <a:endParaRPr lang="tr-TR" altLang="tr-TR" sz="2400" dirty="0"/>
          </a:p>
          <a:p>
            <a:r>
              <a:rPr lang="tr-TR" altLang="tr-TR" sz="2400" dirty="0" err="1"/>
              <a:t>Servikal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stenoz</a:t>
            </a:r>
            <a:endParaRPr lang="tr-TR" altLang="tr-TR" sz="2400" dirty="0"/>
          </a:p>
          <a:p>
            <a:r>
              <a:rPr lang="tr-TR" altLang="tr-TR" sz="2400" dirty="0" err="1"/>
              <a:t>Whiplash</a:t>
            </a:r>
            <a:r>
              <a:rPr lang="tr-TR" altLang="tr-TR" sz="2400" dirty="0"/>
              <a:t> yaralanma</a:t>
            </a:r>
          </a:p>
          <a:p>
            <a:r>
              <a:rPr lang="tr-TR" altLang="tr-TR" sz="2400" dirty="0" err="1"/>
              <a:t>Fraktür</a:t>
            </a:r>
            <a:r>
              <a:rPr lang="tr-TR" altLang="tr-TR" sz="2400" dirty="0"/>
              <a:t>, </a:t>
            </a:r>
            <a:r>
              <a:rPr lang="tr-TR" altLang="tr-TR" sz="2400" dirty="0" err="1" smtClean="0"/>
              <a:t>dislokasyon</a:t>
            </a:r>
            <a:endParaRPr lang="tr-TR" altLang="tr-TR" sz="2400" dirty="0" smtClean="0"/>
          </a:p>
          <a:p>
            <a:pPr marL="0" indent="0">
              <a:buNone/>
            </a:pPr>
            <a:r>
              <a:rPr lang="tr-TR" altLang="tr-TR" sz="2400" b="1" i="1" dirty="0" smtClean="0"/>
              <a:t>Nörolojik nedenler</a:t>
            </a:r>
          </a:p>
          <a:p>
            <a:r>
              <a:rPr lang="tr-TR" altLang="tr-TR" sz="2400" dirty="0" err="1" smtClean="0"/>
              <a:t>Nöropati</a:t>
            </a:r>
            <a:endParaRPr lang="tr-TR" altLang="tr-TR" sz="2400" dirty="0" smtClean="0"/>
          </a:p>
          <a:p>
            <a:r>
              <a:rPr lang="tr-TR" altLang="tr-TR" sz="2400" dirty="0" err="1" smtClean="0"/>
              <a:t>Siringomyeli</a:t>
            </a:r>
            <a:endParaRPr lang="tr-TR" altLang="tr-TR" sz="2400" dirty="0" smtClean="0"/>
          </a:p>
          <a:p>
            <a:r>
              <a:rPr lang="tr-TR" altLang="tr-TR" sz="2400" dirty="0" err="1" smtClean="0"/>
              <a:t>Brakial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pleksus</a:t>
            </a:r>
            <a:r>
              <a:rPr lang="tr-TR" altLang="tr-TR" sz="2400" dirty="0" smtClean="0"/>
              <a:t> hasarı</a:t>
            </a:r>
          </a:p>
          <a:p>
            <a:r>
              <a:rPr lang="tr-TR" altLang="tr-TR" sz="2400" dirty="0" err="1" smtClean="0"/>
              <a:t>Periferik</a:t>
            </a:r>
            <a:r>
              <a:rPr lang="tr-TR" altLang="tr-TR" sz="2400" dirty="0" smtClean="0"/>
              <a:t> tuzak </a:t>
            </a:r>
            <a:r>
              <a:rPr lang="tr-TR" altLang="tr-TR" sz="2400" dirty="0" err="1" smtClean="0"/>
              <a:t>nöropatisi</a:t>
            </a:r>
            <a:endParaRPr lang="tr-TR" altLang="tr-TR" sz="2400" dirty="0"/>
          </a:p>
          <a:p>
            <a:pPr marL="0" indent="0">
              <a:buNone/>
            </a:pPr>
            <a:r>
              <a:rPr lang="tr-TR" sz="2400" b="1" i="1" dirty="0" smtClean="0"/>
              <a:t>   </a:t>
            </a:r>
            <a:endParaRPr lang="tr-TR" sz="2400" dirty="0" smtClean="0"/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6572921" y="2013452"/>
            <a:ext cx="46634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/>
              <a:t> </a:t>
            </a:r>
            <a:r>
              <a:rPr lang="tr-TR" sz="2400" b="1" i="1" dirty="0" err="1"/>
              <a:t>Romatolojik</a:t>
            </a:r>
            <a:r>
              <a:rPr lang="tr-TR" sz="2400" b="1" i="1" dirty="0"/>
              <a:t> hastalık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Romatoid</a:t>
            </a:r>
            <a:r>
              <a:rPr lang="tr-TR" sz="2400" dirty="0"/>
              <a:t> </a:t>
            </a:r>
            <a:r>
              <a:rPr lang="tr-TR" sz="2400" dirty="0" err="1"/>
              <a:t>artrit</a:t>
            </a:r>
            <a:r>
              <a:rPr lang="tr-TR" sz="2400" dirty="0"/>
              <a:t>, JRA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Spondiloartropatiler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Polimyaljia</a:t>
            </a:r>
            <a:r>
              <a:rPr lang="tr-TR" sz="2400" dirty="0"/>
              <a:t> </a:t>
            </a:r>
            <a:r>
              <a:rPr lang="tr-TR" sz="2400" dirty="0" err="1"/>
              <a:t>romatika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Ankilozan</a:t>
            </a:r>
            <a:r>
              <a:rPr lang="tr-TR" sz="2400" dirty="0"/>
              <a:t> </a:t>
            </a:r>
            <a:r>
              <a:rPr lang="tr-TR" sz="2400" dirty="0" err="1"/>
              <a:t>spondilit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Miyofasiyal</a:t>
            </a:r>
            <a:r>
              <a:rPr lang="tr-TR" sz="2400" dirty="0"/>
              <a:t> ağrı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err="1"/>
              <a:t>Fibromiyalji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8644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Boyun Ağrısı Etiyoloji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47285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 smtClean="0"/>
              <a:t>Enfeksiyöz</a:t>
            </a:r>
            <a:r>
              <a:rPr lang="tr-TR" sz="2400" b="1" i="1" dirty="0" smtClean="0"/>
              <a:t> nedenler</a:t>
            </a:r>
          </a:p>
          <a:p>
            <a:r>
              <a:rPr lang="tr-TR" sz="2400" dirty="0" smtClean="0"/>
              <a:t>Menenjit</a:t>
            </a:r>
          </a:p>
          <a:p>
            <a:r>
              <a:rPr lang="tr-TR" sz="2400" dirty="0" err="1" smtClean="0"/>
              <a:t>Osteomyelit</a:t>
            </a:r>
            <a:endParaRPr lang="tr-TR" sz="2400" dirty="0" smtClean="0"/>
          </a:p>
          <a:p>
            <a:r>
              <a:rPr lang="tr-TR" sz="2400" dirty="0" err="1" smtClean="0"/>
              <a:t>Enfeksiyöz</a:t>
            </a:r>
            <a:r>
              <a:rPr lang="tr-TR" sz="2400" dirty="0" smtClean="0"/>
              <a:t> </a:t>
            </a:r>
            <a:r>
              <a:rPr lang="tr-TR" sz="2400" dirty="0" err="1" smtClean="0"/>
              <a:t>diskit</a:t>
            </a:r>
            <a:endParaRPr lang="tr-TR" sz="2400" dirty="0" smtClean="0"/>
          </a:p>
          <a:p>
            <a:r>
              <a:rPr lang="tr-TR" sz="2400" dirty="0" err="1" smtClean="0"/>
              <a:t>Herpes</a:t>
            </a:r>
            <a:r>
              <a:rPr lang="tr-TR" sz="2400" dirty="0" smtClean="0"/>
              <a:t> </a:t>
            </a:r>
            <a:r>
              <a:rPr lang="tr-TR" sz="2400" dirty="0" err="1" smtClean="0"/>
              <a:t>zoster</a:t>
            </a:r>
            <a:endParaRPr lang="tr-TR" sz="2400" dirty="0" smtClean="0"/>
          </a:p>
          <a:p>
            <a:r>
              <a:rPr lang="tr-TR" sz="2400" dirty="0" err="1" smtClean="0"/>
              <a:t>Lyme</a:t>
            </a:r>
            <a:r>
              <a:rPr lang="tr-TR" sz="2400" dirty="0" smtClean="0"/>
              <a:t> hastalığı</a:t>
            </a:r>
          </a:p>
          <a:p>
            <a:pPr marL="0" indent="0">
              <a:buNone/>
            </a:pPr>
            <a:r>
              <a:rPr lang="tr-TR" sz="2400" b="1" i="1" dirty="0" err="1" smtClean="0"/>
              <a:t>Neoplazm</a:t>
            </a:r>
            <a:r>
              <a:rPr lang="tr-TR" sz="2400" b="1" i="1" dirty="0" smtClean="0"/>
              <a:t> </a:t>
            </a:r>
          </a:p>
          <a:p>
            <a:r>
              <a:rPr lang="tr-TR" sz="2400" dirty="0" err="1" smtClean="0"/>
              <a:t>Primer</a:t>
            </a:r>
            <a:r>
              <a:rPr lang="tr-TR" sz="2400" dirty="0" smtClean="0"/>
              <a:t>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>
                <a:sym typeface="Wingdings" panose="05000000000000000000" pitchFamily="2" charset="2"/>
              </a:rPr>
              <a:t> </a:t>
            </a:r>
            <a:r>
              <a:rPr lang="tr-TR" sz="2400" dirty="0" err="1" smtClean="0">
                <a:sym typeface="Wingdings" panose="05000000000000000000" pitchFamily="2" charset="2"/>
              </a:rPr>
              <a:t>Myeloma</a:t>
            </a:r>
            <a:r>
              <a:rPr lang="tr-TR" sz="2400" dirty="0" smtClean="0">
                <a:sym typeface="Wingdings" panose="05000000000000000000" pitchFamily="2" charset="2"/>
              </a:rPr>
              <a:t>, </a:t>
            </a:r>
            <a:r>
              <a:rPr lang="tr-TR" sz="2400" dirty="0" err="1" smtClean="0">
                <a:sym typeface="Wingdings" panose="05000000000000000000" pitchFamily="2" charset="2"/>
              </a:rPr>
              <a:t>kord</a:t>
            </a:r>
            <a:r>
              <a:rPr lang="tr-TR" sz="2400" dirty="0" smtClean="0">
                <a:sym typeface="Wingdings" panose="05000000000000000000" pitchFamily="2" charset="2"/>
              </a:rPr>
              <a:t> tümörü</a:t>
            </a:r>
          </a:p>
          <a:p>
            <a:r>
              <a:rPr lang="tr-TR" sz="2400" dirty="0" err="1" smtClean="0">
                <a:sym typeface="Wingdings" panose="05000000000000000000" pitchFamily="2" charset="2"/>
              </a:rPr>
              <a:t>Metaztaz</a:t>
            </a:r>
            <a:r>
              <a:rPr lang="tr-TR" sz="2400" dirty="0" smtClean="0">
                <a:sym typeface="Wingdings" panose="05000000000000000000" pitchFamily="2" charset="2"/>
              </a:rPr>
              <a:t> </a:t>
            </a:r>
            <a:endParaRPr lang="tr-TR" sz="24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6384644" y="1825625"/>
            <a:ext cx="4099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i="1" dirty="0" smtClean="0"/>
              <a:t>Yansıyan ağrı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/>
              <a:t>Temporomandibuler</a:t>
            </a:r>
            <a:r>
              <a:rPr lang="tr-TR" sz="2000" dirty="0" smtClean="0"/>
              <a:t> eklem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/>
              <a:t>Vasküler</a:t>
            </a:r>
            <a:r>
              <a:rPr lang="tr-TR" sz="2000" dirty="0" smtClean="0"/>
              <a:t> </a:t>
            </a:r>
            <a:r>
              <a:rPr lang="tr-TR" sz="2000" dirty="0" err="1" smtClean="0"/>
              <a:t>diseksiyon</a:t>
            </a:r>
            <a:endParaRPr lang="tr-T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/>
              <a:t>Kardiyak, </a:t>
            </a:r>
            <a:r>
              <a:rPr lang="tr-TR" sz="2000" dirty="0" err="1" smtClean="0"/>
              <a:t>diyafragmatik</a:t>
            </a:r>
            <a:endParaRPr lang="tr-T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/>
              <a:t>Gastrointestinal</a:t>
            </a:r>
            <a:r>
              <a:rPr lang="tr-TR" sz="2000" dirty="0" smtClean="0"/>
              <a:t> patoloji (</a:t>
            </a:r>
            <a:r>
              <a:rPr lang="tr-TR" sz="2000" dirty="0" err="1" smtClean="0"/>
              <a:t>özefajit</a:t>
            </a:r>
            <a:r>
              <a:rPr lang="tr-TR" sz="2000" dirty="0" smtClean="0"/>
              <a:t>, </a:t>
            </a:r>
            <a:r>
              <a:rPr lang="tr-TR" sz="2000" dirty="0" err="1" smtClean="0"/>
              <a:t>gastrik</a:t>
            </a:r>
            <a:r>
              <a:rPr lang="tr-TR" sz="2000" dirty="0" smtClean="0"/>
              <a:t> ülser, safra kesesi, pankreas)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/>
              <a:t>Torasik</a:t>
            </a:r>
            <a:r>
              <a:rPr lang="tr-TR" sz="2000" dirty="0" smtClean="0"/>
              <a:t> </a:t>
            </a:r>
            <a:r>
              <a:rPr lang="tr-TR" sz="2000" dirty="0" err="1" smtClean="0"/>
              <a:t>outlet</a:t>
            </a:r>
            <a:r>
              <a:rPr lang="tr-TR" sz="2000" dirty="0" smtClean="0"/>
              <a:t> sendromu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/>
              <a:t>Omuz patolojileri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/>
              <a:t>Brakial</a:t>
            </a:r>
            <a:r>
              <a:rPr lang="tr-TR" sz="2000" dirty="0" smtClean="0"/>
              <a:t> </a:t>
            </a:r>
            <a:r>
              <a:rPr lang="tr-TR" sz="2000" dirty="0" err="1" smtClean="0"/>
              <a:t>pleksus</a:t>
            </a:r>
            <a:r>
              <a:rPr lang="tr-TR" sz="2000" dirty="0" smtClean="0"/>
              <a:t> yaralanmaları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/>
              <a:t>Oksipital</a:t>
            </a:r>
            <a:r>
              <a:rPr lang="tr-TR" sz="2000" dirty="0" smtClean="0"/>
              <a:t> nevralji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 smtClean="0"/>
              <a:t>Periferal</a:t>
            </a:r>
            <a:r>
              <a:rPr lang="tr-TR" sz="2000" dirty="0" smtClean="0"/>
              <a:t> sinir yaralanmaları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2503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Anamnez</a:t>
            </a:r>
            <a:endParaRPr lang="tr-TR" dirty="0"/>
          </a:p>
        </p:txBody>
      </p:sp>
      <p:sp>
        <p:nvSpPr>
          <p:cNvPr id="11" name="İçerik Yer Tutucusu 10"/>
          <p:cNvSpPr>
            <a:spLocks noGrp="1"/>
          </p:cNvSpPr>
          <p:nvPr>
            <p:ph idx="1"/>
          </p:nvPr>
        </p:nvSpPr>
        <p:spPr>
          <a:xfrm>
            <a:off x="215153" y="1398494"/>
            <a:ext cx="11306287" cy="4778469"/>
          </a:xfrm>
        </p:spPr>
        <p:txBody>
          <a:bodyPr/>
          <a:lstStyle/>
          <a:p>
            <a:pPr marL="0" indent="0">
              <a:buNone/>
            </a:pPr>
            <a:r>
              <a:rPr lang="tr-TR" b="1" i="1" dirty="0" smtClean="0"/>
              <a:t>Tıbbi öykü ve sistemlerin gözden geçirilmesi</a:t>
            </a:r>
          </a:p>
          <a:p>
            <a:r>
              <a:rPr lang="tr-TR" dirty="0" smtClean="0"/>
              <a:t>Yaş		</a:t>
            </a:r>
          </a:p>
          <a:p>
            <a:r>
              <a:rPr lang="tr-TR" dirty="0" err="1" smtClean="0"/>
              <a:t>Obezite</a:t>
            </a:r>
            <a:r>
              <a:rPr lang="tr-TR" dirty="0" smtClean="0"/>
              <a:t> </a:t>
            </a:r>
          </a:p>
          <a:p>
            <a:r>
              <a:rPr lang="tr-TR" dirty="0" smtClean="0"/>
              <a:t>Mesleki durum</a:t>
            </a:r>
          </a:p>
          <a:p>
            <a:r>
              <a:rPr lang="tr-TR" dirty="0" smtClean="0"/>
              <a:t>Bilinen hastalıklar</a:t>
            </a:r>
          </a:p>
          <a:p>
            <a:r>
              <a:rPr lang="tr-TR" dirty="0" smtClean="0"/>
              <a:t>Travma öyküsü</a:t>
            </a:r>
          </a:p>
          <a:p>
            <a:r>
              <a:rPr lang="tr-TR" dirty="0" smtClean="0"/>
              <a:t>Geçirilmiş operasyonlar</a:t>
            </a:r>
          </a:p>
          <a:p>
            <a:r>
              <a:rPr lang="tr-TR" dirty="0" smtClean="0"/>
              <a:t>Ağrı nedeni olabilecek hastalık </a:t>
            </a:r>
          </a:p>
          <a:p>
            <a:pPr marL="0" indent="0">
              <a:buNone/>
            </a:pPr>
            <a:r>
              <a:rPr lang="tr-TR" dirty="0" smtClean="0"/>
              <a:t>( OA,OP, </a:t>
            </a:r>
            <a:r>
              <a:rPr lang="tr-TR" dirty="0" err="1" smtClean="0"/>
              <a:t>diskopatiler</a:t>
            </a:r>
            <a:r>
              <a:rPr lang="tr-TR" dirty="0" smtClean="0"/>
              <a:t>) veya risk faktörleri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/>
          </a:p>
        </p:txBody>
      </p:sp>
      <p:sp>
        <p:nvSpPr>
          <p:cNvPr id="13" name="Metin kutusu 12"/>
          <p:cNvSpPr txBox="1"/>
          <p:nvPr/>
        </p:nvSpPr>
        <p:spPr>
          <a:xfrm>
            <a:off x="5173815" y="1795964"/>
            <a:ext cx="4851698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/>
              <a:t>Postural</a:t>
            </a:r>
            <a:r>
              <a:rPr lang="tr-TR" sz="2400" dirty="0" smtClean="0"/>
              <a:t> problemler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/>
              <a:t>Malignite</a:t>
            </a:r>
            <a:r>
              <a:rPr lang="tr-TR" sz="2400" dirty="0" smtClean="0"/>
              <a:t>, enfeksiyon gibi ciddi durumlar ya da bunlar için risk faktörleri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169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Anamnez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1365" y="1484555"/>
            <a:ext cx="11192435" cy="4692408"/>
          </a:xfrm>
        </p:spPr>
        <p:txBody>
          <a:bodyPr/>
          <a:lstStyle/>
          <a:p>
            <a:pPr marL="0" indent="0">
              <a:buNone/>
            </a:pPr>
            <a:r>
              <a:rPr lang="tr-TR" b="1" i="1" dirty="0" smtClean="0"/>
              <a:t>Mevcut ağrının değerlendirilmesi</a:t>
            </a:r>
          </a:p>
          <a:p>
            <a:r>
              <a:rPr lang="tr-TR" dirty="0"/>
              <a:t>B</a:t>
            </a:r>
            <a:r>
              <a:rPr lang="tr-TR" dirty="0" smtClean="0"/>
              <a:t>aşlama şekli</a:t>
            </a:r>
          </a:p>
          <a:p>
            <a:r>
              <a:rPr lang="tr-TR" dirty="0" smtClean="0"/>
              <a:t>Yeri</a:t>
            </a:r>
          </a:p>
          <a:p>
            <a:r>
              <a:rPr lang="tr-TR" dirty="0" smtClean="0"/>
              <a:t>Şiddeti</a:t>
            </a:r>
          </a:p>
          <a:p>
            <a:r>
              <a:rPr lang="tr-TR" dirty="0" smtClean="0"/>
              <a:t>Süresi</a:t>
            </a:r>
          </a:p>
          <a:p>
            <a:r>
              <a:rPr lang="tr-TR" dirty="0" smtClean="0"/>
              <a:t>Yayılımı</a:t>
            </a:r>
          </a:p>
          <a:p>
            <a:r>
              <a:rPr lang="tr-TR" dirty="0" err="1" smtClean="0"/>
              <a:t>Postür</a:t>
            </a:r>
            <a:r>
              <a:rPr lang="tr-TR" dirty="0" smtClean="0"/>
              <a:t> ve </a:t>
            </a:r>
            <a:r>
              <a:rPr lang="tr-TR" dirty="0" err="1" smtClean="0"/>
              <a:t>akitivite</a:t>
            </a:r>
            <a:r>
              <a:rPr lang="tr-TR" dirty="0" smtClean="0"/>
              <a:t> ile ilişkisi</a:t>
            </a:r>
          </a:p>
          <a:p>
            <a:r>
              <a:rPr lang="tr-TR" dirty="0" smtClean="0"/>
              <a:t>Gece ve gündüz seyri</a:t>
            </a:r>
          </a:p>
          <a:p>
            <a:pPr marL="0" indent="0">
              <a:buNone/>
            </a:pPr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5147331" y="1747233"/>
            <a:ext cx="548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Azaltan ve artıran faktörler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Uygulanan tedaviler ve etkinlikleri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Kullanmakta olduğu ilaçlar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Eşlik eden semptomlar( sabah sertliği, uyuşma , güçsüzlük, </a:t>
            </a:r>
            <a:r>
              <a:rPr lang="tr-TR" sz="2400" dirty="0" err="1" smtClean="0"/>
              <a:t>üriner</a:t>
            </a:r>
            <a:r>
              <a:rPr lang="tr-TR" sz="2400" dirty="0" smtClean="0"/>
              <a:t> </a:t>
            </a:r>
            <a:r>
              <a:rPr lang="tr-TR" sz="2400" dirty="0" err="1" smtClean="0"/>
              <a:t>retansiyon</a:t>
            </a:r>
            <a:r>
              <a:rPr lang="tr-TR" sz="2400" dirty="0" smtClean="0"/>
              <a:t> ve </a:t>
            </a:r>
            <a:r>
              <a:rPr lang="tr-TR" sz="2400" dirty="0" err="1" smtClean="0"/>
              <a:t>inkontinans</a:t>
            </a:r>
            <a:r>
              <a:rPr lang="tr-TR" sz="2400" dirty="0" smtClean="0"/>
              <a:t>)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8359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415382" y="1179813"/>
            <a:ext cx="5693216" cy="15663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Ateşlenme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Yanma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Elektrik çarpması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Bıçak saplanması şeklinde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Dermatomlara</a:t>
            </a:r>
            <a:r>
              <a:rPr lang="tr-TR" dirty="0" smtClean="0">
                <a:solidFill>
                  <a:schemeClr val="tx1"/>
                </a:solidFill>
              </a:rPr>
              <a:t> uygun olma eğiliminde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614571" y="1252728"/>
            <a:ext cx="2097740" cy="93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Uyuşma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Parestezi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Dizestezi</a:t>
            </a:r>
            <a:r>
              <a:rPr lang="tr-TR" dirty="0"/>
              <a:t> </a:t>
            </a:r>
          </a:p>
        </p:txBody>
      </p:sp>
      <p:sp>
        <p:nvSpPr>
          <p:cNvPr id="8" name="Sağ Ok 7"/>
          <p:cNvSpPr/>
          <p:nvPr/>
        </p:nvSpPr>
        <p:spPr>
          <a:xfrm>
            <a:off x="6561561" y="1720686"/>
            <a:ext cx="978408" cy="48463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7992932" y="1271255"/>
            <a:ext cx="2796988" cy="13834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Nöropatik</a:t>
            </a:r>
            <a:r>
              <a:rPr lang="tr-TR" dirty="0" smtClean="0">
                <a:solidFill>
                  <a:schemeClr val="tx1"/>
                </a:solidFill>
              </a:rPr>
              <a:t> ağrı lehine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462580" y="3843736"/>
            <a:ext cx="5693216" cy="18330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Zonklama veya acıma şeklinde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Hareketle, ayakta durma veya uzun süre oturmakla artma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Dinlenmekle azalma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Dermatoma</a:t>
            </a:r>
            <a:r>
              <a:rPr lang="tr-TR" dirty="0" smtClean="0">
                <a:solidFill>
                  <a:schemeClr val="tx1"/>
                </a:solidFill>
              </a:rPr>
              <a:t> uymaz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1" name="Sağ Ok 10"/>
          <p:cNvSpPr/>
          <p:nvPr/>
        </p:nvSpPr>
        <p:spPr>
          <a:xfrm>
            <a:off x="6591748" y="4539726"/>
            <a:ext cx="978408" cy="44106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Yuvarlatılmış Dikdörtgen 11"/>
          <p:cNvSpPr/>
          <p:nvPr/>
        </p:nvSpPr>
        <p:spPr>
          <a:xfrm>
            <a:off x="7992932" y="4141693"/>
            <a:ext cx="2796988" cy="12371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chemeClr val="tx1"/>
                </a:solidFill>
              </a:rPr>
              <a:t>Mekanik ağrı lehine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1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989704" y="1409252"/>
            <a:ext cx="4292301" cy="15813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Yürümekle artıp oturmayı gerektiren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Ekstansiyonla</a:t>
            </a:r>
            <a:r>
              <a:rPr lang="tr-TR" dirty="0" smtClean="0">
                <a:solidFill>
                  <a:schemeClr val="tx1"/>
                </a:solidFill>
              </a:rPr>
              <a:t> artan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>
                <a:solidFill>
                  <a:schemeClr val="tx1"/>
                </a:solidFill>
              </a:rPr>
              <a:t>Yavaş </a:t>
            </a:r>
            <a:r>
              <a:rPr lang="tr-TR" altLang="tr-TR" dirty="0" err="1" smtClean="0">
                <a:solidFill>
                  <a:schemeClr val="tx1"/>
                </a:solidFill>
              </a:rPr>
              <a:t>progresyon</a:t>
            </a:r>
            <a:endParaRPr lang="tr-TR" alt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>
                <a:solidFill>
                  <a:schemeClr val="tx1"/>
                </a:solidFill>
              </a:rPr>
              <a:t>E</a:t>
            </a:r>
            <a:r>
              <a:rPr lang="tr-TR" altLang="tr-TR" dirty="0" smtClean="0">
                <a:solidFill>
                  <a:schemeClr val="tx1"/>
                </a:solidFill>
              </a:rPr>
              <a:t>lini kullanmada beceriksizlik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altLang="tr-TR" dirty="0">
                <a:solidFill>
                  <a:schemeClr val="tx1"/>
                </a:solidFill>
              </a:rPr>
              <a:t>S</a:t>
            </a:r>
            <a:r>
              <a:rPr lang="tr-TR" altLang="tr-TR" dirty="0" smtClean="0">
                <a:solidFill>
                  <a:schemeClr val="tx1"/>
                </a:solidFill>
              </a:rPr>
              <a:t>eksüel </a:t>
            </a:r>
            <a:r>
              <a:rPr lang="tr-TR" altLang="tr-TR" dirty="0">
                <a:solidFill>
                  <a:schemeClr val="tx1"/>
                </a:solidFill>
              </a:rPr>
              <a:t>veya mesane </a:t>
            </a:r>
            <a:r>
              <a:rPr lang="tr-TR" altLang="tr-TR" dirty="0" err="1">
                <a:solidFill>
                  <a:schemeClr val="tx1"/>
                </a:solidFill>
              </a:rPr>
              <a:t>disfonksiyonu</a:t>
            </a: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Sağ Ok 5"/>
          <p:cNvSpPr/>
          <p:nvPr/>
        </p:nvSpPr>
        <p:spPr>
          <a:xfrm>
            <a:off x="5819888" y="2078915"/>
            <a:ext cx="1194098" cy="44106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6"/>
          <p:cNvSpPr/>
          <p:nvPr/>
        </p:nvSpPr>
        <p:spPr>
          <a:xfrm>
            <a:off x="7551869" y="1664746"/>
            <a:ext cx="3420932" cy="126940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Myelopati</a:t>
            </a:r>
            <a:r>
              <a:rPr lang="tr-TR" dirty="0" smtClean="0">
                <a:solidFill>
                  <a:schemeClr val="tx1"/>
                </a:solidFill>
              </a:rPr>
              <a:t> lehine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89704" y="4356847"/>
            <a:ext cx="4109421" cy="12263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İstirahatle azalmayan/artan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Ateş, iştahsızlık, kilo kaybı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7551869" y="4356847"/>
            <a:ext cx="3420932" cy="13016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Malignite</a:t>
            </a:r>
            <a:r>
              <a:rPr lang="tr-TR" dirty="0" smtClean="0">
                <a:solidFill>
                  <a:schemeClr val="tx1"/>
                </a:solidFill>
              </a:rPr>
              <a:t>, enfeksiyon, </a:t>
            </a:r>
            <a:r>
              <a:rPr lang="tr-TR" dirty="0" err="1" smtClean="0">
                <a:solidFill>
                  <a:schemeClr val="tx1"/>
                </a:solidFill>
              </a:rPr>
              <a:t>inflamasyon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14" name="Sağ Ok 13"/>
          <p:cNvSpPr/>
          <p:nvPr/>
        </p:nvSpPr>
        <p:spPr>
          <a:xfrm>
            <a:off x="5819888" y="4787152"/>
            <a:ext cx="1194098" cy="44106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672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36" y="160595"/>
            <a:ext cx="6483105" cy="5996514"/>
          </a:xfrm>
          <a:prstGeom prst="rect">
            <a:avLst/>
          </a:prstGeom>
        </p:spPr>
      </p:pic>
      <p:sp>
        <p:nvSpPr>
          <p:cNvPr id="2" name="Altbilgi Yer Tutucusu 1"/>
          <p:cNvSpPr>
            <a:spLocks noGrp="1"/>
          </p:cNvSpPr>
          <p:nvPr>
            <p:ph type="ftr" sz="quarter" idx="11"/>
          </p:nvPr>
        </p:nvSpPr>
        <p:spPr>
          <a:xfrm>
            <a:off x="2961082" y="6157109"/>
            <a:ext cx="6297612" cy="365125"/>
          </a:xfrm>
        </p:spPr>
        <p:txBody>
          <a:bodyPr/>
          <a:lstStyle/>
          <a:p>
            <a:r>
              <a:rPr lang="tr-TR" dirty="0" smtClean="0"/>
              <a:t>Takmaz SA, kronik bel-boyun ağrılı hastaya yaklaşım, TOTBİD Dergisi, 2017; 16:84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3914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Boyun Ağrısına Yaklaşım</a:t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KTU Aile Hekimliği Anabilim Dalı</a:t>
            </a:r>
          </a:p>
          <a:p>
            <a:r>
              <a:rPr lang="tr-TR" dirty="0" smtClean="0"/>
              <a:t>Arş. Gör. Dr. Sevgi PEKŞEN</a:t>
            </a:r>
          </a:p>
          <a:p>
            <a:r>
              <a:rPr lang="tr-TR" dirty="0" smtClean="0"/>
              <a:t>09</a:t>
            </a:r>
            <a:r>
              <a:rPr lang="tr-TR" dirty="0" smtClean="0"/>
              <a:t>.06.2020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98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Anamnez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7334" y="2142476"/>
            <a:ext cx="10458691" cy="2904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 smtClean="0"/>
              <a:t>Psikososyal</a:t>
            </a:r>
            <a:r>
              <a:rPr lang="tr-TR" sz="2400" b="1" i="1" dirty="0" smtClean="0"/>
              <a:t> değerlendirme</a:t>
            </a:r>
          </a:p>
          <a:p>
            <a:r>
              <a:rPr lang="tr-TR" sz="2400" dirty="0" smtClean="0"/>
              <a:t>Kronik ağrılı hastalarda </a:t>
            </a:r>
            <a:r>
              <a:rPr lang="tr-TR" sz="2400" dirty="0" err="1" smtClean="0"/>
              <a:t>psikososyal</a:t>
            </a:r>
            <a:r>
              <a:rPr lang="tr-TR" sz="2400" dirty="0" smtClean="0"/>
              <a:t> faktörler uzun dönem sakatlık ve geç işe dönüşte önemli role sahip</a:t>
            </a:r>
          </a:p>
          <a:p>
            <a:r>
              <a:rPr lang="tr-TR" sz="2400" dirty="0" smtClean="0"/>
              <a:t>Kronik ağrısı olanların %50 ‘ sinde depresif bozukluklar ve </a:t>
            </a:r>
            <a:r>
              <a:rPr lang="tr-TR" sz="2400" dirty="0" err="1" smtClean="0"/>
              <a:t>anksiyete</a:t>
            </a:r>
            <a:r>
              <a:rPr lang="tr-TR" sz="2400" dirty="0" smtClean="0"/>
              <a:t> olduğu bilinmekte*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2651953" y="6107291"/>
            <a:ext cx="4114800" cy="365125"/>
          </a:xfrm>
        </p:spPr>
        <p:txBody>
          <a:bodyPr/>
          <a:lstStyle/>
          <a:p>
            <a:r>
              <a:rPr lang="tr-TR" dirty="0" smtClean="0"/>
              <a:t>*</a:t>
            </a:r>
            <a:r>
              <a:rPr lang="tr-TR" dirty="0" err="1" smtClean="0"/>
              <a:t>Arch</a:t>
            </a:r>
            <a:r>
              <a:rPr lang="tr-TR" dirty="0" smtClean="0"/>
              <a:t> </a:t>
            </a:r>
            <a:r>
              <a:rPr lang="tr-TR" dirty="0" err="1" smtClean="0"/>
              <a:t>Intern</a:t>
            </a:r>
            <a:r>
              <a:rPr lang="tr-TR" dirty="0" smtClean="0"/>
              <a:t> </a:t>
            </a:r>
            <a:r>
              <a:rPr lang="tr-TR" dirty="0" err="1" smtClean="0"/>
              <a:t>Med</a:t>
            </a:r>
            <a:r>
              <a:rPr lang="tr-TR" dirty="0" smtClean="0"/>
              <a:t> 2003; 163(20):2433-45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273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74" t="16826" r="25387" b="6665"/>
          <a:stretch/>
        </p:blipFill>
        <p:spPr>
          <a:xfrm>
            <a:off x="838200" y="0"/>
            <a:ext cx="10662556" cy="666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0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Fizik muayene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527586"/>
            <a:ext cx="10693998" cy="4649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err="1" smtClean="0"/>
              <a:t>İnspeksiyon</a:t>
            </a:r>
            <a:r>
              <a:rPr lang="tr-TR" sz="2400" b="1" i="1" dirty="0" smtClean="0"/>
              <a:t> </a:t>
            </a:r>
            <a:endParaRPr lang="tr-TR" sz="2400" dirty="0"/>
          </a:p>
          <a:p>
            <a:r>
              <a:rPr lang="tr-TR" sz="2400" dirty="0" smtClean="0"/>
              <a:t>Hasta odaya girdiğinde yürüyüşü sırasında başlamalı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altLang="tr-TR" sz="2400" dirty="0"/>
              <a:t>Kilo kaybı, solukluk, </a:t>
            </a:r>
            <a:r>
              <a:rPr lang="tr-TR" altLang="tr-TR" sz="2400" dirty="0" smtClean="0"/>
              <a:t>hareketlerinde </a:t>
            </a:r>
            <a:r>
              <a:rPr lang="tr-TR" altLang="tr-TR" sz="2400" dirty="0"/>
              <a:t>anormallik  </a:t>
            </a:r>
          </a:p>
          <a:p>
            <a:r>
              <a:rPr lang="tr-TR" sz="2400" dirty="0" smtClean="0"/>
              <a:t>Cilt ve omurganın </a:t>
            </a:r>
            <a:r>
              <a:rPr lang="tr-TR" sz="2400" dirty="0" err="1" smtClean="0"/>
              <a:t>inspeksiyonu</a:t>
            </a:r>
            <a:r>
              <a:rPr lang="tr-TR" sz="2400" dirty="0" smtClean="0"/>
              <a:t> yapılmalı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err="1" smtClean="0">
                <a:sym typeface="Wingdings" panose="05000000000000000000" pitchFamily="2" charset="2"/>
              </a:rPr>
              <a:t>herpes</a:t>
            </a:r>
            <a:r>
              <a:rPr lang="tr-TR" sz="2400" dirty="0" smtClean="0">
                <a:sym typeface="Wingdings" panose="05000000000000000000" pitchFamily="2" charset="2"/>
              </a:rPr>
              <a:t> </a:t>
            </a:r>
            <a:r>
              <a:rPr lang="tr-TR" sz="2400" dirty="0" err="1" smtClean="0">
                <a:sym typeface="Wingdings" panose="05000000000000000000" pitchFamily="2" charset="2"/>
              </a:rPr>
              <a:t>zoster</a:t>
            </a:r>
            <a:r>
              <a:rPr lang="tr-TR" sz="2400" dirty="0" smtClean="0">
                <a:sym typeface="Wingdings" panose="05000000000000000000" pitchFamily="2" charset="2"/>
              </a:rPr>
              <a:t>, </a:t>
            </a:r>
            <a:r>
              <a:rPr lang="tr-TR" sz="2400" dirty="0" err="1" smtClean="0">
                <a:sym typeface="Wingdings" panose="05000000000000000000" pitchFamily="2" charset="2"/>
              </a:rPr>
              <a:t>spinal</a:t>
            </a:r>
            <a:r>
              <a:rPr lang="tr-TR" sz="2400" dirty="0" smtClean="0">
                <a:sym typeface="Wingdings" panose="05000000000000000000" pitchFamily="2" charset="2"/>
              </a:rPr>
              <a:t> </a:t>
            </a:r>
            <a:r>
              <a:rPr lang="tr-TR" sz="2400" dirty="0" err="1" smtClean="0">
                <a:sym typeface="Wingdings" panose="05000000000000000000" pitchFamily="2" charset="2"/>
              </a:rPr>
              <a:t>kord</a:t>
            </a:r>
            <a:r>
              <a:rPr lang="tr-TR" sz="2400" dirty="0" smtClean="0">
                <a:sym typeface="Wingdings" panose="05000000000000000000" pitchFamily="2" charset="2"/>
              </a:rPr>
              <a:t> anormallikleri, çıkık </a:t>
            </a:r>
            <a:r>
              <a:rPr lang="tr-TR" sz="2400" dirty="0" err="1" smtClean="0">
                <a:sym typeface="Wingdings" panose="05000000000000000000" pitchFamily="2" charset="2"/>
              </a:rPr>
              <a:t>vertebra</a:t>
            </a:r>
            <a:r>
              <a:rPr lang="tr-TR" sz="2400" dirty="0" smtClean="0">
                <a:sym typeface="Wingdings" panose="05000000000000000000" pitchFamily="2" charset="2"/>
              </a:rPr>
              <a:t> (</a:t>
            </a:r>
            <a:r>
              <a:rPr lang="tr-TR" sz="2400" dirty="0" err="1" smtClean="0">
                <a:sym typeface="Wingdings" panose="05000000000000000000" pitchFamily="2" charset="2"/>
              </a:rPr>
              <a:t>spondilolistezis</a:t>
            </a:r>
            <a:r>
              <a:rPr lang="tr-TR" sz="2400" dirty="0" smtClean="0">
                <a:sym typeface="Wingdings" panose="05000000000000000000" pitchFamily="2" charset="2"/>
              </a:rPr>
              <a:t>)</a:t>
            </a:r>
            <a:endParaRPr lang="tr-TR" sz="2400" dirty="0" smtClean="0"/>
          </a:p>
          <a:p>
            <a:r>
              <a:rPr lang="tr-TR" sz="2400" dirty="0" err="1" smtClean="0"/>
              <a:t>Postür</a:t>
            </a:r>
            <a:r>
              <a:rPr lang="tr-TR" sz="2400" dirty="0" smtClean="0"/>
              <a:t>, omuz pozisyonu ve </a:t>
            </a:r>
            <a:r>
              <a:rPr lang="tr-TR" sz="2400" dirty="0" err="1" smtClean="0"/>
              <a:t>atrofi</a:t>
            </a:r>
            <a:r>
              <a:rPr lang="tr-TR" sz="2400" dirty="0" smtClean="0"/>
              <a:t> varlığı incelenmeli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err="1" smtClean="0">
                <a:sym typeface="Wingdings" panose="05000000000000000000" pitchFamily="2" charset="2"/>
              </a:rPr>
              <a:t>radikülopati</a:t>
            </a:r>
            <a:r>
              <a:rPr lang="tr-TR" sz="2400" dirty="0" smtClean="0">
                <a:sym typeface="Wingdings" panose="05000000000000000000" pitchFamily="2" charset="2"/>
              </a:rPr>
              <a:t>, tuzak </a:t>
            </a:r>
            <a:r>
              <a:rPr lang="tr-TR" sz="2400" dirty="0" err="1" smtClean="0">
                <a:sym typeface="Wingdings" panose="05000000000000000000" pitchFamily="2" charset="2"/>
              </a:rPr>
              <a:t>nöropatiler</a:t>
            </a:r>
            <a:endParaRPr lang="tr-TR" sz="2400" dirty="0" smtClean="0"/>
          </a:p>
          <a:p>
            <a:r>
              <a:rPr lang="tr-TR" sz="2400" dirty="0" smtClean="0"/>
              <a:t>Baş hareketleri ve rotasyonu gözlenmeli</a:t>
            </a:r>
          </a:p>
          <a:p>
            <a:pPr marL="0" indent="0">
              <a:buNone/>
            </a:pPr>
            <a:r>
              <a:rPr lang="tr-TR" sz="2400" dirty="0"/>
              <a:t> </a:t>
            </a:r>
            <a:r>
              <a:rPr lang="tr-TR" sz="2400" dirty="0" smtClean="0"/>
              <a:t>    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err="1" smtClean="0">
                <a:sym typeface="Wingdings" panose="05000000000000000000" pitchFamily="2" charset="2"/>
              </a:rPr>
              <a:t>tortikoliz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25098" r="9961" b="16392"/>
          <a:stretch/>
        </p:blipFill>
        <p:spPr>
          <a:xfrm>
            <a:off x="8659579" y="527125"/>
            <a:ext cx="2424710" cy="266789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6" y="3852274"/>
            <a:ext cx="3887096" cy="21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Fizik 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1446" y="1690688"/>
            <a:ext cx="11095148" cy="41399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b="1" i="1" dirty="0" err="1" smtClean="0"/>
              <a:t>Palpasyon</a:t>
            </a:r>
            <a:r>
              <a:rPr lang="tr-TR" sz="2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Baş ve boyun yapıları 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Major</a:t>
            </a:r>
            <a:r>
              <a:rPr lang="tr-TR" sz="2400" dirty="0" smtClean="0"/>
              <a:t> kemik çıkıntıları ve yumuşak dokular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Spinal</a:t>
            </a:r>
            <a:r>
              <a:rPr lang="tr-TR" sz="2400" dirty="0" smtClean="0"/>
              <a:t> proses ve faset eklemler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Tetik noktaların </a:t>
            </a:r>
            <a:r>
              <a:rPr lang="tr-TR" sz="2400" dirty="0" err="1" smtClean="0"/>
              <a:t>palpasyonu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487" y="537883"/>
            <a:ext cx="4665513" cy="574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Fizik 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9246" y="1344707"/>
            <a:ext cx="11187953" cy="5357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Hareket Aralığı (ROM)</a:t>
            </a:r>
          </a:p>
          <a:p>
            <a:pPr marL="0" indent="0">
              <a:buNone/>
            </a:pPr>
            <a:r>
              <a:rPr lang="tr-TR" sz="2400" dirty="0" smtClean="0"/>
              <a:t>Normal hareket sınırları</a:t>
            </a:r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b="1" i="1" dirty="0"/>
          </a:p>
          <a:p>
            <a:pPr marL="0" indent="0">
              <a:buNone/>
            </a:pPr>
            <a:endParaRPr lang="tr-TR" sz="2400" b="1" i="1" dirty="0" smtClean="0"/>
          </a:p>
          <a:p>
            <a:pPr marL="0" indent="0">
              <a:buNone/>
            </a:pPr>
            <a:endParaRPr lang="tr-TR" sz="2400" b="1" i="1" dirty="0"/>
          </a:p>
          <a:p>
            <a:pPr marL="0" indent="0">
              <a:buNone/>
            </a:pPr>
            <a:endParaRPr lang="tr-TR" sz="2400" b="1" i="1" dirty="0" smtClean="0"/>
          </a:p>
          <a:p>
            <a:r>
              <a:rPr lang="tr-TR" sz="2400" dirty="0"/>
              <a:t>ROM genelde tüm mekanik ağrı tiplerinde </a:t>
            </a:r>
            <a:r>
              <a:rPr lang="tr-TR" sz="2400" dirty="0" smtClean="0"/>
              <a:t>kısıtlı</a:t>
            </a:r>
          </a:p>
          <a:p>
            <a:r>
              <a:rPr lang="tr-TR" altLang="tr-TR" sz="2400" dirty="0"/>
              <a:t>Mekanik nedenler asimetrik hareket kısıtlığı yapar ve hareketle ağrı </a:t>
            </a:r>
            <a:r>
              <a:rPr lang="tr-TR" altLang="tr-TR" sz="2400" dirty="0" smtClean="0"/>
              <a:t>artar</a:t>
            </a:r>
          </a:p>
          <a:p>
            <a:r>
              <a:rPr lang="tr-TR" altLang="tr-TR" sz="2400" dirty="0" err="1"/>
              <a:t>İnflamatuar</a:t>
            </a:r>
            <a:r>
              <a:rPr lang="tr-TR" altLang="tr-TR" sz="2400" dirty="0"/>
              <a:t> veya </a:t>
            </a:r>
            <a:r>
              <a:rPr lang="tr-TR" altLang="tr-TR" sz="2400" dirty="0" err="1"/>
              <a:t>neoplastik</a:t>
            </a:r>
            <a:r>
              <a:rPr lang="tr-TR" altLang="tr-TR" sz="2400" dirty="0"/>
              <a:t> hastalıklarda ise yaygın ağrı ve simetrik olarak hareket azlığı vardır </a:t>
            </a:r>
          </a:p>
          <a:p>
            <a:pPr marL="0" indent="0">
              <a:buNone/>
            </a:pPr>
            <a:r>
              <a:rPr lang="tr-TR" sz="2400" dirty="0" err="1" smtClean="0"/>
              <a:t>Foraminal</a:t>
            </a:r>
            <a:r>
              <a:rPr lang="tr-TR" sz="2400" dirty="0" smtClean="0"/>
              <a:t> </a:t>
            </a:r>
            <a:r>
              <a:rPr lang="tr-TR" sz="2400" dirty="0" err="1"/>
              <a:t>stenoz</a:t>
            </a:r>
            <a:r>
              <a:rPr lang="tr-TR" sz="2400" dirty="0"/>
              <a:t>/</a:t>
            </a:r>
            <a:r>
              <a:rPr lang="tr-TR" sz="2400" dirty="0" err="1"/>
              <a:t>radikulopati</a:t>
            </a:r>
            <a:r>
              <a:rPr lang="tr-TR" sz="2400" dirty="0"/>
              <a:t> </a:t>
            </a:r>
            <a:r>
              <a:rPr lang="tr-TR" sz="2400" dirty="0">
                <a:sym typeface="Wingdings" panose="05000000000000000000" pitchFamily="2" charset="2"/>
              </a:rPr>
              <a:t> boynun etkilenen tarafa </a:t>
            </a:r>
            <a:r>
              <a:rPr lang="tr-TR" sz="2400" dirty="0" err="1">
                <a:sym typeface="Wingdings" panose="05000000000000000000" pitchFamily="2" charset="2"/>
              </a:rPr>
              <a:t>fleksiyonunda</a:t>
            </a:r>
            <a:r>
              <a:rPr lang="tr-TR" sz="2400" dirty="0">
                <a:sym typeface="Wingdings" panose="05000000000000000000" pitchFamily="2" charset="2"/>
              </a:rPr>
              <a:t> kolda </a:t>
            </a:r>
            <a:r>
              <a:rPr lang="tr-TR" sz="2400" dirty="0" smtClean="0">
                <a:sym typeface="Wingdings" panose="05000000000000000000" pitchFamily="2" charset="2"/>
              </a:rPr>
              <a:t>ağrı</a:t>
            </a:r>
          </a:p>
          <a:p>
            <a:pPr marL="0" indent="0">
              <a:buNone/>
            </a:pPr>
            <a:endParaRPr lang="tr-TR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tr-TR" sz="2400" b="1" i="1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2602049" y="2241118"/>
            <a:ext cx="6059157" cy="19795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Ekstansiyon</a:t>
            </a:r>
            <a:r>
              <a:rPr lang="tr-TR" dirty="0" smtClean="0">
                <a:solidFill>
                  <a:schemeClr val="tx1"/>
                </a:solidFill>
              </a:rPr>
              <a:t> 70° ( çene yukarı tavana doğru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Fleksiyon</a:t>
            </a:r>
            <a:r>
              <a:rPr lang="tr-TR" dirty="0" smtClean="0">
                <a:solidFill>
                  <a:schemeClr val="tx1"/>
                </a:solidFill>
              </a:rPr>
              <a:t> 60° ( çene göğüste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>
                <a:solidFill>
                  <a:schemeClr val="tx1"/>
                </a:solidFill>
              </a:rPr>
              <a:t>Lateral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r>
              <a:rPr lang="tr-TR" dirty="0" err="1" smtClean="0">
                <a:solidFill>
                  <a:schemeClr val="tx1"/>
                </a:solidFill>
              </a:rPr>
              <a:t>fleksiyon</a:t>
            </a:r>
            <a:r>
              <a:rPr lang="tr-TR" dirty="0" smtClean="0">
                <a:solidFill>
                  <a:schemeClr val="tx1"/>
                </a:solidFill>
              </a:rPr>
              <a:t> yaklaşık 45° ( kulak omuza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>
                <a:solidFill>
                  <a:schemeClr val="tx1"/>
                </a:solidFill>
              </a:rPr>
              <a:t>Rotasyon yaklaşık 80 ° (sağa ve sola bakarken )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810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Fizik 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26440" y="2506345"/>
            <a:ext cx="10408920" cy="2614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Nörolojik muayene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Yürüyüş, kuvvet, duyu ve refleks muayeneleri yapılmalı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Üst </a:t>
            </a:r>
            <a:r>
              <a:rPr lang="tr-TR" sz="2400" dirty="0" err="1" smtClean="0"/>
              <a:t>ekstremite</a:t>
            </a:r>
            <a:r>
              <a:rPr lang="tr-TR" sz="2400" dirty="0" smtClean="0"/>
              <a:t> motor muayenesi ( C5, C6, C7, C8 ve T1 )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Üst motor nöron bulguları (</a:t>
            </a:r>
            <a:r>
              <a:rPr lang="tr-TR" sz="2400" dirty="0" err="1" smtClean="0"/>
              <a:t>Hoffman</a:t>
            </a:r>
            <a:r>
              <a:rPr lang="tr-TR" sz="2400" dirty="0" smtClean="0"/>
              <a:t> işareti ,DTR , </a:t>
            </a:r>
            <a:r>
              <a:rPr lang="tr-TR" sz="2400" dirty="0" err="1" smtClean="0"/>
              <a:t>babinski</a:t>
            </a:r>
            <a:r>
              <a:rPr lang="tr-TR" sz="2400" dirty="0" smtClean="0"/>
              <a:t> )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6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3402372"/>
              </p:ext>
            </p:extLst>
          </p:nvPr>
        </p:nvGraphicFramePr>
        <p:xfrm>
          <a:off x="914402" y="311824"/>
          <a:ext cx="10112988" cy="6384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54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54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95789">
                <a:tc gridSpan="6">
                  <a:txBody>
                    <a:bodyPr/>
                    <a:lstStyle/>
                    <a:p>
                      <a:r>
                        <a:rPr lang="tr-TR" sz="1800" dirty="0" smtClean="0">
                          <a:solidFill>
                            <a:schemeClr val="tx1"/>
                          </a:solidFill>
                        </a:rPr>
                        <a:t>ÜST EKSTREMİTE MOTOR VE SENSORİAL İNERVASYONLARI</a:t>
                      </a:r>
                      <a:endParaRPr lang="tr-T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9" marB="45719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789">
                <a:tc>
                  <a:txBody>
                    <a:bodyPr/>
                    <a:lstStyle/>
                    <a:p>
                      <a:r>
                        <a:rPr lang="tr-TR" sz="1600" b="1" dirty="0" smtClean="0"/>
                        <a:t>Disk Seviyesi</a:t>
                      </a:r>
                      <a:endParaRPr lang="tr-TR" sz="16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/>
                        <a:t>Etkilenen Kök</a:t>
                      </a:r>
                      <a:endParaRPr lang="tr-TR" sz="16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/>
                        <a:t>Ağrı Yayılımı</a:t>
                      </a:r>
                      <a:endParaRPr lang="tr-TR" sz="16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/>
                        <a:t>Motor Kayıp </a:t>
                      </a:r>
                      <a:endParaRPr lang="tr-TR" sz="16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/>
                        <a:t>Duyu Kaybı</a:t>
                      </a:r>
                      <a:endParaRPr lang="tr-TR" sz="16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b="1" dirty="0" smtClean="0"/>
                        <a:t>Refleks Kaybı</a:t>
                      </a:r>
                      <a:endParaRPr lang="tr-TR" sz="16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035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C4-5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C5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Skapula</a:t>
                      </a:r>
                      <a:r>
                        <a:rPr lang="tr-TR" sz="1400" b="1" baseline="0" dirty="0" smtClean="0"/>
                        <a:t> </a:t>
                      </a:r>
                      <a:r>
                        <a:rPr lang="tr-TR" sz="1400" b="1" baseline="0" dirty="0" err="1" smtClean="0"/>
                        <a:t>mediali,kol</a:t>
                      </a:r>
                      <a:r>
                        <a:rPr lang="tr-TR" sz="1400" b="1" baseline="0" dirty="0" smtClean="0"/>
                        <a:t> </a:t>
                      </a:r>
                      <a:r>
                        <a:rPr lang="tr-TR" sz="1400" b="1" baseline="0" dirty="0" err="1" smtClean="0"/>
                        <a:t>laterali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Supraspinatus</a:t>
                      </a:r>
                      <a:r>
                        <a:rPr lang="tr-TR" sz="1400" b="1" dirty="0" smtClean="0"/>
                        <a:t>, </a:t>
                      </a:r>
                      <a:r>
                        <a:rPr lang="tr-TR" sz="1400" b="1" dirty="0" err="1" smtClean="0"/>
                        <a:t>infraspinatus</a:t>
                      </a:r>
                      <a:r>
                        <a:rPr lang="tr-TR" sz="1400" b="1" dirty="0" smtClean="0"/>
                        <a:t>, </a:t>
                      </a:r>
                      <a:r>
                        <a:rPr lang="tr-TR" sz="1400" b="1" dirty="0" err="1" smtClean="0"/>
                        <a:t>deltoid</a:t>
                      </a:r>
                      <a:r>
                        <a:rPr lang="tr-TR" sz="1400" b="1" dirty="0" smtClean="0"/>
                        <a:t> </a:t>
                      </a:r>
                    </a:p>
                    <a:p>
                      <a:r>
                        <a:rPr lang="tr-TR" sz="1400" b="1" dirty="0" smtClean="0"/>
                        <a:t>( omuz </a:t>
                      </a:r>
                      <a:r>
                        <a:rPr lang="tr-TR" sz="1400" b="1" dirty="0" err="1" smtClean="0"/>
                        <a:t>abduksiyonu</a:t>
                      </a:r>
                      <a:r>
                        <a:rPr lang="tr-TR" sz="1400" b="1" dirty="0" smtClean="0"/>
                        <a:t>)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Kolun </a:t>
                      </a:r>
                      <a:r>
                        <a:rPr lang="tr-TR" sz="1400" b="1" dirty="0" err="1" smtClean="0"/>
                        <a:t>laterali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Biceps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456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C5-6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C6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Ön kol</a:t>
                      </a:r>
                      <a:r>
                        <a:rPr lang="tr-TR" sz="1400" b="1" baseline="0" dirty="0" smtClean="0"/>
                        <a:t> </a:t>
                      </a:r>
                      <a:r>
                        <a:rPr lang="tr-TR" sz="1400" b="1" baseline="0" dirty="0" err="1" smtClean="0"/>
                        <a:t>laterali</a:t>
                      </a:r>
                      <a:r>
                        <a:rPr lang="tr-TR" sz="1400" b="1" baseline="0" dirty="0" smtClean="0"/>
                        <a:t>, 1. Ve 2. Parmak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Biceps</a:t>
                      </a:r>
                      <a:r>
                        <a:rPr lang="tr-TR" sz="1400" b="1" dirty="0" smtClean="0"/>
                        <a:t>, </a:t>
                      </a:r>
                      <a:r>
                        <a:rPr lang="tr-TR" sz="1400" b="1" dirty="0" err="1" smtClean="0"/>
                        <a:t>brakioradialis</a:t>
                      </a:r>
                      <a:r>
                        <a:rPr lang="tr-TR" sz="1400" b="1" dirty="0" smtClean="0"/>
                        <a:t>, el bileği </a:t>
                      </a:r>
                      <a:r>
                        <a:rPr lang="tr-TR" sz="1400" b="1" dirty="0" err="1" smtClean="0"/>
                        <a:t>ekstansiyonu</a:t>
                      </a:r>
                      <a:endParaRPr lang="tr-TR" sz="1400" b="1" dirty="0" smtClean="0"/>
                    </a:p>
                    <a:p>
                      <a:r>
                        <a:rPr lang="tr-TR" sz="1400" b="1" dirty="0" smtClean="0"/>
                        <a:t>(dirsek </a:t>
                      </a:r>
                      <a:r>
                        <a:rPr lang="tr-TR" sz="1400" b="1" dirty="0" err="1" smtClean="0"/>
                        <a:t>fleksiyonu</a:t>
                      </a:r>
                      <a:r>
                        <a:rPr lang="tr-TR" sz="1400" b="1" dirty="0" smtClean="0"/>
                        <a:t>)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1. ve 2. parmak 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Biceps</a:t>
                      </a:r>
                      <a:r>
                        <a:rPr lang="tr-TR" sz="1400" b="1" dirty="0" smtClean="0"/>
                        <a:t> ve </a:t>
                      </a:r>
                      <a:r>
                        <a:rPr lang="tr-TR" sz="1400" b="1" dirty="0" err="1" smtClean="0"/>
                        <a:t>brakioradialis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8942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C6-7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C7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Skapula</a:t>
                      </a:r>
                      <a:r>
                        <a:rPr lang="tr-TR" sz="1400" b="1" dirty="0" smtClean="0"/>
                        <a:t> </a:t>
                      </a:r>
                      <a:r>
                        <a:rPr lang="tr-TR" sz="1400" b="1" dirty="0" err="1" smtClean="0"/>
                        <a:t>mediali</a:t>
                      </a:r>
                      <a:r>
                        <a:rPr lang="tr-TR" sz="1400" b="1" dirty="0" smtClean="0"/>
                        <a:t>, omuz, </a:t>
                      </a:r>
                      <a:r>
                        <a:rPr lang="tr-TR" sz="1400" b="1" dirty="0" err="1" smtClean="0"/>
                        <a:t>aksilla</a:t>
                      </a:r>
                      <a:r>
                        <a:rPr lang="tr-TR" sz="1400" b="1" dirty="0" smtClean="0"/>
                        <a:t>,</a:t>
                      </a:r>
                      <a:r>
                        <a:rPr lang="tr-TR" sz="1400" b="1" baseline="0" dirty="0" smtClean="0"/>
                        <a:t> kolun </a:t>
                      </a:r>
                      <a:r>
                        <a:rPr lang="tr-TR" sz="1400" b="1" baseline="0" dirty="0" err="1" smtClean="0"/>
                        <a:t>posterolaterali</a:t>
                      </a:r>
                      <a:r>
                        <a:rPr lang="tr-TR" sz="1400" b="1" baseline="0" dirty="0" smtClean="0"/>
                        <a:t>, ön kol </a:t>
                      </a:r>
                      <a:r>
                        <a:rPr lang="tr-TR" sz="1400" b="1" baseline="0" dirty="0" err="1" smtClean="0"/>
                        <a:t>posterioru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Triceps</a:t>
                      </a:r>
                      <a:r>
                        <a:rPr lang="tr-TR" sz="1400" b="1" dirty="0" smtClean="0"/>
                        <a:t>,</a:t>
                      </a:r>
                      <a:r>
                        <a:rPr lang="tr-TR" sz="1400" b="1" baseline="0" dirty="0" smtClean="0"/>
                        <a:t> el bileği </a:t>
                      </a:r>
                      <a:r>
                        <a:rPr lang="tr-TR" sz="1400" b="1" baseline="0" dirty="0" err="1" smtClean="0"/>
                        <a:t>fleksörleri</a:t>
                      </a:r>
                      <a:r>
                        <a:rPr lang="tr-TR" sz="1400" b="1" baseline="0" dirty="0" smtClean="0"/>
                        <a:t>, parmak </a:t>
                      </a:r>
                      <a:r>
                        <a:rPr lang="tr-TR" sz="1400" b="1" baseline="0" dirty="0" err="1" smtClean="0"/>
                        <a:t>ekstansörleri</a:t>
                      </a:r>
                      <a:endParaRPr lang="tr-TR" sz="1400" b="1" baseline="0" dirty="0" smtClean="0"/>
                    </a:p>
                    <a:p>
                      <a:r>
                        <a:rPr lang="tr-TR" sz="1400" b="1" baseline="0" dirty="0" smtClean="0"/>
                        <a:t>(dirsek </a:t>
                      </a:r>
                      <a:r>
                        <a:rPr lang="tr-TR" sz="1400" b="1" baseline="0" dirty="0" err="1" smtClean="0"/>
                        <a:t>ekstansiyonu</a:t>
                      </a:r>
                      <a:r>
                        <a:rPr lang="tr-TR" sz="1400" b="1" baseline="0" dirty="0" smtClean="0"/>
                        <a:t>)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Ön kol </a:t>
                      </a:r>
                      <a:r>
                        <a:rPr lang="tr-TR" sz="1400" b="1" dirty="0" err="1" smtClean="0"/>
                        <a:t>posterioru</a:t>
                      </a:r>
                      <a:r>
                        <a:rPr lang="tr-TR" sz="1400" b="1" dirty="0" smtClean="0"/>
                        <a:t>,</a:t>
                      </a:r>
                      <a:r>
                        <a:rPr lang="tr-TR" sz="1400" b="1" baseline="0" dirty="0" smtClean="0"/>
                        <a:t> 3. Parmak 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err="1" smtClean="0"/>
                        <a:t>Triceps</a:t>
                      </a:r>
                      <a:r>
                        <a:rPr lang="tr-TR" sz="1400" b="1" dirty="0" smtClean="0"/>
                        <a:t> 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79962"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C7-T1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C8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Omuz,</a:t>
                      </a:r>
                      <a:r>
                        <a:rPr lang="tr-TR" sz="1400" b="1" baseline="0" dirty="0" smtClean="0"/>
                        <a:t> ön kol </a:t>
                      </a:r>
                      <a:r>
                        <a:rPr lang="tr-TR" sz="1400" b="1" baseline="0" dirty="0" err="1" smtClean="0"/>
                        <a:t>mediali</a:t>
                      </a:r>
                      <a:r>
                        <a:rPr lang="tr-TR" sz="1400" b="1" baseline="0" dirty="0" smtClean="0"/>
                        <a:t>, 5. parmak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El </a:t>
                      </a:r>
                      <a:r>
                        <a:rPr lang="tr-TR" sz="1400" b="1" dirty="0" err="1" smtClean="0"/>
                        <a:t>intrensekleri</a:t>
                      </a:r>
                      <a:r>
                        <a:rPr lang="tr-TR" sz="1400" b="1" dirty="0" smtClean="0"/>
                        <a:t>,</a:t>
                      </a:r>
                      <a:r>
                        <a:rPr lang="tr-TR" sz="1400" b="1" baseline="0" dirty="0" smtClean="0"/>
                        <a:t> </a:t>
                      </a:r>
                      <a:r>
                        <a:rPr lang="tr-TR" sz="1400" b="1" baseline="0" dirty="0" err="1" smtClean="0"/>
                        <a:t>fleksör</a:t>
                      </a:r>
                      <a:r>
                        <a:rPr lang="tr-TR" sz="1400" b="1" baseline="0" dirty="0" smtClean="0"/>
                        <a:t> </a:t>
                      </a:r>
                      <a:r>
                        <a:rPr lang="tr-TR" sz="1400" b="1" baseline="0" dirty="0" err="1" smtClean="0"/>
                        <a:t>dijitorum</a:t>
                      </a:r>
                      <a:r>
                        <a:rPr lang="tr-TR" sz="1400" b="1" baseline="0" dirty="0" smtClean="0"/>
                        <a:t> </a:t>
                      </a:r>
                      <a:r>
                        <a:rPr lang="tr-TR" sz="1400" b="1" baseline="0" dirty="0" err="1" smtClean="0"/>
                        <a:t>profundus</a:t>
                      </a:r>
                      <a:endParaRPr lang="tr-TR" sz="1400" b="1" baseline="0" dirty="0" smtClean="0"/>
                    </a:p>
                    <a:p>
                      <a:r>
                        <a:rPr lang="tr-TR" sz="1400" b="1" baseline="0" dirty="0" smtClean="0"/>
                        <a:t>(başparmak </a:t>
                      </a:r>
                      <a:r>
                        <a:rPr lang="tr-TR" sz="1400" b="1" baseline="0" dirty="0" err="1" smtClean="0"/>
                        <a:t>flex</a:t>
                      </a:r>
                      <a:r>
                        <a:rPr lang="tr-TR" sz="1400" b="1" baseline="0" dirty="0" smtClean="0"/>
                        <a:t>/</a:t>
                      </a:r>
                      <a:r>
                        <a:rPr lang="tr-TR" sz="1400" b="1" baseline="0" dirty="0" err="1" smtClean="0"/>
                        <a:t>oppozisyon</a:t>
                      </a:r>
                      <a:r>
                        <a:rPr lang="tr-TR" sz="1400" b="1" baseline="0" dirty="0" smtClean="0"/>
                        <a:t>)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400" b="1" dirty="0" smtClean="0"/>
                        <a:t>4 ve 5. parmaklar</a:t>
                      </a:r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sz="1400" b="1" dirty="0"/>
                    </a:p>
                  </a:txBody>
                  <a:tcPr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96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30624" y="226011"/>
            <a:ext cx="10515600" cy="1325563"/>
          </a:xfrm>
        </p:spPr>
        <p:txBody>
          <a:bodyPr/>
          <a:lstStyle/>
          <a:p>
            <a:r>
              <a:rPr lang="tr-TR" b="1" dirty="0"/>
              <a:t>Fizik muayene</a:t>
            </a:r>
            <a:endParaRPr lang="tr-TR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730624" y="129850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Üst </a:t>
            </a:r>
            <a:r>
              <a:rPr lang="tr-TR" dirty="0" err="1" smtClean="0"/>
              <a:t>ekstremite</a:t>
            </a:r>
            <a:r>
              <a:rPr lang="tr-TR" dirty="0" smtClean="0"/>
              <a:t> motor muayenesi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1502" y="864351"/>
            <a:ext cx="4962977" cy="67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Fizik muayene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41065" y="1463040"/>
            <a:ext cx="11241740" cy="5152913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/>
              <a:t>Üst motor nöron bulgularının muayenesinde DTR ayrıca üst </a:t>
            </a:r>
            <a:r>
              <a:rPr lang="tr-TR" dirty="0" err="1" smtClean="0"/>
              <a:t>ekstremite</a:t>
            </a:r>
            <a:r>
              <a:rPr lang="tr-TR" dirty="0" smtClean="0"/>
              <a:t> için </a:t>
            </a:r>
            <a:r>
              <a:rPr lang="tr-TR" dirty="0" err="1" smtClean="0"/>
              <a:t>Hoffman</a:t>
            </a:r>
            <a:r>
              <a:rPr lang="tr-TR" dirty="0" smtClean="0"/>
              <a:t> testi ve alt </a:t>
            </a:r>
            <a:r>
              <a:rPr lang="tr-TR" dirty="0" err="1" smtClean="0"/>
              <a:t>ekstremite</a:t>
            </a:r>
            <a:r>
              <a:rPr lang="tr-TR" dirty="0" smtClean="0"/>
              <a:t> muayenesi için </a:t>
            </a:r>
            <a:r>
              <a:rPr lang="tr-TR" dirty="0" err="1"/>
              <a:t>B</a:t>
            </a:r>
            <a:r>
              <a:rPr lang="tr-TR" dirty="0" err="1" smtClean="0"/>
              <a:t>abinski</a:t>
            </a:r>
            <a:r>
              <a:rPr lang="tr-TR" dirty="0" smtClean="0"/>
              <a:t> testi yapılmalı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5" y="2482999"/>
            <a:ext cx="4867275" cy="40005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84" y="2467606"/>
            <a:ext cx="4760258" cy="40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-17230" r="668" b="23655"/>
          <a:stretch/>
        </p:blipFill>
        <p:spPr>
          <a:xfrm>
            <a:off x="2306549" y="-529917"/>
            <a:ext cx="7222646" cy="6349156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91966" y="6432697"/>
            <a:ext cx="4114800" cy="365125"/>
          </a:xfrm>
        </p:spPr>
        <p:txBody>
          <a:bodyPr/>
          <a:lstStyle/>
          <a:p>
            <a:r>
              <a:rPr lang="en-US" dirty="0" smtClean="0"/>
              <a:t>Steven P Cohen, Epidemiology Diagnosis and Treatment of Neck Pain, mayo </a:t>
            </a:r>
            <a:r>
              <a:rPr lang="en-US" dirty="0" err="1" smtClean="0"/>
              <a:t>clin</a:t>
            </a:r>
            <a:r>
              <a:rPr lang="en-US" dirty="0" smtClean="0"/>
              <a:t> proc. 2015; 90 (2):284-299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719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Başlık 1"/>
          <p:cNvSpPr>
            <a:spLocks noGrp="1"/>
          </p:cNvSpPr>
          <p:nvPr>
            <p:ph type="title"/>
          </p:nvPr>
        </p:nvSpPr>
        <p:spPr>
          <a:xfrm>
            <a:off x="761346" y="922116"/>
            <a:ext cx="8596668" cy="1320800"/>
          </a:xfrm>
        </p:spPr>
        <p:txBody>
          <a:bodyPr/>
          <a:lstStyle/>
          <a:p>
            <a:r>
              <a:rPr lang="tr-TR" altLang="tr-TR" sz="3200" b="1" dirty="0" smtClean="0"/>
              <a:t>Amaç</a:t>
            </a:r>
          </a:p>
        </p:txBody>
      </p:sp>
      <p:sp>
        <p:nvSpPr>
          <p:cNvPr id="3075" name="İçerik Yer Tutucusu 2"/>
          <p:cNvSpPr>
            <a:spLocks noGrp="1"/>
          </p:cNvSpPr>
          <p:nvPr>
            <p:ph idx="1"/>
          </p:nvPr>
        </p:nvSpPr>
        <p:spPr>
          <a:xfrm>
            <a:off x="761346" y="2181827"/>
            <a:ext cx="8229600" cy="4068763"/>
          </a:xfrm>
        </p:spPr>
        <p:txBody>
          <a:bodyPr>
            <a:normAutofit/>
          </a:bodyPr>
          <a:lstStyle/>
          <a:p>
            <a:r>
              <a:rPr lang="tr-TR" altLang="tr-TR" sz="2400" dirty="0" smtClean="0"/>
              <a:t>Boyun ağrısına klinik yaklaşım hakkında bilgi vermek</a:t>
            </a:r>
          </a:p>
        </p:txBody>
      </p:sp>
    </p:spTree>
    <p:extLst>
      <p:ext uri="{BB962C8B-B14F-4D97-AF65-F5344CB8AC3E}">
        <p14:creationId xmlns:p14="http://schemas.microsoft.com/office/powerpoint/2010/main" val="343335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'Hermitte Sig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6225" y="1027113"/>
            <a:ext cx="6557963" cy="4918075"/>
          </a:xfrm>
        </p:spPr>
      </p:pic>
    </p:spTree>
    <p:extLst>
      <p:ext uri="{BB962C8B-B14F-4D97-AF65-F5344CB8AC3E}">
        <p14:creationId xmlns:p14="http://schemas.microsoft.com/office/powerpoint/2010/main" val="60541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urling's Te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2538" y="798513"/>
            <a:ext cx="6732587" cy="5049837"/>
          </a:xfrm>
        </p:spPr>
      </p:pic>
    </p:spTree>
    <p:extLst>
      <p:ext uri="{BB962C8B-B14F-4D97-AF65-F5344CB8AC3E}">
        <p14:creationId xmlns:p14="http://schemas.microsoft.com/office/powerpoint/2010/main" val="24998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ffman's sign positi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888" y="850900"/>
            <a:ext cx="6889750" cy="5167313"/>
          </a:xfrm>
        </p:spPr>
      </p:pic>
    </p:spTree>
    <p:extLst>
      <p:ext uri="{BB962C8B-B14F-4D97-AF65-F5344CB8AC3E}">
        <p14:creationId xmlns:p14="http://schemas.microsoft.com/office/powerpoint/2010/main" val="186286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yagram"/>
          <p:cNvGraphicFramePr/>
          <p:nvPr>
            <p:extLst>
              <p:ext uri="{D42A27DB-BD31-4B8C-83A1-F6EECF244321}">
                <p14:modId xmlns:p14="http://schemas.microsoft.com/office/powerpoint/2010/main" val="1657347554"/>
              </p:ext>
            </p:extLst>
          </p:nvPr>
        </p:nvGraphicFramePr>
        <p:xfrm>
          <a:off x="1676400" y="0"/>
          <a:ext cx="8763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8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9880" y="680085"/>
            <a:ext cx="10515600" cy="1325563"/>
          </a:xfrm>
        </p:spPr>
        <p:txBody>
          <a:bodyPr/>
          <a:lstStyle/>
          <a:p>
            <a:r>
              <a:rPr lang="tr-TR" b="1" dirty="0" smtClean="0"/>
              <a:t>Tanısal Testler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6280" y="2158049"/>
            <a:ext cx="10358120" cy="30641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err="1" smtClean="0"/>
              <a:t>Anamnez</a:t>
            </a:r>
            <a:r>
              <a:rPr lang="tr-TR" sz="2400" dirty="0" smtClean="0"/>
              <a:t> ve fizik muayeneye dayanarak çok yaşlı hastalarda, </a:t>
            </a:r>
            <a:r>
              <a:rPr lang="tr-TR" sz="2400" dirty="0" err="1" smtClean="0"/>
              <a:t>romatolojik</a:t>
            </a:r>
            <a:r>
              <a:rPr lang="tr-TR" sz="2400" dirty="0" smtClean="0"/>
              <a:t> hastalık, enfeksiyon, </a:t>
            </a:r>
            <a:r>
              <a:rPr lang="tr-TR" sz="2400" dirty="0" err="1" smtClean="0"/>
              <a:t>malignite</a:t>
            </a:r>
            <a:r>
              <a:rPr lang="tr-TR" sz="2400" dirty="0"/>
              <a:t> </a:t>
            </a:r>
            <a:r>
              <a:rPr lang="tr-TR" sz="2400" dirty="0" smtClean="0"/>
              <a:t>veya </a:t>
            </a:r>
            <a:r>
              <a:rPr lang="tr-TR" sz="2400" dirty="0" err="1" smtClean="0"/>
              <a:t>non-spinal</a:t>
            </a:r>
            <a:r>
              <a:rPr lang="tr-TR" sz="2400" dirty="0" smtClean="0"/>
              <a:t> nedenlerden şüphelenildiğinde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Beyaz küre </a:t>
            </a:r>
            <a:r>
              <a:rPr lang="tr-TR" sz="2400" dirty="0"/>
              <a:t>sayımı, eritrosit </a:t>
            </a:r>
            <a:r>
              <a:rPr lang="tr-TR" sz="2400" dirty="0" err="1"/>
              <a:t>sedimentasyon</a:t>
            </a:r>
            <a:r>
              <a:rPr lang="tr-TR" sz="2400" dirty="0"/>
              <a:t> </a:t>
            </a:r>
            <a:r>
              <a:rPr lang="tr-TR" sz="2400" dirty="0" smtClean="0"/>
              <a:t>hızı , CRP , direk radyografi , EMG, MRG, BT, kemik taraması, </a:t>
            </a:r>
            <a:r>
              <a:rPr lang="tr-TR" sz="2400" dirty="0" err="1" smtClean="0"/>
              <a:t>myelografi</a:t>
            </a:r>
            <a:r>
              <a:rPr lang="tr-TR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9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2269" y="497626"/>
            <a:ext cx="10515600" cy="1325563"/>
          </a:xfrm>
        </p:spPr>
        <p:txBody>
          <a:bodyPr/>
          <a:lstStyle/>
          <a:p>
            <a:r>
              <a:rPr lang="tr-TR" b="1" dirty="0" smtClean="0"/>
              <a:t>Görüntüleme Yöntemleri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2269" y="1894309"/>
            <a:ext cx="11603187" cy="43399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err="1" smtClean="0"/>
              <a:t>Asemptomatik</a:t>
            </a:r>
            <a:r>
              <a:rPr lang="tr-TR" sz="2400" dirty="0" smtClean="0"/>
              <a:t> bireylerde %75’ </a:t>
            </a:r>
            <a:r>
              <a:rPr lang="tr-TR" sz="2400" dirty="0" err="1" smtClean="0"/>
              <a:t>lere</a:t>
            </a:r>
            <a:r>
              <a:rPr lang="tr-TR" sz="2400" dirty="0" smtClean="0"/>
              <a:t> varan oranlarda radyolojik değişiklikler </a:t>
            </a:r>
            <a:r>
              <a:rPr lang="tr-TR" sz="2400" dirty="0"/>
              <a:t>(</a:t>
            </a:r>
            <a:r>
              <a:rPr lang="tr-TR" sz="2400" dirty="0" err="1"/>
              <a:t>annüler</a:t>
            </a:r>
            <a:r>
              <a:rPr lang="tr-TR" sz="2400" dirty="0"/>
              <a:t> </a:t>
            </a:r>
            <a:r>
              <a:rPr lang="tr-TR" sz="2400" dirty="0" smtClean="0"/>
              <a:t>yırtık vb</a:t>
            </a:r>
            <a:r>
              <a:rPr lang="tr-TR" sz="2400" dirty="0"/>
              <a:t>.) olduğu </a:t>
            </a:r>
            <a:r>
              <a:rPr lang="tr-TR" sz="2400" dirty="0" smtClean="0"/>
              <a:t>gösterilmiş*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T</a:t>
            </a:r>
            <a:r>
              <a:rPr lang="tr-TR" sz="2400" dirty="0" smtClean="0"/>
              <a:t>anı </a:t>
            </a:r>
            <a:r>
              <a:rPr lang="tr-TR" sz="2400" dirty="0"/>
              <a:t>ve tedavide karmaşa </a:t>
            </a:r>
            <a:r>
              <a:rPr lang="tr-TR" sz="2400" dirty="0" smtClean="0"/>
              <a:t>yaşanmaması için </a:t>
            </a:r>
            <a:r>
              <a:rPr lang="tr-TR" sz="2400" dirty="0" err="1"/>
              <a:t>endikasyon</a:t>
            </a:r>
            <a:r>
              <a:rPr lang="tr-TR" sz="2400" dirty="0"/>
              <a:t> dışı radyolojik tetkik </a:t>
            </a:r>
            <a:r>
              <a:rPr lang="tr-TR" sz="2400" dirty="0" smtClean="0"/>
              <a:t>istenmemesine özen gösterilmeli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Hastadaki radyolojik bulgular semptom ve fizik muayeneyle uyumluysa anlamlı kabul edilmeli</a:t>
            </a:r>
            <a:endParaRPr lang="tr-TR" sz="24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Takmaz Suna Akın, kronik bel-boyun ağrılı hastaya yaklaşım ve değerlendirme yöntemleri, TOTBİD Dergisi 2017;16:81-88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97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8120" y="619125"/>
            <a:ext cx="10515600" cy="1325563"/>
          </a:xfrm>
        </p:spPr>
        <p:txBody>
          <a:bodyPr/>
          <a:lstStyle/>
          <a:p>
            <a:r>
              <a:rPr lang="tr-TR" b="1" dirty="0"/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9636" y="1944688"/>
            <a:ext cx="10657764" cy="448627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tr-TR" altLang="tr-TR" sz="2400" dirty="0"/>
              <a:t>Akut, komplike olmayan, </a:t>
            </a:r>
            <a:r>
              <a:rPr lang="tr-TR" altLang="tr-TR" sz="2400" dirty="0" err="1"/>
              <a:t>nonradiküler</a:t>
            </a:r>
            <a:r>
              <a:rPr lang="tr-TR" altLang="tr-TR" sz="2400" dirty="0"/>
              <a:t>, </a:t>
            </a:r>
            <a:r>
              <a:rPr lang="tr-TR" altLang="tr-TR" sz="2400" dirty="0" err="1"/>
              <a:t>nonmiyelopatik</a:t>
            </a:r>
            <a:r>
              <a:rPr lang="tr-TR" altLang="tr-TR" sz="2400" dirty="0"/>
              <a:t>, </a:t>
            </a:r>
            <a:r>
              <a:rPr lang="tr-TR" altLang="tr-TR" sz="2400" dirty="0" err="1"/>
              <a:t>atravmatik</a:t>
            </a:r>
            <a:r>
              <a:rPr lang="tr-TR" altLang="tr-TR" sz="2400" dirty="0"/>
              <a:t> boyun ağrıları </a:t>
            </a:r>
          </a:p>
          <a:p>
            <a:pPr lvl="1">
              <a:lnSpc>
                <a:spcPct val="150000"/>
              </a:lnSpc>
            </a:pPr>
            <a:r>
              <a:rPr lang="tr-TR" altLang="tr-TR" dirty="0"/>
              <a:t>Görüntüleme gerektirmez  </a:t>
            </a:r>
          </a:p>
          <a:p>
            <a:pPr lvl="1">
              <a:lnSpc>
                <a:spcPct val="150000"/>
              </a:lnSpc>
            </a:pPr>
            <a:r>
              <a:rPr lang="tr-TR" altLang="tr-TR" dirty="0"/>
              <a:t>Konservatif tedaviyle taburcu edilir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2400" dirty="0" smtClean="0"/>
              <a:t>Travma, </a:t>
            </a:r>
            <a:r>
              <a:rPr lang="tr-TR" altLang="tr-TR" sz="2400" dirty="0"/>
              <a:t>kronik ağrı, </a:t>
            </a:r>
            <a:r>
              <a:rPr lang="tr-TR" altLang="tr-TR" sz="2400" dirty="0" err="1"/>
              <a:t>malignite</a:t>
            </a:r>
            <a:r>
              <a:rPr lang="tr-TR" altLang="tr-TR" sz="2400" dirty="0"/>
              <a:t> veya geçirilmiş cerrahi operasyon öyküsü, </a:t>
            </a:r>
            <a:r>
              <a:rPr lang="tr-TR" altLang="tr-TR" sz="2400" dirty="0" err="1" smtClean="0"/>
              <a:t>romatolojik</a:t>
            </a:r>
            <a:r>
              <a:rPr lang="tr-TR" altLang="tr-TR" sz="2400" dirty="0" smtClean="0"/>
              <a:t> hastalık öyküsü </a:t>
            </a:r>
            <a:r>
              <a:rPr lang="tr-TR" altLang="tr-TR" sz="2400" dirty="0"/>
              <a:t>varsa </a:t>
            </a:r>
            <a:r>
              <a:rPr lang="tr-TR" altLang="tr-TR" sz="2400" dirty="0" smtClean="0"/>
              <a:t>görüntüleme </a:t>
            </a:r>
            <a:endParaRPr lang="tr-TR" altLang="tr-TR" sz="2400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8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9687" y="522680"/>
            <a:ext cx="10515600" cy="1325563"/>
          </a:xfrm>
        </p:spPr>
        <p:txBody>
          <a:bodyPr/>
          <a:lstStyle/>
          <a:p>
            <a:r>
              <a:rPr lang="tr-TR" b="1" dirty="0"/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5048" y="1534538"/>
            <a:ext cx="10848833" cy="481218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2400" dirty="0" smtClean="0"/>
              <a:t>Başlangıç görüntüleme tetkiki genelde düz radyografidir</a:t>
            </a:r>
          </a:p>
          <a:p>
            <a:pPr marL="0" indent="0">
              <a:lnSpc>
                <a:spcPct val="110000"/>
              </a:lnSpc>
              <a:buNone/>
            </a:pPr>
            <a:endParaRPr lang="tr-TR" sz="24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tr-TR" sz="2400" dirty="0" smtClean="0"/>
              <a:t>En sık bulgular</a:t>
            </a:r>
          </a:p>
          <a:p>
            <a:pPr>
              <a:lnSpc>
                <a:spcPct val="110000"/>
              </a:lnSpc>
            </a:pPr>
            <a:r>
              <a:rPr lang="tr-TR" sz="2400" dirty="0" err="1" smtClean="0"/>
              <a:t>Servikal</a:t>
            </a:r>
            <a:r>
              <a:rPr lang="tr-TR" sz="2400" dirty="0" smtClean="0"/>
              <a:t> </a:t>
            </a:r>
            <a:r>
              <a:rPr lang="tr-TR" sz="2400" dirty="0" err="1" smtClean="0"/>
              <a:t>lordozun</a:t>
            </a:r>
            <a:r>
              <a:rPr lang="tr-TR" sz="2400" dirty="0" smtClean="0"/>
              <a:t> kaybı</a:t>
            </a:r>
          </a:p>
          <a:p>
            <a:pPr>
              <a:lnSpc>
                <a:spcPct val="110000"/>
              </a:lnSpc>
            </a:pPr>
            <a:r>
              <a:rPr lang="tr-TR" sz="2400" dirty="0" smtClean="0"/>
              <a:t>Disk aralıklarının C4-C5 veya C5-C6 seviyelerinde </a:t>
            </a:r>
            <a:r>
              <a:rPr lang="tr-TR" sz="2400" dirty="0" err="1" smtClean="0"/>
              <a:t>dejeneratif</a:t>
            </a:r>
            <a:r>
              <a:rPr lang="tr-TR" sz="2400" dirty="0" smtClean="0"/>
              <a:t> değişiklikler</a:t>
            </a:r>
          </a:p>
          <a:p>
            <a:pPr marL="0" indent="0">
              <a:lnSpc>
                <a:spcPct val="110000"/>
              </a:lnSpc>
              <a:buNone/>
            </a:pPr>
            <a:endParaRPr lang="tr-TR" sz="24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tr-TR" sz="2400" dirty="0" smtClean="0"/>
              <a:t>Normal radyografi ve dirençli ağrı veya nörolojik yaralanma bulgusu olan </a:t>
            </a:r>
            <a:r>
              <a:rPr lang="tr-TR" sz="2400" dirty="0" err="1" smtClean="0"/>
              <a:t>whiplash</a:t>
            </a:r>
            <a:r>
              <a:rPr lang="tr-TR" sz="2400" dirty="0" smtClean="0"/>
              <a:t> yaralanmasına bağlı kronik ağrıda </a:t>
            </a:r>
            <a:r>
              <a:rPr lang="tr-TR" sz="2400" dirty="0" err="1" smtClean="0"/>
              <a:t>instabiliteyi</a:t>
            </a:r>
            <a:r>
              <a:rPr lang="tr-TR" sz="2400" dirty="0" smtClean="0"/>
              <a:t> ekarte etmek için </a:t>
            </a:r>
            <a:r>
              <a:rPr lang="tr-TR" sz="2400" dirty="0" err="1" smtClean="0"/>
              <a:t>lateral</a:t>
            </a:r>
            <a:r>
              <a:rPr lang="tr-TR" sz="2400" dirty="0" smtClean="0"/>
              <a:t> </a:t>
            </a:r>
            <a:r>
              <a:rPr lang="tr-TR" sz="2400" dirty="0" err="1" smtClean="0"/>
              <a:t>fleksiyon</a:t>
            </a:r>
            <a:r>
              <a:rPr lang="tr-TR" sz="2400" dirty="0" smtClean="0"/>
              <a:t>/</a:t>
            </a:r>
            <a:r>
              <a:rPr lang="tr-TR" sz="2400" dirty="0" err="1" smtClean="0"/>
              <a:t>ekstansiyon</a:t>
            </a:r>
            <a:r>
              <a:rPr lang="tr-TR" sz="2400" dirty="0" smtClean="0"/>
              <a:t> </a:t>
            </a:r>
            <a:r>
              <a:rPr lang="tr-TR" sz="2400" dirty="0" err="1" smtClean="0"/>
              <a:t>grafisi</a:t>
            </a:r>
            <a:r>
              <a:rPr lang="tr-TR" sz="2400" dirty="0" smtClean="0"/>
              <a:t>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1847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7498" y="437385"/>
            <a:ext cx="10515600" cy="1325563"/>
          </a:xfrm>
        </p:spPr>
        <p:txBody>
          <a:bodyPr/>
          <a:lstStyle/>
          <a:p>
            <a:r>
              <a:rPr lang="tr-TR" b="1" dirty="0"/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0058" y="2016948"/>
            <a:ext cx="11187709" cy="524911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2400" b="1" i="1" dirty="0" smtClean="0"/>
              <a:t>MRG</a:t>
            </a:r>
          </a:p>
          <a:p>
            <a:pPr>
              <a:lnSpc>
                <a:spcPct val="100000"/>
              </a:lnSpc>
            </a:pPr>
            <a:r>
              <a:rPr lang="tr-TR" sz="2400" dirty="0" smtClean="0"/>
              <a:t>Kırmızı </a:t>
            </a:r>
            <a:r>
              <a:rPr lang="tr-TR" sz="2400" dirty="0"/>
              <a:t>bayraklar </a:t>
            </a:r>
            <a:endParaRPr lang="tr-TR" sz="2400" dirty="0" smtClean="0"/>
          </a:p>
          <a:p>
            <a:pPr>
              <a:lnSpc>
                <a:spcPct val="100000"/>
              </a:lnSpc>
            </a:pPr>
            <a:r>
              <a:rPr lang="tr-TR" sz="2400" dirty="0" smtClean="0"/>
              <a:t>Nörolojik </a:t>
            </a:r>
            <a:r>
              <a:rPr lang="tr-TR" sz="2400" dirty="0" err="1" smtClean="0"/>
              <a:t>defisit</a:t>
            </a:r>
            <a:r>
              <a:rPr lang="tr-TR" sz="2400" dirty="0"/>
              <a:t> </a:t>
            </a:r>
            <a:r>
              <a:rPr lang="tr-TR" sz="2400" dirty="0" smtClean="0"/>
              <a:t>veya </a:t>
            </a:r>
            <a:r>
              <a:rPr lang="tr-TR" sz="2400" dirty="0" err="1"/>
              <a:t>progresif</a:t>
            </a:r>
            <a:r>
              <a:rPr lang="tr-TR" sz="2400" dirty="0"/>
              <a:t> nörolojik </a:t>
            </a:r>
            <a:r>
              <a:rPr lang="tr-TR" sz="2400" dirty="0" err="1" smtClean="0"/>
              <a:t>defisit</a:t>
            </a:r>
            <a:r>
              <a:rPr lang="tr-TR" sz="2400" dirty="0" smtClean="0"/>
              <a:t> </a:t>
            </a:r>
          </a:p>
          <a:p>
            <a:pPr>
              <a:lnSpc>
                <a:spcPct val="100000"/>
              </a:lnSpc>
            </a:pPr>
            <a:r>
              <a:rPr lang="tr-TR" sz="2400" dirty="0" err="1"/>
              <a:t>R</a:t>
            </a:r>
            <a:r>
              <a:rPr lang="tr-TR" sz="2400" dirty="0" err="1" smtClean="0"/>
              <a:t>adikülopati</a:t>
            </a:r>
            <a:r>
              <a:rPr lang="tr-TR" sz="2400" dirty="0" smtClean="0"/>
              <a:t> </a:t>
            </a:r>
            <a:r>
              <a:rPr lang="tr-TR" sz="2400" dirty="0"/>
              <a:t>veya </a:t>
            </a:r>
            <a:r>
              <a:rPr lang="tr-TR" sz="2400" dirty="0" err="1" smtClean="0"/>
              <a:t>miyelopati</a:t>
            </a:r>
            <a:r>
              <a:rPr lang="tr-TR" sz="2400" dirty="0" smtClean="0"/>
              <a:t> şüphesi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/>
              <a:t>D</a:t>
            </a:r>
            <a:r>
              <a:rPr lang="tr-TR" sz="2400" dirty="0" smtClean="0"/>
              <a:t>isk </a:t>
            </a:r>
            <a:r>
              <a:rPr lang="tr-TR" sz="2400" dirty="0"/>
              <a:t>hastalıkları ve </a:t>
            </a:r>
            <a:r>
              <a:rPr lang="tr-TR" sz="2400" dirty="0" err="1"/>
              <a:t>hernilerinin</a:t>
            </a:r>
            <a:r>
              <a:rPr lang="tr-TR" sz="2400" dirty="0"/>
              <a:t> </a:t>
            </a:r>
            <a:r>
              <a:rPr lang="tr-TR" sz="2400" dirty="0" smtClean="0"/>
              <a:t>görüntülenmesi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/>
              <a:t>E</a:t>
            </a:r>
            <a:r>
              <a:rPr lang="tr-TR" sz="2400" dirty="0" err="1" smtClean="0"/>
              <a:t>kstradural</a:t>
            </a:r>
            <a:r>
              <a:rPr lang="tr-TR" sz="2400" dirty="0" smtClean="0"/>
              <a:t> </a:t>
            </a:r>
            <a:r>
              <a:rPr lang="tr-TR" sz="2400" dirty="0" err="1"/>
              <a:t>neoplazinin</a:t>
            </a:r>
            <a:r>
              <a:rPr lang="tr-TR" sz="2400" dirty="0"/>
              <a:t> </a:t>
            </a:r>
            <a:r>
              <a:rPr lang="tr-TR" sz="2400" dirty="0" smtClean="0"/>
              <a:t>tanınması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/>
              <a:t>E</a:t>
            </a:r>
            <a:r>
              <a:rPr lang="tr-TR" sz="2400" dirty="0" smtClean="0"/>
              <a:t>ski </a:t>
            </a:r>
            <a:r>
              <a:rPr lang="tr-TR" sz="2400" dirty="0"/>
              <a:t>ve </a:t>
            </a:r>
            <a:r>
              <a:rPr lang="tr-TR" sz="2400" dirty="0" smtClean="0"/>
              <a:t>yeni </a:t>
            </a:r>
            <a:r>
              <a:rPr lang="tr-TR" sz="2400" dirty="0"/>
              <a:t>kırıklar ile enfeksiyonların </a:t>
            </a:r>
            <a:r>
              <a:rPr lang="tr-TR" sz="2400" dirty="0" smtClean="0"/>
              <a:t>ayırımı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441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7160" y="415925"/>
            <a:ext cx="10515600" cy="1325563"/>
          </a:xfrm>
        </p:spPr>
        <p:txBody>
          <a:bodyPr/>
          <a:lstStyle/>
          <a:p>
            <a:r>
              <a:rPr lang="tr-TR" b="1" dirty="0"/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1000" y="1876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400" b="1" i="1" dirty="0" smtClean="0"/>
              <a:t>BT</a:t>
            </a:r>
          </a:p>
          <a:p>
            <a:pPr>
              <a:lnSpc>
                <a:spcPct val="100000"/>
              </a:lnSpc>
            </a:pPr>
            <a:r>
              <a:rPr lang="tr-TR" sz="2400" dirty="0" smtClean="0"/>
              <a:t>Kemik </a:t>
            </a:r>
            <a:r>
              <a:rPr lang="tr-TR" sz="2400" dirty="0"/>
              <a:t>kanal morfolojisi ve </a:t>
            </a:r>
            <a:r>
              <a:rPr lang="tr-TR" sz="2400" dirty="0" smtClean="0"/>
              <a:t>yapısal/</a:t>
            </a:r>
            <a:r>
              <a:rPr lang="tr-TR" sz="2400" dirty="0" err="1" smtClean="0"/>
              <a:t>konjenital</a:t>
            </a:r>
            <a:r>
              <a:rPr lang="tr-TR" sz="2400" dirty="0" smtClean="0"/>
              <a:t> </a:t>
            </a:r>
            <a:r>
              <a:rPr lang="tr-TR" sz="2400" dirty="0" err="1"/>
              <a:t>vertebra</a:t>
            </a:r>
            <a:r>
              <a:rPr lang="tr-TR" sz="2400" dirty="0"/>
              <a:t> anomalilerinin </a:t>
            </a:r>
            <a:r>
              <a:rPr lang="tr-TR" sz="2400" dirty="0" smtClean="0"/>
              <a:t>görüntülenmesi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/>
              <a:t>S</a:t>
            </a:r>
            <a:r>
              <a:rPr lang="tr-TR" sz="2400" dirty="0" err="1" smtClean="0"/>
              <a:t>pinal</a:t>
            </a:r>
            <a:r>
              <a:rPr lang="tr-TR" sz="2400" dirty="0" smtClean="0"/>
              <a:t> </a:t>
            </a:r>
            <a:r>
              <a:rPr lang="tr-TR" sz="2400" dirty="0" err="1"/>
              <a:t>stenoz</a:t>
            </a:r>
            <a:r>
              <a:rPr lang="tr-TR" sz="2400" dirty="0"/>
              <a:t>, </a:t>
            </a:r>
            <a:r>
              <a:rPr lang="tr-TR" sz="2400" dirty="0" err="1"/>
              <a:t>spondilozis</a:t>
            </a:r>
            <a:r>
              <a:rPr lang="tr-TR" sz="2400" dirty="0"/>
              <a:t> ve </a:t>
            </a:r>
            <a:r>
              <a:rPr lang="tr-TR" sz="2400" dirty="0" err="1"/>
              <a:t>spondilolistezis</a:t>
            </a:r>
            <a:r>
              <a:rPr lang="tr-TR" sz="2400" dirty="0"/>
              <a:t> </a:t>
            </a:r>
            <a:r>
              <a:rPr lang="tr-TR" sz="2400" dirty="0" smtClean="0"/>
              <a:t>tanımlanması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 err="1"/>
              <a:t>F</a:t>
            </a:r>
            <a:r>
              <a:rPr lang="tr-TR" sz="2400" dirty="0" err="1" smtClean="0"/>
              <a:t>raktür</a:t>
            </a:r>
            <a:r>
              <a:rPr lang="tr-TR" sz="2400" dirty="0" smtClean="0"/>
              <a:t> </a:t>
            </a:r>
            <a:r>
              <a:rPr lang="tr-TR" sz="2400" dirty="0"/>
              <a:t>varlığı veya </a:t>
            </a:r>
            <a:r>
              <a:rPr lang="tr-TR" sz="2400" dirty="0" smtClean="0"/>
              <a:t>şüphesinde</a:t>
            </a:r>
          </a:p>
          <a:p>
            <a:pPr>
              <a:lnSpc>
                <a:spcPct val="100000"/>
              </a:lnSpc>
            </a:pPr>
            <a:r>
              <a:rPr lang="tr-TR" sz="2400" dirty="0" err="1" smtClean="0"/>
              <a:t>Vertebral</a:t>
            </a:r>
            <a:r>
              <a:rPr lang="tr-TR" sz="2400" dirty="0" smtClean="0"/>
              <a:t> </a:t>
            </a:r>
            <a:r>
              <a:rPr lang="tr-TR" sz="2400" dirty="0" err="1" smtClean="0"/>
              <a:t>primer</a:t>
            </a:r>
            <a:r>
              <a:rPr lang="tr-TR" sz="2400" dirty="0" smtClean="0"/>
              <a:t> </a:t>
            </a:r>
            <a:r>
              <a:rPr lang="tr-TR" sz="2400" dirty="0" err="1"/>
              <a:t>neoplazm</a:t>
            </a:r>
            <a:r>
              <a:rPr lang="tr-TR" sz="2400" dirty="0"/>
              <a:t> </a:t>
            </a:r>
            <a:r>
              <a:rPr lang="tr-TR" sz="2400" dirty="0" err="1" smtClean="0"/>
              <a:t>ekartasyonunda</a:t>
            </a:r>
            <a:endParaRPr lang="tr-TR" sz="2400" dirty="0" smtClean="0"/>
          </a:p>
          <a:p>
            <a:pPr>
              <a:lnSpc>
                <a:spcPct val="100000"/>
              </a:lnSpc>
            </a:pPr>
            <a:r>
              <a:rPr lang="tr-TR" sz="2400" dirty="0" smtClean="0"/>
              <a:t>MR görüntüleme yapılamıyorsa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5654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2 İçerik Yer Tutucusu"/>
          <p:cNvSpPr>
            <a:spLocks noGrp="1"/>
          </p:cNvSpPr>
          <p:nvPr>
            <p:ph idx="1"/>
          </p:nvPr>
        </p:nvSpPr>
        <p:spPr>
          <a:xfrm>
            <a:off x="600891" y="757646"/>
            <a:ext cx="8503920" cy="4750209"/>
          </a:xfrm>
        </p:spPr>
        <p:txBody>
          <a:bodyPr/>
          <a:lstStyle/>
          <a:p>
            <a:endParaRPr lang="tr-TR" altLang="tr-TR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alt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Öğrenim Hedefleri</a:t>
            </a:r>
          </a:p>
          <a:p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Boyun ağrısının nedenlerini sayabilmek </a:t>
            </a:r>
            <a:endParaRPr lang="tr-TR" altLang="tr-T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Boyun ağrısına klinik yaklaşım algoritmasını açıklayabilmek</a:t>
            </a:r>
          </a:p>
          <a:p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Boyun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ağrısında acil durum belirtilerini 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sayabilmek</a:t>
            </a:r>
          </a:p>
          <a:p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oyun ağrısı tedavi ilkelerini sayabilmek</a:t>
            </a:r>
          </a:p>
        </p:txBody>
      </p:sp>
    </p:spTree>
    <p:extLst>
      <p:ext uri="{BB962C8B-B14F-4D97-AF65-F5344CB8AC3E}">
        <p14:creationId xmlns:p14="http://schemas.microsoft.com/office/powerpoint/2010/main" val="20627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3388" y="802005"/>
            <a:ext cx="10515600" cy="1325563"/>
          </a:xfrm>
        </p:spPr>
        <p:txBody>
          <a:bodyPr/>
          <a:lstStyle/>
          <a:p>
            <a:r>
              <a:rPr lang="tr-TR" b="1" dirty="0"/>
              <a:t>Görüntüleme Yöntemleri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1320" y="1856105"/>
            <a:ext cx="10377668" cy="4251084"/>
          </a:xfrm>
        </p:spPr>
        <p:txBody>
          <a:bodyPr/>
          <a:lstStyle/>
          <a:p>
            <a:pPr marL="0" indent="0">
              <a:buNone/>
            </a:pPr>
            <a:endParaRPr lang="tr-TR" b="1" i="1" dirty="0" smtClean="0"/>
          </a:p>
          <a:p>
            <a:pPr marL="0" indent="0">
              <a:buNone/>
            </a:pPr>
            <a:r>
              <a:rPr lang="tr-TR" sz="2400" b="1" i="1" dirty="0" err="1" smtClean="0"/>
              <a:t>Elektrodiagnostik</a:t>
            </a:r>
            <a:r>
              <a:rPr lang="tr-TR" sz="2400" b="1" i="1" dirty="0" smtClean="0"/>
              <a:t> </a:t>
            </a:r>
            <a:r>
              <a:rPr lang="tr-TR" sz="2400" b="1" i="1" dirty="0"/>
              <a:t>testler (</a:t>
            </a:r>
            <a:r>
              <a:rPr lang="tr-TR" sz="2400" b="1" i="1" dirty="0" err="1"/>
              <a:t>elektromiyografi</a:t>
            </a:r>
            <a:r>
              <a:rPr lang="tr-TR" sz="2400" b="1" i="1" dirty="0"/>
              <a:t> / sinir </a:t>
            </a:r>
            <a:r>
              <a:rPr lang="tr-TR" sz="2400" b="1" i="1" dirty="0" smtClean="0"/>
              <a:t>ileti çalışmaları</a:t>
            </a:r>
            <a:r>
              <a:rPr lang="tr-TR" sz="2400" b="1" i="1" dirty="0"/>
              <a:t>: EMG/SİÇ</a:t>
            </a:r>
            <a:r>
              <a:rPr lang="tr-TR" sz="2400" b="1" i="1" dirty="0" smtClean="0"/>
              <a:t>)</a:t>
            </a:r>
          </a:p>
          <a:p>
            <a:r>
              <a:rPr lang="tr-TR" sz="2400" dirty="0"/>
              <a:t>Görüntüleme ve klinik bulgular tam </a:t>
            </a:r>
            <a:r>
              <a:rPr lang="tr-TR" sz="2400" dirty="0" smtClean="0"/>
              <a:t>çakışmadığı zaman</a:t>
            </a:r>
            <a:endParaRPr lang="tr-TR" sz="2400" dirty="0"/>
          </a:p>
          <a:p>
            <a:r>
              <a:rPr lang="tr-TR" sz="2400" dirty="0" err="1"/>
              <a:t>R</a:t>
            </a:r>
            <a:r>
              <a:rPr lang="tr-TR" sz="2400" dirty="0" err="1" smtClean="0"/>
              <a:t>adikülopatiyi</a:t>
            </a:r>
            <a:r>
              <a:rPr lang="tr-TR" sz="2400" dirty="0" smtClean="0"/>
              <a:t> </a:t>
            </a:r>
            <a:r>
              <a:rPr lang="tr-TR" sz="2400" dirty="0"/>
              <a:t>taklit eden </a:t>
            </a:r>
            <a:r>
              <a:rPr lang="tr-TR" sz="2400" dirty="0" err="1" smtClean="0"/>
              <a:t>periferik</a:t>
            </a:r>
            <a:r>
              <a:rPr lang="tr-TR" sz="2400" dirty="0"/>
              <a:t> </a:t>
            </a:r>
            <a:r>
              <a:rPr lang="tr-TR" sz="2400" dirty="0" err="1" smtClean="0"/>
              <a:t>nöropati</a:t>
            </a:r>
            <a:r>
              <a:rPr lang="tr-TR" sz="2400" dirty="0" smtClean="0"/>
              <a:t> </a:t>
            </a:r>
            <a:r>
              <a:rPr lang="tr-TR" sz="2400" dirty="0"/>
              <a:t>veya sinir tuzaklanmalarından şüphelenildiğinde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40689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3208" y="2333775"/>
            <a:ext cx="7929282" cy="1325563"/>
          </a:xfrm>
        </p:spPr>
        <p:txBody>
          <a:bodyPr>
            <a:normAutofit/>
          </a:bodyPr>
          <a:lstStyle/>
          <a:p>
            <a:r>
              <a:rPr lang="tr-TR" b="1" dirty="0" smtClean="0"/>
              <a:t>Sık görülen boyun ağrısı nedenleri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2512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tr-TR" altLang="tr-TR" b="1" dirty="0" err="1" smtClean="0"/>
              <a:t>Servikal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strain</a:t>
            </a:r>
            <a:r>
              <a:rPr lang="tr-TR" altLang="tr-TR" b="1" dirty="0" smtClean="0"/>
              <a:t>/ </a:t>
            </a:r>
            <a:r>
              <a:rPr lang="tr-TR" altLang="tr-TR" b="1" dirty="0" err="1" smtClean="0"/>
              <a:t>sprain</a:t>
            </a:r>
            <a:r>
              <a:rPr lang="tr-TR" altLang="tr-TR" b="1" dirty="0" smtClean="0"/>
              <a:t> </a:t>
            </a:r>
            <a:r>
              <a:rPr lang="tr-TR" altLang="tr-TR" dirty="0" smtClean="0"/>
              <a:t/>
            </a:r>
            <a:br>
              <a:rPr lang="tr-TR" altLang="tr-TR" dirty="0" smtClean="0"/>
            </a:br>
            <a:endParaRPr lang="tr-TR" altLang="tr-TR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34702" y="1290918"/>
            <a:ext cx="5056094" cy="5045336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sz="2400" dirty="0" smtClean="0"/>
              <a:t>En sık boyun ağrısı sebepleri </a:t>
            </a:r>
          </a:p>
          <a:p>
            <a:pPr eaLnBrk="1" hangingPunct="1"/>
            <a:endParaRPr lang="tr-TR" altLang="tr-TR" sz="2400" dirty="0" smtClean="0"/>
          </a:p>
          <a:p>
            <a:pPr eaLnBrk="1" hangingPunct="1"/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strain</a:t>
            </a:r>
            <a:r>
              <a:rPr lang="tr-TR" altLang="tr-TR" sz="2400" dirty="0" smtClean="0"/>
              <a:t> </a:t>
            </a:r>
            <a:r>
              <a:rPr lang="tr-TR" altLang="tr-TR" sz="2400" dirty="0" smtClean="0">
                <a:sym typeface="Wingdings" panose="05000000000000000000" pitchFamily="2" charset="2"/>
              </a:rPr>
              <a:t> </a:t>
            </a:r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omurgaya bindirilen aşırı yük, travma ve kötü </a:t>
            </a:r>
            <a:r>
              <a:rPr lang="tr-TR" altLang="tr-TR" sz="2400" dirty="0" err="1" smtClean="0"/>
              <a:t>postür</a:t>
            </a:r>
            <a:r>
              <a:rPr lang="tr-TR" altLang="tr-TR" sz="2400" dirty="0" smtClean="0"/>
              <a:t> sonucu </a:t>
            </a:r>
            <a:r>
              <a:rPr lang="tr-TR" altLang="tr-TR" sz="2400" dirty="0" err="1" smtClean="0"/>
              <a:t>muskulotendinöz</a:t>
            </a:r>
            <a:r>
              <a:rPr lang="tr-TR" altLang="tr-TR" sz="2400" dirty="0" smtClean="0"/>
              <a:t> yapıda oluşan aşırı yüklenme yaralanması</a:t>
            </a:r>
          </a:p>
          <a:p>
            <a:endParaRPr lang="tr-TR" altLang="tr-TR" sz="2400" dirty="0" smtClean="0"/>
          </a:p>
          <a:p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</a:t>
            </a:r>
            <a:r>
              <a:rPr lang="tr-TR" altLang="tr-TR" sz="2400" dirty="0" err="1"/>
              <a:t>sprain</a:t>
            </a:r>
            <a:r>
              <a:rPr lang="tr-TR" altLang="tr-TR" sz="2400" dirty="0"/>
              <a:t> </a:t>
            </a:r>
            <a:r>
              <a:rPr lang="tr-TR" altLang="tr-TR" sz="2400" dirty="0">
                <a:sym typeface="Wingdings" panose="05000000000000000000" pitchFamily="2" charset="2"/>
              </a:rPr>
              <a:t></a:t>
            </a:r>
            <a:r>
              <a:rPr lang="tr-TR" altLang="tr-TR" sz="2400" dirty="0"/>
              <a:t> </a:t>
            </a:r>
            <a:r>
              <a:rPr lang="tr-TR" altLang="tr-TR" sz="2400" dirty="0" err="1"/>
              <a:t>spinal</a:t>
            </a:r>
            <a:r>
              <a:rPr lang="tr-TR" altLang="tr-TR" sz="2400" dirty="0"/>
              <a:t> </a:t>
            </a:r>
            <a:r>
              <a:rPr lang="tr-TR" altLang="tr-TR" sz="2400" dirty="0" smtClean="0"/>
              <a:t>kasların </a:t>
            </a:r>
            <a:r>
              <a:rPr lang="tr-TR" altLang="tr-TR" sz="2400" dirty="0"/>
              <a:t>aşırı gerildiği, yırtıldığı </a:t>
            </a:r>
            <a:r>
              <a:rPr lang="tr-TR" altLang="tr-TR" sz="2400" dirty="0" smtClean="0"/>
              <a:t>yaralanmalar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35" y="1207434"/>
            <a:ext cx="56769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5671" y="1608866"/>
            <a:ext cx="10374854" cy="4272859"/>
          </a:xfrm>
        </p:spPr>
        <p:txBody>
          <a:bodyPr/>
          <a:lstStyle/>
          <a:p>
            <a:r>
              <a:rPr lang="tr-TR" altLang="tr-TR" sz="2400" dirty="0"/>
              <a:t>Boyunda lokal ağrı ve tutukluluk ile </a:t>
            </a:r>
            <a:r>
              <a:rPr lang="tr-TR" altLang="tr-TR" sz="2400" dirty="0" smtClean="0"/>
              <a:t>karakterize</a:t>
            </a:r>
          </a:p>
          <a:p>
            <a:endParaRPr lang="tr-TR" altLang="tr-TR" sz="2400" dirty="0"/>
          </a:p>
          <a:p>
            <a:r>
              <a:rPr lang="tr-TR" altLang="tr-TR" sz="2400" dirty="0"/>
              <a:t>FM </a:t>
            </a:r>
            <a:r>
              <a:rPr lang="tr-TR" altLang="tr-TR" sz="2400" dirty="0" smtClean="0">
                <a:sym typeface="Wingdings" panose="05000000000000000000" pitchFamily="2" charset="2"/>
              </a:rPr>
              <a:t></a:t>
            </a:r>
            <a:r>
              <a:rPr lang="tr-TR" altLang="tr-TR" sz="2400" dirty="0" err="1" smtClean="0"/>
              <a:t>paraservikal</a:t>
            </a:r>
            <a:r>
              <a:rPr lang="tr-TR" altLang="tr-TR" sz="2400" dirty="0" smtClean="0"/>
              <a:t> </a:t>
            </a:r>
            <a:r>
              <a:rPr lang="tr-TR" altLang="tr-TR" sz="2400" dirty="0"/>
              <a:t>kaslarda hassasiyet, azalmış eklem açıklığı ve </a:t>
            </a:r>
            <a:r>
              <a:rPr lang="tr-TR" altLang="tr-TR" sz="2400" dirty="0" err="1"/>
              <a:t>servikal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lordozda</a:t>
            </a:r>
            <a:r>
              <a:rPr lang="tr-TR" altLang="tr-TR" sz="2400" dirty="0"/>
              <a:t> azalma </a:t>
            </a:r>
            <a:endParaRPr lang="tr-TR" altLang="tr-TR" sz="2400" dirty="0" smtClean="0"/>
          </a:p>
          <a:p>
            <a:pPr marL="0" indent="0">
              <a:buNone/>
            </a:pPr>
            <a:endParaRPr lang="tr-TR" altLang="tr-TR" sz="2400" dirty="0"/>
          </a:p>
          <a:p>
            <a:r>
              <a:rPr lang="tr-TR" altLang="tr-TR" sz="2400" dirty="0"/>
              <a:t>Nörolojik muayene ve omuz </a:t>
            </a:r>
            <a:r>
              <a:rPr lang="tr-TR" altLang="tr-TR" sz="2400" dirty="0" err="1" smtClean="0"/>
              <a:t>muayenesi</a:t>
            </a:r>
            <a:r>
              <a:rPr lang="tr-TR" altLang="tr-TR" sz="2400" dirty="0" err="1" smtClean="0">
                <a:sym typeface="Wingdings" panose="05000000000000000000" pitchFamily="2" charset="2"/>
              </a:rPr>
              <a:t></a:t>
            </a:r>
            <a:r>
              <a:rPr lang="tr-TR" altLang="tr-TR" sz="2400" dirty="0" err="1" smtClean="0"/>
              <a:t>normal</a:t>
            </a:r>
            <a:endParaRPr lang="tr-TR" altLang="tr-TR" sz="2400" dirty="0" smtClean="0"/>
          </a:p>
          <a:p>
            <a:pPr marL="0" indent="0">
              <a:buNone/>
            </a:pPr>
            <a:endParaRPr lang="tr-TR" altLang="tr-TR" sz="2400" dirty="0"/>
          </a:p>
          <a:p>
            <a:r>
              <a:rPr lang="tr-TR" altLang="tr-TR" sz="2400" dirty="0"/>
              <a:t>Direk </a:t>
            </a:r>
            <a:r>
              <a:rPr lang="tr-TR" altLang="tr-TR" sz="2400" dirty="0" err="1" smtClean="0"/>
              <a:t>grafi</a:t>
            </a:r>
            <a:r>
              <a:rPr lang="tr-TR" altLang="tr-TR" sz="2400" dirty="0" err="1" smtClean="0">
                <a:sym typeface="Wingdings" panose="05000000000000000000" pitchFamily="2" charset="2"/>
              </a:rPr>
              <a:t></a:t>
            </a:r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</a:t>
            </a:r>
            <a:r>
              <a:rPr lang="tr-TR" altLang="tr-TR" sz="2400" dirty="0" err="1"/>
              <a:t>lordoz</a:t>
            </a:r>
            <a:r>
              <a:rPr lang="tr-TR" altLang="tr-TR" sz="2400" dirty="0"/>
              <a:t> normal veya azalmış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1055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92883" y="634701"/>
            <a:ext cx="10359615" cy="5787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4400" b="1" dirty="0" err="1" smtClean="0">
                <a:latin typeface="+mj-lt"/>
              </a:rPr>
              <a:t>Servikal</a:t>
            </a:r>
            <a:r>
              <a:rPr lang="tr-TR" sz="4400" b="1" dirty="0" smtClean="0">
                <a:latin typeface="+mj-lt"/>
              </a:rPr>
              <a:t> </a:t>
            </a:r>
            <a:r>
              <a:rPr lang="tr-TR" sz="4400" b="1" dirty="0" err="1" smtClean="0">
                <a:latin typeface="+mj-lt"/>
              </a:rPr>
              <a:t>strain</a:t>
            </a:r>
            <a:r>
              <a:rPr lang="tr-TR" sz="4400" b="1" dirty="0" smtClean="0">
                <a:latin typeface="+mj-lt"/>
              </a:rPr>
              <a:t>/</a:t>
            </a:r>
            <a:r>
              <a:rPr lang="tr-TR" sz="4400" b="1" dirty="0" err="1" smtClean="0">
                <a:latin typeface="+mj-lt"/>
              </a:rPr>
              <a:t>sprain</a:t>
            </a:r>
            <a:r>
              <a:rPr lang="tr-TR" sz="4400" b="1" dirty="0" smtClean="0">
                <a:latin typeface="+mj-lt"/>
              </a:rPr>
              <a:t> tedavi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/>
              <a:t>Akut </a:t>
            </a:r>
            <a:r>
              <a:rPr lang="tr-TR" sz="2400" dirty="0"/>
              <a:t>dönemde hedef, ağrı ve </a:t>
            </a:r>
            <a:r>
              <a:rPr lang="tr-TR" sz="2400" dirty="0" err="1"/>
              <a:t>inflamasyonun</a:t>
            </a:r>
            <a:r>
              <a:rPr lang="tr-TR" sz="2400" dirty="0"/>
              <a:t> azaltılmasına yönelik </a:t>
            </a:r>
            <a:r>
              <a:rPr lang="tr-TR" sz="2400" dirty="0" smtClean="0"/>
              <a:t>olmalı</a:t>
            </a:r>
          </a:p>
          <a:p>
            <a:r>
              <a:rPr lang="tr-TR" sz="2400" dirty="0" smtClean="0"/>
              <a:t>NSAİİ</a:t>
            </a:r>
          </a:p>
          <a:p>
            <a:r>
              <a:rPr lang="tr-TR" sz="2400" dirty="0" smtClean="0"/>
              <a:t>Kas gevşeticiler</a:t>
            </a:r>
          </a:p>
          <a:p>
            <a:r>
              <a:rPr lang="tr-TR" sz="2400" dirty="0" smtClean="0"/>
              <a:t>Lokal </a:t>
            </a:r>
            <a:r>
              <a:rPr lang="tr-TR" sz="2400" dirty="0" err="1" smtClean="0"/>
              <a:t>injeksiyonlar</a:t>
            </a:r>
            <a:endParaRPr lang="tr-TR" sz="2400" dirty="0" smtClean="0"/>
          </a:p>
          <a:p>
            <a:r>
              <a:rPr lang="tr-TR" sz="2400" dirty="0" smtClean="0"/>
              <a:t>Boyun egzersizleri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r-TR" sz="1800" dirty="0"/>
              <a:t> </a:t>
            </a:r>
            <a:r>
              <a:rPr lang="tr-TR" sz="1800" dirty="0" smtClean="0"/>
              <a:t>Erken </a:t>
            </a:r>
            <a:r>
              <a:rPr lang="tr-TR" sz="1800" dirty="0"/>
              <a:t>ağrılı dönemde diğer tedavilerin yanında ağrısız düzeyde EHA egzersizleri, kas gücünün korunması, </a:t>
            </a:r>
            <a:r>
              <a:rPr lang="tr-TR" sz="1800" dirty="0" err="1"/>
              <a:t>atrofilerin</a:t>
            </a:r>
            <a:r>
              <a:rPr lang="tr-TR" sz="1800" dirty="0"/>
              <a:t> önlenmesi ve </a:t>
            </a:r>
            <a:r>
              <a:rPr lang="tr-TR" sz="1800" dirty="0" err="1"/>
              <a:t>postürün</a:t>
            </a:r>
            <a:r>
              <a:rPr lang="tr-TR" sz="1800" dirty="0"/>
              <a:t> düzeltilmesi </a:t>
            </a:r>
            <a:r>
              <a:rPr lang="tr-TR" sz="1800" dirty="0" smtClean="0"/>
              <a:t>hedeflenmeli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tr-TR" sz="1800" dirty="0"/>
              <a:t>Ağrıda belirgin azalma, günlük yaşam aktiviteleri esnasında minimal ağrı, ağrısız eklem hareket açıklığında belirgin artış gibi iyileşme belirtileri ortaya çıkınca daha fonksiyonel olan egzersizler</a:t>
            </a:r>
            <a:endParaRPr lang="tr-TR" sz="1800" dirty="0" smtClean="0"/>
          </a:p>
          <a:p>
            <a:pPr marL="457200" lvl="1" indent="0">
              <a:buNone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3427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/>
              <a:t>Servikal</a:t>
            </a:r>
            <a:r>
              <a:rPr lang="tr-TR" b="1" dirty="0"/>
              <a:t> Disk </a:t>
            </a:r>
            <a:r>
              <a:rPr lang="tr-TR" b="1" dirty="0" err="1"/>
              <a:t>Hernisi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4917141" cy="45106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T</a:t>
            </a:r>
            <a:r>
              <a:rPr lang="tr-TR" sz="2400" dirty="0" smtClean="0"/>
              <a:t>ekrarlayıcı </a:t>
            </a:r>
            <a:r>
              <a:rPr lang="tr-TR" sz="2400" dirty="0"/>
              <a:t>yüklenmeler, biyokimyasal ve </a:t>
            </a:r>
            <a:r>
              <a:rPr lang="tr-TR" sz="2400" dirty="0" err="1"/>
              <a:t>dejeneratif</a:t>
            </a:r>
            <a:r>
              <a:rPr lang="tr-TR" sz="2400" dirty="0"/>
              <a:t> değişikliklerin </a:t>
            </a:r>
            <a:r>
              <a:rPr lang="tr-TR" sz="2400" dirty="0" smtClean="0"/>
              <a:t>kombine </a:t>
            </a:r>
            <a:r>
              <a:rPr lang="tr-TR" sz="2400" dirty="0"/>
              <a:t>sonucu 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Hernilerin</a:t>
            </a:r>
            <a:r>
              <a:rPr lang="tr-TR" sz="2400" dirty="0" smtClean="0"/>
              <a:t> </a:t>
            </a:r>
            <a:r>
              <a:rPr lang="tr-TR" sz="2400" dirty="0"/>
              <a:t>% 15-30’u trafik kazası, düşme, spor yaralanması gibi travmalar sonucu 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/>
              <a:t>E</a:t>
            </a:r>
            <a:r>
              <a:rPr lang="tr-TR" sz="2400" dirty="0" smtClean="0"/>
              <a:t>n </a:t>
            </a:r>
            <a:r>
              <a:rPr lang="tr-TR" sz="2400" dirty="0"/>
              <a:t>sık C5-6 ve C6-7 seviyelerinde </a:t>
            </a:r>
            <a:endParaRPr lang="tr-TR" sz="2400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341" y="1948872"/>
            <a:ext cx="5628074" cy="393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Servikal</a:t>
            </a:r>
            <a:r>
              <a:rPr lang="tr-TR" b="1" dirty="0"/>
              <a:t> Disk </a:t>
            </a:r>
            <a:r>
              <a:rPr lang="tr-TR" b="1" dirty="0" err="1"/>
              <a:t>Hernisi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69731"/>
            <a:ext cx="10306722" cy="43083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sz="2400" dirty="0" err="1" smtClean="0"/>
              <a:t>Herniye</a:t>
            </a:r>
            <a:r>
              <a:rPr lang="tr-TR" sz="2400" dirty="0" smtClean="0"/>
              <a:t> </a:t>
            </a:r>
            <a:r>
              <a:rPr lang="tr-TR" sz="2400" dirty="0"/>
              <a:t>olan disk materyalinin yerine göre </a:t>
            </a:r>
            <a:endParaRPr lang="tr-TR" sz="2400" dirty="0" smtClean="0"/>
          </a:p>
          <a:p>
            <a:r>
              <a:rPr lang="tr-TR" sz="2400" dirty="0" err="1"/>
              <a:t>Asemptomatik</a:t>
            </a:r>
            <a:r>
              <a:rPr lang="tr-TR" sz="2400" dirty="0"/>
              <a:t> </a:t>
            </a:r>
            <a:endParaRPr lang="tr-TR" sz="2400" dirty="0" smtClean="0"/>
          </a:p>
          <a:p>
            <a:r>
              <a:rPr lang="tr-TR" sz="2400" dirty="0" err="1"/>
              <a:t>A</a:t>
            </a:r>
            <a:r>
              <a:rPr lang="tr-TR" sz="2400" dirty="0" err="1" smtClean="0"/>
              <a:t>ksiyel</a:t>
            </a:r>
            <a:r>
              <a:rPr lang="tr-TR" sz="2400" dirty="0" smtClean="0"/>
              <a:t> boyun ağrısı </a:t>
            </a:r>
          </a:p>
          <a:p>
            <a:r>
              <a:rPr lang="tr-TR" sz="2400" dirty="0" err="1"/>
              <a:t>S</a:t>
            </a:r>
            <a:r>
              <a:rPr lang="tr-TR" sz="2400" dirty="0" err="1" smtClean="0"/>
              <a:t>ervikal</a:t>
            </a:r>
            <a:r>
              <a:rPr lang="tr-TR" sz="2400" dirty="0" smtClean="0"/>
              <a:t> </a:t>
            </a:r>
            <a:r>
              <a:rPr lang="tr-TR" sz="2400" dirty="0" err="1" smtClean="0"/>
              <a:t>radikülopati</a:t>
            </a:r>
            <a:endParaRPr lang="tr-TR" sz="2400" dirty="0"/>
          </a:p>
          <a:p>
            <a:r>
              <a:rPr lang="tr-TR" sz="2400" dirty="0" err="1" smtClean="0"/>
              <a:t>Miyelopati</a:t>
            </a:r>
            <a:endParaRPr lang="tr-TR" sz="2400" dirty="0" smtClean="0"/>
          </a:p>
          <a:p>
            <a:endParaRPr lang="tr-T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err="1"/>
              <a:t>Lateral</a:t>
            </a:r>
            <a:r>
              <a:rPr lang="tr-TR" sz="2400" dirty="0"/>
              <a:t> </a:t>
            </a:r>
            <a:r>
              <a:rPr lang="tr-TR" sz="2400" dirty="0" err="1"/>
              <a:t>herniasyonlar</a:t>
            </a:r>
            <a:r>
              <a:rPr lang="tr-TR" sz="2400" dirty="0"/>
              <a:t> sinir kökü basısı</a:t>
            </a:r>
            <a:r>
              <a:rPr lang="tr-TR" sz="2400" dirty="0">
                <a:sym typeface="Wingdings" panose="05000000000000000000" pitchFamily="2" charset="2"/>
              </a:rPr>
              <a:t></a:t>
            </a:r>
            <a:r>
              <a:rPr lang="tr-TR" sz="2400" dirty="0"/>
              <a:t> </a:t>
            </a:r>
            <a:r>
              <a:rPr lang="tr-TR" sz="2400" dirty="0" err="1"/>
              <a:t>radikülopatiye</a:t>
            </a:r>
            <a:r>
              <a:rPr lang="tr-TR" sz="24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/>
              <a:t>Santral </a:t>
            </a:r>
            <a:r>
              <a:rPr lang="tr-TR" sz="2400" dirty="0" err="1"/>
              <a:t>herniasyonları</a:t>
            </a:r>
            <a:r>
              <a:rPr lang="tr-TR" sz="2400" dirty="0"/>
              <a:t>, </a:t>
            </a:r>
            <a:r>
              <a:rPr lang="tr-TR" sz="2400" dirty="0" err="1"/>
              <a:t>posterior</a:t>
            </a:r>
            <a:r>
              <a:rPr lang="tr-TR" sz="2400" dirty="0"/>
              <a:t> </a:t>
            </a:r>
            <a:r>
              <a:rPr lang="tr-TR" sz="2400" dirty="0" err="1"/>
              <a:t>longitudinal</a:t>
            </a:r>
            <a:r>
              <a:rPr lang="tr-TR" sz="2400" dirty="0"/>
              <a:t> </a:t>
            </a:r>
            <a:r>
              <a:rPr lang="tr-TR" sz="2400" dirty="0" err="1"/>
              <a:t>ligament</a:t>
            </a:r>
            <a:r>
              <a:rPr lang="tr-TR" sz="2400" dirty="0"/>
              <a:t> hasarı</a:t>
            </a:r>
            <a:r>
              <a:rPr lang="tr-TR" sz="2400" dirty="0">
                <a:sym typeface="Wingdings" panose="05000000000000000000" pitchFamily="2" charset="2"/>
              </a:rPr>
              <a:t></a:t>
            </a:r>
            <a:r>
              <a:rPr lang="tr-TR" sz="2400" dirty="0"/>
              <a:t> </a:t>
            </a:r>
            <a:r>
              <a:rPr lang="tr-TR" sz="2400" dirty="0" err="1"/>
              <a:t>spinal</a:t>
            </a:r>
            <a:r>
              <a:rPr lang="tr-TR" sz="2400" dirty="0"/>
              <a:t> </a:t>
            </a:r>
            <a:r>
              <a:rPr lang="tr-TR" sz="2400" dirty="0" err="1"/>
              <a:t>kord</a:t>
            </a:r>
            <a:r>
              <a:rPr lang="tr-TR" sz="2400" dirty="0"/>
              <a:t> kompresyonu</a:t>
            </a:r>
          </a:p>
          <a:p>
            <a:endParaRPr lang="tr-TR" sz="2400" dirty="0" smtClean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092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Servikal</a:t>
            </a:r>
            <a:r>
              <a:rPr lang="tr-TR" b="1" dirty="0"/>
              <a:t> Disk </a:t>
            </a:r>
            <a:r>
              <a:rPr lang="tr-TR" b="1" dirty="0" err="1"/>
              <a:t>Hernisi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dirty="0"/>
              <a:t>Şiddetlendiren faktörler</a:t>
            </a:r>
          </a:p>
          <a:p>
            <a:pPr marL="285750" indent="-285750"/>
            <a:r>
              <a:rPr lang="tr-TR" sz="2400" dirty="0"/>
              <a:t>U</a:t>
            </a:r>
            <a:r>
              <a:rPr lang="tr-TR" sz="2400" dirty="0" smtClean="0"/>
              <a:t>zun </a:t>
            </a:r>
            <a:r>
              <a:rPr lang="tr-TR" sz="2400" dirty="0"/>
              <a:t>süre oturma</a:t>
            </a:r>
          </a:p>
          <a:p>
            <a:pPr marL="285750" indent="-285750"/>
            <a:r>
              <a:rPr lang="tr-TR" sz="2400" dirty="0"/>
              <a:t>Öksürme</a:t>
            </a:r>
          </a:p>
          <a:p>
            <a:pPr marL="285750" indent="-285750"/>
            <a:r>
              <a:rPr lang="tr-TR" sz="2400" dirty="0"/>
              <a:t>H</a:t>
            </a:r>
            <a:r>
              <a:rPr lang="tr-TR" sz="2400" dirty="0" smtClean="0"/>
              <a:t>apşırma </a:t>
            </a:r>
            <a:endParaRPr lang="tr-TR" sz="2400" dirty="0"/>
          </a:p>
          <a:p>
            <a:pPr marL="285750" indent="-285750"/>
            <a:r>
              <a:rPr lang="tr-TR" sz="2400" dirty="0"/>
              <a:t>Ağırlık kaldırma </a:t>
            </a:r>
            <a:endParaRPr lang="tr-TR" sz="2400" dirty="0" smtClean="0"/>
          </a:p>
          <a:p>
            <a:pPr marL="0" indent="0">
              <a:buNone/>
            </a:pPr>
            <a:endParaRPr lang="tr-TR" sz="2400" dirty="0"/>
          </a:p>
          <a:p>
            <a:pPr marL="0" indent="0">
              <a:buNone/>
            </a:pPr>
            <a:r>
              <a:rPr lang="tr-TR" sz="2400" dirty="0"/>
              <a:t>Sırtüstü veya baş desteklenerek eğimli yatma tipik olarak semptomları hafifletir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16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Servikal</a:t>
            </a:r>
            <a:r>
              <a:rPr lang="tr-TR" b="1" dirty="0"/>
              <a:t> Disk </a:t>
            </a:r>
            <a:r>
              <a:rPr lang="tr-TR" b="1" dirty="0" err="1"/>
              <a:t>Hernisi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5680" y="154031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tr-TR" dirty="0" smtClean="0"/>
          </a:p>
          <a:p>
            <a:pPr>
              <a:lnSpc>
                <a:spcPct val="100000"/>
              </a:lnSpc>
            </a:pPr>
            <a:r>
              <a:rPr lang="tr-TR" sz="2400" dirty="0" smtClean="0"/>
              <a:t>FM belirsiz </a:t>
            </a:r>
            <a:r>
              <a:rPr lang="tr-TR" sz="2400" dirty="0" err="1"/>
              <a:t>servikal</a:t>
            </a:r>
            <a:r>
              <a:rPr lang="tr-TR" sz="2400" dirty="0"/>
              <a:t> eklem hareket </a:t>
            </a:r>
            <a:r>
              <a:rPr lang="tr-TR" sz="2400" dirty="0" smtClean="0"/>
              <a:t>kısıtlılığı</a:t>
            </a:r>
          </a:p>
          <a:p>
            <a:pPr>
              <a:lnSpc>
                <a:spcPct val="100000"/>
              </a:lnSpc>
            </a:pPr>
            <a:r>
              <a:rPr lang="tr-TR" sz="2400" dirty="0" err="1" smtClean="0"/>
              <a:t>Miyelopati</a:t>
            </a:r>
            <a:r>
              <a:rPr lang="tr-TR" sz="2400" dirty="0" smtClean="0"/>
              <a:t> </a:t>
            </a:r>
            <a:r>
              <a:rPr lang="tr-TR" sz="2400" dirty="0"/>
              <a:t>veya </a:t>
            </a:r>
            <a:r>
              <a:rPr lang="tr-TR" sz="2400" dirty="0" err="1"/>
              <a:t>radikülopatiyi</a:t>
            </a:r>
            <a:r>
              <a:rPr lang="tr-TR" sz="2400" dirty="0"/>
              <a:t> ekarte etmek için kapsamlı bir fizik muayene </a:t>
            </a:r>
            <a:r>
              <a:rPr lang="tr-TR" sz="2400" dirty="0" smtClean="0"/>
              <a:t>yapılmalı</a:t>
            </a:r>
            <a:endParaRPr lang="tr-TR" sz="2400" dirty="0"/>
          </a:p>
          <a:p>
            <a:pPr>
              <a:lnSpc>
                <a:spcPct val="100000"/>
              </a:lnSpc>
            </a:pPr>
            <a:r>
              <a:rPr lang="tr-TR" sz="2400" dirty="0"/>
              <a:t>H</a:t>
            </a:r>
            <a:r>
              <a:rPr lang="tr-TR" sz="2400" dirty="0" smtClean="0"/>
              <a:t>astanın </a:t>
            </a:r>
            <a:r>
              <a:rPr lang="tr-TR" sz="2400" dirty="0"/>
              <a:t>yakınma ve nörolojik bulgularıyla uyumlu seviye veya seviyelerde, manyetik rezonans görüntüleme (MRG) </a:t>
            </a:r>
            <a:r>
              <a:rPr lang="tr-TR" sz="2400" dirty="0" smtClean="0"/>
              <a:t>bulguları varlığı ile tanı konur</a:t>
            </a:r>
          </a:p>
        </p:txBody>
      </p:sp>
    </p:spTree>
    <p:extLst>
      <p:ext uri="{BB962C8B-B14F-4D97-AF65-F5344CB8AC3E}">
        <p14:creationId xmlns:p14="http://schemas.microsoft.com/office/powerpoint/2010/main" val="34312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Servikal</a:t>
            </a:r>
            <a:r>
              <a:rPr lang="tr-TR" b="1" dirty="0"/>
              <a:t> Disk </a:t>
            </a:r>
            <a:r>
              <a:rPr lang="tr-TR" b="1" dirty="0" err="1"/>
              <a:t>Hernisi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2400" dirty="0" smtClean="0"/>
              <a:t>Tedavi</a:t>
            </a:r>
          </a:p>
          <a:p>
            <a:r>
              <a:rPr lang="tr-TR" altLang="tr-TR" sz="2400" dirty="0" err="1"/>
              <a:t>Miyelopati</a:t>
            </a:r>
            <a:r>
              <a:rPr lang="tr-TR" altLang="tr-TR" sz="2400" dirty="0"/>
              <a:t> bulguları yoksa konservatif tedavi </a:t>
            </a:r>
          </a:p>
          <a:p>
            <a:r>
              <a:rPr lang="tr-TR" altLang="tr-TR" sz="2400" dirty="0"/>
              <a:t>Yumuşak </a:t>
            </a:r>
            <a:r>
              <a:rPr lang="tr-TR" altLang="tr-TR" sz="2400" dirty="0" err="1"/>
              <a:t>servikal</a:t>
            </a:r>
            <a:r>
              <a:rPr lang="tr-TR" altLang="tr-TR" sz="2400" dirty="0"/>
              <a:t> </a:t>
            </a:r>
            <a:r>
              <a:rPr lang="tr-TR" altLang="tr-TR" sz="2400" dirty="0" smtClean="0"/>
              <a:t>kolar, </a:t>
            </a:r>
            <a:r>
              <a:rPr lang="tr-TR" altLang="tr-TR" sz="2400" dirty="0"/>
              <a:t>aktivite modifikasyonu</a:t>
            </a:r>
          </a:p>
          <a:p>
            <a:r>
              <a:rPr lang="tr-TR" altLang="tr-TR" sz="2400" dirty="0" smtClean="0"/>
              <a:t>FTR </a:t>
            </a:r>
            <a:r>
              <a:rPr lang="tr-TR" altLang="tr-TR" sz="2400" dirty="0"/>
              <a:t>takibi önerilmeli </a:t>
            </a:r>
          </a:p>
          <a:p>
            <a:r>
              <a:rPr lang="tr-TR" altLang="tr-TR" sz="2400" dirty="0" smtClean="0"/>
              <a:t>Kas </a:t>
            </a:r>
            <a:r>
              <a:rPr lang="tr-TR" altLang="tr-TR" sz="2400" dirty="0"/>
              <a:t>gevşetici, </a:t>
            </a:r>
            <a:r>
              <a:rPr lang="tr-TR" altLang="tr-TR" sz="2400" dirty="0" smtClean="0"/>
              <a:t>NSAİİ, </a:t>
            </a:r>
            <a:r>
              <a:rPr lang="tr-TR" altLang="tr-TR" sz="2400" dirty="0" err="1"/>
              <a:t>opioid</a:t>
            </a:r>
            <a:r>
              <a:rPr lang="tr-TR" altLang="tr-TR" sz="2400" dirty="0"/>
              <a:t> analjezik </a:t>
            </a:r>
          </a:p>
          <a:p>
            <a:r>
              <a:rPr lang="tr-TR" altLang="tr-TR" sz="2400" dirty="0" err="1" smtClean="0"/>
              <a:t>Steroidler</a:t>
            </a:r>
            <a:r>
              <a:rPr lang="tr-TR" altLang="tr-TR" sz="2400" dirty="0" smtClean="0"/>
              <a:t> (oral/</a:t>
            </a:r>
            <a:r>
              <a:rPr lang="tr-TR" altLang="tr-TR" sz="2400" dirty="0" err="1" smtClean="0"/>
              <a:t>epidural</a:t>
            </a:r>
            <a:r>
              <a:rPr lang="tr-TR" altLang="tr-TR" sz="2400" dirty="0" smtClean="0"/>
              <a:t>)</a:t>
            </a:r>
            <a:endParaRPr lang="tr-TR" altLang="tr-TR" sz="2400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71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5013" y="161365"/>
            <a:ext cx="11353801" cy="6271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4000" dirty="0" smtClean="0"/>
              <a:t>Giriş</a:t>
            </a:r>
            <a:endParaRPr lang="tr-TR" dirty="0" smtClean="0"/>
          </a:p>
          <a:p>
            <a:endParaRPr lang="tr-TR" dirty="0" smtClean="0"/>
          </a:p>
          <a:p>
            <a:pPr>
              <a:lnSpc>
                <a:spcPct val="100000"/>
              </a:lnSpc>
            </a:pPr>
            <a:r>
              <a:rPr lang="tr-TR" sz="2400" dirty="0" smtClean="0"/>
              <a:t>Kronik boyun ağrıları </a:t>
            </a:r>
            <a:endParaRPr lang="tr-TR" sz="2400" dirty="0"/>
          </a:p>
          <a:p>
            <a:pPr marL="0" indent="0">
              <a:lnSpc>
                <a:spcPct val="100000"/>
              </a:lnSpc>
              <a:buNone/>
            </a:pPr>
            <a:r>
              <a:rPr lang="tr-TR" sz="2400" dirty="0" err="1" smtClean="0"/>
              <a:t>biyopsikososyal</a:t>
            </a:r>
            <a:r>
              <a:rPr lang="tr-TR" sz="2400" dirty="0" smtClean="0"/>
              <a:t> bileşen </a:t>
            </a:r>
          </a:p>
          <a:p>
            <a:r>
              <a:rPr lang="tr-TR" sz="2400" dirty="0"/>
              <a:t>G</a:t>
            </a:r>
            <a:r>
              <a:rPr lang="tr-TR" sz="2400" dirty="0" smtClean="0"/>
              <a:t>ünlük yaşam aktivitelerini </a:t>
            </a:r>
          </a:p>
          <a:p>
            <a:pPr marL="0" indent="0">
              <a:buNone/>
            </a:pPr>
            <a:r>
              <a:rPr lang="tr-TR" sz="2400" dirty="0" smtClean="0"/>
              <a:t>olumsuz etkiler</a:t>
            </a:r>
          </a:p>
          <a:p>
            <a:r>
              <a:rPr lang="tr-TR" sz="2400" dirty="0"/>
              <a:t>F</a:t>
            </a:r>
            <a:r>
              <a:rPr lang="tr-TR" sz="2400" dirty="0" smtClean="0"/>
              <a:t>onksiyonel kısıtlılık</a:t>
            </a:r>
          </a:p>
          <a:p>
            <a:r>
              <a:rPr lang="tr-TR" sz="2400" dirty="0"/>
              <a:t>Ü</a:t>
            </a:r>
            <a:r>
              <a:rPr lang="tr-TR" sz="2400" dirty="0" smtClean="0"/>
              <a:t>retkenlik kaybı </a:t>
            </a:r>
            <a:endParaRPr lang="tr-TR" sz="2400" dirty="0"/>
          </a:p>
          <a:p>
            <a:r>
              <a:rPr lang="tr-TR" sz="2400" dirty="0" smtClean="0"/>
              <a:t>Engellilik</a:t>
            </a:r>
          </a:p>
          <a:p>
            <a:r>
              <a:rPr lang="tr-TR" sz="2400" dirty="0"/>
              <a:t>İ</a:t>
            </a:r>
            <a:r>
              <a:rPr lang="tr-TR" sz="2400" dirty="0" smtClean="0"/>
              <a:t>ş gücü ve ekonomik kayıplar</a:t>
            </a:r>
          </a:p>
          <a:p>
            <a:r>
              <a:rPr lang="tr-TR" sz="2400" dirty="0"/>
              <a:t>Ö</a:t>
            </a:r>
            <a:r>
              <a:rPr lang="tr-TR" sz="2400" dirty="0" smtClean="0"/>
              <a:t>nemli bir halk sağlığı sorunu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01" y="1509619"/>
            <a:ext cx="6096390" cy="35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3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5805" t="20958" r="26177" b="18046"/>
          <a:stretch/>
        </p:blipFill>
        <p:spPr>
          <a:xfrm>
            <a:off x="1686909" y="-1"/>
            <a:ext cx="9317422" cy="665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87400" y="128714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altLang="tr-TR" sz="2400" dirty="0" smtClean="0"/>
              <a:t>Cerrahi tedavi:</a:t>
            </a:r>
          </a:p>
          <a:p>
            <a:r>
              <a:rPr lang="tr-TR" sz="2400" dirty="0"/>
              <a:t>Omurilik basısına neden olan santral disk </a:t>
            </a:r>
            <a:r>
              <a:rPr lang="tr-TR" sz="2400" dirty="0" err="1"/>
              <a:t>hernisi</a:t>
            </a:r>
            <a:r>
              <a:rPr lang="tr-TR" sz="2400" dirty="0"/>
              <a:t>; total veya kısmi omurilik zedelenmesi</a:t>
            </a:r>
          </a:p>
          <a:p>
            <a:r>
              <a:rPr lang="tr-TR" sz="2400" dirty="0"/>
              <a:t>İlerleyici veya akut belirgin kuvvet kaybı</a:t>
            </a:r>
          </a:p>
          <a:p>
            <a:r>
              <a:rPr lang="tr-TR" sz="2400" dirty="0" err="1"/>
              <a:t>Miyelopati</a:t>
            </a:r>
            <a:endParaRPr lang="tr-TR" sz="2400" dirty="0"/>
          </a:p>
          <a:p>
            <a:r>
              <a:rPr lang="tr-TR" sz="2400" dirty="0"/>
              <a:t>Medikal tedavide yetersizlik, ısrarcı ağrı</a:t>
            </a:r>
          </a:p>
          <a:p>
            <a:pPr marL="0" indent="0">
              <a:buNone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337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3638" y="1151017"/>
            <a:ext cx="5364480" cy="484803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altLang="tr-TR" sz="2400" dirty="0"/>
              <a:t>Disk dejenerasyonu ve </a:t>
            </a:r>
            <a:r>
              <a:rPr lang="tr-TR" altLang="tr-TR" sz="2400" dirty="0" err="1"/>
              <a:t>artiküler</a:t>
            </a:r>
            <a:r>
              <a:rPr lang="tr-TR" altLang="tr-TR" sz="2400" dirty="0"/>
              <a:t> yüzeylerin yakınlaşması ile </a:t>
            </a:r>
            <a:r>
              <a:rPr lang="tr-TR" altLang="tr-TR" sz="2400" dirty="0" smtClean="0"/>
              <a:t>karakterize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altLang="tr-TR" sz="2400" dirty="0" err="1" smtClean="0"/>
              <a:t>Spondilotik</a:t>
            </a:r>
            <a:r>
              <a:rPr lang="tr-TR" altLang="tr-TR" sz="2400" dirty="0" smtClean="0"/>
              <a:t> </a:t>
            </a:r>
            <a:r>
              <a:rPr lang="tr-TR" altLang="tr-TR" sz="2400" dirty="0" err="1"/>
              <a:t>osteofitler</a:t>
            </a:r>
            <a:r>
              <a:rPr lang="tr-TR" altLang="tr-TR" sz="2400" dirty="0"/>
              <a:t> ve disk </a:t>
            </a:r>
            <a:r>
              <a:rPr lang="tr-TR" altLang="tr-TR" sz="2400" dirty="0" err="1"/>
              <a:t>herniasyonuna</a:t>
            </a:r>
            <a:r>
              <a:rPr lang="tr-TR" altLang="tr-TR" sz="2400" dirty="0"/>
              <a:t> bağlı olarak </a:t>
            </a:r>
            <a:endParaRPr lang="tr-TR" altLang="tr-TR" sz="2400" dirty="0" smtClean="0"/>
          </a:p>
          <a:p>
            <a:pPr lvl="1">
              <a:lnSpc>
                <a:spcPct val="150000"/>
              </a:lnSpc>
            </a:pPr>
            <a:r>
              <a:rPr lang="tr-TR" altLang="tr-TR" sz="2400" dirty="0" smtClean="0"/>
              <a:t>Sinir </a:t>
            </a:r>
            <a:r>
              <a:rPr lang="tr-TR" altLang="tr-TR" sz="2400" dirty="0"/>
              <a:t>kökü basısı (</a:t>
            </a:r>
            <a:r>
              <a:rPr lang="tr-TR" altLang="tr-TR" sz="2400" dirty="0" err="1"/>
              <a:t>radikülopati</a:t>
            </a:r>
            <a:r>
              <a:rPr lang="tr-TR" altLang="tr-TR" sz="2400" dirty="0"/>
              <a:t>)</a:t>
            </a:r>
          </a:p>
          <a:p>
            <a:pPr lvl="1">
              <a:lnSpc>
                <a:spcPct val="150000"/>
              </a:lnSpc>
            </a:pPr>
            <a:r>
              <a:rPr lang="tr-TR" altLang="tr-TR" sz="2400" dirty="0" err="1"/>
              <a:t>Spinal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kord</a:t>
            </a:r>
            <a:r>
              <a:rPr lang="tr-TR" altLang="tr-TR" sz="2400" dirty="0"/>
              <a:t> basısı (</a:t>
            </a:r>
            <a:r>
              <a:rPr lang="tr-TR" altLang="tr-TR" sz="2400" dirty="0" err="1"/>
              <a:t>miyelopati</a:t>
            </a:r>
            <a:r>
              <a:rPr lang="tr-TR" altLang="tr-TR" sz="2400" dirty="0"/>
              <a:t>)  </a:t>
            </a:r>
          </a:p>
          <a:p>
            <a:pPr lvl="1">
              <a:lnSpc>
                <a:spcPct val="150000"/>
              </a:lnSpc>
            </a:pPr>
            <a:r>
              <a:rPr lang="tr-TR" altLang="tr-TR" sz="2400" dirty="0" err="1"/>
              <a:t>Vertebral</a:t>
            </a:r>
            <a:r>
              <a:rPr lang="tr-TR" altLang="tr-TR" sz="2400" dirty="0"/>
              <a:t> arter basısı oluşabilir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l="27052" t="22564" r="51282" b="35499"/>
          <a:stretch/>
        </p:blipFill>
        <p:spPr>
          <a:xfrm>
            <a:off x="8859741" y="1321902"/>
            <a:ext cx="3163294" cy="3796475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15049" y="376606"/>
            <a:ext cx="5333069" cy="883841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tr-TR" altLang="tr-TR" b="1" dirty="0" err="1" smtClean="0"/>
              <a:t>Servikal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spondiloz</a:t>
            </a:r>
            <a:r>
              <a:rPr lang="tr-TR" altLang="tr-TR" dirty="0" smtClean="0"/>
              <a:t/>
            </a:r>
            <a:br>
              <a:rPr lang="tr-TR" altLang="tr-TR" dirty="0" smtClean="0"/>
            </a:br>
            <a:endParaRPr lang="tr-TR" altLang="tr-TR" dirty="0" smtClean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49" y="1077188"/>
            <a:ext cx="3171114" cy="428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6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dirty="0" err="1" smtClean="0"/>
              <a:t>Servikal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spondiloz</a:t>
            </a:r>
            <a:endParaRPr lang="tr-TR" altLang="tr-TR" b="1" dirty="0" smtClean="0"/>
          </a:p>
        </p:txBody>
      </p:sp>
      <p:sp>
        <p:nvSpPr>
          <p:cNvPr id="35843" name="2 İçerik Yer Tutucusu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altLang="tr-TR" sz="2400" dirty="0"/>
              <a:t>FM ‘de </a:t>
            </a:r>
            <a:r>
              <a:rPr lang="tr-TR" altLang="tr-TR" sz="2400" dirty="0" err="1"/>
              <a:t>ekstansiyon</a:t>
            </a:r>
            <a:r>
              <a:rPr lang="tr-TR" altLang="tr-TR" sz="2400" dirty="0"/>
              <a:t> ve </a:t>
            </a:r>
            <a:r>
              <a:rPr lang="tr-TR" altLang="tr-TR" sz="2400" dirty="0" err="1"/>
              <a:t>lateral</a:t>
            </a:r>
            <a:r>
              <a:rPr lang="tr-TR" altLang="tr-TR" sz="2400" dirty="0"/>
              <a:t> </a:t>
            </a:r>
            <a:r>
              <a:rPr lang="tr-TR" altLang="tr-TR" sz="2400" dirty="0" err="1"/>
              <a:t>fleksiyon</a:t>
            </a:r>
            <a:r>
              <a:rPr lang="tr-TR" altLang="tr-TR" sz="2400" dirty="0"/>
              <a:t> ile orta şiddette ağrı</a:t>
            </a:r>
          </a:p>
          <a:p>
            <a:pPr>
              <a:lnSpc>
                <a:spcPct val="150000"/>
              </a:lnSpc>
            </a:pPr>
            <a:r>
              <a:rPr lang="tr-TR" altLang="tr-TR" sz="2400" dirty="0"/>
              <a:t>Boyun ağrısı yaygın, omuzlara </a:t>
            </a:r>
            <a:r>
              <a:rPr lang="tr-TR" altLang="tr-TR" sz="2400" dirty="0" err="1"/>
              <a:t>oksipital</a:t>
            </a:r>
            <a:r>
              <a:rPr lang="tr-TR" altLang="tr-TR" sz="2400" dirty="0"/>
              <a:t> bölgeye veya </a:t>
            </a:r>
            <a:r>
              <a:rPr lang="tr-TR" altLang="tr-TR" sz="2400" dirty="0" err="1"/>
              <a:t>interskapular</a:t>
            </a:r>
            <a:r>
              <a:rPr lang="tr-TR" altLang="tr-TR" sz="2400" dirty="0"/>
              <a:t> kaslara </a:t>
            </a:r>
            <a:r>
              <a:rPr lang="tr-TR" altLang="tr-TR" sz="2400" dirty="0" smtClean="0"/>
              <a:t>yayılır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smtClean="0"/>
              <a:t>Düz </a:t>
            </a:r>
            <a:r>
              <a:rPr lang="tr-TR" altLang="tr-TR" sz="2400" dirty="0" err="1" smtClean="0"/>
              <a:t>grafide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intervertebral</a:t>
            </a:r>
            <a:r>
              <a:rPr lang="tr-TR" altLang="tr-TR" sz="2400" dirty="0" smtClean="0"/>
              <a:t> eklem daralması ve faset eklem sklerozu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smtClean="0"/>
              <a:t>Radyolojik bulgular, sadece klinik semptomlarla uyumlu ise önemli</a:t>
            </a:r>
          </a:p>
        </p:txBody>
      </p:sp>
    </p:spTree>
    <p:extLst>
      <p:ext uri="{BB962C8B-B14F-4D97-AF65-F5344CB8AC3E}">
        <p14:creationId xmlns:p14="http://schemas.microsoft.com/office/powerpoint/2010/main" val="36231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dirty="0" err="1" smtClean="0"/>
              <a:t>Servikal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spondiloz</a:t>
            </a:r>
            <a:endParaRPr lang="tr-TR" altLang="tr-TR" b="1" dirty="0" smtClean="0"/>
          </a:p>
        </p:txBody>
      </p:sp>
      <p:sp>
        <p:nvSpPr>
          <p:cNvPr id="36866" name="2 İçerik Yer Tutucusu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omurga </a:t>
            </a:r>
            <a:r>
              <a:rPr lang="tr-TR" altLang="tr-TR" sz="2400" dirty="0" err="1" smtClean="0"/>
              <a:t>osteoartritini</a:t>
            </a:r>
            <a:r>
              <a:rPr lang="tr-TR" altLang="tr-TR" sz="2400" dirty="0" smtClean="0"/>
              <a:t> tedavi için, </a:t>
            </a:r>
            <a:r>
              <a:rPr lang="tr-TR" altLang="tr-TR" sz="2400" dirty="0" err="1" smtClean="0"/>
              <a:t>stabilite</a:t>
            </a:r>
            <a:r>
              <a:rPr lang="tr-TR" altLang="tr-TR" sz="2400" dirty="0" smtClean="0"/>
              <a:t> ve hareketin sürdürülmesi arasında denge olmalı</a:t>
            </a:r>
          </a:p>
          <a:p>
            <a:pPr marL="0" indent="0" eaLnBrk="1" hangingPunct="1">
              <a:buNone/>
            </a:pPr>
            <a:endParaRPr lang="tr-TR" altLang="tr-TR" sz="2400" dirty="0" smtClean="0"/>
          </a:p>
          <a:p>
            <a:pPr eaLnBrk="1" hangingPunct="1"/>
            <a:r>
              <a:rPr lang="tr-TR" altLang="tr-TR" sz="2400" dirty="0" err="1" smtClean="0"/>
              <a:t>NSAİİ’lar</a:t>
            </a:r>
            <a:r>
              <a:rPr lang="tr-TR" altLang="tr-TR" sz="2400" dirty="0" smtClean="0"/>
              <a:t> ve lokal </a:t>
            </a:r>
            <a:r>
              <a:rPr lang="tr-TR" altLang="tr-TR" sz="2400" dirty="0" err="1" smtClean="0"/>
              <a:t>injeksiyonlar</a:t>
            </a:r>
            <a:r>
              <a:rPr lang="tr-TR" altLang="tr-TR" sz="2400" dirty="0" smtClean="0"/>
              <a:t>, boyun ağrısını ve yansıyan ağrıyı </a:t>
            </a:r>
          </a:p>
          <a:p>
            <a:pPr marL="0" indent="0" eaLnBrk="1" hangingPunct="1">
              <a:buNone/>
            </a:pPr>
            <a:endParaRPr lang="tr-TR" altLang="tr-TR" sz="2400" dirty="0" smtClean="0"/>
          </a:p>
          <a:p>
            <a:pPr eaLnBrk="1" hangingPunct="1"/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spondilozisli</a:t>
            </a:r>
            <a:r>
              <a:rPr lang="tr-TR" altLang="tr-TR" sz="2400" dirty="0" smtClean="0"/>
              <a:t> birçok hastada akut boyun ağrısının tekrarlayan alevlenmeleri ile </a:t>
            </a:r>
            <a:r>
              <a:rPr lang="tr-TR" altLang="tr-TR" sz="2400" dirty="0" err="1" smtClean="0"/>
              <a:t>nüks</a:t>
            </a:r>
            <a:r>
              <a:rPr lang="tr-TR" altLang="tr-TR" sz="2400" dirty="0" smtClean="0"/>
              <a:t> edici bir gidiş görülmekte</a:t>
            </a:r>
          </a:p>
        </p:txBody>
      </p:sp>
      <p:sp>
        <p:nvSpPr>
          <p:cNvPr id="2" name="Aşağı Ok 1"/>
          <p:cNvSpPr/>
          <p:nvPr/>
        </p:nvSpPr>
        <p:spPr>
          <a:xfrm>
            <a:off x="9067701" y="3068650"/>
            <a:ext cx="242293" cy="450054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8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1845" y="1003237"/>
            <a:ext cx="10515600" cy="1325563"/>
          </a:xfrm>
        </p:spPr>
        <p:txBody>
          <a:bodyPr/>
          <a:lstStyle/>
          <a:p>
            <a:r>
              <a:rPr lang="tr-TR" b="1" dirty="0" err="1"/>
              <a:t>Servikal</a:t>
            </a:r>
            <a:r>
              <a:rPr lang="tr-TR" b="1" dirty="0"/>
              <a:t> </a:t>
            </a:r>
            <a:r>
              <a:rPr lang="tr-TR" b="1" dirty="0" err="1"/>
              <a:t>Spondilotik</a:t>
            </a:r>
            <a:r>
              <a:rPr lang="tr-TR" b="1" dirty="0"/>
              <a:t> </a:t>
            </a:r>
            <a:r>
              <a:rPr lang="tr-TR" b="1" dirty="0" err="1"/>
              <a:t>Miyelopati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2088" y="2101575"/>
            <a:ext cx="6268163" cy="42694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Yaşlılarda </a:t>
            </a:r>
            <a:r>
              <a:rPr lang="tr-TR" sz="2400" dirty="0"/>
              <a:t>en sık </a:t>
            </a:r>
            <a:r>
              <a:rPr lang="tr-TR" sz="2400" dirty="0" err="1"/>
              <a:t>spinal</a:t>
            </a:r>
            <a:r>
              <a:rPr lang="tr-TR" sz="2400" dirty="0"/>
              <a:t> </a:t>
            </a:r>
            <a:r>
              <a:rPr lang="tr-TR" sz="2400" dirty="0" err="1"/>
              <a:t>disfonksiyon</a:t>
            </a:r>
            <a:r>
              <a:rPr lang="tr-TR" sz="2400" dirty="0"/>
              <a:t> nedeni olup </a:t>
            </a:r>
            <a:r>
              <a:rPr lang="tr-TR" sz="2400" dirty="0" err="1"/>
              <a:t>nontravmatik</a:t>
            </a:r>
            <a:r>
              <a:rPr lang="tr-TR" sz="2400" dirty="0"/>
              <a:t> spastik </a:t>
            </a:r>
            <a:r>
              <a:rPr lang="tr-TR" sz="2400" dirty="0" err="1"/>
              <a:t>paraparezi</a:t>
            </a:r>
            <a:r>
              <a:rPr lang="tr-TR" sz="2400" dirty="0"/>
              <a:t> veya </a:t>
            </a:r>
            <a:r>
              <a:rPr lang="tr-TR" sz="2400" dirty="0" err="1"/>
              <a:t>tetraparezinin</a:t>
            </a:r>
            <a:r>
              <a:rPr lang="tr-TR" sz="2400" dirty="0"/>
              <a:t> de en sık </a:t>
            </a:r>
            <a:r>
              <a:rPr lang="tr-TR" sz="2400" dirty="0" smtClean="0"/>
              <a:t>nedeni</a:t>
            </a:r>
          </a:p>
          <a:p>
            <a:pPr>
              <a:lnSpc>
                <a:spcPct val="150000"/>
              </a:lnSpc>
            </a:pPr>
            <a:r>
              <a:rPr lang="tr-TR" sz="2400" dirty="0" err="1"/>
              <a:t>S</a:t>
            </a:r>
            <a:r>
              <a:rPr lang="tr-TR" sz="2400" dirty="0" err="1" smtClean="0"/>
              <a:t>ervikal</a:t>
            </a:r>
            <a:r>
              <a:rPr lang="tr-TR" sz="2400" dirty="0" smtClean="0"/>
              <a:t> </a:t>
            </a:r>
            <a:r>
              <a:rPr lang="tr-TR" sz="2400" dirty="0" err="1"/>
              <a:t>intervertebral</a:t>
            </a:r>
            <a:r>
              <a:rPr lang="tr-TR" sz="2400" dirty="0"/>
              <a:t> disk dejenerasyonuyla birlikte yaygın </a:t>
            </a:r>
            <a:r>
              <a:rPr lang="tr-TR" sz="2400" dirty="0" err="1"/>
              <a:t>spondilotik</a:t>
            </a:r>
            <a:r>
              <a:rPr lang="tr-TR" sz="2400" dirty="0"/>
              <a:t> süreç sonunda oluşur ve genellikle </a:t>
            </a:r>
            <a:r>
              <a:rPr lang="tr-TR" sz="2400" dirty="0" err="1"/>
              <a:t>spinal</a:t>
            </a:r>
            <a:r>
              <a:rPr lang="tr-TR" sz="2400" dirty="0"/>
              <a:t> kanalın çapı ile ilişkili </a:t>
            </a:r>
            <a:endParaRPr lang="tr-TR" sz="2400" dirty="0" smtClean="0"/>
          </a:p>
          <a:p>
            <a:endParaRPr lang="tr-TR" dirty="0" smtClean="0"/>
          </a:p>
          <a:p>
            <a:pPr marL="0" indent="0">
              <a:buNone/>
            </a:pPr>
            <a:endParaRPr lang="tr-TR" sz="32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16" y="2082661"/>
            <a:ext cx="3828221" cy="38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Servikal</a:t>
            </a:r>
            <a:r>
              <a:rPr lang="tr-TR" b="1" dirty="0"/>
              <a:t> </a:t>
            </a:r>
            <a:r>
              <a:rPr lang="tr-TR" b="1" dirty="0" err="1"/>
              <a:t>Spondilotik</a:t>
            </a:r>
            <a:r>
              <a:rPr lang="tr-TR" b="1" dirty="0"/>
              <a:t> </a:t>
            </a:r>
            <a:r>
              <a:rPr lang="tr-TR" b="1" dirty="0" err="1"/>
              <a:t>Miyelopati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116033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tr-TR" sz="2400" dirty="0"/>
              <a:t>Boyunda tutukluk ve ağrı </a:t>
            </a:r>
          </a:p>
          <a:p>
            <a:pPr>
              <a:lnSpc>
                <a:spcPct val="150000"/>
              </a:lnSpc>
            </a:pPr>
            <a:r>
              <a:rPr lang="tr-TR" sz="2400" dirty="0" err="1"/>
              <a:t>Krepitasyon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 err="1"/>
              <a:t>Brakiyalji</a:t>
            </a:r>
            <a:r>
              <a:rPr lang="tr-TR" sz="2400" dirty="0"/>
              <a:t>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Ellerde uyuşma ve karıncalanma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Yürüme ve denge bozukluğu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5675095" y="1825625"/>
            <a:ext cx="5709684" cy="390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/>
              <a:t>Ataksi</a:t>
            </a:r>
            <a:endParaRPr lang="tr-TR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Geniş tabanlı yürüme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Bacaklarda güçsüzlük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El becerilerinde azalma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/>
              <a:t>Dizestezi</a:t>
            </a:r>
            <a:endParaRPr lang="tr-TR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Yazı yazmada zorluk karakteristik semptomlar</a:t>
            </a:r>
          </a:p>
        </p:txBody>
      </p:sp>
    </p:spTree>
    <p:extLst>
      <p:ext uri="{BB962C8B-B14F-4D97-AF65-F5344CB8AC3E}">
        <p14:creationId xmlns:p14="http://schemas.microsoft.com/office/powerpoint/2010/main" val="415695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Servikal</a:t>
            </a:r>
            <a:r>
              <a:rPr lang="tr-TR" b="1" dirty="0"/>
              <a:t> </a:t>
            </a:r>
            <a:r>
              <a:rPr lang="tr-TR" b="1" dirty="0" err="1"/>
              <a:t>Spondilotik</a:t>
            </a:r>
            <a:r>
              <a:rPr lang="tr-TR" b="1" dirty="0"/>
              <a:t> </a:t>
            </a:r>
            <a:r>
              <a:rPr lang="tr-TR" b="1" dirty="0" err="1"/>
              <a:t>Miyelopati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sz="2400" dirty="0"/>
              <a:t>Direkt </a:t>
            </a:r>
            <a:r>
              <a:rPr lang="tr-TR" sz="2400" dirty="0" err="1"/>
              <a:t>grafi</a:t>
            </a:r>
            <a:r>
              <a:rPr lang="tr-TR" sz="2400" dirty="0"/>
              <a:t>, bilgisayarlı tomografi (BT), MRG, </a:t>
            </a:r>
            <a:r>
              <a:rPr lang="tr-TR" sz="2400" dirty="0" err="1"/>
              <a:t>myelografik</a:t>
            </a:r>
            <a:r>
              <a:rPr lang="tr-TR" sz="2400" dirty="0"/>
              <a:t> </a:t>
            </a:r>
            <a:r>
              <a:rPr lang="tr-TR" sz="2400" dirty="0" err="1"/>
              <a:t>BT'nin</a:t>
            </a:r>
            <a:r>
              <a:rPr lang="tr-TR" sz="2400" dirty="0"/>
              <a:t> yanı sıra </a:t>
            </a:r>
            <a:r>
              <a:rPr lang="tr-TR" sz="2400" dirty="0" err="1"/>
              <a:t>elektrofizyolojik</a:t>
            </a:r>
            <a:r>
              <a:rPr lang="tr-TR" sz="2400" dirty="0"/>
              <a:t> </a:t>
            </a:r>
            <a:r>
              <a:rPr lang="tr-TR" sz="2400" dirty="0" smtClean="0"/>
              <a:t>incelemeler</a:t>
            </a:r>
          </a:p>
          <a:p>
            <a:pPr>
              <a:lnSpc>
                <a:spcPct val="100000"/>
              </a:lnSpc>
            </a:pPr>
            <a:r>
              <a:rPr lang="tr-TR" sz="2400" dirty="0" smtClean="0"/>
              <a:t>Konservatif </a:t>
            </a:r>
            <a:r>
              <a:rPr lang="tr-TR" sz="2400" dirty="0"/>
              <a:t>tedavide başın aşırı ve uzun süreli </a:t>
            </a:r>
            <a:r>
              <a:rPr lang="tr-TR" sz="2400" dirty="0" err="1"/>
              <a:t>fleksiyon</a:t>
            </a:r>
            <a:r>
              <a:rPr lang="tr-TR" sz="2400" dirty="0"/>
              <a:t> pozisyonunda tutulmamasıyla birlikte boyunluk ile </a:t>
            </a:r>
            <a:r>
              <a:rPr lang="tr-TR" sz="2400" dirty="0" err="1"/>
              <a:t>immobilizasyon</a:t>
            </a:r>
            <a:r>
              <a:rPr lang="tr-TR" sz="2400" dirty="0"/>
              <a:t> ve fizik tedavi </a:t>
            </a:r>
            <a:r>
              <a:rPr lang="tr-TR" sz="2400" dirty="0" smtClean="0"/>
              <a:t>önerilir</a:t>
            </a:r>
          </a:p>
          <a:p>
            <a:pPr>
              <a:lnSpc>
                <a:spcPct val="100000"/>
              </a:lnSpc>
            </a:pPr>
            <a:r>
              <a:rPr lang="tr-TR" sz="2400" dirty="0" smtClean="0"/>
              <a:t> </a:t>
            </a:r>
            <a:r>
              <a:rPr lang="tr-TR" sz="2400" dirty="0"/>
              <a:t>Ciddi ya da </a:t>
            </a:r>
            <a:r>
              <a:rPr lang="tr-TR" sz="2400" dirty="0" err="1"/>
              <a:t>progresif</a:t>
            </a:r>
            <a:r>
              <a:rPr lang="tr-TR" sz="2400" dirty="0"/>
              <a:t> </a:t>
            </a:r>
            <a:r>
              <a:rPr lang="tr-TR" sz="2400" dirty="0" err="1"/>
              <a:t>myelopatisi</a:t>
            </a:r>
            <a:r>
              <a:rPr lang="tr-TR" sz="2400" dirty="0"/>
              <a:t> olan, radyolojik olarak </a:t>
            </a:r>
            <a:r>
              <a:rPr lang="tr-TR" sz="2400" dirty="0" err="1"/>
              <a:t>spinal</a:t>
            </a:r>
            <a:r>
              <a:rPr lang="tr-TR" sz="2400" dirty="0"/>
              <a:t> </a:t>
            </a:r>
            <a:r>
              <a:rPr lang="tr-TR" sz="2400" dirty="0" err="1"/>
              <a:t>stenoz</a:t>
            </a:r>
            <a:r>
              <a:rPr lang="tr-TR" sz="2400" dirty="0"/>
              <a:t> varlığı gösterilen olgular cerrahiye </a:t>
            </a:r>
            <a:r>
              <a:rPr lang="tr-TR" sz="2400" dirty="0" smtClean="0"/>
              <a:t>aday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71896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dirty="0" err="1" smtClean="0"/>
              <a:t>Servikal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hiperekstansiyon</a:t>
            </a:r>
            <a:r>
              <a:rPr lang="tr-TR" altLang="tr-TR" b="1" dirty="0" smtClean="0"/>
              <a:t> yaralanmaları(</a:t>
            </a:r>
            <a:r>
              <a:rPr lang="tr-TR" altLang="tr-TR" b="1" dirty="0" err="1" smtClean="0"/>
              <a:t>whiplash</a:t>
            </a:r>
            <a:r>
              <a:rPr lang="tr-TR" altLang="tr-TR" b="1" dirty="0" smtClean="0"/>
              <a:t>)</a:t>
            </a:r>
          </a:p>
        </p:txBody>
      </p:sp>
      <p:sp>
        <p:nvSpPr>
          <p:cNvPr id="37891" name="2 İçerik Yer Tutucusu"/>
          <p:cNvSpPr>
            <a:spLocks noGrp="1"/>
          </p:cNvSpPr>
          <p:nvPr>
            <p:ph idx="1"/>
          </p:nvPr>
        </p:nvSpPr>
        <p:spPr>
          <a:xfrm>
            <a:off x="916251" y="1842408"/>
            <a:ext cx="4539369" cy="4212738"/>
          </a:xfrm>
        </p:spPr>
        <p:txBody>
          <a:bodyPr/>
          <a:lstStyle/>
          <a:p>
            <a:pPr marL="0" indent="0" eaLnBrk="1" hangingPunct="1">
              <a:buNone/>
            </a:pPr>
            <a:endParaRPr lang="tr-TR" altLang="tr-TR" dirty="0" smtClean="0"/>
          </a:p>
          <a:p>
            <a:pPr eaLnBrk="1" hangingPunct="1"/>
            <a:r>
              <a:rPr lang="tr-TR" altLang="tr-TR" sz="2400" dirty="0" smtClean="0"/>
              <a:t>Sıklıkla motorlu araç kazaları, dalma, düşme ve diğer spor yaralanmaları ile </a:t>
            </a:r>
          </a:p>
          <a:p>
            <a:pPr marL="0" indent="0" eaLnBrk="1" hangingPunct="1">
              <a:buNone/>
            </a:pPr>
            <a:endParaRPr lang="tr-TR" altLang="tr-TR" sz="2400" dirty="0" smtClean="0"/>
          </a:p>
          <a:p>
            <a:r>
              <a:rPr lang="tr-TR" altLang="tr-TR" sz="2400" dirty="0"/>
              <a:t>B</a:t>
            </a:r>
            <a:r>
              <a:rPr lang="tr-TR" altLang="tr-TR" sz="2400" dirty="0" smtClean="0"/>
              <a:t>oyun yumuşak dokularında akselerasyon </a:t>
            </a:r>
            <a:r>
              <a:rPr lang="tr-TR" altLang="tr-TR" sz="2400" dirty="0" err="1" smtClean="0"/>
              <a:t>deselerasyon</a:t>
            </a:r>
            <a:r>
              <a:rPr lang="tr-TR" altLang="tr-TR" sz="2400" dirty="0" smtClean="0"/>
              <a:t> yaralanması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1523999"/>
            <a:ext cx="3818382" cy="453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1 Başlık"/>
          <p:cNvSpPr>
            <a:spLocks noGrp="1"/>
          </p:cNvSpPr>
          <p:nvPr>
            <p:ph type="title"/>
          </p:nvPr>
        </p:nvSpPr>
        <p:spPr>
          <a:xfrm>
            <a:off x="431800" y="50006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tr-TR" altLang="tr-TR" b="1" dirty="0" err="1" smtClean="0"/>
              <a:t>Servikal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hiperekstansiyon</a:t>
            </a:r>
            <a:r>
              <a:rPr lang="tr-TR" altLang="tr-TR" b="1" dirty="0" smtClean="0"/>
              <a:t> yaralanmaları (</a:t>
            </a:r>
            <a:r>
              <a:rPr lang="tr-TR" altLang="tr-TR" b="1" dirty="0" err="1" smtClean="0"/>
              <a:t>whiplash</a:t>
            </a:r>
            <a:r>
              <a:rPr lang="tr-TR" altLang="tr-TR" b="1" dirty="0" smtClean="0"/>
              <a:t>)</a:t>
            </a:r>
          </a:p>
        </p:txBody>
      </p:sp>
      <p:sp>
        <p:nvSpPr>
          <p:cNvPr id="38914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altLang="tr-TR" sz="2400" dirty="0" smtClean="0"/>
              <a:t>Hareketle </a:t>
            </a:r>
            <a:r>
              <a:rPr lang="tr-TR" altLang="tr-TR" sz="2400" dirty="0"/>
              <a:t>spazm ve ağrı semptomları kazadan sonra 12-24 saatte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altLang="tr-TR" sz="2400" dirty="0" smtClean="0"/>
              <a:t>Yutma ve çiğnemede zorluk olabilmekte</a:t>
            </a:r>
            <a:endParaRPr lang="tr-TR" altLang="tr-TR" sz="24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altLang="tr-TR" sz="2400" dirty="0" smtClean="0"/>
              <a:t>FM’ de </a:t>
            </a:r>
            <a:r>
              <a:rPr lang="tr-TR" altLang="tr-TR" sz="2400" dirty="0" err="1"/>
              <a:t>palpasyonla</a:t>
            </a:r>
            <a:r>
              <a:rPr lang="tr-TR" altLang="tr-TR" sz="2400" dirty="0"/>
              <a:t> </a:t>
            </a:r>
            <a:r>
              <a:rPr lang="tr-TR" altLang="tr-TR" sz="2400" dirty="0" smtClean="0"/>
              <a:t>boyunda </a:t>
            </a:r>
            <a:r>
              <a:rPr lang="tr-TR" altLang="tr-TR" sz="2400" dirty="0"/>
              <a:t>duyarlılık, </a:t>
            </a:r>
            <a:r>
              <a:rPr lang="tr-TR" altLang="tr-TR" sz="2400" dirty="0" err="1"/>
              <a:t>paraservikal</a:t>
            </a:r>
            <a:r>
              <a:rPr lang="tr-TR" altLang="tr-TR" sz="2400" dirty="0"/>
              <a:t> kas </a:t>
            </a:r>
            <a:r>
              <a:rPr lang="tr-TR" altLang="tr-TR" sz="2400" dirty="0" err="1"/>
              <a:t>kontraksiyonu</a:t>
            </a:r>
            <a:r>
              <a:rPr lang="tr-TR" altLang="tr-TR" sz="2400" dirty="0"/>
              <a:t> ve azalmış eklem </a:t>
            </a:r>
            <a:r>
              <a:rPr lang="tr-TR" altLang="tr-TR" sz="2400" dirty="0" smtClean="0"/>
              <a:t>açıklığı </a:t>
            </a:r>
            <a:endParaRPr lang="tr-TR" altLang="tr-TR" sz="24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altLang="tr-TR" sz="2400" dirty="0"/>
              <a:t>Nörolojik </a:t>
            </a:r>
            <a:r>
              <a:rPr lang="tr-TR" altLang="tr-TR" sz="2400" dirty="0" smtClean="0"/>
              <a:t>muayene doğal </a:t>
            </a:r>
            <a:endParaRPr lang="tr-TR" altLang="tr-TR" sz="2400" dirty="0"/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altLang="tr-TR" sz="2400" dirty="0" smtClean="0"/>
              <a:t>Şiddetli </a:t>
            </a:r>
            <a:r>
              <a:rPr lang="tr-TR" altLang="tr-TR" sz="2400" dirty="0" err="1"/>
              <a:t>whiplash</a:t>
            </a:r>
            <a:r>
              <a:rPr lang="tr-TR" altLang="tr-TR" sz="2400" dirty="0"/>
              <a:t> , sempatik gangliyonu hasara uğratabilir ve </a:t>
            </a:r>
            <a:r>
              <a:rPr lang="tr-TR" altLang="tr-TR" sz="2400" dirty="0" err="1"/>
              <a:t>Horner</a:t>
            </a:r>
            <a:r>
              <a:rPr lang="tr-TR" altLang="tr-TR" sz="2400" dirty="0"/>
              <a:t> sendromuna, bulantıya baş dönmesine  sebep olabilir.</a:t>
            </a:r>
          </a:p>
          <a:p>
            <a:pPr>
              <a:spcAft>
                <a:spcPts val="600"/>
              </a:spcAft>
            </a:pPr>
            <a:endParaRPr lang="tr-TR" altLang="tr-TR" sz="2000" dirty="0"/>
          </a:p>
          <a:p>
            <a:pPr>
              <a:spcAft>
                <a:spcPts val="600"/>
              </a:spcAft>
            </a:pPr>
            <a:endParaRPr lang="tr-TR" altLang="tr-TR" sz="1800" dirty="0"/>
          </a:p>
        </p:txBody>
      </p:sp>
    </p:spTree>
    <p:extLst>
      <p:ext uri="{BB962C8B-B14F-4D97-AF65-F5344CB8AC3E}">
        <p14:creationId xmlns:p14="http://schemas.microsoft.com/office/powerpoint/2010/main" val="333381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945" y="664602"/>
            <a:ext cx="10515600" cy="1325563"/>
          </a:xfrm>
        </p:spPr>
        <p:txBody>
          <a:bodyPr/>
          <a:lstStyle/>
          <a:p>
            <a:r>
              <a:rPr lang="tr-TR" dirty="0"/>
              <a:t>G</a:t>
            </a:r>
            <a:r>
              <a:rPr lang="tr-TR" dirty="0" smtClean="0"/>
              <a:t>iriş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6900" y="1742738"/>
            <a:ext cx="10687721" cy="42923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Boyun ağrısı her üç kişiden ikisinin hayatın herhangi bir bölümünde karşılaşabileceği sık bir sorun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Morbiditenin</a:t>
            </a:r>
            <a:r>
              <a:rPr lang="tr-TR" sz="2400" dirty="0" smtClean="0"/>
              <a:t> önde gelen nedenlerinden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Prevelans</a:t>
            </a:r>
            <a:r>
              <a:rPr lang="tr-TR" sz="2400" dirty="0" smtClean="0"/>
              <a:t> %16.7 ( en genç) ve %75.1 (en yaşlı)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Orta yaşlı erişkinlerde daha yaygın</a:t>
            </a:r>
          </a:p>
          <a:p>
            <a:pPr marL="0" indent="0">
              <a:buNone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70410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b="1" dirty="0" err="1" smtClean="0"/>
              <a:t>Servikal</a:t>
            </a:r>
            <a:r>
              <a:rPr lang="tr-TR" altLang="tr-TR" b="1" dirty="0" smtClean="0"/>
              <a:t> </a:t>
            </a:r>
            <a:r>
              <a:rPr lang="tr-TR" altLang="tr-TR" b="1" dirty="0" err="1" smtClean="0"/>
              <a:t>hiperekstansiyon</a:t>
            </a:r>
            <a:r>
              <a:rPr lang="tr-TR" altLang="tr-TR" b="1" dirty="0" smtClean="0"/>
              <a:t> yaralanmaları(</a:t>
            </a:r>
            <a:r>
              <a:rPr lang="tr-TR" altLang="tr-TR" b="1" dirty="0" err="1" smtClean="0"/>
              <a:t>whiplash</a:t>
            </a:r>
            <a:r>
              <a:rPr lang="tr-TR" altLang="tr-TR" b="1" dirty="0" smtClean="0"/>
              <a:t>)</a:t>
            </a:r>
          </a:p>
        </p:txBody>
      </p:sp>
      <p:sp>
        <p:nvSpPr>
          <p:cNvPr id="39938" name="2 İçerik Yer Tutucusu"/>
          <p:cNvSpPr>
            <a:spLocks noGrp="1"/>
          </p:cNvSpPr>
          <p:nvPr>
            <p:ph idx="1"/>
          </p:nvPr>
        </p:nvSpPr>
        <p:spPr>
          <a:xfrm>
            <a:off x="838199" y="1690688"/>
            <a:ext cx="10687493" cy="477376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endParaRPr lang="tr-TR" altLang="tr-TR" dirty="0" smtClean="0"/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smtClean="0"/>
              <a:t>Radyografi genelde normal veya </a:t>
            </a:r>
            <a:r>
              <a:rPr lang="tr-TR" altLang="tr-TR" sz="2400" dirty="0" err="1" smtClean="0"/>
              <a:t>servikal</a:t>
            </a:r>
            <a:r>
              <a:rPr lang="tr-TR" altLang="tr-TR" sz="2400" dirty="0" smtClean="0"/>
              <a:t> </a:t>
            </a:r>
            <a:r>
              <a:rPr lang="tr-TR" altLang="tr-TR" sz="2400" dirty="0" err="1" smtClean="0"/>
              <a:t>lordozda</a:t>
            </a:r>
            <a:r>
              <a:rPr lang="tr-TR" altLang="tr-TR" sz="2400" dirty="0" smtClean="0"/>
              <a:t> azalma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smtClean="0"/>
              <a:t>Şiddetli yaralanmada radyografilerde yapısal hasar görülebilir, stabilizasyon tedavisi gerektirmekte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smtClean="0"/>
              <a:t>Birçok </a:t>
            </a:r>
            <a:r>
              <a:rPr lang="tr-TR" altLang="tr-TR" sz="2400" dirty="0" err="1" smtClean="0"/>
              <a:t>whiplash</a:t>
            </a:r>
            <a:r>
              <a:rPr lang="tr-TR" altLang="tr-TR" sz="2400" dirty="0" smtClean="0"/>
              <a:t> yaralanma tedavisi kısa süreli boyunluk kullanımını gerektirir </a:t>
            </a:r>
          </a:p>
          <a:p>
            <a:pPr eaLnBrk="1" hangingPunct="1">
              <a:lnSpc>
                <a:spcPct val="150000"/>
              </a:lnSpc>
            </a:pPr>
            <a:r>
              <a:rPr lang="tr-TR" altLang="tr-TR" sz="2400" dirty="0" err="1" smtClean="0"/>
              <a:t>Nonnarkotik</a:t>
            </a:r>
            <a:r>
              <a:rPr lang="tr-TR" altLang="tr-TR" sz="2400" dirty="0" smtClean="0"/>
              <a:t> analjezikler, </a:t>
            </a:r>
            <a:r>
              <a:rPr lang="tr-TR" altLang="tr-TR" sz="2400" dirty="0" err="1" smtClean="0"/>
              <a:t>NSAİİ’lar</a:t>
            </a:r>
            <a:r>
              <a:rPr lang="tr-TR" altLang="tr-TR" sz="2400" dirty="0" smtClean="0"/>
              <a:t> ve kas gevşeticiler ağrıyı azaltır ve boyun hareketini artırır</a:t>
            </a:r>
          </a:p>
        </p:txBody>
      </p:sp>
    </p:spTree>
    <p:extLst>
      <p:ext uri="{BB962C8B-B14F-4D97-AF65-F5344CB8AC3E}">
        <p14:creationId xmlns:p14="http://schemas.microsoft.com/office/powerpoint/2010/main" val="38109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dirty="0" err="1" smtClean="0"/>
              <a:t>Myofasiyal</a:t>
            </a:r>
            <a:r>
              <a:rPr lang="tr-TR" altLang="tr-TR" dirty="0" smtClean="0"/>
              <a:t> Ağrı Sendromu</a:t>
            </a:r>
          </a:p>
        </p:txBody>
      </p:sp>
      <p:sp>
        <p:nvSpPr>
          <p:cNvPr id="41987" name="2 İçerik Yer Tutucusu"/>
          <p:cNvSpPr>
            <a:spLocks noGrp="1"/>
          </p:cNvSpPr>
          <p:nvPr>
            <p:ph idx="1"/>
          </p:nvPr>
        </p:nvSpPr>
        <p:spPr>
          <a:xfrm>
            <a:off x="529856" y="1559811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K</a:t>
            </a:r>
            <a:r>
              <a:rPr lang="sv-SE" sz="2400" dirty="0" smtClean="0"/>
              <a:t>as-iskelet </a:t>
            </a:r>
            <a:r>
              <a:rPr lang="sv-SE" sz="2400" dirty="0"/>
              <a:t>sistemi </a:t>
            </a:r>
            <a:r>
              <a:rPr lang="sv-SE" sz="2400" dirty="0" smtClean="0"/>
              <a:t>ağrılarının </a:t>
            </a:r>
            <a:r>
              <a:rPr lang="sv-SE" sz="2400" dirty="0"/>
              <a:t>sık nedeni olup, toplumdaki prevalansı %</a:t>
            </a:r>
            <a:r>
              <a:rPr lang="sv-SE" sz="2400" dirty="0" smtClean="0"/>
              <a:t>12-</a:t>
            </a:r>
            <a:r>
              <a:rPr lang="tr-TR" sz="2400" dirty="0" smtClean="0"/>
              <a:t>55</a:t>
            </a:r>
            <a:endParaRPr lang="sv-SE" sz="2400" dirty="0"/>
          </a:p>
          <a:p>
            <a:pPr marL="0" indent="0">
              <a:lnSpc>
                <a:spcPct val="150000"/>
              </a:lnSpc>
              <a:buNone/>
            </a:pPr>
            <a:r>
              <a:rPr lang="tr-TR" altLang="tr-TR" sz="2400" dirty="0" smtClean="0"/>
              <a:t>• </a:t>
            </a:r>
            <a:r>
              <a:rPr lang="tr-TR" sz="2400" dirty="0" err="1"/>
              <a:t>Etyolojisi</a:t>
            </a:r>
            <a:r>
              <a:rPr lang="tr-TR" sz="2400" dirty="0"/>
              <a:t> tam olarak bilinmemekle birlikte akut travma, kaslara aşırı yüklenme, genetik faktörler, yorgunluk ve stres suçlanan faktörler </a:t>
            </a:r>
            <a:r>
              <a:rPr lang="tr-TR" sz="2400" dirty="0" smtClean="0"/>
              <a:t>arasında</a:t>
            </a:r>
            <a:endParaRPr lang="tr-TR" altLang="tr-TR" sz="2400" dirty="0" smtClean="0"/>
          </a:p>
          <a:p>
            <a:pPr>
              <a:lnSpc>
                <a:spcPct val="150000"/>
              </a:lnSpc>
              <a:buFontTx/>
              <a:buNone/>
            </a:pPr>
            <a:r>
              <a:rPr lang="tr-TR" altLang="tr-TR" sz="2400" dirty="0" smtClean="0"/>
              <a:t>• Ağrı boyun, omuz ve kolda </a:t>
            </a:r>
            <a:r>
              <a:rPr lang="tr-TR" altLang="tr-TR" sz="2400" dirty="0" err="1" smtClean="0"/>
              <a:t>dermatoma</a:t>
            </a:r>
            <a:r>
              <a:rPr lang="tr-TR" altLang="tr-TR" sz="2400" dirty="0" smtClean="0"/>
              <a:t> uymaz 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tr-TR" altLang="tr-TR" sz="2400" dirty="0" smtClean="0"/>
              <a:t>• </a:t>
            </a:r>
            <a:r>
              <a:rPr lang="tr-TR" altLang="tr-TR" sz="2400" dirty="0"/>
              <a:t>N</a:t>
            </a:r>
            <a:r>
              <a:rPr lang="tr-TR" altLang="tr-TR" sz="2400" dirty="0" smtClean="0"/>
              <a:t>örolojik muayene normal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tr-TR" altLang="tr-TR" sz="2400" dirty="0" smtClean="0"/>
              <a:t>• </a:t>
            </a:r>
            <a:r>
              <a:rPr lang="tr-TR" altLang="tr-TR" sz="2400" dirty="0" err="1" smtClean="0"/>
              <a:t>Palpasyonla</a:t>
            </a:r>
            <a:r>
              <a:rPr lang="tr-TR" altLang="tr-TR" sz="2400" dirty="0" smtClean="0"/>
              <a:t> duyarlılık vardır (tetik noktalar)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tr-TR" altLang="tr-TR" sz="2400" dirty="0" smtClean="0"/>
              <a:t>• Radyolojik görüntüleme gerektirmez, tanı </a:t>
            </a:r>
            <a:r>
              <a:rPr lang="tr-TR" altLang="tr-TR" sz="2400" dirty="0" err="1" smtClean="0"/>
              <a:t>anamnez</a:t>
            </a:r>
            <a:r>
              <a:rPr lang="tr-TR" altLang="tr-TR" sz="2400" dirty="0" smtClean="0"/>
              <a:t> ve FM ile</a:t>
            </a:r>
          </a:p>
        </p:txBody>
      </p:sp>
    </p:spTree>
    <p:extLst>
      <p:ext uri="{BB962C8B-B14F-4D97-AF65-F5344CB8AC3E}">
        <p14:creationId xmlns:p14="http://schemas.microsoft.com/office/powerpoint/2010/main" val="9236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Başlık"/>
          <p:cNvSpPr>
            <a:spLocks noGrp="1"/>
          </p:cNvSpPr>
          <p:nvPr>
            <p:ph type="title"/>
          </p:nvPr>
        </p:nvSpPr>
        <p:spPr>
          <a:xfrm>
            <a:off x="655320" y="149972"/>
            <a:ext cx="10515600" cy="1325563"/>
          </a:xfrm>
        </p:spPr>
        <p:txBody>
          <a:bodyPr/>
          <a:lstStyle/>
          <a:p>
            <a:r>
              <a:rPr lang="tr-TR" altLang="tr-TR" b="1" dirty="0" err="1" smtClean="0"/>
              <a:t>Malignite</a:t>
            </a:r>
            <a:r>
              <a:rPr lang="tr-TR" altLang="tr-TR" dirty="0" smtClean="0"/>
              <a:t> </a:t>
            </a:r>
          </a:p>
        </p:txBody>
      </p:sp>
      <p:sp>
        <p:nvSpPr>
          <p:cNvPr id="43011" name="2 İçerik Yer Tutucusu"/>
          <p:cNvSpPr>
            <a:spLocks noGrp="1"/>
          </p:cNvSpPr>
          <p:nvPr>
            <p:ph idx="1"/>
          </p:nvPr>
        </p:nvSpPr>
        <p:spPr>
          <a:xfrm>
            <a:off x="775504" y="1620456"/>
            <a:ext cx="5532699" cy="46414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tr-TR" altLang="tr-TR" sz="1800" dirty="0" smtClean="0"/>
          </a:p>
          <a:p>
            <a:pPr>
              <a:lnSpc>
                <a:spcPct val="150000"/>
              </a:lnSpc>
            </a:pPr>
            <a:r>
              <a:rPr lang="tr-TR" altLang="tr-TR" sz="1800" dirty="0" smtClean="0"/>
              <a:t>Akciğer</a:t>
            </a:r>
            <a:r>
              <a:rPr lang="tr-TR" altLang="tr-TR" sz="1800" dirty="0"/>
              <a:t>, meme, prostat kanserleri, </a:t>
            </a:r>
            <a:r>
              <a:rPr lang="tr-TR" altLang="tr-TR" sz="1800" dirty="0" err="1"/>
              <a:t>lenfoma</a:t>
            </a:r>
            <a:r>
              <a:rPr lang="tr-TR" altLang="tr-TR" sz="1800" dirty="0"/>
              <a:t> ve </a:t>
            </a:r>
            <a:r>
              <a:rPr lang="tr-TR" altLang="tr-TR" sz="1800" dirty="0" err="1"/>
              <a:t>multiple</a:t>
            </a:r>
            <a:r>
              <a:rPr lang="tr-TR" altLang="tr-TR" sz="1800" dirty="0"/>
              <a:t> </a:t>
            </a:r>
            <a:r>
              <a:rPr lang="tr-TR" altLang="tr-TR" sz="1800" dirty="0" err="1" smtClean="0"/>
              <a:t>miyelom</a:t>
            </a:r>
            <a:endParaRPr lang="tr-TR" altLang="tr-TR" sz="1800" dirty="0"/>
          </a:p>
          <a:p>
            <a:pPr>
              <a:lnSpc>
                <a:spcPct val="150000"/>
              </a:lnSpc>
            </a:pPr>
            <a:r>
              <a:rPr lang="tr-TR" altLang="tr-TR" sz="1800" dirty="0" smtClean="0"/>
              <a:t>Geçmeyen </a:t>
            </a:r>
            <a:r>
              <a:rPr lang="tr-TR" altLang="tr-TR" sz="1800" dirty="0"/>
              <a:t>gece </a:t>
            </a:r>
            <a:r>
              <a:rPr lang="tr-TR" altLang="tr-TR" sz="1800" dirty="0" smtClean="0"/>
              <a:t>ağrıları, kilo kaybı, gece terlemesi</a:t>
            </a:r>
            <a:endParaRPr lang="tr-TR" altLang="tr-TR" sz="1800" dirty="0"/>
          </a:p>
          <a:p>
            <a:pPr>
              <a:lnSpc>
                <a:spcPct val="150000"/>
              </a:lnSpc>
            </a:pPr>
            <a:r>
              <a:rPr lang="tr-TR" altLang="tr-TR" sz="1800" dirty="0" err="1" smtClean="0"/>
              <a:t>Miyelopati</a:t>
            </a:r>
            <a:r>
              <a:rPr lang="tr-TR" altLang="tr-TR" sz="1800" dirty="0" smtClean="0"/>
              <a:t> bulguları </a:t>
            </a:r>
            <a:endParaRPr lang="tr-TR" altLang="tr-TR" sz="1800" dirty="0"/>
          </a:p>
          <a:p>
            <a:pPr>
              <a:lnSpc>
                <a:spcPct val="150000"/>
              </a:lnSpc>
            </a:pPr>
            <a:r>
              <a:rPr lang="tr-TR" altLang="tr-TR" sz="1800" dirty="0" err="1"/>
              <a:t>Grafide</a:t>
            </a:r>
            <a:r>
              <a:rPr lang="tr-TR" altLang="tr-TR" sz="1800" dirty="0"/>
              <a:t> </a:t>
            </a:r>
            <a:r>
              <a:rPr lang="tr-TR" altLang="tr-TR" sz="1800" dirty="0" err="1"/>
              <a:t>vertebra</a:t>
            </a:r>
            <a:r>
              <a:rPr lang="tr-TR" altLang="tr-TR" sz="1800" dirty="0"/>
              <a:t> </a:t>
            </a:r>
            <a:r>
              <a:rPr lang="tr-TR" altLang="tr-TR" sz="1800" dirty="0" err="1"/>
              <a:t>korpusunda</a:t>
            </a:r>
            <a:r>
              <a:rPr lang="tr-TR" altLang="tr-TR" sz="1800" dirty="0"/>
              <a:t> ve </a:t>
            </a:r>
            <a:r>
              <a:rPr lang="tr-TR" altLang="tr-TR" sz="1800" dirty="0" err="1"/>
              <a:t>pediküllerde</a:t>
            </a:r>
            <a:r>
              <a:rPr lang="tr-TR" altLang="tr-TR" sz="1800" dirty="0"/>
              <a:t> </a:t>
            </a:r>
            <a:r>
              <a:rPr lang="tr-TR" altLang="tr-TR" sz="1800" dirty="0" err="1"/>
              <a:t>destrüksiyon</a:t>
            </a:r>
            <a:r>
              <a:rPr lang="tr-TR" altLang="tr-TR" sz="1800" dirty="0"/>
              <a:t>, </a:t>
            </a:r>
            <a:r>
              <a:rPr lang="tr-TR" altLang="tr-TR" sz="1800" dirty="0" err="1"/>
              <a:t>litik</a:t>
            </a:r>
            <a:r>
              <a:rPr lang="tr-TR" altLang="tr-TR" sz="1800" dirty="0"/>
              <a:t> lezyonlar ve patolojik kırıklar görülür</a:t>
            </a:r>
          </a:p>
          <a:p>
            <a:pPr>
              <a:lnSpc>
                <a:spcPct val="150000"/>
              </a:lnSpc>
            </a:pPr>
            <a:r>
              <a:rPr lang="tr-TR" altLang="tr-TR" sz="1800" dirty="0"/>
              <a:t> </a:t>
            </a:r>
            <a:r>
              <a:rPr lang="tr-TR" altLang="tr-TR" sz="1800" dirty="0" smtClean="0"/>
              <a:t>BT </a:t>
            </a:r>
            <a:r>
              <a:rPr lang="tr-TR" altLang="tr-TR" sz="1800" dirty="0"/>
              <a:t>ve </a:t>
            </a:r>
            <a:r>
              <a:rPr lang="tr-TR" altLang="tr-TR" sz="1800" dirty="0" smtClean="0"/>
              <a:t>MRG </a:t>
            </a:r>
            <a:endParaRPr lang="tr-TR" altLang="tr-TR" sz="18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28833" t="20222" r="53167" b="31185"/>
          <a:stretch/>
        </p:blipFill>
        <p:spPr>
          <a:xfrm>
            <a:off x="7087497" y="699246"/>
            <a:ext cx="3734696" cy="567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TEDAVİ YAKLAŞIMLARI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dirty="0" smtClean="0"/>
              <a:t>Çok sayıda tedavi seçeneği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/>
              <a:t>Kullanılan tedavilerin etkinliğini gösteren sınırlı sayıda çalışma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smtClean="0"/>
              <a:t>Erken tedavi</a:t>
            </a:r>
            <a:r>
              <a:rPr lang="tr-TR" sz="2400" dirty="0" smtClean="0">
                <a:sym typeface="Wingdings" panose="05000000000000000000" pitchFamily="2" charset="2"/>
              </a:rPr>
              <a:t> uygun başlangıç değerlendirmesi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smtClean="0">
                <a:sym typeface="Wingdings" panose="05000000000000000000" pitchFamily="2" charset="2"/>
              </a:rPr>
              <a:t>                            ağrının yönetimi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sym typeface="Wingdings" panose="05000000000000000000" pitchFamily="2" charset="2"/>
              </a:rPr>
              <a:t> </a:t>
            </a:r>
            <a:r>
              <a:rPr lang="tr-TR" sz="2400" dirty="0" smtClean="0">
                <a:sym typeface="Wingdings" panose="05000000000000000000" pitchFamily="2" charset="2"/>
              </a:rPr>
              <a:t>                           hareket etmeye erken dönüş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>
                <a:sym typeface="Wingdings" panose="05000000000000000000" pitchFamily="2" charset="2"/>
              </a:rPr>
              <a:t> </a:t>
            </a:r>
            <a:r>
              <a:rPr lang="tr-TR" sz="2400" dirty="0" smtClean="0">
                <a:sym typeface="Wingdings" panose="05000000000000000000" pitchFamily="2" charset="2"/>
              </a:rPr>
              <a:t>                           tedbirli bir şekilde fiziksel yöntemlerim kullanılması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8460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8712" y="323385"/>
            <a:ext cx="10785088" cy="585357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tr-TR" sz="4400" dirty="0" smtClean="0"/>
              <a:t>Başlangıç tedavisi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Boyun ağrısı yaygın bir durum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Uygun </a:t>
            </a:r>
            <a:r>
              <a:rPr lang="tr-TR" sz="2400" dirty="0" err="1" smtClean="0"/>
              <a:t>postür</a:t>
            </a:r>
            <a:r>
              <a:rPr lang="tr-TR" sz="2400" dirty="0" smtClean="0"/>
              <a:t> tedavinin önemli parçası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Sürekli aynı pozisyonda durmaktan kaçınmalı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Uygun uyku pozisyonu seçilmeli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Günlük aktivitelerin arasına ROM egzersizleri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smtClean="0"/>
              <a:t>eklenmeli</a:t>
            </a:r>
          </a:p>
          <a:p>
            <a:pPr marL="0" indent="0">
              <a:lnSpc>
                <a:spcPct val="150000"/>
              </a:lnSpc>
              <a:buNone/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34119" t="20547" r="42156" b="23551"/>
          <a:stretch/>
        </p:blipFill>
        <p:spPr>
          <a:xfrm>
            <a:off x="7853082" y="643127"/>
            <a:ext cx="4338918" cy="575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67080" y="415925"/>
            <a:ext cx="10515600" cy="1325563"/>
          </a:xfrm>
        </p:spPr>
        <p:txBody>
          <a:bodyPr/>
          <a:lstStyle/>
          <a:p>
            <a:r>
              <a:rPr lang="tr-TR" b="1" dirty="0" smtClean="0"/>
              <a:t>Başlangıç tedavisi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9545320" cy="33762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Çoğu ağrının kendiliğinden geçtiği bilinmeli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Ağrıyı artırıcı etmenlerden kaçınılmalı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Mutlak istirahat 1-2 gün ile sınırlandırılmalı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Hasta erken hareketlere ağrı izin verdiği ölçüde özendirilmeli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İzometrik</a:t>
            </a:r>
            <a:r>
              <a:rPr lang="tr-TR" sz="2400" dirty="0" smtClean="0"/>
              <a:t> güçlendirici egzersizler verilmeli</a:t>
            </a: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Current Aile Hekimliği Tanı ve Tedavi 4.baskı 2019 :261-267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30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2356" t="23410" r="26782" b="10383"/>
          <a:stretch/>
        </p:blipFill>
        <p:spPr>
          <a:xfrm>
            <a:off x="102975" y="118118"/>
            <a:ext cx="11909315" cy="6258910"/>
          </a:xfrm>
          <a:prstGeom prst="rect">
            <a:avLst/>
          </a:prstGeom>
        </p:spPr>
      </p:pic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700484" y="6377028"/>
            <a:ext cx="6297612" cy="365125"/>
          </a:xfrm>
        </p:spPr>
        <p:txBody>
          <a:bodyPr/>
          <a:lstStyle/>
          <a:p>
            <a:r>
              <a:rPr lang="tr-TR" dirty="0" smtClean="0"/>
              <a:t>Türkiye Romatizma Araştırma ve Savaş Derneği 2020.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704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677334" y="6407152"/>
            <a:ext cx="6297612" cy="365125"/>
          </a:xfrm>
        </p:spPr>
        <p:txBody>
          <a:bodyPr/>
          <a:lstStyle/>
          <a:p>
            <a:r>
              <a:rPr lang="tr-TR" dirty="0" smtClean="0"/>
              <a:t>Türkiye Romatizma Araştırma ve Savaş Derneği 2020.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3908" t="17739" r="29282" b="21725"/>
          <a:stretch/>
        </p:blipFill>
        <p:spPr>
          <a:xfrm>
            <a:off x="178543" y="343158"/>
            <a:ext cx="11897710" cy="606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5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08" t="42102" r="27842" b="18837"/>
          <a:stretch/>
        </p:blipFill>
        <p:spPr>
          <a:xfrm>
            <a:off x="157654" y="3011214"/>
            <a:ext cx="11196145" cy="3516879"/>
          </a:xfrm>
          <a:prstGeom prst="rect">
            <a:avLst/>
          </a:prstGeom>
        </p:spPr>
      </p:pic>
      <p:sp>
        <p:nvSpPr>
          <p:cNvPr id="6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3662680" y="6305550"/>
            <a:ext cx="4114800" cy="365125"/>
          </a:xfrm>
        </p:spPr>
        <p:txBody>
          <a:bodyPr/>
          <a:lstStyle/>
          <a:p>
            <a:r>
              <a:rPr lang="tr-TR" dirty="0" smtClean="0"/>
              <a:t>Türkiye Romatizma Araştırma ve Savaş Derneği 2020.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3650" t="21571" r="28506" b="48084"/>
          <a:stretch/>
        </p:blipFill>
        <p:spPr>
          <a:xfrm>
            <a:off x="157655" y="66841"/>
            <a:ext cx="11703142" cy="29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99440" y="245053"/>
            <a:ext cx="10515600" cy="1325563"/>
          </a:xfrm>
        </p:spPr>
        <p:txBody>
          <a:bodyPr/>
          <a:lstStyle/>
          <a:p>
            <a:r>
              <a:rPr lang="tr-TR" b="1" dirty="0" smtClean="0"/>
              <a:t>Ağrı yönetimi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91671" y="1570616"/>
            <a:ext cx="10523369" cy="43628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sz="2400" dirty="0" smtClean="0"/>
              <a:t>Sıcak veya soğuk uygulama (2 saat aralıklarla 15 </a:t>
            </a:r>
            <a:r>
              <a:rPr lang="tr-TR" sz="2400" dirty="0" err="1" smtClean="0"/>
              <a:t>dk</a:t>
            </a:r>
            <a:r>
              <a:rPr lang="tr-TR" sz="2400" dirty="0" smtClean="0"/>
              <a:t>) akut ağrı döneminde</a:t>
            </a:r>
          </a:p>
          <a:p>
            <a:pPr marL="0" indent="0">
              <a:buNone/>
            </a:pPr>
            <a:r>
              <a:rPr lang="tr-TR" sz="2400" dirty="0" smtClean="0"/>
              <a:t>İlaçlar</a:t>
            </a:r>
          </a:p>
          <a:p>
            <a:r>
              <a:rPr lang="tr-TR" sz="2400" dirty="0" smtClean="0"/>
              <a:t>Salisilatlar</a:t>
            </a:r>
          </a:p>
          <a:p>
            <a:r>
              <a:rPr lang="tr-TR" sz="2400" dirty="0" err="1" smtClean="0"/>
              <a:t>Asetaminofen</a:t>
            </a:r>
            <a:endParaRPr lang="tr-TR" sz="2400" dirty="0" smtClean="0"/>
          </a:p>
          <a:p>
            <a:r>
              <a:rPr lang="tr-TR" sz="2400" dirty="0" smtClean="0"/>
              <a:t>NSAİİ</a:t>
            </a:r>
          </a:p>
          <a:p>
            <a:r>
              <a:rPr lang="tr-TR" sz="2400" dirty="0" smtClean="0"/>
              <a:t>Narkotik analjezikler</a:t>
            </a:r>
          </a:p>
          <a:p>
            <a:r>
              <a:rPr lang="tr-TR" sz="2400" dirty="0" smtClean="0"/>
              <a:t>Kas gevşeticiler</a:t>
            </a:r>
          </a:p>
          <a:p>
            <a:r>
              <a:rPr lang="tr-TR" sz="2400" dirty="0" err="1" smtClean="0"/>
              <a:t>Kortikosteroidler</a:t>
            </a:r>
            <a:endParaRPr lang="tr-TR" sz="2400" dirty="0" smtClean="0"/>
          </a:p>
          <a:p>
            <a:r>
              <a:rPr lang="tr-TR" sz="2400" dirty="0" err="1" smtClean="0"/>
              <a:t>Trisiklik</a:t>
            </a:r>
            <a:r>
              <a:rPr lang="tr-TR" sz="2400" dirty="0" smtClean="0"/>
              <a:t> </a:t>
            </a:r>
            <a:r>
              <a:rPr lang="tr-TR" sz="2400" dirty="0" err="1" smtClean="0"/>
              <a:t>antidepresanlar</a:t>
            </a:r>
            <a:endParaRPr lang="tr-TR" sz="2400" dirty="0" smtClean="0"/>
          </a:p>
          <a:p>
            <a:r>
              <a:rPr lang="tr-TR" sz="2400" dirty="0" smtClean="0"/>
              <a:t>SSRI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12207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531" y="416372"/>
            <a:ext cx="11382488" cy="56186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2400" dirty="0" err="1" smtClean="0"/>
              <a:t>Kategorizasyon</a:t>
            </a:r>
            <a:r>
              <a:rPr lang="tr-TR" sz="2400" dirty="0" smtClean="0"/>
              <a:t> 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tr-TR" sz="2400" dirty="0" smtClean="0"/>
              <a:t>Süresine göre: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Akut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smtClean="0"/>
              <a:t> 6 haftadan kısa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Subakut</a:t>
            </a:r>
            <a:r>
              <a:rPr lang="tr-TR" sz="2400" dirty="0" smtClean="0"/>
              <a:t> </a:t>
            </a:r>
            <a:r>
              <a:rPr lang="tr-TR" sz="2400" dirty="0" smtClean="0">
                <a:sym typeface="Wingdings" panose="05000000000000000000" pitchFamily="2" charset="2"/>
              </a:rPr>
              <a:t>6</a:t>
            </a:r>
            <a:r>
              <a:rPr lang="tr-TR" sz="2400" dirty="0" smtClean="0"/>
              <a:t>-12 </a:t>
            </a:r>
            <a:r>
              <a:rPr lang="tr-TR" sz="2400" dirty="0" err="1" smtClean="0"/>
              <a:t>hf</a:t>
            </a:r>
            <a:endParaRPr lang="tr-TR" sz="2400" dirty="0"/>
          </a:p>
          <a:p>
            <a:pPr>
              <a:lnSpc>
                <a:spcPct val="150000"/>
              </a:lnSpc>
            </a:pPr>
            <a:r>
              <a:rPr lang="tr-TR" sz="2400" dirty="0" smtClean="0"/>
              <a:t>Kronik </a:t>
            </a:r>
            <a:r>
              <a:rPr lang="tr-TR" sz="2400" dirty="0" smtClean="0">
                <a:sym typeface="Wingdings" panose="05000000000000000000" pitchFamily="2" charset="2"/>
              </a:rPr>
              <a:t></a:t>
            </a:r>
            <a:r>
              <a:rPr lang="tr-TR" sz="2400" dirty="0" smtClean="0"/>
              <a:t> 12 haftadan uzun</a:t>
            </a: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5497159" y="2451981"/>
            <a:ext cx="5368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Mekanizmasına göre: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Mekanik ( %90 )</a:t>
            </a:r>
            <a:endParaRPr lang="tr-T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/>
              <a:t>Nöropatik</a:t>
            </a:r>
            <a:r>
              <a:rPr lang="tr-TR" sz="2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/>
              <a:t>Sekonder</a:t>
            </a:r>
            <a:endParaRPr lang="tr-T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Diğer</a:t>
            </a:r>
          </a:p>
        </p:txBody>
      </p:sp>
    </p:spTree>
    <p:extLst>
      <p:ext uri="{BB962C8B-B14F-4D97-AF65-F5344CB8AC3E}">
        <p14:creationId xmlns:p14="http://schemas.microsoft.com/office/powerpoint/2010/main" val="139903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70560" y="0"/>
            <a:ext cx="10515600" cy="1325563"/>
          </a:xfrm>
        </p:spPr>
        <p:txBody>
          <a:bodyPr/>
          <a:lstStyle/>
          <a:p>
            <a:r>
              <a:rPr lang="tr-TR" b="1" dirty="0" smtClean="0"/>
              <a:t>Fiziksel tedavi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0560" y="1442720"/>
            <a:ext cx="10683240" cy="473424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Sıcak uygulaması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Servikal</a:t>
            </a:r>
            <a:r>
              <a:rPr lang="tr-TR" sz="2400" dirty="0" smtClean="0"/>
              <a:t> kolar kullanımı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Sevikal</a:t>
            </a:r>
            <a:r>
              <a:rPr lang="tr-TR" sz="2400" dirty="0" smtClean="0"/>
              <a:t> traksiyon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/>
              <a:t> </a:t>
            </a:r>
            <a:r>
              <a:rPr lang="tr-TR" dirty="0" smtClean="0"/>
              <a:t> spazmın açılmasında veya </a:t>
            </a:r>
            <a:r>
              <a:rPr lang="tr-TR" dirty="0" err="1" smtClean="0"/>
              <a:t>radiküler</a:t>
            </a:r>
            <a:r>
              <a:rPr lang="tr-TR" dirty="0" smtClean="0"/>
              <a:t> ağrının tedavisinde    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Akupunktur, </a:t>
            </a:r>
            <a:r>
              <a:rPr lang="tr-TR" sz="2400" dirty="0" err="1" smtClean="0"/>
              <a:t>akubasınç</a:t>
            </a:r>
            <a:r>
              <a:rPr lang="tr-TR" sz="2400" dirty="0" smtClean="0"/>
              <a:t>, iğneleme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Transkutanöz</a:t>
            </a:r>
            <a:r>
              <a:rPr lang="tr-TR" sz="2400" dirty="0" smtClean="0"/>
              <a:t> elektriksel sinir uyarısı (TENS)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Manuel tedavi</a:t>
            </a:r>
          </a:p>
          <a:p>
            <a:pPr>
              <a:lnSpc>
                <a:spcPct val="150000"/>
              </a:lnSpc>
            </a:pPr>
            <a:r>
              <a:rPr lang="tr-TR" sz="2400" dirty="0" err="1" smtClean="0"/>
              <a:t>Terapötik</a:t>
            </a:r>
            <a:r>
              <a:rPr lang="tr-TR" sz="2400" dirty="0" smtClean="0"/>
              <a:t> egzersiz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4834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81106" y="763158"/>
            <a:ext cx="10515600" cy="1325563"/>
          </a:xfrm>
        </p:spPr>
        <p:txBody>
          <a:bodyPr/>
          <a:lstStyle/>
          <a:p>
            <a:r>
              <a:rPr lang="tr-TR" b="1" dirty="0" err="1" smtClean="0"/>
              <a:t>Prognoz</a:t>
            </a:r>
            <a:r>
              <a:rPr lang="tr-TR" b="1" dirty="0" smtClean="0"/>
              <a:t> 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1106" y="2351089"/>
            <a:ext cx="10872694" cy="27695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Boyun ağrısı günler veya haftalar içinde kendiliğinden geçer, ancak </a:t>
            </a:r>
            <a:r>
              <a:rPr lang="tr-TR" sz="2400" dirty="0" err="1" smtClean="0"/>
              <a:t>rekürren</a:t>
            </a:r>
            <a:r>
              <a:rPr lang="tr-TR" sz="2400" dirty="0" smtClean="0"/>
              <a:t> olabilmekte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En az 6 aydır semptomları olan hastaların agresif tedaviyle bile iyileşme oranı %50 ‘den az 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224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8490" y="1990164"/>
            <a:ext cx="4572000" cy="37088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tr-TR" sz="2400" dirty="0" smtClean="0"/>
              <a:t>Daha </a:t>
            </a:r>
            <a:r>
              <a:rPr lang="tr-TR" sz="2400" dirty="0"/>
              <a:t>önce boyun ağrısı ya da yaralanması olması</a:t>
            </a:r>
          </a:p>
          <a:p>
            <a:pPr>
              <a:lnSpc>
                <a:spcPct val="150000"/>
              </a:lnSpc>
            </a:pPr>
            <a:r>
              <a:rPr lang="tr-TR" sz="2400" dirty="0" smtClean="0"/>
              <a:t>Kadın </a:t>
            </a:r>
            <a:r>
              <a:rPr lang="tr-TR" sz="2400" dirty="0"/>
              <a:t>cinsiyet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Çocuk sayısı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Yetersiz sağlık değerlendirilmesi</a:t>
            </a:r>
          </a:p>
          <a:p>
            <a:pPr>
              <a:lnSpc>
                <a:spcPct val="150000"/>
              </a:lnSpc>
            </a:pPr>
            <a:r>
              <a:rPr lang="tr-TR" sz="2400" dirty="0"/>
              <a:t>Kötü psikolojik durum (Tedaviden gerçekçi olmayan beklentiler, çok fazla endişe</a:t>
            </a:r>
            <a:r>
              <a:rPr lang="tr-TR" sz="2400" dirty="0" smtClean="0"/>
              <a:t>), mutsuz iş ortamı, yetersiz meslek </a:t>
            </a:r>
            <a:r>
              <a:rPr lang="tr-TR" sz="2400" dirty="0" err="1" smtClean="0"/>
              <a:t>tatminiyeti</a:t>
            </a:r>
            <a:endParaRPr lang="tr-TR" sz="2400" dirty="0"/>
          </a:p>
          <a:p>
            <a:pPr marL="0" indent="0">
              <a:buNone/>
            </a:pPr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688490" y="753036"/>
            <a:ext cx="84770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Kronik boyun ağrısı </a:t>
            </a:r>
            <a:r>
              <a:rPr lang="tr-TR" sz="2800" dirty="0" err="1"/>
              <a:t>prediktörleri</a:t>
            </a:r>
            <a:r>
              <a:rPr lang="tr-TR" dirty="0"/>
              <a:t>:</a:t>
            </a:r>
          </a:p>
          <a:p>
            <a:endParaRPr lang="tr-TR" dirty="0"/>
          </a:p>
        </p:txBody>
      </p:sp>
      <p:sp>
        <p:nvSpPr>
          <p:cNvPr id="4" name="Metin kutusu 3"/>
          <p:cNvSpPr txBox="1"/>
          <p:nvPr/>
        </p:nvSpPr>
        <p:spPr>
          <a:xfrm>
            <a:off x="6228678" y="1850314"/>
            <a:ext cx="4937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smtClean="0"/>
              <a:t>Bel-baş </a:t>
            </a:r>
            <a:r>
              <a:rPr lang="tr-TR" dirty="0"/>
              <a:t>ağrısı öyküsü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/>
              <a:t>Zayıf iş birliği becerisi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/>
              <a:t>Travma , ciddi boyun yaralanması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/>
              <a:t>Zayıf </a:t>
            </a:r>
            <a:r>
              <a:rPr lang="tr-TR" dirty="0" err="1"/>
              <a:t>özbakım</a:t>
            </a:r>
            <a:endParaRPr lang="tr-TR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Sedanter</a:t>
            </a:r>
            <a:r>
              <a:rPr lang="tr-TR" dirty="0"/>
              <a:t> yaşam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 err="1"/>
              <a:t>Sekonder</a:t>
            </a:r>
            <a:r>
              <a:rPr lang="tr-TR" dirty="0"/>
              <a:t> kazanç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tr-TR" dirty="0"/>
              <a:t>Sigara içimi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7103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Hangi durumlarda sevk? 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5459" y="1516828"/>
            <a:ext cx="10886739" cy="51206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tr-TR" altLang="tr-TR" sz="2400" dirty="0"/>
              <a:t>Ateş, gece terlemesi, kilo kaybı gibi eşlik eden </a:t>
            </a:r>
            <a:r>
              <a:rPr lang="tr-TR" altLang="tr-TR" sz="2400" dirty="0" smtClean="0"/>
              <a:t>sistemik semptomlar</a:t>
            </a:r>
            <a:endParaRPr lang="tr-TR" altLang="tr-TR" sz="24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tr-TR" altLang="tr-TR" sz="2400" dirty="0"/>
              <a:t>Alışılmadık şekildeki boyun ağrısı		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tr-TR" altLang="tr-TR" dirty="0"/>
              <a:t>Gece fazla, abartılı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tr-TR" altLang="tr-TR" dirty="0"/>
              <a:t>Boyunda lokalize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tr-TR" altLang="tr-TR" dirty="0"/>
              <a:t>Düzenli bir </a:t>
            </a:r>
            <a:r>
              <a:rPr lang="tr-TR" altLang="tr-TR" dirty="0" err="1"/>
              <a:t>paternde</a:t>
            </a:r>
            <a:r>
              <a:rPr lang="tr-TR" altLang="tr-TR" dirty="0"/>
              <a:t> ve boyun dışı yapılara yayılan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tr-TR" altLang="tr-TR" sz="2400" dirty="0"/>
              <a:t>Nörolojik semptomlar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tr-TR" altLang="tr-TR" dirty="0"/>
              <a:t>Alt </a:t>
            </a:r>
            <a:r>
              <a:rPr lang="tr-TR" altLang="tr-TR" dirty="0" err="1"/>
              <a:t>ekstremite</a:t>
            </a:r>
            <a:r>
              <a:rPr lang="tr-TR" altLang="tr-TR" dirty="0"/>
              <a:t> güçsüzlüğü, zor yürüyüş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tr-TR" altLang="tr-TR" dirty="0"/>
              <a:t>Üst ve alt </a:t>
            </a:r>
            <a:r>
              <a:rPr lang="tr-TR" altLang="tr-TR" dirty="0" err="1"/>
              <a:t>ekstremite</a:t>
            </a:r>
            <a:r>
              <a:rPr lang="tr-TR" altLang="tr-TR" dirty="0"/>
              <a:t> kombine semptomları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tr-TR" altLang="tr-TR" dirty="0" err="1"/>
              <a:t>Rektal</a:t>
            </a:r>
            <a:r>
              <a:rPr lang="tr-TR" altLang="tr-TR" dirty="0"/>
              <a:t> veya </a:t>
            </a:r>
            <a:r>
              <a:rPr lang="tr-TR" altLang="tr-TR" dirty="0" err="1"/>
              <a:t>üriner</a:t>
            </a:r>
            <a:r>
              <a:rPr lang="tr-TR" altLang="tr-TR" dirty="0"/>
              <a:t> </a:t>
            </a:r>
            <a:r>
              <a:rPr lang="tr-TR" altLang="tr-TR" dirty="0" err="1"/>
              <a:t>inkontinans</a:t>
            </a:r>
            <a:endParaRPr lang="tr-TR" altLang="tr-TR" dirty="0"/>
          </a:p>
          <a:p>
            <a:r>
              <a:rPr lang="tr-TR" altLang="tr-TR" sz="2400" dirty="0"/>
              <a:t>Tedaviye cevap </a:t>
            </a:r>
            <a:r>
              <a:rPr lang="tr-TR" altLang="tr-TR" sz="2400" dirty="0" smtClean="0"/>
              <a:t>alınamaması</a:t>
            </a:r>
          </a:p>
          <a:p>
            <a:r>
              <a:rPr lang="tr-TR" altLang="tr-TR" sz="2400" dirty="0" smtClean="0"/>
              <a:t>İleri inceleme ihtiyacı</a:t>
            </a:r>
            <a:endParaRPr lang="tr-TR" altLang="tr-TR" sz="2400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8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Kaynaklar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0913" y="1690688"/>
            <a:ext cx="10772887" cy="4486275"/>
          </a:xfrm>
        </p:spPr>
        <p:txBody>
          <a:bodyPr>
            <a:normAutofit fontScale="77500" lnSpcReduction="20000"/>
          </a:bodyPr>
          <a:lstStyle/>
          <a:p>
            <a:r>
              <a:rPr lang="tr-TR" dirty="0" err="1" smtClean="0"/>
              <a:t>Current</a:t>
            </a:r>
            <a:r>
              <a:rPr lang="tr-TR" dirty="0" smtClean="0"/>
              <a:t> Aile hekimliği Tanı ve Tedavi, 2019</a:t>
            </a:r>
          </a:p>
          <a:p>
            <a:r>
              <a:rPr lang="tr-TR" dirty="0" err="1" smtClean="0"/>
              <a:t>Current</a:t>
            </a:r>
            <a:r>
              <a:rPr lang="tr-TR" dirty="0" smtClean="0"/>
              <a:t> </a:t>
            </a:r>
            <a:r>
              <a:rPr lang="tr-TR" dirty="0" err="1" smtClean="0"/>
              <a:t>Romatoloji</a:t>
            </a:r>
            <a:r>
              <a:rPr lang="tr-TR" dirty="0" smtClean="0"/>
              <a:t> Tanı ve Tedavi</a:t>
            </a:r>
          </a:p>
          <a:p>
            <a:r>
              <a:rPr lang="tr-TR" dirty="0" smtClean="0"/>
              <a:t>Steven P </a:t>
            </a:r>
            <a:r>
              <a:rPr lang="tr-TR" dirty="0" err="1" smtClean="0"/>
              <a:t>Cohen</a:t>
            </a:r>
            <a:r>
              <a:rPr lang="tr-TR" dirty="0" smtClean="0"/>
              <a:t>, </a:t>
            </a:r>
            <a:r>
              <a:rPr lang="en-US" dirty="0" smtClean="0"/>
              <a:t>Epidemiology Diagnosis </a:t>
            </a:r>
            <a:r>
              <a:rPr lang="en-US" dirty="0"/>
              <a:t>and Treatment </a:t>
            </a:r>
            <a:r>
              <a:rPr lang="en-US" dirty="0" smtClean="0"/>
              <a:t>of</a:t>
            </a:r>
            <a:r>
              <a:rPr lang="tr-TR" dirty="0" smtClean="0"/>
              <a:t> </a:t>
            </a:r>
            <a:r>
              <a:rPr lang="tr-TR" dirty="0" err="1" smtClean="0"/>
              <a:t>Neck</a:t>
            </a:r>
            <a:r>
              <a:rPr lang="tr-TR" dirty="0" smtClean="0"/>
              <a:t> </a:t>
            </a:r>
            <a:r>
              <a:rPr lang="tr-TR" dirty="0" err="1" smtClean="0"/>
              <a:t>Pain</a:t>
            </a:r>
            <a:r>
              <a:rPr lang="tr-TR" dirty="0" smtClean="0"/>
              <a:t>, mayo </a:t>
            </a:r>
            <a:r>
              <a:rPr lang="tr-TR" dirty="0" err="1" smtClean="0"/>
              <a:t>clin</a:t>
            </a:r>
            <a:r>
              <a:rPr lang="tr-TR" dirty="0" smtClean="0"/>
              <a:t> </a:t>
            </a:r>
            <a:r>
              <a:rPr lang="tr-TR" dirty="0" err="1" smtClean="0"/>
              <a:t>proc</a:t>
            </a:r>
            <a:r>
              <a:rPr lang="tr-TR" dirty="0" smtClean="0"/>
              <a:t>. 2015; 90 (2):284-299</a:t>
            </a:r>
          </a:p>
          <a:p>
            <a:r>
              <a:rPr lang="tr-TR" dirty="0" smtClean="0"/>
              <a:t>Takmaz Suna Akın, kronik bel-boyun ağrılı hastaya yaklaşım ve değerlendirme yöntemleri, TOTBİD Dergisi 2017;16:81-88</a:t>
            </a:r>
          </a:p>
          <a:p>
            <a:r>
              <a:rPr lang="tr-TR" dirty="0" smtClean="0"/>
              <a:t>Yalçınkaya H, Kronik boyun ağrılı hastalarda fiziksel uygunluk, günlük fiziksel aktivite, vücut kompozisyonu ve yaşam kalitesinin araştırılması ,uzmanlık tezi</a:t>
            </a:r>
          </a:p>
          <a:p>
            <a:r>
              <a:rPr lang="en-US" dirty="0" smtClean="0"/>
              <a:t>Cervical radiculopathy: </a:t>
            </a:r>
            <a:r>
              <a:rPr lang="en-US" dirty="0" err="1" smtClean="0"/>
              <a:t>nonoperative</a:t>
            </a:r>
            <a:r>
              <a:rPr lang="en-US" dirty="0" smtClean="0"/>
              <a:t> management of neck pain and radicular symptoms</a:t>
            </a:r>
            <a:r>
              <a:rPr lang="tr-TR" dirty="0" smtClean="0"/>
              <a:t>, AAFP</a:t>
            </a:r>
          </a:p>
          <a:p>
            <a:r>
              <a:rPr lang="tr-TR" dirty="0">
                <a:hlinkClick r:id="rId2"/>
              </a:rPr>
              <a:t>https://www.uptodate.com/contents/management-of-non-radicular-neck-pain-in-adults?search=cervical%20patology%20imagine&amp;topicRef=4820&amp;source=see_link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769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6669" y="849855"/>
            <a:ext cx="10847892" cy="517502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tr-TR" sz="2400" dirty="0"/>
              <a:t>Sıklıkla klinik teşhis belirsiz ve etiyoloji az anlaşılır 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Yaklaşık %85’ inin nedeni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 smtClean="0"/>
              <a:t>Kronik stres ve incinme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 smtClean="0"/>
              <a:t>Yanlış duruş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 err="1" smtClean="0"/>
              <a:t>Anksiyete</a:t>
            </a:r>
            <a:r>
              <a:rPr lang="tr-TR" dirty="0" smtClean="0"/>
              <a:t>, depresyon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 smtClean="0"/>
              <a:t>Mesleki veya sporla ilişkili akut veya yineleyen yaralanmalar       </a:t>
            </a:r>
            <a:endParaRPr lang="tr-TR" sz="2400" dirty="0" smtClean="0"/>
          </a:p>
          <a:p>
            <a:pPr>
              <a:lnSpc>
                <a:spcPct val="150000"/>
              </a:lnSpc>
            </a:pPr>
            <a:r>
              <a:rPr lang="tr-TR" sz="2400" dirty="0" smtClean="0"/>
              <a:t> Teşhisin </a:t>
            </a:r>
            <a:r>
              <a:rPr lang="tr-TR" sz="2400" dirty="0"/>
              <a:t>konulabilmesi ve komplikasyonların öğrenilebilmesi için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/>
              <a:t>Boyun anatomisi iyi bilinmeli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dirty="0"/>
              <a:t>Ayrıntılı </a:t>
            </a:r>
            <a:r>
              <a:rPr lang="tr-TR" dirty="0" err="1"/>
              <a:t>anamnez</a:t>
            </a:r>
            <a:r>
              <a:rPr lang="tr-TR" dirty="0"/>
              <a:t> ve fizik muayene</a:t>
            </a:r>
          </a:p>
          <a:p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956" y="849855"/>
            <a:ext cx="4561242" cy="25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24311" t="22677" r="22389" b="26678"/>
          <a:stretch/>
        </p:blipFill>
        <p:spPr>
          <a:xfrm>
            <a:off x="1035269" y="507874"/>
            <a:ext cx="10121462" cy="540974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035269" y="59176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smtClean="0"/>
              <a:t>*Türk omurga derneği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937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3114</TotalTime>
  <Words>3394</Words>
  <Application>Microsoft Office PowerPoint</Application>
  <PresentationFormat>Geniş ekran</PresentationFormat>
  <Paragraphs>575</Paragraphs>
  <Slides>74</Slides>
  <Notes>23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80" baseType="lpstr">
      <vt:lpstr>Arial</vt:lpstr>
      <vt:lpstr>Calibri</vt:lpstr>
      <vt:lpstr>Calibri Light</vt:lpstr>
      <vt:lpstr>Times New Roman</vt:lpstr>
      <vt:lpstr>Wingdings</vt:lpstr>
      <vt:lpstr>Office Teması</vt:lpstr>
      <vt:lpstr>Ne görüyorsunuz?</vt:lpstr>
      <vt:lpstr>Boyun Ağrısına Yaklaşım </vt:lpstr>
      <vt:lpstr>Amaç</vt:lpstr>
      <vt:lpstr>PowerPoint Sunusu</vt:lpstr>
      <vt:lpstr>PowerPoint Sunusu</vt:lpstr>
      <vt:lpstr>Giriş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Boyun Ağrısı Etiyoloji</vt:lpstr>
      <vt:lpstr>Boyun Ağrısı Etiyoloji</vt:lpstr>
      <vt:lpstr>Anamnez</vt:lpstr>
      <vt:lpstr>Anamnez</vt:lpstr>
      <vt:lpstr>PowerPoint Sunusu</vt:lpstr>
      <vt:lpstr>PowerPoint Sunusu</vt:lpstr>
      <vt:lpstr>PowerPoint Sunusu</vt:lpstr>
      <vt:lpstr>Anamnez</vt:lpstr>
      <vt:lpstr>PowerPoint Sunusu</vt:lpstr>
      <vt:lpstr>Fizik muayene</vt:lpstr>
      <vt:lpstr>Fizik muayene</vt:lpstr>
      <vt:lpstr>Fizik muayene</vt:lpstr>
      <vt:lpstr>Fizik muayene</vt:lpstr>
      <vt:lpstr>PowerPoint Sunusu</vt:lpstr>
      <vt:lpstr>Fizik muayene</vt:lpstr>
      <vt:lpstr>Fizik muayene</vt:lpstr>
      <vt:lpstr>PowerPoint Sunusu</vt:lpstr>
      <vt:lpstr>PowerPoint Sunusu</vt:lpstr>
      <vt:lpstr>PowerPoint Sunusu</vt:lpstr>
      <vt:lpstr>PowerPoint Sunusu</vt:lpstr>
      <vt:lpstr>PowerPoint Sunusu</vt:lpstr>
      <vt:lpstr>Tanısal Testler</vt:lpstr>
      <vt:lpstr>Görüntüleme Yöntemleri</vt:lpstr>
      <vt:lpstr>Görüntüleme Yöntemleri</vt:lpstr>
      <vt:lpstr>Görüntüleme Yöntemleri</vt:lpstr>
      <vt:lpstr>Görüntüleme Yöntemleri</vt:lpstr>
      <vt:lpstr>Görüntüleme Yöntemleri</vt:lpstr>
      <vt:lpstr>Görüntüleme Yöntemleri</vt:lpstr>
      <vt:lpstr>Sık görülen boyun ağrısı nedenleri</vt:lpstr>
      <vt:lpstr>Servikal strain/ sprain  </vt:lpstr>
      <vt:lpstr>PowerPoint Sunusu</vt:lpstr>
      <vt:lpstr>PowerPoint Sunusu</vt:lpstr>
      <vt:lpstr>Servikal Disk Hernisi </vt:lpstr>
      <vt:lpstr>Servikal Disk Hernisi </vt:lpstr>
      <vt:lpstr>Servikal Disk Hernisi </vt:lpstr>
      <vt:lpstr>Servikal Disk Hernisi </vt:lpstr>
      <vt:lpstr>Servikal Disk Hernisi </vt:lpstr>
      <vt:lpstr>PowerPoint Sunusu</vt:lpstr>
      <vt:lpstr>PowerPoint Sunusu</vt:lpstr>
      <vt:lpstr>Servikal spondiloz </vt:lpstr>
      <vt:lpstr>Servikal spondiloz</vt:lpstr>
      <vt:lpstr>Servikal spondiloz</vt:lpstr>
      <vt:lpstr>Servikal Spondilotik Miyelopati </vt:lpstr>
      <vt:lpstr>Servikal Spondilotik Miyelopati </vt:lpstr>
      <vt:lpstr>Servikal Spondilotik Miyelopati </vt:lpstr>
      <vt:lpstr>Servikal hiperekstansiyon yaralanmaları(whiplash)</vt:lpstr>
      <vt:lpstr>Servikal hiperekstansiyon yaralanmaları (whiplash)</vt:lpstr>
      <vt:lpstr>Servikal hiperekstansiyon yaralanmaları(whiplash)</vt:lpstr>
      <vt:lpstr>Myofasiyal Ağrı Sendromu</vt:lpstr>
      <vt:lpstr>Malignite </vt:lpstr>
      <vt:lpstr>TEDAVİ YAKLAŞIMLARI</vt:lpstr>
      <vt:lpstr>PowerPoint Sunusu</vt:lpstr>
      <vt:lpstr>Başlangıç tedavisi</vt:lpstr>
      <vt:lpstr>PowerPoint Sunusu</vt:lpstr>
      <vt:lpstr>PowerPoint Sunusu</vt:lpstr>
      <vt:lpstr>PowerPoint Sunusu</vt:lpstr>
      <vt:lpstr>Ağrı yönetimi</vt:lpstr>
      <vt:lpstr>Fiziksel tedavi</vt:lpstr>
      <vt:lpstr>Prognoz </vt:lpstr>
      <vt:lpstr>PowerPoint Sunusu</vt:lpstr>
      <vt:lpstr>Hangi durumlarda sevk? </vt:lpstr>
      <vt:lpstr>Kaynaklar 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Boyun Ağrısına Yaklaşım</dc:title>
  <dc:creator>SEVGİ</dc:creator>
  <cp:lastModifiedBy>SEVGİ</cp:lastModifiedBy>
  <cp:revision>259</cp:revision>
  <dcterms:created xsi:type="dcterms:W3CDTF">2019-12-27T20:47:09Z</dcterms:created>
  <dcterms:modified xsi:type="dcterms:W3CDTF">2020-06-07T16:07:46Z</dcterms:modified>
</cp:coreProperties>
</file>