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256" r:id="rId2"/>
    <p:sldId id="362" r:id="rId3"/>
    <p:sldId id="363" r:id="rId4"/>
    <p:sldId id="309" r:id="rId5"/>
    <p:sldId id="257" r:id="rId6"/>
    <p:sldId id="258" r:id="rId7"/>
    <p:sldId id="259" r:id="rId8"/>
    <p:sldId id="311" r:id="rId9"/>
    <p:sldId id="264" r:id="rId10"/>
    <p:sldId id="306" r:id="rId11"/>
    <p:sldId id="261" r:id="rId12"/>
    <p:sldId id="266" r:id="rId13"/>
    <p:sldId id="305" r:id="rId14"/>
    <p:sldId id="262" r:id="rId15"/>
    <p:sldId id="307" r:id="rId16"/>
    <p:sldId id="33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312" r:id="rId30"/>
    <p:sldId id="313" r:id="rId31"/>
    <p:sldId id="280" r:id="rId32"/>
    <p:sldId id="314" r:id="rId33"/>
    <p:sldId id="281" r:id="rId34"/>
    <p:sldId id="317" r:id="rId35"/>
    <p:sldId id="318" r:id="rId36"/>
    <p:sldId id="392" r:id="rId37"/>
    <p:sldId id="286" r:id="rId38"/>
    <p:sldId id="315" r:id="rId39"/>
    <p:sldId id="279" r:id="rId40"/>
    <p:sldId id="393" r:id="rId41"/>
    <p:sldId id="319" r:id="rId42"/>
    <p:sldId id="344" r:id="rId43"/>
    <p:sldId id="345" r:id="rId44"/>
    <p:sldId id="320" r:id="rId45"/>
    <p:sldId id="287" r:id="rId46"/>
    <p:sldId id="391" r:id="rId47"/>
    <p:sldId id="291" r:id="rId48"/>
    <p:sldId id="324" r:id="rId49"/>
    <p:sldId id="325" r:id="rId50"/>
    <p:sldId id="288" r:id="rId51"/>
    <p:sldId id="323" r:id="rId52"/>
    <p:sldId id="289" r:id="rId53"/>
    <p:sldId id="292" r:id="rId54"/>
    <p:sldId id="326" r:id="rId55"/>
    <p:sldId id="328" r:id="rId56"/>
    <p:sldId id="293" r:id="rId57"/>
    <p:sldId id="395" r:id="rId58"/>
    <p:sldId id="386" r:id="rId59"/>
    <p:sldId id="294" r:id="rId60"/>
    <p:sldId id="295" r:id="rId61"/>
    <p:sldId id="296" r:id="rId62"/>
    <p:sldId id="297" r:id="rId63"/>
    <p:sldId id="329" r:id="rId64"/>
    <p:sldId id="330" r:id="rId65"/>
    <p:sldId id="333" r:id="rId66"/>
    <p:sldId id="299" r:id="rId67"/>
    <p:sldId id="298" r:id="rId68"/>
    <p:sldId id="300" r:id="rId69"/>
    <p:sldId id="301" r:id="rId70"/>
    <p:sldId id="346" r:id="rId71"/>
    <p:sldId id="331" r:id="rId72"/>
    <p:sldId id="347" r:id="rId73"/>
    <p:sldId id="348" r:id="rId74"/>
    <p:sldId id="303" r:id="rId75"/>
    <p:sldId id="304" r:id="rId76"/>
    <p:sldId id="308" r:id="rId77"/>
    <p:sldId id="351" r:id="rId78"/>
    <p:sldId id="350" r:id="rId79"/>
    <p:sldId id="352" r:id="rId80"/>
    <p:sldId id="353" r:id="rId81"/>
    <p:sldId id="354" r:id="rId82"/>
    <p:sldId id="356" r:id="rId83"/>
    <p:sldId id="335" r:id="rId84"/>
    <p:sldId id="341" r:id="rId85"/>
    <p:sldId id="337" r:id="rId86"/>
    <p:sldId id="338" r:id="rId87"/>
    <p:sldId id="339" r:id="rId88"/>
    <p:sldId id="357" r:id="rId89"/>
    <p:sldId id="360" r:id="rId90"/>
    <p:sldId id="361" r:id="rId91"/>
    <p:sldId id="342" r:id="rId92"/>
    <p:sldId id="343" r:id="rId93"/>
    <p:sldId id="358" r:id="rId94"/>
    <p:sldId id="359" r:id="rId95"/>
    <p:sldId id="388" r:id="rId96"/>
    <p:sldId id="385" r:id="rId97"/>
    <p:sldId id="389" r:id="rId98"/>
    <p:sldId id="394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1" r:id="rId116"/>
    <p:sldId id="380" r:id="rId117"/>
    <p:sldId id="382" r:id="rId118"/>
    <p:sldId id="383" r:id="rId119"/>
    <p:sldId id="390" r:id="rId120"/>
    <p:sldId id="396" r:id="rId1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50ADD-A278-40E3-9364-AE8A9C2A16A6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736D-BEFB-4DE8-915D-B0E919719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41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C16406-EC53-4DE8-8D24-697ACD074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967726D-7454-4F52-A84B-A5996ED76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61C326-2D1D-4AC3-B701-E9B8C112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D270D7-E9FA-47F6-AFD8-99D91D36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66F4E3-C698-4168-AB1F-66300363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21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64C9B4-2386-4F76-AF7F-E0854CEE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41BBD-3166-4961-A712-151ADA1EA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55BF70-A39B-430F-BDD0-6B7DAFAF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1CF331-CAE7-484C-A283-1640446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40C7A8-C4AC-47FD-99ED-8DB1FA08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94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0550598-3C13-4B84-B968-42A135078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85B721-DD9D-4847-8702-8266EA08D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233CA3-D96F-482D-9C70-B8C075B8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54292A-07BF-4F89-BD18-8D6A4631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F95A33-4908-4D88-B9ED-84E4D3F3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80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ADE042-AD93-4ED0-BD96-C985CEFC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C1AB15-4EFA-4683-89D9-9BB8203A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2523EB-793E-4E0E-8D60-DB9BA9F8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463BF3-C264-4210-80F4-D423CC7E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905D2B-7628-440A-B3F7-319EFA78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09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4EB14D-81B5-405A-9C13-DB1F525F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561C76-56BA-414F-A0F1-DD0A5DD0C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4EBD14-373B-4076-A4EC-3B319069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86ECED-35BF-4E86-BFDC-9CC4EB6A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2DB6CD-7464-4660-AA7B-152BF6D0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10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C6B929-493E-48B6-B82A-BED5E8EE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168500-5408-452C-8B48-FA4633CBD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26EA8B9-D60D-42B8-8046-75963B484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7400F45-A0C5-4FDC-94BA-7A59F552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DE8CC6-CC46-44FC-9739-8C9256C8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E8F285D-5BCD-452F-9BA8-AF289466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88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A61013-4CD4-4B65-94BC-03940233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74BBFC-5E70-4469-B4CA-EAF66579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D16455-105E-487C-A009-D19CB11C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24A53C6-4FAD-460E-BC66-69B5E887E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B673D4-3FCA-4F84-BEF3-B83358B6C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17C6FE-E546-4954-8B03-F37F994F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3D84E3A-ED8A-4A51-8944-DE78E3EC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092A3B4-F1FA-4478-AA71-3EFB0514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81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9EDA2F-DA99-48CA-A21C-312BAB4E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5FEC089-CF23-48BD-BA76-F3A43E44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FCB83C-249C-47BE-BE09-6D06B7EB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7C6FE9-5C9D-46B3-BCE7-5664ECF3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30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8DB920-0F1D-4ED5-A340-410C9B83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46C9EB3-86C0-45E7-B228-1DCC3350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1EDDC6-505F-4214-8564-672A0B01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49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C58F50-AEFC-4B5A-95C5-9C74C751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EDE1A7-2657-4484-95A8-450B736A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021A641-41EE-4550-BD4C-85826C12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049CC1-DFC3-46C6-9768-503666FC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49A49F-E619-445B-A00E-7256EFD1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3E9925F-A614-4935-B0D3-E75E33AB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31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4371E6-F3A1-4AEC-B801-730D2AFD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3DC9804-1C9A-44BF-88BB-2CA12E452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83A645-CD15-4711-B0A8-43081750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2821F9-2467-4F0B-A3F4-054E8DDA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1DBB7AB-E814-443A-8CC7-73596854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E4FE4B4-C297-40B1-B1FE-A23BD1F8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3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1BB491B-C46C-4819-85A7-B36F76DB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C113CC-BBE3-461A-9310-85A9B8FD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4BF510-83A4-451F-A8C6-86F9B8085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D967-1336-4025-903F-4F7C20F2FEC4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332D5D-BFBC-42ED-BD34-69ED869B6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82FA84-F4FD-4313-99ED-992C27EE0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8FF4-0BC2-47BC-8F92-0DD5B4782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9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://ichastaliklariromatoloji.medicine.ankara.edu.tr/wp-content/uploads/sites/680/2014/02/Sistemik-Lupus-Eritematozu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BB4B153-E1BD-41F1-A855-8EC1127C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9" y="1079016"/>
            <a:ext cx="8746442" cy="44221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A507F32-AAAD-4E76-87D0-936729384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79" y="2309191"/>
            <a:ext cx="8825947" cy="1524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SİSTEMİK LUPUS ERİTEMATOZUS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793C82-1E61-4B1E-8BDA-CBCE0056E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0470"/>
            <a:ext cx="9144000" cy="980660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Araş</a:t>
            </a:r>
            <a:r>
              <a:rPr lang="tr-TR" dirty="0"/>
              <a:t>. Gör. Dr. Aydan Güzel</a:t>
            </a:r>
          </a:p>
          <a:p>
            <a:r>
              <a:rPr lang="tr-TR" dirty="0"/>
              <a:t>KTÜ AİLE HEKİMLİĞİ ABD.</a:t>
            </a:r>
          </a:p>
          <a:p>
            <a:r>
              <a:rPr lang="tr-TR" dirty="0"/>
              <a:t>03.11.2020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243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3AF8929-5520-40F9-9111-12A1A28A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82" y="649357"/>
            <a:ext cx="8136168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374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18EDD9-F026-425E-8C75-3B357FBF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CC9E77-E857-4DDE-98EB-C1461611B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61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Hastalık aktivitesi :   hafif, orta, şiddetli          Hastalık aktivitesinin </a:t>
            </a:r>
            <a:r>
              <a:rPr lang="tr-TR" sz="2200" dirty="0" err="1"/>
              <a:t>kötüleşmesi</a:t>
            </a:r>
            <a:r>
              <a:rPr lang="tr-TR" sz="2200" dirty="0" err="1">
                <a:sym typeface="Wingdings" panose="05000000000000000000" pitchFamily="2" charset="2"/>
              </a:rPr>
              <a:t>atak</a:t>
            </a:r>
            <a:endParaRPr lang="tr-TR" sz="2200" dirty="0">
              <a:sym typeface="Wingdings" panose="05000000000000000000" pitchFamily="2" charset="2"/>
            </a:endParaRPr>
          </a:p>
          <a:p>
            <a:pPr marL="0" indent="0" algn="l">
              <a:buNone/>
            </a:pPr>
            <a:endParaRPr lang="tr-TR" sz="2000" dirty="0">
              <a:sym typeface="Wingdings" panose="05000000000000000000" pitchFamily="2" charset="2"/>
            </a:endParaRPr>
          </a:p>
          <a:p>
            <a:r>
              <a:rPr lang="tr-TR" sz="20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HAFİF HASTALIK: </a:t>
            </a:r>
            <a:r>
              <a:rPr lang="tr-TR" sz="2000" dirty="0">
                <a:latin typeface="Times-Roman"/>
                <a:sym typeface="Wingdings" panose="05000000000000000000" pitchFamily="2" charset="2"/>
              </a:rPr>
              <a:t>H</a:t>
            </a:r>
            <a:r>
              <a:rPr lang="tr-TR" sz="2000" b="0" i="0" u="none" strike="noStrike" baseline="0" dirty="0">
                <a:latin typeface="Times-Roman"/>
              </a:rPr>
              <a:t>ayatı</a:t>
            </a:r>
            <a:r>
              <a:rPr lang="tr-TR" sz="2000" dirty="0">
                <a:latin typeface="Times-Roman"/>
              </a:rPr>
              <a:t> </a:t>
            </a:r>
            <a:r>
              <a:rPr lang="tr-TR" sz="2000" b="0" i="0" u="none" strike="noStrike" baseline="0" dirty="0">
                <a:latin typeface="Times-Roman"/>
              </a:rPr>
              <a:t>tehdit edici organ tutulumu olmayan, belirgin hasara yol açmayan stabil hastalık  </a:t>
            </a:r>
            <a:r>
              <a:rPr lang="tr-TR" sz="1400" dirty="0"/>
              <a:t>(</a:t>
            </a:r>
            <a:r>
              <a:rPr lang="tr-TR" sz="1400" b="0" i="0" u="none" strike="noStrike" baseline="0" dirty="0">
                <a:latin typeface="Times-Roman"/>
              </a:rPr>
              <a:t>Sistemik </a:t>
            </a:r>
            <a:r>
              <a:rPr lang="tr-TR" sz="1400" b="0" i="0" u="none" strike="noStrike" baseline="0" dirty="0" err="1">
                <a:latin typeface="Times-Roman"/>
              </a:rPr>
              <a:t>Lupus</a:t>
            </a:r>
            <a:r>
              <a:rPr lang="tr-TR" sz="1400" b="0" i="0" u="none" strike="noStrike" baseline="0" dirty="0">
                <a:latin typeface="Times-Roman"/>
              </a:rPr>
              <a:t> </a:t>
            </a:r>
            <a:r>
              <a:rPr lang="tr-TR" sz="1400" b="0" i="0" u="none" strike="noStrike" baseline="0" dirty="0" err="1">
                <a:latin typeface="Times-Roman"/>
              </a:rPr>
              <a:t>Eritematozus</a:t>
            </a:r>
            <a:r>
              <a:rPr lang="tr-TR" sz="1400" dirty="0">
                <a:latin typeface="Times-Roman"/>
              </a:rPr>
              <a:t> </a:t>
            </a:r>
            <a:r>
              <a:rPr lang="tr-TR" sz="1400" b="0" i="0" u="none" strike="noStrike" baseline="0" dirty="0">
                <a:latin typeface="Times-Roman"/>
              </a:rPr>
              <a:t>Hastalık Aktivite İndeksi 2000 [</a:t>
            </a:r>
            <a:r>
              <a:rPr lang="tr-TR" sz="1400" b="0" i="0" u="none" strike="noStrike" baseline="0" dirty="0" err="1">
                <a:latin typeface="Times-Roman"/>
              </a:rPr>
              <a:t>Systemic</a:t>
            </a:r>
            <a:r>
              <a:rPr lang="tr-TR" sz="1400" b="0" i="0" u="none" strike="noStrike" baseline="0" dirty="0">
                <a:latin typeface="Times-Roman"/>
              </a:rPr>
              <a:t> </a:t>
            </a:r>
            <a:r>
              <a:rPr lang="tr-TR" sz="1400" b="0" i="0" u="none" strike="noStrike" baseline="0" dirty="0" err="1">
                <a:latin typeface="Times-Roman"/>
              </a:rPr>
              <a:t>Lupus</a:t>
            </a:r>
            <a:r>
              <a:rPr lang="tr-TR" sz="1400" b="0" i="0" u="none" strike="noStrike" baseline="0" dirty="0">
                <a:latin typeface="Times-Roman"/>
              </a:rPr>
              <a:t> </a:t>
            </a:r>
            <a:r>
              <a:rPr lang="tr-TR" sz="1400" b="0" i="0" u="none" strike="noStrike" baseline="0" dirty="0" err="1">
                <a:latin typeface="Times-Roman"/>
              </a:rPr>
              <a:t>Erythematosus</a:t>
            </a:r>
            <a:r>
              <a:rPr lang="tr-TR" sz="1400" dirty="0">
                <a:latin typeface="Times-Roman"/>
              </a:rPr>
              <a:t> </a:t>
            </a:r>
            <a:r>
              <a:rPr lang="en-US" sz="1400" b="0" i="0" u="none" strike="noStrike" baseline="0" dirty="0">
                <a:latin typeface="Times-Roman"/>
              </a:rPr>
              <a:t>Disease Activity Index 2000 (SLEDAI2K)]</a:t>
            </a:r>
            <a:r>
              <a:rPr lang="tr-TR" sz="1400" b="0" i="0" u="none" strike="noStrike" baseline="0" dirty="0">
                <a:latin typeface="Times-Roman"/>
              </a:rPr>
              <a:t> skorunun &lt;6 olması)</a:t>
            </a:r>
          </a:p>
          <a:p>
            <a:pPr marL="0" indent="0">
              <a:buNone/>
            </a:pP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Kortikosteroid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,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hidroksiklorokin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ve diğer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antimalaryal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ilaçlar,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metotreksat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,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nonsteroidal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antiinflamatuar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ilaç (NSAİİ)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ler</a:t>
            </a:r>
            <a:r>
              <a:rPr lang="tr-TR" sz="1800" i="1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ve güneş koruyucular</a:t>
            </a:r>
          </a:p>
          <a:p>
            <a:pPr algn="l"/>
            <a:endParaRPr lang="tr-TR" sz="1400" dirty="0">
              <a:latin typeface="Times-Roman"/>
            </a:endParaRPr>
          </a:p>
          <a:p>
            <a:pPr algn="l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ORTA HASTALIK: </a:t>
            </a:r>
            <a:r>
              <a:rPr lang="tr-TR" sz="2000" b="0" i="0" u="none" strike="noStrike" baseline="0" dirty="0">
                <a:latin typeface="Times-Roman"/>
              </a:rPr>
              <a:t>Tedavi edilmediğinde kronik hasara neden </a:t>
            </a:r>
            <a:r>
              <a:rPr lang="es-ES" sz="2000" b="0" i="0" u="none" strike="noStrike" baseline="0" dirty="0">
                <a:latin typeface="Times-Roman"/>
              </a:rPr>
              <a:t>olan daha ciddi belirtiler</a:t>
            </a:r>
            <a:r>
              <a:rPr lang="tr-TR" sz="2000" dirty="0">
                <a:latin typeface="Times-Roman"/>
              </a:rPr>
              <a:t>i olan</a:t>
            </a:r>
            <a:r>
              <a:rPr lang="tr-TR" sz="1400" dirty="0">
                <a:latin typeface="Times-Roman"/>
              </a:rPr>
              <a:t>(</a:t>
            </a:r>
            <a:r>
              <a:rPr lang="tr-TR" sz="1400" b="0" i="0" u="none" strike="noStrike" baseline="0" dirty="0">
                <a:latin typeface="Times-Roman"/>
              </a:rPr>
              <a:t>SLEDAI2K skorunun 6-12 olması)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</a:t>
            </a:r>
            <a:r>
              <a:rPr lang="tr-TR" sz="1800" i="1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K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ortikosteroidlerle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birlikte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immünsupresif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sitotoksik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ilaçlar,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antimalaryal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ve ultraviyole (UV) radyasyondan koruyucu tedaviye devam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endParaRPr lang="tr-TR" sz="1800" i="1" dirty="0">
              <a:solidFill>
                <a:schemeClr val="accent2">
                  <a:lumMod val="75000"/>
                </a:schemeClr>
              </a:solidFill>
              <a:latin typeface="Times-Roman"/>
            </a:endParaRPr>
          </a:p>
          <a:p>
            <a:pPr marL="0" indent="0" algn="l">
              <a:buNone/>
            </a:pPr>
            <a:endParaRPr lang="tr-TR" sz="1400" dirty="0">
              <a:solidFill>
                <a:schemeClr val="accent4">
                  <a:lumMod val="50000"/>
                </a:schemeClr>
              </a:solidFill>
              <a:latin typeface="Times-Roman"/>
            </a:endParaRPr>
          </a:p>
          <a:p>
            <a:pPr algn="l"/>
            <a:r>
              <a:rPr lang="tr-TR" sz="2000" dirty="0">
                <a:solidFill>
                  <a:schemeClr val="accent4">
                    <a:lumMod val="50000"/>
                  </a:schemeClr>
                </a:solidFill>
                <a:latin typeface="Times-Roman"/>
              </a:rPr>
              <a:t>ŞİDDETLİ HASTALIK: </a:t>
            </a:r>
            <a:r>
              <a:rPr lang="tr-TR" sz="1800" dirty="0">
                <a:latin typeface="Times-Roman"/>
              </a:rPr>
              <a:t>H</a:t>
            </a:r>
            <a:r>
              <a:rPr lang="tr-TR" sz="1800" b="0" i="0" u="none" strike="noStrike" baseline="0" dirty="0">
                <a:latin typeface="Times-Roman"/>
              </a:rPr>
              <a:t>ayatı veya organı tehdit edici hastalık</a:t>
            </a:r>
            <a:r>
              <a:rPr lang="tr-TR" sz="1400" b="0" i="0" u="none" strike="noStrike" baseline="0" dirty="0">
                <a:latin typeface="Times-Roman"/>
              </a:rPr>
              <a:t>(SLEDAI2K skorunun &gt;12 olması)</a:t>
            </a:r>
          </a:p>
          <a:p>
            <a:pPr algn="l"/>
            <a:endParaRPr lang="tr-TR" sz="1400" dirty="0">
              <a:latin typeface="Times-Roman"/>
            </a:endParaRPr>
          </a:p>
          <a:p>
            <a:pPr marL="0" indent="0" algn="l">
              <a:buNone/>
            </a:pPr>
            <a:r>
              <a:rPr lang="tr-TR" sz="1800" i="1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 Y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oğun </a:t>
            </a:r>
            <a:r>
              <a:rPr lang="tr-TR" sz="18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immünsupresif</a:t>
            </a:r>
            <a:r>
              <a:rPr lang="tr-TR" sz="18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ve uzun süreli idame tedavi</a:t>
            </a:r>
          </a:p>
          <a:p>
            <a:pPr algn="l"/>
            <a:endParaRPr lang="tr-TR" sz="1400" dirty="0">
              <a:solidFill>
                <a:schemeClr val="accent4">
                  <a:lumMod val="50000"/>
                </a:schemeClr>
              </a:solidFill>
              <a:latin typeface="Times-Roman"/>
            </a:endParaRPr>
          </a:p>
          <a:p>
            <a:pPr marL="0" indent="0" algn="l">
              <a:buNone/>
            </a:pPr>
            <a:endParaRPr lang="tr-T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124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C30C8D-7D6E-4254-9F64-1FDA4998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43F71A-DA66-4CAD-B682-6AD3EC8E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i="1" dirty="0"/>
              <a:t>  MUKOKUTANÖZ TUTULUM TEDAVİSİ</a:t>
            </a:r>
          </a:p>
          <a:p>
            <a:pPr marL="0" indent="0">
              <a:buNone/>
            </a:pPr>
            <a:endParaRPr lang="tr-TR" sz="2400" b="1" i="1" dirty="0"/>
          </a:p>
          <a:p>
            <a:pPr algn="l"/>
            <a:r>
              <a:rPr lang="tr-TR" sz="2000" dirty="0">
                <a:latin typeface="Times-Roman"/>
              </a:rPr>
              <a:t>G</a:t>
            </a:r>
            <a:r>
              <a:rPr lang="tr-TR" sz="2000" b="0" i="0" u="none" strike="noStrike" baseline="0" dirty="0">
                <a:latin typeface="Times-Roman"/>
              </a:rPr>
              <a:t>eniş</a:t>
            </a:r>
            <a:r>
              <a:rPr lang="tr-TR" sz="1800" b="0" i="0" u="none" strike="noStrike" baseline="0" dirty="0">
                <a:latin typeface="Times-Roman"/>
              </a:rPr>
              <a:t> spektrumlu UVA/UVB koruyucu güneş kremleri kullanılmalı 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Güneşten kaçınma, şapka ve gözlük kullanımı gibi koruyucu önlemler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Sigaranın bırakılması</a:t>
            </a:r>
          </a:p>
          <a:p>
            <a:pPr algn="l"/>
            <a:r>
              <a:rPr lang="tr-TR" sz="1800" dirty="0">
                <a:latin typeface="Times-Roman"/>
              </a:rPr>
              <a:t>Y</a:t>
            </a:r>
            <a:r>
              <a:rPr lang="tr-TR" sz="1800" b="0" i="0" u="none" strike="noStrike" baseline="0" dirty="0">
                <a:latin typeface="Times-Roman"/>
              </a:rPr>
              <a:t>üksek anti-</a:t>
            </a:r>
            <a:r>
              <a:rPr lang="tr-TR" sz="1800" b="0" i="0" u="none" strike="noStrike" baseline="0" dirty="0" err="1">
                <a:latin typeface="Times-Roman"/>
              </a:rPr>
              <a:t>dsDNA</a:t>
            </a:r>
            <a:r>
              <a:rPr lang="tr-TR" sz="1800" dirty="0">
                <a:latin typeface="Times-Roman"/>
              </a:rPr>
              <a:t>  </a:t>
            </a:r>
            <a:r>
              <a:rPr lang="tr-TR" sz="1800" b="0" i="0" u="none" strike="noStrike" baseline="0" dirty="0">
                <a:latin typeface="Times-Roman"/>
              </a:rPr>
              <a:t>pozitifliği olan SLE hastalarında D vitamini takviyesi</a:t>
            </a:r>
          </a:p>
          <a:p>
            <a:pPr marL="0" indent="0" algn="l">
              <a:buNone/>
            </a:pPr>
            <a:r>
              <a:rPr lang="tr-TR" sz="2000" dirty="0"/>
              <a:t>      (https://www.ncbi.nlm.nih.gov/pmc/articles/PMC5466211/)</a:t>
            </a:r>
          </a:p>
        </p:txBody>
      </p:sp>
    </p:spTree>
    <p:extLst>
      <p:ext uri="{BB962C8B-B14F-4D97-AF65-F5344CB8AC3E}">
        <p14:creationId xmlns:p14="http://schemas.microsoft.com/office/powerpoint/2010/main" val="1251440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12E013-7E73-4A69-A04F-4AA28EA6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4" y="-20397"/>
            <a:ext cx="8218481" cy="68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179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B0E25AC-0116-4B6F-817D-BD05E9C3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77" y="43004"/>
            <a:ext cx="9170710" cy="6636092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36B42348-53BA-4AB7-8BEF-BE686CE43F55}"/>
              </a:ext>
            </a:extLst>
          </p:cNvPr>
          <p:cNvSpPr/>
          <p:nvPr/>
        </p:nvSpPr>
        <p:spPr>
          <a:xfrm>
            <a:off x="874643" y="6135757"/>
            <a:ext cx="927653" cy="344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306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9F6B80-3723-448E-A358-E19E404C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741C42-2881-494C-9AEA-C413C9E9D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1168021"/>
            <a:ext cx="11115260" cy="53248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1" i="0" u="none" strike="noStrike" baseline="0" dirty="0">
                <a:latin typeface="Times-Bold"/>
              </a:rPr>
              <a:t>   Lokal tedaviler: </a:t>
            </a:r>
          </a:p>
          <a:p>
            <a:pPr algn="l"/>
            <a:endParaRPr lang="tr-TR" sz="1800" b="1" i="0" u="none" strike="noStrike" baseline="0" dirty="0">
              <a:latin typeface="Times-Bold"/>
            </a:endParaRPr>
          </a:p>
          <a:p>
            <a:r>
              <a:rPr lang="tr-TR" sz="1800" b="0" i="0" u="none" strike="noStrike" baseline="0" dirty="0" err="1">
                <a:latin typeface="Times-Roman"/>
              </a:rPr>
              <a:t>Desonid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%0.05</a:t>
            </a:r>
            <a:r>
              <a:rPr lang="tr-TR" sz="1800" dirty="0">
                <a:latin typeface="Times-Roman"/>
              </a:rPr>
              <a:t>,                               </a:t>
            </a:r>
            <a:r>
              <a:rPr lang="tr-TR" sz="1800" b="1" dirty="0">
                <a:latin typeface="Times-Roman"/>
              </a:rPr>
              <a:t>düşük etki gücü</a:t>
            </a:r>
            <a:r>
              <a:rPr lang="tr-TR" sz="1800" b="1" dirty="0">
                <a:latin typeface="Times-Roman"/>
                <a:sym typeface="Wingdings" panose="05000000000000000000" pitchFamily="2" charset="2"/>
              </a:rPr>
              <a:t></a:t>
            </a:r>
            <a:endParaRPr lang="tr-TR" sz="1800" b="1" i="0" u="none" strike="noStrike" baseline="0" dirty="0">
              <a:latin typeface="Times-Roman"/>
            </a:endParaRP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Hidrokortizon</a:t>
            </a:r>
            <a:r>
              <a:rPr lang="tr-TR" sz="1800" b="0" i="0" u="none" strike="noStrike" baseline="0" dirty="0">
                <a:latin typeface="Times-Roman"/>
              </a:rPr>
              <a:t> %1 ve %2,5</a:t>
            </a:r>
            <a:endParaRPr lang="tr-TR" sz="1800" b="0" i="0" u="none" strike="noStrike" baseline="0" dirty="0">
              <a:latin typeface="Times-Roman"/>
              <a:sym typeface="Wingdings" panose="05000000000000000000" pitchFamily="2" charset="2"/>
            </a:endParaRPr>
          </a:p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</a:t>
            </a:r>
          </a:p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</a:t>
            </a:r>
          </a:p>
          <a:p>
            <a:r>
              <a:rPr lang="es-ES" sz="1800" b="0" i="0" u="none" strike="noStrike" baseline="0" dirty="0">
                <a:latin typeface="Times-Roman"/>
              </a:rPr>
              <a:t>Triamsinolon asetonid</a:t>
            </a:r>
            <a:endParaRPr lang="tr-TR" sz="1400" dirty="0">
              <a:latin typeface="Times-Roman"/>
            </a:endParaRPr>
          </a:p>
          <a:p>
            <a:r>
              <a:rPr lang="tr-TR" sz="1800" dirty="0">
                <a:latin typeface="Times-Roman"/>
              </a:rPr>
              <a:t>B</a:t>
            </a:r>
            <a:r>
              <a:rPr lang="es-ES" sz="1800" b="0" i="0" u="none" strike="noStrike" baseline="0" dirty="0">
                <a:latin typeface="Times-Roman"/>
              </a:rPr>
              <a:t>etametazon</a:t>
            </a:r>
            <a:r>
              <a:rPr lang="tr-TR" sz="1800" b="0" i="0" u="none" strike="noStrike" baseline="0" dirty="0">
                <a:latin typeface="Times-Roman"/>
              </a:rPr>
              <a:t>                                                                     </a:t>
            </a:r>
          </a:p>
          <a:p>
            <a:pPr marL="0" indent="0">
              <a:buNone/>
            </a:pPr>
            <a:endParaRPr lang="tr-TR" sz="1800" dirty="0">
              <a:latin typeface="Times-Roman"/>
            </a:endParaRPr>
          </a:p>
          <a:p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dirty="0">
                <a:latin typeface="Times-Roman"/>
              </a:rPr>
              <a:t>K</a:t>
            </a:r>
            <a:r>
              <a:rPr lang="tr-TR" sz="1800" b="0" i="0" u="none" strike="noStrike" baseline="0" dirty="0">
                <a:latin typeface="Times-Roman"/>
              </a:rPr>
              <a:t>ronik kullanımın gerektiği durumlarda aralıklı uygulama yapılabilir. 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En yaygın </a:t>
            </a:r>
            <a:r>
              <a:rPr lang="es-ES" sz="1800" b="0" i="0" u="none" strike="noStrike" baseline="0" dirty="0">
                <a:latin typeface="Times-Roman"/>
              </a:rPr>
              <a:t>görülen yan etki</a:t>
            </a:r>
            <a:r>
              <a:rPr lang="tr-TR" sz="1800" b="0" i="0" u="none" strike="noStrike" baseline="0" dirty="0">
                <a:latin typeface="Times-Roman"/>
              </a:rPr>
              <a:t>:</a:t>
            </a:r>
            <a:r>
              <a:rPr lang="es-ES" sz="1800" b="0" i="0" u="none" strike="noStrike" baseline="0" dirty="0">
                <a:latin typeface="Times-Roman"/>
              </a:rPr>
              <a:t> atrofi </a:t>
            </a:r>
            <a:endParaRPr lang="tr-TR" sz="1800" b="0" i="0" u="none" strike="noStrike" baseline="0" dirty="0">
              <a:latin typeface="Times-Roman"/>
            </a:endParaRPr>
          </a:p>
          <a:p>
            <a:pPr algn="l"/>
            <a:endParaRPr lang="tr-TR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95CF13C4-9515-458B-A88B-0EE9FC788A45}"/>
              </a:ext>
            </a:extLst>
          </p:cNvPr>
          <p:cNvSpPr/>
          <p:nvPr/>
        </p:nvSpPr>
        <p:spPr>
          <a:xfrm>
            <a:off x="3591339" y="1715466"/>
            <a:ext cx="371061" cy="775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B70292B-B41F-4C5F-BF28-58342424003C}"/>
              </a:ext>
            </a:extLst>
          </p:cNvPr>
          <p:cNvSpPr txBox="1"/>
          <p:nvPr/>
        </p:nvSpPr>
        <p:spPr>
          <a:xfrm>
            <a:off x="3591339" y="3508619"/>
            <a:ext cx="22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Times-Roman"/>
              </a:rPr>
              <a:t>Dahagüçlüajanlar</a:t>
            </a:r>
            <a:r>
              <a:rPr lang="tr-TR" b="1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b="1" dirty="0">
                <a:latin typeface="Times-Roman"/>
              </a:rPr>
              <a:t> </a:t>
            </a:r>
            <a:endParaRPr lang="tr-TR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9FA35AE-5320-4246-BF8A-72CDB97B807A}"/>
              </a:ext>
            </a:extLst>
          </p:cNvPr>
          <p:cNvSpPr txBox="1"/>
          <p:nvPr/>
        </p:nvSpPr>
        <p:spPr>
          <a:xfrm>
            <a:off x="6188765" y="1577008"/>
            <a:ext cx="56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0" i="1" u="none" strike="noStrike" baseline="0" dirty="0">
                <a:latin typeface="Times-Roman"/>
              </a:rPr>
              <a:t>geniş vücut yüzeylerinde, yüz lezyonlarında, ince derili vücut yüzeylerinde uzun süreli kullanım</a:t>
            </a:r>
            <a:r>
              <a:rPr lang="es-ES" sz="1800" b="0" i="1" u="none" strike="noStrike" baseline="0" dirty="0">
                <a:latin typeface="Times-Roman"/>
              </a:rPr>
              <a:t>.</a:t>
            </a:r>
            <a:endParaRPr lang="tr-TR" i="1" dirty="0"/>
          </a:p>
        </p:txBody>
      </p:sp>
      <p:sp>
        <p:nvSpPr>
          <p:cNvPr id="9" name="Sağ Ayraç 8">
            <a:extLst>
              <a:ext uri="{FF2B5EF4-FFF2-40B4-BE49-F238E27FC236}">
                <a16:creationId xmlns:a16="http://schemas.microsoft.com/office/drawing/2014/main" id="{0A84727C-6B5A-4056-887A-E92F4A7669F2}"/>
              </a:ext>
            </a:extLst>
          </p:cNvPr>
          <p:cNvSpPr/>
          <p:nvPr/>
        </p:nvSpPr>
        <p:spPr>
          <a:xfrm>
            <a:off x="3246783" y="3429000"/>
            <a:ext cx="185530" cy="642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823200A-B353-4AC8-973C-D513E36E4195}"/>
              </a:ext>
            </a:extLst>
          </p:cNvPr>
          <p:cNvSpPr txBox="1"/>
          <p:nvPr/>
        </p:nvSpPr>
        <p:spPr>
          <a:xfrm>
            <a:off x="5999922" y="3242188"/>
            <a:ext cx="53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i="1" dirty="0">
                <a:latin typeface="Times-Roman"/>
              </a:rPr>
              <a:t>şiddetli lezyonlarda, avuç içi ve ayak tabanı gibi kalın cilde sahip alanlarda.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1536272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FFD4FA-D92A-4DAB-B422-A4E002F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834313-2FCF-43FC-8F25-23009F82A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4730"/>
            <a:ext cx="10956235" cy="52213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1" i="0" u="none" strike="noStrike" baseline="0" dirty="0">
                <a:latin typeface="Times-Bold"/>
              </a:rPr>
              <a:t>   Sistemik tedavi: </a:t>
            </a: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Hidroksiklorokin</a:t>
            </a:r>
            <a:r>
              <a:rPr lang="tr-TR" sz="1800" b="0" i="0" u="none" strike="noStrike" baseline="0" dirty="0">
                <a:latin typeface="Times-Roman"/>
              </a:rPr>
              <a:t>;   </a:t>
            </a: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atak riskini önler,</a:t>
            </a:r>
          </a:p>
          <a:p>
            <a:pPr marL="0" indent="0" algn="l">
              <a:buNone/>
            </a:pPr>
            <a:r>
              <a:rPr lang="tr-TR" sz="2000" dirty="0">
                <a:solidFill>
                  <a:srgbClr val="0070C0"/>
                </a:solidFill>
                <a:latin typeface="Times-Roman"/>
              </a:rPr>
              <a:t>                                </a:t>
            </a:r>
            <a:r>
              <a:rPr lang="tr-TR" sz="2000" b="0" i="0" u="none" strike="noStrike" baseline="0" dirty="0" err="1">
                <a:solidFill>
                  <a:srgbClr val="0070C0"/>
                </a:solidFill>
                <a:latin typeface="Times-Roman"/>
              </a:rPr>
              <a:t>kortikosteroid</a:t>
            </a: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 dozunun azaltılmasını sağlar </a:t>
            </a:r>
          </a:p>
          <a:p>
            <a:pPr marL="0" indent="0" algn="l">
              <a:buNone/>
            </a:pPr>
            <a:r>
              <a:rPr lang="tr-TR" sz="2000" dirty="0">
                <a:solidFill>
                  <a:srgbClr val="0070C0"/>
                </a:solidFill>
                <a:latin typeface="Times-Roman"/>
              </a:rPr>
              <a:t>                                </a:t>
            </a: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organ hasarını azaltır, </a:t>
            </a:r>
          </a:p>
          <a:p>
            <a:pPr marL="0" indent="0" algn="l">
              <a:buNone/>
            </a:pPr>
            <a:r>
              <a:rPr lang="tr-TR" sz="2000" dirty="0">
                <a:solidFill>
                  <a:srgbClr val="0070C0"/>
                </a:solidFill>
                <a:latin typeface="Times-Roman"/>
              </a:rPr>
              <a:t>                                </a:t>
            </a:r>
            <a:r>
              <a:rPr lang="tr-TR" sz="2000" b="0" i="0" u="none" strike="noStrike" baseline="0" dirty="0" err="1">
                <a:solidFill>
                  <a:srgbClr val="0070C0"/>
                </a:solidFill>
                <a:latin typeface="Times-Roman"/>
              </a:rPr>
              <a:t>antifosfolipid</a:t>
            </a: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 antikorların </a:t>
            </a:r>
            <a:r>
              <a:rPr lang="tr-TR" sz="2000" b="0" i="0" u="none" strike="noStrike" baseline="0" dirty="0" err="1">
                <a:solidFill>
                  <a:srgbClr val="0070C0"/>
                </a:solidFill>
                <a:latin typeface="Times-Roman"/>
              </a:rPr>
              <a:t>trombotik</a:t>
            </a: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 etkisini önler</a:t>
            </a:r>
          </a:p>
          <a:p>
            <a:pPr marL="0" indent="0" algn="l">
              <a:buNone/>
            </a:pP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                                KS</a:t>
            </a:r>
            <a:r>
              <a:rPr lang="tr-TR" sz="2000" dirty="0">
                <a:solidFill>
                  <a:srgbClr val="0070C0"/>
                </a:solidFill>
                <a:latin typeface="Times-Roman"/>
              </a:rPr>
              <a:t> </a:t>
            </a:r>
            <a:r>
              <a:rPr lang="sv-SE" sz="2000" b="0" i="0" u="none" strike="noStrike" baseline="0" dirty="0">
                <a:solidFill>
                  <a:srgbClr val="0070C0"/>
                </a:solidFill>
                <a:latin typeface="Times-Roman"/>
              </a:rPr>
              <a:t>kullanan hastalar</a:t>
            </a:r>
            <a:r>
              <a:rPr lang="tr-TR" sz="2000" dirty="0">
                <a:solidFill>
                  <a:srgbClr val="0070C0"/>
                </a:solidFill>
                <a:latin typeface="Times-Roman"/>
              </a:rPr>
              <a:t>da</a:t>
            </a:r>
            <a:r>
              <a:rPr lang="sv-SE" sz="2000" b="0" i="0" u="none" strike="noStrike" baseline="0" dirty="0">
                <a:solidFill>
                  <a:srgbClr val="0070C0"/>
                </a:solidFill>
                <a:latin typeface="Times-Roman"/>
              </a:rPr>
              <a:t> total kolesterol, VLDL-kolesterol,</a:t>
            </a: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 </a:t>
            </a:r>
            <a:r>
              <a:rPr lang="tr-TR" sz="2000" b="0" i="0" u="none" strike="noStrike" baseline="0" dirty="0" err="1">
                <a:solidFill>
                  <a:srgbClr val="0070C0"/>
                </a:solidFill>
                <a:latin typeface="Times-Roman"/>
              </a:rPr>
              <a:t>LDl</a:t>
            </a:r>
            <a:r>
              <a:rPr lang="tr-TR" sz="2000" b="0" i="0" u="none" strike="noStrike" baseline="0" dirty="0">
                <a:solidFill>
                  <a:srgbClr val="0070C0"/>
                </a:solidFill>
                <a:latin typeface="Times-Roman"/>
              </a:rPr>
              <a:t> kolesterolü düşürür</a:t>
            </a:r>
            <a:r>
              <a:rPr lang="tr-TR" sz="1800" b="0" i="0" u="none" strike="noStrike" baseline="0" dirty="0">
                <a:solidFill>
                  <a:srgbClr val="0070C0"/>
                </a:solidFill>
                <a:latin typeface="Times-Roman"/>
              </a:rPr>
              <a:t>.</a:t>
            </a:r>
          </a:p>
          <a:p>
            <a:pPr marL="0" indent="0" algn="l">
              <a:buNone/>
            </a:pPr>
            <a:endParaRPr lang="tr-TR" sz="1800" dirty="0">
              <a:latin typeface="Times-Roman"/>
            </a:endParaRP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Yanıt hızları   AKLE&gt;SKLE=DKLE</a:t>
            </a:r>
            <a:endParaRPr lang="tr-TR" sz="1800" b="0" i="0" u="none" strike="noStrike" baseline="0" dirty="0">
              <a:latin typeface="Times-Roman"/>
            </a:endParaRP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endParaRPr lang="tr-TR" sz="1800" dirty="0">
              <a:latin typeface="Times-Roman"/>
            </a:endParaRPr>
          </a:p>
          <a:p>
            <a:pPr algn="l"/>
            <a:endParaRPr lang="tr-TR" sz="1600" b="0" i="1" u="none" strike="noStrike" baseline="0" dirty="0">
              <a:latin typeface="Times-Roman"/>
            </a:endParaRPr>
          </a:p>
          <a:p>
            <a:pPr algn="l"/>
            <a:r>
              <a:rPr lang="tr-TR" sz="1600" b="0" i="1" u="none" strike="noStrike" baseline="0" dirty="0" err="1">
                <a:latin typeface="Times-Roman"/>
              </a:rPr>
              <a:t>Antimalaryal</a:t>
            </a:r>
            <a:r>
              <a:rPr lang="tr-TR" sz="1600" b="0" i="1" u="none" strike="noStrike" baseline="0" dirty="0">
                <a:latin typeface="Times-Roman"/>
              </a:rPr>
              <a:t> </a:t>
            </a:r>
            <a:r>
              <a:rPr lang="tr-TR" sz="1600" b="0" i="1" u="none" strike="noStrike" baseline="0" dirty="0" err="1">
                <a:latin typeface="Times-Roman"/>
              </a:rPr>
              <a:t>monoterapisine</a:t>
            </a:r>
            <a:r>
              <a:rPr lang="tr-TR" sz="1600" b="0" i="1" u="none" strike="noStrike" baseline="0" dirty="0">
                <a:latin typeface="Times-Roman"/>
              </a:rPr>
              <a:t> </a:t>
            </a:r>
            <a:r>
              <a:rPr lang="tr-TR" sz="1600" b="0" i="1" u="none" strike="noStrike" baseline="0" dirty="0" err="1">
                <a:latin typeface="Times-Roman"/>
              </a:rPr>
              <a:t>yanıtsızlık</a:t>
            </a:r>
            <a:r>
              <a:rPr lang="tr-TR" sz="1600" b="0" i="1" u="none" strike="noStrike" baseline="0" dirty="0">
                <a:latin typeface="Times-Roman"/>
              </a:rPr>
              <a:t> durumunda sigaranın bırakılması, </a:t>
            </a:r>
            <a:r>
              <a:rPr lang="tr-TR" sz="1600" b="0" i="1" u="none" strike="noStrike" baseline="0" dirty="0" err="1">
                <a:latin typeface="Times-Roman"/>
              </a:rPr>
              <a:t>hidroksiklorokin</a:t>
            </a:r>
            <a:r>
              <a:rPr lang="tr-TR" sz="1600" b="0" i="1" u="none" strike="noStrike" baseline="0" dirty="0">
                <a:latin typeface="Times-Roman"/>
              </a:rPr>
              <a:t> dozunun artırılması, başka bir moleküle geçilmesi veya kombinasyon tedavisi önerilir.</a:t>
            </a:r>
            <a:endParaRPr lang="tr-TR" sz="1600" b="1" i="1" dirty="0">
              <a:latin typeface="Times-Bold"/>
            </a:endParaRPr>
          </a:p>
        </p:txBody>
      </p:sp>
    </p:spTree>
    <p:extLst>
      <p:ext uri="{BB962C8B-B14F-4D97-AF65-F5344CB8AC3E}">
        <p14:creationId xmlns:p14="http://schemas.microsoft.com/office/powerpoint/2010/main" val="20440410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A72640-2EED-40E8-A55B-752B868F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B0332A-A3F4-4D8F-976D-A4699EB0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5499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   </a:t>
            </a:r>
            <a:r>
              <a:rPr lang="tr-TR" sz="1800" b="0" i="0" u="none" strike="noStrike" baseline="0" dirty="0" err="1">
                <a:latin typeface="Times-Roman"/>
              </a:rPr>
              <a:t>Antimalaryal</a:t>
            </a:r>
            <a:r>
              <a:rPr lang="tr-TR" sz="1800" b="0" i="0" u="none" strike="noStrike" baseline="0" dirty="0">
                <a:latin typeface="Times-Roman"/>
              </a:rPr>
              <a:t> ilaçlarda;</a:t>
            </a:r>
          </a:p>
          <a:p>
            <a:pPr marL="0" indent="0" algn="l">
              <a:buNone/>
            </a:pPr>
            <a:endParaRPr lang="tr-TR" sz="1800" b="0" i="0" u="none" strike="noStrike" baseline="0" dirty="0">
              <a:latin typeface="Times-Roman"/>
            </a:endParaRPr>
          </a:p>
          <a:p>
            <a:r>
              <a:rPr lang="tr-TR" sz="1800" dirty="0" err="1">
                <a:latin typeface="Times-Roman"/>
              </a:rPr>
              <a:t>G</a:t>
            </a:r>
            <a:r>
              <a:rPr lang="tr-TR" sz="1800" b="0" i="0" u="none" strike="noStrike" baseline="0" dirty="0" err="1">
                <a:latin typeface="Times-Roman"/>
              </a:rPr>
              <a:t>astrointestinal</a:t>
            </a:r>
            <a:r>
              <a:rPr lang="tr-TR" sz="1800" b="0" i="0" u="none" strike="noStrike" baseline="0" dirty="0">
                <a:latin typeface="Times-Roman"/>
              </a:rPr>
              <a:t> ve </a:t>
            </a:r>
            <a:r>
              <a:rPr lang="tr-TR" sz="1800" b="0" i="0" u="none" strike="noStrike" baseline="0" dirty="0" err="1">
                <a:latin typeface="Times-Roman"/>
              </a:rPr>
              <a:t>kutanöz</a:t>
            </a:r>
            <a:r>
              <a:rPr lang="tr-TR" sz="1800" b="0" i="0" u="none" strike="noStrike" baseline="0" dirty="0">
                <a:latin typeface="Times-Roman"/>
              </a:rPr>
              <a:t> yan etkiler hafif düzeyli</a:t>
            </a:r>
          </a:p>
          <a:p>
            <a:pPr algn="l"/>
            <a:r>
              <a:rPr lang="tr-TR" sz="1800" dirty="0" err="1">
                <a:latin typeface="Times-Roman"/>
              </a:rPr>
              <a:t>R</a:t>
            </a:r>
            <a:r>
              <a:rPr lang="tr-TR" sz="1800" b="0" i="0" u="none" strike="noStrike" baseline="0" dirty="0" err="1">
                <a:latin typeface="Times-Roman"/>
              </a:rPr>
              <a:t>etinal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toksisite</a:t>
            </a:r>
            <a:r>
              <a:rPr lang="tr-TR" sz="1800" b="0" i="0" u="none" strike="noStrike" baseline="0" dirty="0">
                <a:latin typeface="Times-Roman"/>
              </a:rPr>
              <a:t>!!!     </a:t>
            </a:r>
            <a:r>
              <a:rPr lang="tr-TR" sz="1400" b="0" i="1" u="none" strike="noStrike" baseline="0" dirty="0">
                <a:solidFill>
                  <a:schemeClr val="bg2">
                    <a:lumMod val="75000"/>
                  </a:schemeClr>
                </a:solidFill>
                <a:latin typeface="Times-Roman"/>
              </a:rPr>
              <a:t>Beş yıla kadar kullanımda risk %1’in altında iken, 20 yıldan uzun kullanımlarda %20’ye ulaşır. </a:t>
            </a:r>
          </a:p>
          <a:p>
            <a:pPr algn="l"/>
            <a:endParaRPr lang="tr-TR" sz="1400" i="1" dirty="0">
              <a:solidFill>
                <a:schemeClr val="bg2">
                  <a:lumMod val="75000"/>
                </a:schemeClr>
              </a:solidFill>
              <a:latin typeface="Times-Roman"/>
            </a:endParaRPr>
          </a:p>
          <a:p>
            <a:pPr algn="l"/>
            <a:endParaRPr lang="tr-TR" sz="1400" b="0" i="1" u="none" strike="noStrike" baseline="0" dirty="0">
              <a:solidFill>
                <a:schemeClr val="bg2">
                  <a:lumMod val="75000"/>
                </a:schemeClr>
              </a:solidFill>
              <a:latin typeface="Times-Roman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1800" b="0" i="0" u="none" strike="noStrike" baseline="0" dirty="0">
                <a:latin typeface="Times-Roman"/>
              </a:rPr>
              <a:t>Günlük dozun 6,5 mg/kg veya kümülatif dozun 1.000 mg’dan fazla olması,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1800" b="0" i="0" u="none" strike="noStrike" baseline="0" dirty="0">
                <a:latin typeface="Times-Roman"/>
              </a:rPr>
              <a:t>Tedavinin beş yıldan fazla olması, karaciğer ve böbrek fonksiyon bozukluğu veya                       </a:t>
            </a:r>
            <a:r>
              <a:rPr lang="tr-TR" sz="1100" b="0" i="0" u="none" strike="noStrike" baseline="0" dirty="0">
                <a:latin typeface="Times-Roman"/>
              </a:rPr>
              <a:t> RİSK FAKTÖRLERİ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1800" dirty="0">
                <a:latin typeface="Times-Roman"/>
              </a:rPr>
              <a:t>Ö</a:t>
            </a:r>
            <a:r>
              <a:rPr lang="tr-TR" sz="1800" b="0" i="0" u="none" strike="noStrike" baseline="0" dirty="0">
                <a:latin typeface="Times-Roman"/>
              </a:rPr>
              <a:t>nceden </a:t>
            </a:r>
            <a:r>
              <a:rPr lang="tr-TR" sz="1800" b="0" i="0" u="none" strike="noStrike" baseline="0" dirty="0" err="1">
                <a:latin typeface="Times-Roman"/>
              </a:rPr>
              <a:t>retinopati</a:t>
            </a:r>
            <a:r>
              <a:rPr lang="tr-TR" sz="1800" b="0" i="0" u="none" strike="noStrike" baseline="0" dirty="0">
                <a:latin typeface="Times-Roman"/>
              </a:rPr>
              <a:t> varlığı</a:t>
            </a:r>
          </a:p>
          <a:p>
            <a:pPr marL="0" indent="0" algn="l">
              <a:buNone/>
            </a:pPr>
            <a:endParaRPr lang="tr-TR" sz="1800" dirty="0">
              <a:latin typeface="Times-Roman"/>
            </a:endParaRPr>
          </a:p>
          <a:p>
            <a:pPr marL="0" indent="0" algn="l">
              <a:buNone/>
            </a:pPr>
            <a:r>
              <a:rPr lang="fi-FI" sz="1800" b="0" i="1" u="none" strike="noStrike" baseline="0" dirty="0">
                <a:latin typeface="Times-Roman"/>
              </a:rPr>
              <a:t>Tamoksifen kullanan hastalarda hidroksiklorokine</a:t>
            </a:r>
            <a:r>
              <a:rPr lang="tr-TR" sz="1800" b="0" i="1" u="none" strike="noStrike" baseline="0" dirty="0">
                <a:latin typeface="Times-Roman"/>
              </a:rPr>
              <a:t> bağlı </a:t>
            </a:r>
            <a:r>
              <a:rPr lang="tr-TR" sz="1800" b="0" i="1" u="none" strike="noStrike" baseline="0" dirty="0" err="1">
                <a:latin typeface="Times-Roman"/>
              </a:rPr>
              <a:t>toksisite</a:t>
            </a:r>
            <a:r>
              <a:rPr lang="tr-TR" sz="1800" b="0" i="1" u="none" strike="noStrike" baseline="0" dirty="0">
                <a:latin typeface="Times-Roman"/>
              </a:rPr>
              <a:t> riski artar.</a:t>
            </a:r>
          </a:p>
          <a:p>
            <a:pPr marL="0" indent="0" algn="l">
              <a:buNone/>
            </a:pPr>
            <a:endParaRPr lang="tr-TR" sz="1800" i="1" dirty="0">
              <a:latin typeface="Times-Roman"/>
            </a:endParaRP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Antimalaryal</a:t>
            </a:r>
            <a:r>
              <a:rPr lang="tr-TR" sz="1800" b="0" i="0" u="none" strike="noStrike" baseline="0" dirty="0">
                <a:latin typeface="Times-Roman"/>
              </a:rPr>
              <a:t> ilaçlara dirençli hastaların yaklaşık yarısında </a:t>
            </a:r>
            <a:r>
              <a:rPr lang="tr-TR" sz="1800" b="0" i="0" u="none" strike="noStrike" baseline="0" dirty="0" err="1">
                <a:latin typeface="Times-Roman"/>
              </a:rPr>
              <a:t>immünsupresanlara</a:t>
            </a:r>
            <a:r>
              <a:rPr lang="tr-TR" sz="1800" b="0" i="0" u="none" strike="noStrike" baseline="0" dirty="0">
                <a:latin typeface="Times-Roman"/>
              </a:rPr>
              <a:t> yanıt alınır. </a:t>
            </a: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Metotreksat</a:t>
            </a:r>
            <a:r>
              <a:rPr lang="tr-TR" sz="1800" b="0" i="0" u="none" strike="noStrike" baseline="0" dirty="0">
                <a:latin typeface="Times-Roman"/>
              </a:rPr>
              <a:t> 7,5-25 mg/hafta, oral veya </a:t>
            </a:r>
            <a:r>
              <a:rPr lang="tr-TR" sz="1800" b="0" i="0" u="none" strike="noStrike" baseline="0" dirty="0" err="1">
                <a:latin typeface="Times-Roman"/>
              </a:rPr>
              <a:t>subkütan</a:t>
            </a:r>
            <a:r>
              <a:rPr lang="tr-TR" sz="1800" b="0" i="0" u="none" strike="noStrike" baseline="0" dirty="0">
                <a:latin typeface="Times-Roman"/>
              </a:rPr>
              <a:t> kullanılabilir.</a:t>
            </a:r>
            <a:endParaRPr lang="tr-TR" sz="1800" b="0" i="1" u="none" strike="noStrike" baseline="0" dirty="0">
              <a:latin typeface="Times-Roman"/>
            </a:endParaRPr>
          </a:p>
          <a:p>
            <a:pPr marL="0" indent="0" algn="l">
              <a:buNone/>
            </a:pPr>
            <a:endParaRPr lang="tr-TR" sz="1800" i="1" dirty="0">
              <a:latin typeface="Times-Roman"/>
            </a:endParaRPr>
          </a:p>
          <a:p>
            <a:pPr marL="0" indent="0" algn="l">
              <a:buNone/>
            </a:pPr>
            <a:endParaRPr lang="tr-TR" i="1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535C5C41-EE3C-453A-810A-E868C12A3D04}"/>
              </a:ext>
            </a:extLst>
          </p:cNvPr>
          <p:cNvSpPr/>
          <p:nvPr/>
        </p:nvSpPr>
        <p:spPr>
          <a:xfrm>
            <a:off x="9250017" y="3154017"/>
            <a:ext cx="490331" cy="12589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0594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B1747B-1530-4552-A338-ADF92E79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27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58A560-9B9E-4DDB-8DBF-027FD493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6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u="none" strike="noStrike" baseline="0" dirty="0">
                <a:latin typeface="ArialNarrow-Bold"/>
              </a:rPr>
              <a:t>İNFLAMATUVAR ARTRİT VE MİYOZİT TEDAVİSİ</a:t>
            </a:r>
          </a:p>
          <a:p>
            <a:pPr marL="0" indent="0">
              <a:buNone/>
            </a:pPr>
            <a:endParaRPr lang="tr-TR" sz="2000" dirty="0">
              <a:latin typeface="ArialNarrow-Bold"/>
            </a:endParaRP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T</a:t>
            </a:r>
            <a:r>
              <a:rPr lang="tr-TR" sz="1800" b="0" i="0" u="none" strike="noStrike" baseline="0" dirty="0">
                <a:latin typeface="Times-Roman"/>
              </a:rPr>
              <a:t>edavinin amacı;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</a:t>
            </a:r>
            <a:r>
              <a:rPr lang="tr-TR" sz="1800" b="0" i="0" u="none" strike="noStrike" baseline="0" dirty="0" err="1">
                <a:latin typeface="Times-Roman"/>
              </a:rPr>
              <a:t>inflamasyon</a:t>
            </a:r>
            <a:r>
              <a:rPr lang="tr-TR" sz="1800" b="0" i="0" u="none" strike="noStrike" baseline="0" dirty="0">
                <a:latin typeface="Times-Roman"/>
              </a:rPr>
              <a:t>, ağrı ve </a:t>
            </a:r>
            <a:r>
              <a:rPr lang="tr-TR" sz="1800" b="0" i="0" u="none" strike="noStrike" baseline="0" dirty="0" err="1">
                <a:latin typeface="Times-Roman"/>
              </a:rPr>
              <a:t>toksisitenin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azaltılması,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</a:t>
            </a:r>
            <a:r>
              <a:rPr lang="tr-TR" sz="1800" b="0" i="0" u="none" strike="noStrike" baseline="0" dirty="0">
                <a:latin typeface="Times-Roman"/>
              </a:rPr>
              <a:t>yaşam kalitesinin düzeltilmesidir.</a:t>
            </a: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NSAİİ’ler</a:t>
            </a:r>
            <a:r>
              <a:rPr lang="tr-TR" sz="1800" b="0" i="0" u="none" strike="noStrike" baseline="0" dirty="0">
                <a:latin typeface="Times-Roman"/>
              </a:rPr>
              <a:t>,  </a:t>
            </a:r>
            <a:r>
              <a:rPr lang="tr-TR" sz="1800" b="0" i="0" u="none" strike="noStrike" baseline="0" dirty="0" err="1">
                <a:latin typeface="Times-Roman"/>
              </a:rPr>
              <a:t>Hidroksiklorokin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  <a:r>
              <a:rPr lang="tr-TR" sz="1800" b="0" i="0" u="none" strike="noStrike" baseline="0" dirty="0" err="1">
                <a:latin typeface="Times-Roman"/>
              </a:rPr>
              <a:t>glukokortikoidler</a:t>
            </a:r>
            <a:r>
              <a:rPr lang="tr-TR" sz="1800" b="0" i="0" u="none" strike="noStrike" baseline="0" dirty="0">
                <a:latin typeface="Times-Roman"/>
              </a:rPr>
              <a:t>  </a:t>
            </a:r>
            <a:r>
              <a:rPr lang="tr-TR" sz="1800" b="0" i="0" u="none" strike="noStrike" baseline="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1800" b="0" i="0" u="none" strike="noStrike" baseline="0" dirty="0">
                <a:latin typeface="Times-Roman"/>
              </a:rPr>
              <a:t>       birinci basamak tedavi ajanları</a:t>
            </a:r>
          </a:p>
          <a:p>
            <a:pPr algn="l"/>
            <a:endParaRPr lang="tr-TR" sz="1800" dirty="0">
              <a:latin typeface="Times-Roman"/>
            </a:endParaRPr>
          </a:p>
          <a:p>
            <a:pPr algn="l"/>
            <a:endParaRPr lang="tr-TR" sz="1800" dirty="0">
              <a:latin typeface="Times-Roman"/>
            </a:endParaRP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 Şiddetli </a:t>
            </a:r>
            <a:r>
              <a:rPr lang="tr-TR" sz="1800" b="0" i="0" u="none" strike="noStrike" baseline="0" dirty="0" err="1">
                <a:latin typeface="Times-Roman"/>
              </a:rPr>
              <a:t>inflamatuar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artrit</a:t>
            </a:r>
            <a:r>
              <a:rPr lang="tr-TR" sz="1800" b="0" i="0" u="none" strike="noStrike" baseline="0" dirty="0">
                <a:latin typeface="Times-Roman"/>
              </a:rPr>
              <a:t> veya </a:t>
            </a:r>
            <a:r>
              <a:rPr lang="tr-TR" sz="1800" b="0" i="0" u="none" strike="noStrike" baseline="0" dirty="0" err="1">
                <a:latin typeface="Times-Roman"/>
              </a:rPr>
              <a:t>miyozit</a:t>
            </a:r>
            <a:r>
              <a:rPr lang="tr-TR" sz="1800" b="0" i="0" u="none" strike="noStrike" baseline="0" dirty="0">
                <a:latin typeface="Times-Roman"/>
              </a:rPr>
              <a:t> varlığında ise </a:t>
            </a:r>
            <a:r>
              <a:rPr lang="tr-TR" sz="1800" b="0" i="0" u="none" strike="noStrike" baseline="0" dirty="0" err="1">
                <a:latin typeface="Times-Roman"/>
              </a:rPr>
              <a:t>immünsupresif</a:t>
            </a:r>
            <a:r>
              <a:rPr lang="tr-TR" sz="1800" b="0" i="0" u="none" strike="noStrike" baseline="0" dirty="0">
                <a:latin typeface="Times-Roman"/>
              </a:rPr>
              <a:t> veya biyolojik ilaçlar gerekebilir.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064322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1D4CF1-1162-4240-B224-A629EEFD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A72ED3-6AF1-441D-9D5D-E1BFDFF3E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236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HEMATOLOJİK TEDAVİ</a:t>
            </a:r>
          </a:p>
          <a:p>
            <a:pPr marL="0" indent="0" algn="l">
              <a:buNone/>
            </a:pPr>
            <a:endParaRPr lang="tr-TR" sz="2000" b="1" dirty="0"/>
          </a:p>
          <a:p>
            <a:pPr marL="0" indent="0" algn="l">
              <a:buNone/>
            </a:pPr>
            <a:r>
              <a:rPr lang="tr-TR" sz="2400" dirty="0"/>
              <a:t> Hematolojik tutulum; </a:t>
            </a:r>
            <a:r>
              <a:rPr lang="tr-TR" sz="1800" b="0" i="1" u="none" strike="noStrike" baseline="0" dirty="0">
                <a:latin typeface="Times-Roman"/>
              </a:rPr>
              <a:t>Hastalığın kendisine, eşlik eden hastalıklara bağlı veya </a:t>
            </a:r>
            <a:r>
              <a:rPr lang="tr-TR" sz="1800" b="0" i="1" u="none" strike="noStrike" baseline="0" dirty="0" err="1">
                <a:latin typeface="Times-Roman"/>
              </a:rPr>
              <a:t>iyatrojenik</a:t>
            </a:r>
            <a:endParaRPr lang="tr-TR" sz="1800" b="0" i="1" u="none" strike="noStrike" baseline="0" dirty="0">
              <a:latin typeface="Times-Roman"/>
            </a:endParaRPr>
          </a:p>
          <a:p>
            <a:pPr marL="0" indent="0" algn="l">
              <a:buNone/>
            </a:pPr>
            <a:endParaRPr lang="tr-TR" sz="1800" i="1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1800" b="0" i="0" u="none" strike="noStrike" baseline="0" dirty="0" err="1">
                <a:latin typeface="Times-Roman"/>
              </a:rPr>
              <a:t>Asemptomatik</a:t>
            </a:r>
            <a:r>
              <a:rPr lang="tr-TR" sz="1800" b="0" i="0" u="none" strike="noStrike" baseline="0" dirty="0">
                <a:latin typeface="Times-Roman"/>
              </a:rPr>
              <a:t> veya </a:t>
            </a:r>
            <a:r>
              <a:rPr lang="tr-TR" sz="1800" b="0" i="0" u="none" strike="noStrike" baseline="0" dirty="0" err="1">
                <a:latin typeface="Times-Roman"/>
              </a:rPr>
              <a:t>renal</a:t>
            </a:r>
            <a:r>
              <a:rPr lang="tr-TR" sz="1800" b="0" i="0" u="none" strike="noStrike" baseline="0" dirty="0">
                <a:latin typeface="Times-Roman"/>
              </a:rPr>
              <a:t> yetmezlik olmadan anemi varlığı,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1800" b="0" i="0" u="none" strike="noStrike" baseline="0" dirty="0">
                <a:latin typeface="Times-Roman"/>
              </a:rPr>
              <a:t>lökosit sayısı &gt;2.000/mm³,                                                                             YAKIN TAKİP YETERLİ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1800" b="0" i="0" u="none" strike="noStrike" baseline="0" dirty="0">
                <a:latin typeface="Times-Roman"/>
              </a:rPr>
              <a:t>mutlak </a:t>
            </a:r>
            <a:r>
              <a:rPr lang="tr-TR" sz="1800" b="0" i="0" u="none" strike="noStrike" baseline="0" dirty="0" err="1">
                <a:latin typeface="Times-Roman"/>
              </a:rPr>
              <a:t>nötrofil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sayısı 1.000-1.500/mm³,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1800" b="0" i="0" u="none" strike="noStrike" baseline="0" dirty="0" err="1">
                <a:latin typeface="Times-Roman"/>
              </a:rPr>
              <a:t>trombosit</a:t>
            </a:r>
            <a:r>
              <a:rPr lang="tr-TR" sz="1800" b="0" i="0" u="none" strike="noStrike" baseline="0" dirty="0">
                <a:latin typeface="Times-Roman"/>
              </a:rPr>
              <a:t> sayısı &gt;50.000/mm³</a:t>
            </a:r>
            <a:endParaRPr lang="tr-TR" sz="2000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DDF5A85B-6D56-4A01-8329-1AB2C1A0A8A9}"/>
              </a:ext>
            </a:extLst>
          </p:cNvPr>
          <p:cNvSpPr/>
          <p:nvPr/>
        </p:nvSpPr>
        <p:spPr>
          <a:xfrm>
            <a:off x="7103165" y="2597426"/>
            <a:ext cx="503583" cy="14577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3005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15A3A7-6DE1-43AD-B36F-9E0133DB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0500C4-5309-4189-849B-3096E628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11687"/>
          </a:xfrm>
        </p:spPr>
        <p:txBody>
          <a:bodyPr>
            <a:noAutofit/>
          </a:bodyPr>
          <a:lstStyle/>
          <a:p>
            <a:pPr algn="l"/>
            <a:r>
              <a:rPr lang="tr-TR" sz="2000" b="0" i="0" u="none" strike="noStrike" baseline="0" dirty="0">
                <a:latin typeface="Times-Roman"/>
              </a:rPr>
              <a:t>Kronik hastalık anemisi (</a:t>
            </a:r>
            <a:r>
              <a:rPr lang="tr-TR" sz="2000" b="0" i="0" u="none" strike="noStrike" baseline="0" dirty="0" err="1">
                <a:latin typeface="Times-Roman"/>
              </a:rPr>
              <a:t>SLE’de</a:t>
            </a:r>
            <a:r>
              <a:rPr lang="tr-TR" sz="2000" b="0" i="0" u="none" strike="noStrike" baseline="0" dirty="0">
                <a:latin typeface="Times-Roman"/>
              </a:rPr>
              <a:t> en sık)</a:t>
            </a:r>
            <a:r>
              <a:rPr lang="tr-TR" sz="2000" b="0" i="0" u="none" strike="noStrike" baseline="0" dirty="0">
                <a:latin typeface="Times-Roman"/>
                <a:sym typeface="Wingdings" panose="05000000000000000000" pitchFamily="2" charset="2"/>
              </a:rPr>
              <a:t>  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>
                <a:highlight>
                  <a:srgbClr val="FF0000"/>
                </a:highlight>
                <a:latin typeface="Times-Roman"/>
              </a:rPr>
              <a:t>altta yatan hastalığın tedavisi</a:t>
            </a: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                                                                           </a:t>
            </a:r>
            <a:r>
              <a:rPr lang="tr-TR" sz="2000" b="0" i="0" u="none" strike="noStrike" baseline="0" dirty="0" err="1">
                <a:latin typeface="Times-Roman"/>
              </a:rPr>
              <a:t>semptomatik</a:t>
            </a:r>
            <a:r>
              <a:rPr lang="tr-TR" sz="2000" b="0" i="0" u="none" strike="noStrike" baseline="0" dirty="0">
                <a:latin typeface="Times-Roman"/>
              </a:rPr>
              <a:t> hastada: </a:t>
            </a:r>
            <a:r>
              <a:rPr lang="tr-TR" sz="2000" b="0" i="0" u="none" strike="noStrike" baseline="0" dirty="0" err="1">
                <a:latin typeface="Times-Roman"/>
              </a:rPr>
              <a:t>eritropoez</a:t>
            </a:r>
            <a:r>
              <a:rPr lang="tr-TR" sz="2000" b="0" i="0" u="none" strike="noStrike" baseline="0" dirty="0">
                <a:latin typeface="Times-Roman"/>
              </a:rPr>
              <a:t> indükleyen ajanlar</a:t>
            </a:r>
          </a:p>
          <a:p>
            <a:pPr marL="0" indent="0" algn="l">
              <a:buNone/>
            </a:pPr>
            <a:r>
              <a:rPr lang="tr-TR" sz="2000" dirty="0">
                <a:latin typeface="Times-Roman"/>
              </a:rPr>
              <a:t>                                                                                                               transfüzyon</a:t>
            </a:r>
            <a:endParaRPr lang="tr-TR" sz="2000" b="0" i="0" u="none" strike="noStrike" baseline="0" dirty="0">
              <a:latin typeface="Times-Roman"/>
            </a:endParaRPr>
          </a:p>
          <a:p>
            <a:pPr algn="l"/>
            <a:endParaRPr lang="tr-TR" sz="20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endParaRPr lang="tr-TR" sz="2000" b="0" i="0" u="none" strike="noStrike" baseline="0" dirty="0">
              <a:latin typeface="Times-Roman"/>
            </a:endParaRPr>
          </a:p>
          <a:p>
            <a:pPr algn="l"/>
            <a:r>
              <a:rPr lang="tr-TR" sz="2000" b="0" i="0" u="none" strike="noStrike" baseline="0" dirty="0">
                <a:latin typeface="Times-Roman"/>
              </a:rPr>
              <a:t>Demir eksikliği anemisi </a:t>
            </a:r>
            <a:r>
              <a:rPr lang="tr-TR" sz="2000" b="0" i="0" u="none" strike="noStrike" baseline="0" dirty="0">
                <a:latin typeface="Times-Roman"/>
                <a:sym typeface="Wingdings" panose="05000000000000000000" pitchFamily="2" charset="2"/>
              </a:rPr>
              <a:t>   genelde </a:t>
            </a:r>
            <a:r>
              <a:rPr lang="tr-TR" sz="2000" b="0" i="0" u="none" strike="noStrike" baseline="0" dirty="0">
                <a:latin typeface="Times-Roman"/>
              </a:rPr>
              <a:t>GİSK  bağlı</a:t>
            </a:r>
          </a:p>
          <a:p>
            <a:pPr algn="l"/>
            <a:endParaRPr lang="tr-TR" sz="2000" dirty="0">
              <a:latin typeface="Times-Roman"/>
            </a:endParaRPr>
          </a:p>
          <a:p>
            <a:pPr algn="l"/>
            <a:endParaRPr lang="tr-TR" sz="2000" dirty="0">
              <a:latin typeface="Times-Roman"/>
            </a:endParaRPr>
          </a:p>
          <a:p>
            <a:r>
              <a:rPr lang="tr-TR" sz="2000" b="0" i="0" u="none" strike="noStrike" baseline="0" dirty="0" err="1">
                <a:latin typeface="Times-Roman"/>
              </a:rPr>
              <a:t>Otoimmün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hemolitik</a:t>
            </a:r>
            <a:r>
              <a:rPr lang="tr-TR" sz="2000" b="0" i="0" u="none" strike="noStrike" baseline="0" dirty="0">
                <a:latin typeface="Times-Roman"/>
              </a:rPr>
              <a:t> anemi (OHA) </a:t>
            </a:r>
            <a:r>
              <a:rPr lang="tr-TR" sz="2000" b="0" i="0" u="none" strike="noStrike" baseline="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000" b="0" i="0" u="none" strike="noStrike" baseline="0" dirty="0" err="1">
                <a:latin typeface="Times-Roman"/>
              </a:rPr>
              <a:t>glukokortikoidler</a:t>
            </a:r>
            <a:r>
              <a:rPr lang="tr-TR" sz="2000" b="0" i="0" u="none" strike="noStrike" baseline="0" dirty="0">
                <a:latin typeface="Times-Roman"/>
              </a:rPr>
              <a:t> tedavide ilk tercih </a:t>
            </a:r>
          </a:p>
          <a:p>
            <a:pPr marL="0" indent="0">
              <a:buNone/>
            </a:pPr>
            <a:r>
              <a:rPr lang="tr-TR" sz="2000" dirty="0">
                <a:latin typeface="Times-Roman"/>
              </a:rPr>
              <a:t>                                                                  </a:t>
            </a:r>
            <a:r>
              <a:rPr lang="tr-TR" sz="2000" dirty="0" err="1">
                <a:latin typeface="Times-Roman"/>
              </a:rPr>
              <a:t>azotiopürin</a:t>
            </a:r>
            <a:endParaRPr lang="tr-TR" sz="2000" dirty="0">
              <a:latin typeface="Times-Roman"/>
            </a:endParaRPr>
          </a:p>
          <a:p>
            <a:pPr marL="0" indent="0">
              <a:buNone/>
            </a:pPr>
            <a:r>
              <a:rPr lang="tr-TR" sz="2000" b="0" i="0" u="none" strike="noStrike" baseline="0" dirty="0">
                <a:latin typeface="Times-Roman"/>
              </a:rPr>
              <a:t>                                                                  </a:t>
            </a:r>
            <a:r>
              <a:rPr lang="tr-TR" sz="2000" b="0" i="0" u="none" strike="noStrike" baseline="0" dirty="0" err="1">
                <a:latin typeface="Times-Roman"/>
              </a:rPr>
              <a:t>rituximab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</a:p>
          <a:p>
            <a:pPr marL="0" indent="0">
              <a:buNone/>
            </a:pPr>
            <a:r>
              <a:rPr lang="tr-TR" sz="2000" dirty="0">
                <a:latin typeface="Times-Roman"/>
              </a:rPr>
              <a:t>                                                                  IVIG</a:t>
            </a:r>
            <a:endParaRPr lang="tr-TR" sz="2000" b="0" i="0" u="none" strike="noStrike" baseline="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275193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B33352-6981-4ABE-A83B-1CCF1AE85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38" y="876300"/>
            <a:ext cx="793612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70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70D445-D4A1-4DB4-BF2A-E91589C0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D893EB-61BF-4B3F-882E-068FA53C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>
            <a:normAutofit/>
          </a:bodyPr>
          <a:lstStyle/>
          <a:p>
            <a:pPr algn="l"/>
            <a:r>
              <a:rPr lang="tr-TR" sz="2000" b="0" i="0" u="none" strike="noStrike" baseline="0" dirty="0" err="1">
                <a:latin typeface="Times-Roman"/>
              </a:rPr>
              <a:t>Nötropeni</a:t>
            </a:r>
            <a:r>
              <a:rPr lang="tr-TR" sz="2000" b="0" i="0" u="none" strike="noStrike" baseline="0" dirty="0" err="1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000" b="0" i="0" u="none" strike="noStrike" baseline="0" dirty="0" err="1">
                <a:latin typeface="Times-Roman"/>
              </a:rPr>
              <a:t>altta</a:t>
            </a:r>
            <a:r>
              <a:rPr lang="tr-TR" sz="2000" b="0" i="0" u="none" strike="noStrike" baseline="0" dirty="0">
                <a:latin typeface="Times-Roman"/>
              </a:rPr>
              <a:t> yatan hastalığın tedavisi ve yakın takip  </a:t>
            </a: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     </a:t>
            </a:r>
            <a:r>
              <a:rPr lang="tr-TR" sz="1400" i="1" u="none" strike="noStrike" baseline="0" dirty="0">
                <a:latin typeface="Times-Roman"/>
              </a:rPr>
              <a:t>Şiddetli ve hayatı tehdit edici </a:t>
            </a:r>
            <a:r>
              <a:rPr lang="tr-TR" sz="1400" i="1" u="none" strike="noStrike" baseline="0" dirty="0" err="1">
                <a:latin typeface="Times-Roman"/>
              </a:rPr>
              <a:t>nötropeni</a:t>
            </a:r>
            <a:r>
              <a:rPr lang="tr-TR" sz="1400" i="1" u="none" strike="noStrike" baseline="0" dirty="0">
                <a:latin typeface="Times-Roman"/>
              </a:rPr>
              <a:t> varlığında tedavi gereklidir</a:t>
            </a:r>
          </a:p>
          <a:p>
            <a:pPr algn="l"/>
            <a:endParaRPr lang="tr-TR" sz="2000" dirty="0">
              <a:latin typeface="Times-Roman"/>
            </a:endParaRPr>
          </a:p>
          <a:p>
            <a:pPr algn="l"/>
            <a:endParaRPr lang="tr-TR" sz="2000" b="0" i="0" u="none" strike="noStrike" baseline="0" dirty="0">
              <a:latin typeface="Times-Roman"/>
            </a:endParaRPr>
          </a:p>
          <a:p>
            <a:r>
              <a:rPr lang="tr-TR" sz="2000" b="0" i="0" u="none" strike="noStrike" baseline="0" dirty="0" err="1">
                <a:latin typeface="Times-Roman"/>
              </a:rPr>
              <a:t>Febril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nötropeni</a:t>
            </a:r>
            <a:r>
              <a:rPr lang="tr-TR" sz="2000" dirty="0">
                <a:latin typeface="Times-Roman"/>
              </a:rPr>
              <a:t> </a:t>
            </a:r>
            <a:r>
              <a:rPr lang="tr-TR" sz="200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000" b="0" i="0" u="none" strike="noStrike" baseline="0" dirty="0" err="1">
                <a:latin typeface="Times-Roman"/>
              </a:rPr>
              <a:t>granülosit</a:t>
            </a:r>
            <a:r>
              <a:rPr lang="tr-TR" sz="2000" b="0" i="0" u="none" strike="noStrike" baseline="0" dirty="0">
                <a:latin typeface="Times-Roman"/>
              </a:rPr>
              <a:t> koloni </a:t>
            </a:r>
            <a:r>
              <a:rPr lang="tr-TR" sz="2000" b="0" i="0" u="none" strike="noStrike" baseline="0" dirty="0" err="1">
                <a:latin typeface="Times-Roman"/>
              </a:rPr>
              <a:t>stimülan</a:t>
            </a:r>
            <a:r>
              <a:rPr lang="tr-TR" sz="2000" b="0" i="0" u="none" strike="noStrike" baseline="0" dirty="0">
                <a:latin typeface="Times-Roman"/>
              </a:rPr>
              <a:t> faktör (G-CSF) kullanımı tartışmalıdır </a:t>
            </a:r>
            <a:r>
              <a:rPr lang="tr-TR" sz="1600" b="0" i="1" u="none" strike="noStrike" baseline="0" dirty="0">
                <a:latin typeface="Times-Roman"/>
              </a:rPr>
              <a:t>Atak gelişimi?</a:t>
            </a:r>
          </a:p>
          <a:p>
            <a:pPr marL="0" indent="0" algn="l">
              <a:buNone/>
            </a:pPr>
            <a:endParaRPr lang="tr-TR" sz="2000" dirty="0">
              <a:latin typeface="Times-Roman"/>
            </a:endParaRPr>
          </a:p>
          <a:p>
            <a:pPr marL="0" indent="0" algn="l">
              <a:buNone/>
            </a:pPr>
            <a:endParaRPr lang="tr-TR" sz="2000" dirty="0">
              <a:latin typeface="Times-Roman"/>
            </a:endParaRPr>
          </a:p>
          <a:p>
            <a:r>
              <a:rPr lang="tr-TR" sz="2000" b="0" i="0" u="none" strike="noStrike" baseline="0" dirty="0">
                <a:latin typeface="Times-Roman"/>
              </a:rPr>
              <a:t>Şiddetli </a:t>
            </a:r>
            <a:r>
              <a:rPr lang="tr-TR" sz="2000" b="0" i="0" u="none" strike="noStrike" baseline="0" dirty="0" err="1">
                <a:latin typeface="Times-Roman"/>
              </a:rPr>
              <a:t>lenfopenisi</a:t>
            </a:r>
            <a:r>
              <a:rPr lang="tr-TR" sz="2000" dirty="0">
                <a:latin typeface="Times-Roman"/>
              </a:rPr>
              <a:t> </a:t>
            </a:r>
            <a:r>
              <a:rPr lang="tr-TR" sz="2000" b="0" i="0" u="none" strike="noStrike" baseline="0" dirty="0">
                <a:latin typeface="Times-Roman"/>
              </a:rPr>
              <a:t>olan hastalar için </a:t>
            </a:r>
            <a:r>
              <a:rPr lang="tr-TR" sz="2000" b="0" i="0" u="none" strike="noStrike" baseline="0" dirty="0" err="1">
                <a:latin typeface="Times-Roman"/>
              </a:rPr>
              <a:t>profilaktik</a:t>
            </a:r>
            <a:r>
              <a:rPr lang="tr-TR" sz="2000" b="0" i="0" u="none" strike="noStrike" baseline="0" dirty="0">
                <a:latin typeface="Times-Roman"/>
              </a:rPr>
              <a:t> antibiyotik tedavisi önerilir.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863807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4B104C-71E3-427C-A924-2BB4AF50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A6507D-4D9B-407F-8204-984B6AB2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896"/>
            <a:ext cx="10515600" cy="5289067"/>
          </a:xfrm>
        </p:spPr>
        <p:txBody>
          <a:bodyPr>
            <a:normAutofit/>
          </a:bodyPr>
          <a:lstStyle/>
          <a:p>
            <a:pPr algn="l"/>
            <a:endParaRPr lang="tr-TR" sz="2000" b="0" i="0" u="none" strike="noStrike" baseline="0" dirty="0">
              <a:latin typeface="Times-Roman"/>
            </a:endParaRPr>
          </a:p>
          <a:p>
            <a:pPr algn="l"/>
            <a:r>
              <a:rPr lang="tr-TR" sz="2000" b="0" i="0" u="none" strike="noStrike" baseline="0" dirty="0" err="1">
                <a:latin typeface="Times-Roman"/>
              </a:rPr>
              <a:t>Trombosit</a:t>
            </a:r>
            <a:r>
              <a:rPr lang="tr-TR" sz="2000" b="0" i="0" u="none" strike="noStrike" baseline="0" dirty="0">
                <a:latin typeface="Times-Roman"/>
              </a:rPr>
              <a:t> &gt;40.000/mm³ ise kanama olmadığı sürece spesifik tedavi gerekmez. </a:t>
            </a:r>
          </a:p>
          <a:p>
            <a:pPr algn="l"/>
            <a:endParaRPr lang="tr-TR" sz="2000" dirty="0">
              <a:latin typeface="Times-Roman"/>
            </a:endParaRPr>
          </a:p>
          <a:p>
            <a:pPr algn="l"/>
            <a:r>
              <a:rPr lang="tr-TR" sz="2000" b="0" i="0" u="none" strike="noStrike" baseline="0" dirty="0">
                <a:latin typeface="Times-Roman"/>
              </a:rPr>
              <a:t>Tedavi sıklıkla, </a:t>
            </a:r>
            <a:r>
              <a:rPr lang="nn-NO" sz="2000" b="0" i="0" u="none" strike="noStrike" baseline="0" dirty="0">
                <a:latin typeface="Times-Roman"/>
              </a:rPr>
              <a:t>trombosit sayısı &lt;25x10</a:t>
            </a:r>
            <a:r>
              <a:rPr lang="tr-TR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⁹</a:t>
            </a:r>
            <a:r>
              <a:rPr lang="nn-NO" sz="2000" b="0" i="0" u="none" strike="noStrike" baseline="0" dirty="0">
                <a:latin typeface="Times-Roman"/>
              </a:rPr>
              <a:t>/L olan semptomatik hastalara</a:t>
            </a:r>
            <a:r>
              <a:rPr lang="tr-TR" sz="2000" b="0" i="0" u="none" strike="noStrike" baseline="0" dirty="0">
                <a:latin typeface="Times-Roman"/>
              </a:rPr>
              <a:t> önerilir.</a:t>
            </a:r>
          </a:p>
          <a:p>
            <a:pPr algn="l"/>
            <a:endParaRPr lang="tr-TR" sz="2000" dirty="0">
              <a:latin typeface="Times-Roman"/>
            </a:endParaRPr>
          </a:p>
          <a:p>
            <a:pPr algn="l"/>
            <a:r>
              <a:rPr lang="tr-TR" sz="1600" b="0" i="1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-Roman"/>
              </a:rPr>
              <a:t>İmmün</a:t>
            </a:r>
            <a:r>
              <a:rPr lang="tr-TR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Times-Roman"/>
              </a:rPr>
              <a:t> mekanizmalı </a:t>
            </a:r>
            <a:r>
              <a:rPr lang="tr-TR" sz="1600" b="0" i="1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-Roman"/>
              </a:rPr>
              <a:t>trombositopeniden</a:t>
            </a:r>
            <a:r>
              <a:rPr lang="tr-TR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Times-Roman"/>
              </a:rPr>
              <a:t> şüphe edildiği durumlarda </a:t>
            </a:r>
            <a:r>
              <a:rPr lang="tr-TR" sz="1600" b="0" i="1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-Roman"/>
              </a:rPr>
              <a:t>trombosit</a:t>
            </a:r>
            <a:r>
              <a:rPr lang="tr-TR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Times-Roman"/>
              </a:rPr>
              <a:t> transfüzyonundan kaçınılmalıdır. </a:t>
            </a: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Şiddetli </a:t>
            </a:r>
            <a:r>
              <a:rPr lang="tr-TR" sz="1800" b="0" i="0" u="none" strike="noStrike" baseline="0" dirty="0" err="1">
                <a:latin typeface="Times-Roman"/>
              </a:rPr>
              <a:t>trombositopeni</a:t>
            </a:r>
            <a:r>
              <a:rPr lang="tr-TR" sz="1800" b="0" i="0" u="none" strike="noStrike" baseline="0" dirty="0">
                <a:latin typeface="Times-Roman"/>
              </a:rPr>
              <a:t> varlığında ;       1 mg/kg/gün </a:t>
            </a:r>
            <a:r>
              <a:rPr lang="tr-TR" sz="1800" b="0" i="0" u="none" strike="noStrike" baseline="0" dirty="0" err="1">
                <a:latin typeface="Times-Roman"/>
              </a:rPr>
              <a:t>prednizolon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                        </a:t>
            </a:r>
            <a:r>
              <a:rPr lang="tr-TR" sz="1800" b="0" i="0" u="none" strike="noStrike" baseline="0" dirty="0" err="1">
                <a:latin typeface="Times-Roman"/>
              </a:rPr>
              <a:t>Azatioprin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</a:p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                                                                 </a:t>
            </a:r>
            <a:r>
              <a:rPr lang="tr-TR" sz="1800" b="0" i="0" u="none" strike="noStrike" baseline="0" dirty="0" err="1">
                <a:latin typeface="Times-Roman"/>
              </a:rPr>
              <a:t>IVIg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                        </a:t>
            </a:r>
            <a:r>
              <a:rPr lang="tr-TR" sz="1800" b="0" i="0" u="none" strike="noStrike" baseline="0" dirty="0" err="1">
                <a:latin typeface="Times-Roman"/>
              </a:rPr>
              <a:t>rituksimab</a:t>
            </a:r>
            <a:r>
              <a:rPr lang="tr-TR" sz="1800" b="0" i="0" u="none" strike="noStrike" baseline="0" dirty="0">
                <a:latin typeface="Times-Roman"/>
              </a:rPr>
              <a:t> ve/veya </a:t>
            </a:r>
            <a:r>
              <a:rPr lang="tr-TR" sz="1800" b="0" i="0" u="none" strike="noStrike" baseline="0" dirty="0" err="1">
                <a:latin typeface="Times-Roman"/>
              </a:rPr>
              <a:t>splenektomi</a:t>
            </a:r>
            <a:r>
              <a:rPr lang="tr-TR" sz="1800" dirty="0">
                <a:latin typeface="Times-Roman"/>
              </a:rPr>
              <a:t>   </a:t>
            </a:r>
          </a:p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                                                                 </a:t>
            </a:r>
            <a:r>
              <a:rPr lang="tr-TR" sz="1800" b="0" i="0" u="none" strike="noStrike" baseline="0" dirty="0" err="1">
                <a:latin typeface="Times-Roman"/>
              </a:rPr>
              <a:t>Siklosporin</a:t>
            </a:r>
            <a:r>
              <a:rPr lang="tr-TR" sz="1800" b="0" i="0" u="none" strike="noStrike" baseline="0" dirty="0">
                <a:latin typeface="Times-Roman"/>
              </a:rPr>
              <a:t> A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                        </a:t>
            </a:r>
            <a:r>
              <a:rPr lang="tr-TR" sz="1800" b="0" i="0" u="none" strike="noStrike" baseline="0" dirty="0" err="1">
                <a:latin typeface="Times-Roman"/>
              </a:rPr>
              <a:t>Mikofenolat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mofetil</a:t>
            </a:r>
            <a:endParaRPr lang="tr-TR" sz="1800" b="0" i="0" u="none" strike="noStrike" baseline="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5908148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1A3FAC-3A98-4560-B142-F9743AAC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DAD09C-0F5F-4CCC-85A5-E99A8A38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64"/>
            <a:ext cx="10515600" cy="5685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KARDİYOVASKÜLER SİSTEM TEDAVİSİ</a:t>
            </a:r>
          </a:p>
          <a:p>
            <a:pPr marL="0" indent="0">
              <a:buNone/>
            </a:pPr>
            <a:endParaRPr lang="tr-TR" sz="2000" dirty="0"/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Geleneksel risk </a:t>
            </a:r>
            <a:r>
              <a:rPr lang="tr-TR" sz="1800" b="0" i="0" u="none" strike="noStrike" baseline="0" dirty="0" err="1">
                <a:latin typeface="Times-Roman"/>
              </a:rPr>
              <a:t>faktörleri;HT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  <a:r>
              <a:rPr lang="tr-TR" sz="1800" b="0" i="0" u="none" strike="noStrike" baseline="0" dirty="0" err="1">
                <a:latin typeface="Times-Roman"/>
              </a:rPr>
              <a:t>dislipidemi</a:t>
            </a:r>
            <a:r>
              <a:rPr lang="tr-TR" sz="1800" b="0" i="0" u="none" strike="noStrike" baseline="0" dirty="0">
                <a:latin typeface="Times-Roman"/>
              </a:rPr>
              <a:t>, sigara içimi ve DM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</a:t>
            </a:r>
            <a:r>
              <a:rPr lang="tr-TR" sz="1600" b="0" i="1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-Roman"/>
              </a:rPr>
              <a:t>ancak bu faktörlerin </a:t>
            </a:r>
            <a:r>
              <a:rPr lang="tr-TR" sz="1600" b="0" i="1" u="none" strike="noStrike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-Roman"/>
              </a:rPr>
              <a:t>SLE’deki</a:t>
            </a:r>
            <a:r>
              <a:rPr lang="tr-TR" sz="1600" b="0" i="1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-Roman"/>
              </a:rPr>
              <a:t> kesin önemi net değildir</a:t>
            </a:r>
            <a:r>
              <a:rPr lang="tr-TR" sz="18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-Roman"/>
              </a:rPr>
              <a:t>. </a:t>
            </a:r>
          </a:p>
          <a:p>
            <a:r>
              <a:rPr lang="tr-TR" sz="1800" b="0" i="0" u="none" strike="noStrike" baseline="0" dirty="0" err="1">
                <a:latin typeface="Times-Roman"/>
              </a:rPr>
              <a:t>Antifosfolipid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antikorlar ve sistemik </a:t>
            </a:r>
            <a:r>
              <a:rPr lang="tr-TR" sz="1800" b="0" i="0" u="none" strike="noStrike" baseline="0" dirty="0" err="1">
                <a:latin typeface="Times-Roman"/>
              </a:rPr>
              <a:t>inflamasyon</a:t>
            </a:r>
            <a:r>
              <a:rPr lang="tr-TR" sz="1800" b="0" i="0" u="none" strike="noStrike" baseline="0" dirty="0">
                <a:latin typeface="Times-Roman"/>
              </a:rPr>
              <a:t> geleneksel olmayan risk faktörleridir.</a:t>
            </a: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dirty="0">
                <a:latin typeface="Times-Roman"/>
              </a:rPr>
              <a:t>K</a:t>
            </a:r>
            <a:r>
              <a:rPr lang="tr-TR" sz="1800" b="0" i="0" u="none" strike="noStrike" baseline="0" dirty="0">
                <a:latin typeface="Times-Roman"/>
              </a:rPr>
              <a:t>ümülatif </a:t>
            </a:r>
            <a:r>
              <a:rPr lang="tr-TR" sz="1800" b="0" i="0" u="none" strike="noStrike" baseline="0" dirty="0" err="1">
                <a:latin typeface="Times-Roman"/>
              </a:rPr>
              <a:t>glukokortikoid</a:t>
            </a:r>
            <a:r>
              <a:rPr lang="tr-TR" sz="1800" b="0" i="0" u="none" strike="noStrike" baseline="0" dirty="0">
                <a:latin typeface="Times-Roman"/>
              </a:rPr>
              <a:t>; </a:t>
            </a:r>
            <a:r>
              <a:rPr lang="tr-TR" sz="1800" b="0" i="0" u="none" strike="noStrike" baseline="0" dirty="0" err="1">
                <a:latin typeface="Times-Roman"/>
              </a:rPr>
              <a:t>hipertrigliseridemi</a:t>
            </a:r>
            <a:r>
              <a:rPr lang="tr-TR" sz="1800" b="0" i="0" u="none" strike="noStrike" baseline="0" dirty="0">
                <a:latin typeface="Times-Roman"/>
              </a:rPr>
              <a:t>, insülin direnci ve plazma kolesterol seviyelerinde yükselme!!</a:t>
            </a: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b="0" i="1" u="sng" strike="noStrike" baseline="0" dirty="0" err="1">
                <a:solidFill>
                  <a:srgbClr val="C00000"/>
                </a:solidFill>
                <a:latin typeface="Times-Roman"/>
              </a:rPr>
              <a:t>Perikardit</a:t>
            </a:r>
            <a:r>
              <a:rPr lang="tr-TR" sz="1800" b="0" i="1" u="sng" strike="noStrike" baseline="0" dirty="0">
                <a:solidFill>
                  <a:srgbClr val="C00000"/>
                </a:solidFill>
                <a:latin typeface="Times-Roman"/>
              </a:rPr>
              <a:t>, </a:t>
            </a:r>
            <a:r>
              <a:rPr lang="tr-TR" sz="1800" b="0" i="1" u="sng" strike="noStrike" baseline="0" dirty="0" err="1">
                <a:solidFill>
                  <a:srgbClr val="C00000"/>
                </a:solidFill>
                <a:latin typeface="Times-Roman"/>
              </a:rPr>
              <a:t>SLE’deki</a:t>
            </a:r>
            <a:r>
              <a:rPr lang="tr-TR" sz="1800" b="0" i="1" u="sng" strike="noStrike" baseline="0" dirty="0">
                <a:solidFill>
                  <a:srgbClr val="C00000"/>
                </a:solidFill>
                <a:latin typeface="Times-Roman"/>
              </a:rPr>
              <a:t> en sık kardiyak anomali</a:t>
            </a:r>
          </a:p>
          <a:p>
            <a:pPr algn="l"/>
            <a:endParaRPr lang="tr-TR" sz="1800" b="0" i="1" u="sng" strike="noStrike" baseline="0" dirty="0">
              <a:solidFill>
                <a:srgbClr val="C00000"/>
              </a:solidFill>
              <a:latin typeface="Times-Roman"/>
            </a:endParaRPr>
          </a:p>
          <a:p>
            <a:pPr algn="l"/>
            <a:r>
              <a:rPr lang="tr-TR" sz="1800" b="0" u="none" strike="noStrike" baseline="0" dirty="0">
                <a:latin typeface="Times-Roman"/>
              </a:rPr>
              <a:t>Komplike olmayan </a:t>
            </a:r>
            <a:r>
              <a:rPr lang="tr-TR" sz="1800" b="0" u="none" strike="noStrike" baseline="0" dirty="0" err="1">
                <a:latin typeface="Times-Roman"/>
              </a:rPr>
              <a:t>semptomatik</a:t>
            </a:r>
            <a:r>
              <a:rPr lang="tr-TR" sz="1800" b="0" u="none" strike="noStrike" baseline="0" dirty="0">
                <a:latin typeface="Times-Roman"/>
              </a:rPr>
              <a:t> hastalarda </a:t>
            </a:r>
            <a:r>
              <a:rPr lang="tr-TR" sz="1800" b="0" u="none" strike="noStrike" baseline="0" dirty="0" err="1">
                <a:latin typeface="Times-Roman"/>
              </a:rPr>
              <a:t>NSAİİ,yeterli</a:t>
            </a:r>
            <a:r>
              <a:rPr lang="tr-TR" sz="1800" b="0" u="none" strike="noStrike" baseline="0" dirty="0">
                <a:latin typeface="Times-Roman"/>
              </a:rPr>
              <a:t> olmazsa  </a:t>
            </a:r>
            <a:r>
              <a:rPr lang="tr-TR" sz="1800" b="0" u="none" strike="noStrike" baseline="0" dirty="0" err="1">
                <a:latin typeface="Times-Roman"/>
              </a:rPr>
              <a:t>GK’ler</a:t>
            </a:r>
            <a:endParaRPr lang="tr-TR" sz="1800" b="0" u="none" strike="noStrike" baseline="0" dirty="0">
              <a:latin typeface="Times-Roman"/>
            </a:endParaRPr>
          </a:p>
          <a:p>
            <a:pPr algn="l"/>
            <a:endParaRPr lang="tr-TR" sz="1800" dirty="0">
              <a:latin typeface="Times-Roman"/>
            </a:endParaRP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Kardiyak </a:t>
            </a:r>
            <a:r>
              <a:rPr lang="tr-TR" sz="1800" b="0" i="0" u="none" strike="noStrike" baseline="0" dirty="0" err="1">
                <a:latin typeface="Times-Roman"/>
              </a:rPr>
              <a:t>tamponad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1800" b="0" i="0" u="none" strike="noStrike" baseline="0" dirty="0">
                <a:latin typeface="Times-Roman"/>
              </a:rPr>
              <a:t>drenaj ve GK tedavisi</a:t>
            </a: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Miyokardit</a:t>
            </a:r>
            <a:r>
              <a:rPr lang="tr-TR" sz="180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1800" b="0" i="0" u="none" strike="noStrike" baseline="0" dirty="0">
                <a:latin typeface="Times-Roman"/>
              </a:rPr>
              <a:t> oral veya IV </a:t>
            </a:r>
            <a:r>
              <a:rPr lang="tr-TR" sz="1800" b="0" i="0" u="none" strike="noStrike" baseline="0" dirty="0" err="1">
                <a:latin typeface="Times-Roman"/>
              </a:rPr>
              <a:t>pulse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glukokortikoid</a:t>
            </a:r>
            <a:r>
              <a:rPr lang="tr-TR" sz="1800" b="0" i="0" u="none" strike="noStrike" baseline="0" dirty="0">
                <a:latin typeface="Times-Roman"/>
              </a:rPr>
              <a:t> tedavisi uygulanır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787003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B1D349-3368-4E61-9F4E-EA099A64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0510B-74D5-4871-9101-EEDE52D25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409"/>
            <a:ext cx="10515600" cy="520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PULMONER TUTULUM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000" dirty="0" err="1"/>
              <a:t>Pulmoner</a:t>
            </a:r>
            <a:r>
              <a:rPr lang="tr-TR" sz="2000" dirty="0"/>
              <a:t> tutulumda en </a:t>
            </a:r>
            <a:r>
              <a:rPr lang="tr-TR" sz="2000" dirty="0" err="1"/>
              <a:t>sık</a:t>
            </a:r>
            <a:r>
              <a:rPr lang="tr-TR" sz="2000" dirty="0" err="1">
                <a:sym typeface="Wingdings" panose="05000000000000000000" pitchFamily="2" charset="2"/>
              </a:rPr>
              <a:t>Plevral</a:t>
            </a:r>
            <a:r>
              <a:rPr lang="tr-TR" sz="2000" dirty="0">
                <a:sym typeface="Wingdings" panose="05000000000000000000" pitchFamily="2" charset="2"/>
              </a:rPr>
              <a:t> </a:t>
            </a:r>
            <a:r>
              <a:rPr lang="tr-TR" sz="2000" dirty="0" err="1">
                <a:sym typeface="Wingdings" panose="05000000000000000000" pitchFamily="2" charset="2"/>
              </a:rPr>
              <a:t>Hastlıklar</a:t>
            </a:r>
            <a:endParaRPr lang="tr-T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sz="2000" dirty="0">
              <a:sym typeface="Wingdings" panose="05000000000000000000" pitchFamily="2" charset="2"/>
            </a:endParaRPr>
          </a:p>
          <a:p>
            <a:r>
              <a:rPr lang="tr-TR" sz="2000" dirty="0" err="1">
                <a:sym typeface="Wingdings" panose="05000000000000000000" pitchFamily="2" charset="2"/>
              </a:rPr>
              <a:t>Plevral</a:t>
            </a:r>
            <a:r>
              <a:rPr lang="tr-TR" sz="2000" dirty="0">
                <a:sym typeface="Wingdings" panose="05000000000000000000" pitchFamily="2" charset="2"/>
              </a:rPr>
              <a:t> </a:t>
            </a:r>
            <a:r>
              <a:rPr lang="tr-TR" sz="2000" dirty="0" err="1">
                <a:sym typeface="Wingdings" panose="05000000000000000000" pitchFamily="2" charset="2"/>
              </a:rPr>
              <a:t>efüzyonNSAİİ</a:t>
            </a:r>
            <a:r>
              <a:rPr lang="tr-TR" sz="2000" dirty="0">
                <a:sym typeface="Wingdings" panose="05000000000000000000" pitchFamily="2" charset="2"/>
              </a:rPr>
              <a:t>, KS, </a:t>
            </a:r>
            <a:r>
              <a:rPr lang="tr-TR" sz="2000" dirty="0" err="1">
                <a:sym typeface="Wingdings" panose="05000000000000000000" pitchFamily="2" charset="2"/>
              </a:rPr>
              <a:t>azatiopürin</a:t>
            </a:r>
            <a:endParaRPr lang="tr-TR" sz="2000" dirty="0"/>
          </a:p>
          <a:p>
            <a:r>
              <a:rPr lang="tr-TR" sz="2000" dirty="0"/>
              <a:t>Akut </a:t>
            </a:r>
            <a:r>
              <a:rPr lang="tr-TR" sz="2000" dirty="0" err="1"/>
              <a:t>lupus</a:t>
            </a:r>
            <a:r>
              <a:rPr lang="tr-TR" sz="2000" dirty="0"/>
              <a:t> </a:t>
            </a:r>
            <a:r>
              <a:rPr lang="tr-TR" sz="2000" dirty="0" err="1"/>
              <a:t>pnömonitisi</a:t>
            </a:r>
            <a:r>
              <a:rPr lang="tr-TR" sz="2000" dirty="0" err="1">
                <a:sym typeface="Wingdings" panose="05000000000000000000" pitchFamily="2" charset="2"/>
              </a:rPr>
              <a:t>KS</a:t>
            </a:r>
            <a:endParaRPr lang="tr-TR" sz="2000" dirty="0">
              <a:sym typeface="Wingdings" panose="05000000000000000000" pitchFamily="2" charset="2"/>
            </a:endParaRPr>
          </a:p>
          <a:p>
            <a:r>
              <a:rPr lang="tr-TR" sz="2000" dirty="0" err="1">
                <a:sym typeface="Wingdings" panose="05000000000000000000" pitchFamily="2" charset="2"/>
              </a:rPr>
              <a:t>İnterstisyel</a:t>
            </a:r>
            <a:r>
              <a:rPr lang="tr-TR" sz="2000" dirty="0">
                <a:sym typeface="Wingdings" panose="05000000000000000000" pitchFamily="2" charset="2"/>
              </a:rPr>
              <a:t> </a:t>
            </a:r>
            <a:r>
              <a:rPr lang="tr-TR" sz="2000" dirty="0" err="1">
                <a:sym typeface="Wingdings" panose="05000000000000000000" pitchFamily="2" charset="2"/>
              </a:rPr>
              <a:t>Ac</a:t>
            </a:r>
            <a:r>
              <a:rPr lang="tr-TR" sz="2000" dirty="0">
                <a:sym typeface="Wingdings" panose="05000000000000000000" pitchFamily="2" charset="2"/>
              </a:rPr>
              <a:t> </a:t>
            </a:r>
            <a:r>
              <a:rPr lang="tr-TR" sz="2000" dirty="0" err="1">
                <a:sym typeface="Wingdings" panose="05000000000000000000" pitchFamily="2" charset="2"/>
              </a:rPr>
              <a:t>HastalığıKS</a:t>
            </a:r>
            <a:r>
              <a:rPr lang="tr-TR" sz="2000" dirty="0">
                <a:sym typeface="Wingdings" panose="05000000000000000000" pitchFamily="2" charset="2"/>
              </a:rPr>
              <a:t>, </a:t>
            </a:r>
            <a:r>
              <a:rPr lang="tr-TR" sz="2000" dirty="0" err="1">
                <a:sym typeface="Wingdings" panose="05000000000000000000" pitchFamily="2" charset="2"/>
              </a:rPr>
              <a:t>siklofosfamid</a:t>
            </a:r>
            <a:r>
              <a:rPr lang="tr-TR" sz="2000" dirty="0">
                <a:sym typeface="Wingdings" panose="05000000000000000000" pitchFamily="2" charset="2"/>
              </a:rPr>
              <a:t>, </a:t>
            </a:r>
            <a:r>
              <a:rPr lang="tr-TR" sz="2000" dirty="0" err="1">
                <a:sym typeface="Wingdings" panose="05000000000000000000" pitchFamily="2" charset="2"/>
              </a:rPr>
              <a:t>azotioprin</a:t>
            </a:r>
            <a:r>
              <a:rPr lang="tr-TR" sz="2000" dirty="0">
                <a:sym typeface="Wingdings" panose="05000000000000000000" pitchFamily="2" charset="2"/>
              </a:rPr>
              <a:t>..</a:t>
            </a:r>
          </a:p>
          <a:p>
            <a:pPr algn="l"/>
            <a:r>
              <a:rPr lang="tr-TR" sz="2000" b="0" i="0" u="none" strike="noStrike" baseline="0" dirty="0"/>
              <a:t>Büzüşen akciğer sendromu</a:t>
            </a:r>
            <a:r>
              <a:rPr lang="tr-TR" sz="2000" b="0" i="0" u="none" strike="noStrike" baseline="0" dirty="0">
                <a:sym typeface="Wingdings" panose="05000000000000000000" pitchFamily="2" charset="2"/>
              </a:rPr>
              <a:t></a:t>
            </a:r>
            <a:r>
              <a:rPr lang="tr-TR" sz="2000" b="0" i="0" u="none" strike="noStrike" baseline="0" dirty="0"/>
              <a:t> nadir olmasından dolayı optimal </a:t>
            </a:r>
            <a:r>
              <a:rPr lang="tr-TR" sz="2000" b="0" i="0" u="none" strike="noStrike" baseline="0" dirty="0" err="1"/>
              <a:t>ted</a:t>
            </a:r>
            <a:r>
              <a:rPr lang="tr-TR" sz="2000" b="0" i="0" u="none" strike="noStrike" baseline="0" dirty="0"/>
              <a:t>. </a:t>
            </a:r>
            <a:r>
              <a:rPr lang="tr-TR" sz="2000" dirty="0"/>
              <a:t>s</a:t>
            </a:r>
            <a:r>
              <a:rPr lang="tr-TR" sz="2000" b="0" i="0" u="none" strike="noStrike" baseline="0" dirty="0"/>
              <a:t>eçeneği bilinmiyor.  KS, </a:t>
            </a:r>
            <a:r>
              <a:rPr lang="tr-TR" sz="2000" b="0" i="0" u="none" strike="noStrike" baseline="0" dirty="0" err="1"/>
              <a:t>azotiopürin</a:t>
            </a:r>
            <a:r>
              <a:rPr lang="tr-TR" sz="2000" dirty="0"/>
              <a:t>, </a:t>
            </a:r>
            <a:r>
              <a:rPr lang="tr-TR" sz="2000" dirty="0" err="1"/>
              <a:t>teofilin</a:t>
            </a:r>
            <a:r>
              <a:rPr lang="tr-TR" sz="2000" dirty="0"/>
              <a:t>…</a:t>
            </a:r>
          </a:p>
          <a:p>
            <a:pPr algn="l"/>
            <a:r>
              <a:rPr lang="tr-TR" sz="2000" b="0" i="0" u="none" strike="noStrike" baseline="0" dirty="0" err="1"/>
              <a:t>Diffüz</a:t>
            </a:r>
            <a:r>
              <a:rPr lang="tr-TR" sz="2000" b="0" i="0" u="none" strike="noStrike" baseline="0" dirty="0"/>
              <a:t> </a:t>
            </a:r>
            <a:r>
              <a:rPr lang="tr-TR" sz="2000" b="0" i="0" u="none" strike="noStrike" baseline="0" dirty="0" err="1"/>
              <a:t>alveoler</a:t>
            </a:r>
            <a:r>
              <a:rPr lang="tr-TR" sz="2000" b="0" i="0" u="none" strike="noStrike" baseline="0" dirty="0"/>
              <a:t> </a:t>
            </a:r>
            <a:r>
              <a:rPr lang="tr-TR" sz="2000" b="0" i="0" u="none" strike="noStrike" baseline="0" dirty="0" err="1"/>
              <a:t>hemoraji</a:t>
            </a:r>
            <a:r>
              <a:rPr lang="tr-TR" sz="2000" b="0" i="0" u="none" strike="noStrike" baseline="0" dirty="0"/>
              <a:t> (DAH)</a:t>
            </a:r>
            <a:r>
              <a:rPr lang="tr-TR" sz="2000" b="0" i="0" u="none" strike="noStrike" baseline="0" dirty="0">
                <a:sym typeface="Wingdings" panose="05000000000000000000" pitchFamily="2" charset="2"/>
              </a:rPr>
              <a:t></a:t>
            </a:r>
            <a:r>
              <a:rPr lang="tr-TR" sz="2000" b="0" i="0" u="none" strike="noStrike" baseline="0" dirty="0"/>
              <a:t>yüksek doz KS IV </a:t>
            </a:r>
            <a:r>
              <a:rPr lang="tr-TR" sz="2000" b="0" i="0" u="none" strike="noStrike" baseline="0" dirty="0" err="1"/>
              <a:t>siklofosfamid</a:t>
            </a:r>
            <a:r>
              <a:rPr lang="tr-TR" sz="2000" dirty="0"/>
              <a:t> </a:t>
            </a:r>
            <a:r>
              <a:rPr lang="tr-TR" sz="2000" b="0" i="0" u="none" strike="noStrike" baseline="0" dirty="0"/>
              <a:t>ve </a:t>
            </a:r>
            <a:r>
              <a:rPr lang="tr-TR" sz="2000" b="0" i="0" u="none" strike="noStrike" baseline="0" dirty="0" err="1"/>
              <a:t>plazmaferez</a:t>
            </a:r>
            <a:endParaRPr lang="tr-TR" sz="2000" b="0" i="0" u="none" strike="noStrike" baseline="0" dirty="0"/>
          </a:p>
          <a:p>
            <a:pPr algn="l"/>
            <a:r>
              <a:rPr lang="tr-TR" sz="2000" dirty="0" err="1"/>
              <a:t>Pulmoner</a:t>
            </a:r>
            <a:r>
              <a:rPr lang="tr-TR" sz="2000" dirty="0"/>
              <a:t> </a:t>
            </a:r>
            <a:r>
              <a:rPr lang="tr-TR" sz="2000" dirty="0" err="1"/>
              <a:t>HT</a:t>
            </a:r>
            <a:r>
              <a:rPr lang="tr-TR" sz="2000" dirty="0" err="1">
                <a:sym typeface="Wingdings" panose="05000000000000000000" pitchFamily="2" charset="2"/>
              </a:rPr>
              <a:t>oksijen</a:t>
            </a:r>
            <a:r>
              <a:rPr lang="tr-TR" sz="2000" dirty="0">
                <a:sym typeface="Wingdings" panose="05000000000000000000" pitchFamily="2" charset="2"/>
              </a:rPr>
              <a:t>, KKB, </a:t>
            </a:r>
            <a:r>
              <a:rPr lang="tr-TR" sz="2000" dirty="0" err="1">
                <a:sym typeface="Wingdings" panose="05000000000000000000" pitchFamily="2" charset="2"/>
              </a:rPr>
              <a:t>vazodialtör</a:t>
            </a:r>
            <a:r>
              <a:rPr lang="tr-TR" sz="2000" dirty="0">
                <a:sym typeface="Wingdings" panose="05000000000000000000" pitchFamily="2" charset="2"/>
              </a:rPr>
              <a:t> ilaçlar…</a:t>
            </a:r>
            <a:endParaRPr lang="tr-TR" sz="20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6835186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0ED935-A25E-4663-B381-FE8CF586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D00450-84B5-488B-81D4-1D5B0DC93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3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RENAL TUTULUM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000" dirty="0"/>
              <a:t>Tanı anında hastaların%35’inde böbrek tutulumu mevcut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İlk 10 yılda hastaların %50-60’ında LN gelişmekte</a:t>
            </a:r>
          </a:p>
          <a:p>
            <a:pPr marL="0" indent="0">
              <a:buNone/>
            </a:pPr>
            <a:endParaRPr lang="tr-TR" sz="2000" dirty="0"/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Tedavinin amacı; indüksiyon fazı için hastalık </a:t>
            </a:r>
            <a:r>
              <a:rPr lang="tr-TR" sz="1800" b="0" i="0" u="none" strike="noStrike" baseline="0" dirty="0" err="1">
                <a:latin typeface="Times-Roman"/>
              </a:rPr>
              <a:t>progresyonunu</a:t>
            </a:r>
            <a:r>
              <a:rPr lang="tr-TR" sz="1800" b="0" i="0" u="none" strike="noStrike" baseline="0" dirty="0">
                <a:latin typeface="Times-Roman"/>
              </a:rPr>
              <a:t> durdurmak,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</a:t>
            </a:r>
            <a:r>
              <a:rPr lang="tr-TR" sz="1800" b="0" i="0" u="none" strike="noStrike" baseline="0" dirty="0">
                <a:latin typeface="Times-Roman"/>
              </a:rPr>
              <a:t>idame fazı için ise </a:t>
            </a:r>
            <a:r>
              <a:rPr lang="tr-TR" sz="1800" b="0" i="0" u="none" strike="noStrike" baseline="0" dirty="0" err="1">
                <a:latin typeface="Times-Roman"/>
              </a:rPr>
              <a:t>rekürrensi</a:t>
            </a:r>
            <a:r>
              <a:rPr lang="tr-TR" sz="1800" b="0" i="0" u="none" strike="noStrike" baseline="0" dirty="0">
                <a:latin typeface="Times-Roman"/>
              </a:rPr>
              <a:t> önlemektir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195606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E81570B-331D-4807-A8FA-9671D40B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47" y="887895"/>
            <a:ext cx="7634652" cy="51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91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870FCD1-573C-45A2-858B-5BBEF98F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8" y="27476"/>
            <a:ext cx="9074485" cy="68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97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211A24-0390-405A-97AE-C184EDB5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3"/>
            <a:ext cx="10515600" cy="548514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09BCED-B911-4624-9E65-C6CFFA84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916478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NÖROPSİKİYATRİK LUPUS TEDAVİSİ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Times-Roman"/>
              </a:rPr>
              <a:t>Ö</a:t>
            </a:r>
            <a:r>
              <a:rPr lang="tr-TR" sz="2000" b="0" i="0" u="none" strike="noStrike" baseline="0" dirty="0">
                <a:latin typeface="Times-Roman"/>
              </a:rPr>
              <a:t>ncelikle şiddetlendiren nedenler dışlanmalı ve gerekli durumda </a:t>
            </a:r>
            <a:r>
              <a:rPr lang="tr-TR" sz="2000" b="0" i="0" u="none" strike="noStrike" baseline="0" dirty="0" err="1">
                <a:latin typeface="Times-Roman"/>
              </a:rPr>
              <a:t>semptomatik</a:t>
            </a:r>
            <a:r>
              <a:rPr lang="tr-TR" sz="2000" b="0" i="0" u="none" strike="noStrike" baseline="0" dirty="0">
                <a:latin typeface="Times-Roman"/>
              </a:rPr>
              <a:t> tedavi yapılmalı. </a:t>
            </a:r>
            <a:r>
              <a:rPr lang="tr-TR" sz="1200" b="0" i="0" u="none" strike="noStrike" baseline="0" dirty="0">
                <a:latin typeface="Times-Roman"/>
              </a:rPr>
              <a:t>(hipertansiyon, enfeksiyon ve </a:t>
            </a:r>
            <a:r>
              <a:rPr lang="tr-TR" sz="1200" b="0" i="0" u="none" strike="noStrike" baseline="0" dirty="0" err="1">
                <a:latin typeface="Times-Roman"/>
              </a:rPr>
              <a:t>metabolik</a:t>
            </a:r>
            <a:r>
              <a:rPr lang="tr-TR" sz="1200" b="0" i="0" u="none" strike="noStrike" baseline="0" dirty="0">
                <a:latin typeface="Times-Roman"/>
              </a:rPr>
              <a:t> bozukluklar…)</a:t>
            </a:r>
          </a:p>
          <a:p>
            <a:pPr marL="0" indent="0">
              <a:buNone/>
            </a:pPr>
            <a:endParaRPr lang="tr-TR" sz="1200" b="0" i="0" u="none" strike="noStrike" baseline="0" dirty="0">
              <a:latin typeface="Times-Roman"/>
            </a:endParaRPr>
          </a:p>
          <a:p>
            <a:r>
              <a:rPr lang="tr-TR" sz="2000" b="0" i="0" u="none" strike="noStrike" baseline="0" dirty="0">
                <a:latin typeface="Times-Roman"/>
              </a:rPr>
              <a:t>Spesifik tedavi, altta yatan patolojinin </a:t>
            </a:r>
            <a:r>
              <a:rPr lang="tr-TR" sz="2000" b="0" i="0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Times-Roman"/>
              </a:rPr>
              <a:t>inflamatuar</a:t>
            </a:r>
            <a:r>
              <a:rPr lang="tr-TR" sz="2000" b="0" i="0" u="none" strike="noStrike" baseline="0" dirty="0">
                <a:latin typeface="Times-Roman"/>
              </a:rPr>
              <a:t> veya </a:t>
            </a:r>
            <a:r>
              <a:rPr lang="tr-TR" sz="2000" b="0" i="0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Times-Roman"/>
              </a:rPr>
              <a:t>trombotik</a:t>
            </a:r>
            <a:r>
              <a:rPr lang="tr-TR" sz="2000" b="0" i="0" u="none" strike="noStrike" baseline="0" dirty="0">
                <a:latin typeface="Times-Roman"/>
              </a:rPr>
              <a:t> olmasına bağlıdır.</a:t>
            </a:r>
          </a:p>
          <a:p>
            <a:endParaRPr lang="tr-TR" sz="20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  </a:t>
            </a:r>
            <a:r>
              <a:rPr lang="tr-TR" sz="2000" b="0" i="0" u="none" strike="noStrike" baseline="0" dirty="0" err="1">
                <a:latin typeface="Times-Roman"/>
              </a:rPr>
              <a:t>İnflamatuar</a:t>
            </a:r>
            <a:r>
              <a:rPr lang="tr-TR" sz="2000" b="0" i="0" u="none" strike="noStrike" baseline="0" dirty="0">
                <a:latin typeface="Times-Roman"/>
              </a:rPr>
              <a:t> süreç(</a:t>
            </a:r>
            <a:r>
              <a:rPr lang="tr-TR" sz="1100" b="0" i="0" u="none" strike="noStrike" baseline="0" dirty="0">
                <a:latin typeface="Times-Roman"/>
              </a:rPr>
              <a:t>aseptik menenjit, optik </a:t>
            </a:r>
            <a:r>
              <a:rPr lang="tr-TR" sz="1100" b="0" i="0" u="none" strike="noStrike" baseline="0" dirty="0" err="1">
                <a:latin typeface="Times-Roman"/>
              </a:rPr>
              <a:t>nörit</a:t>
            </a:r>
            <a:r>
              <a:rPr lang="tr-TR" sz="1100" b="0" i="0" u="none" strike="noStrike" baseline="0" dirty="0">
                <a:latin typeface="Times-Roman"/>
              </a:rPr>
              <a:t>, </a:t>
            </a:r>
            <a:r>
              <a:rPr lang="tr-TR" sz="1100" b="0" i="0" u="none" strike="noStrike" baseline="0" dirty="0" err="1">
                <a:latin typeface="Times-Roman"/>
              </a:rPr>
              <a:t>transvers</a:t>
            </a:r>
            <a:r>
              <a:rPr lang="tr-TR" sz="1100" b="0" i="0" u="none" strike="noStrike" baseline="0" dirty="0">
                <a:latin typeface="Times-Roman"/>
              </a:rPr>
              <a:t> </a:t>
            </a:r>
            <a:r>
              <a:rPr lang="tr-TR" sz="1100" b="0" i="0" u="none" strike="noStrike" baseline="0" dirty="0" err="1">
                <a:latin typeface="Times-Roman"/>
              </a:rPr>
              <a:t>miyelit</a:t>
            </a:r>
            <a:r>
              <a:rPr lang="tr-TR" sz="1100" b="0" i="0" u="none" strike="noStrike" baseline="0" dirty="0">
                <a:latin typeface="Times-Roman"/>
              </a:rPr>
              <a:t>, </a:t>
            </a:r>
            <a:r>
              <a:rPr lang="tr-TR" sz="1100" b="0" i="0" u="none" strike="noStrike" baseline="0" dirty="0" err="1">
                <a:latin typeface="Times-Roman"/>
              </a:rPr>
              <a:t>periferal</a:t>
            </a:r>
            <a:r>
              <a:rPr lang="tr-TR" sz="1100" b="0" i="0" u="none" strike="noStrike" baseline="0" dirty="0">
                <a:latin typeface="Times-Roman"/>
              </a:rPr>
              <a:t> </a:t>
            </a:r>
            <a:r>
              <a:rPr lang="tr-TR" sz="1100" b="0" i="0" u="none" strike="noStrike" baseline="0" dirty="0" err="1">
                <a:latin typeface="Times-Roman"/>
              </a:rPr>
              <a:t>nöropati</a:t>
            </a:r>
            <a:r>
              <a:rPr lang="tr-TR" sz="1100" b="0" i="0" u="none" strike="noStrike" baseline="0" dirty="0">
                <a:latin typeface="Times-Roman"/>
              </a:rPr>
              <a:t>, </a:t>
            </a:r>
            <a:r>
              <a:rPr lang="tr-TR" sz="1100" b="0" i="0" u="none" strike="noStrike" baseline="0" dirty="0" err="1">
                <a:latin typeface="Times-Roman"/>
              </a:rPr>
              <a:t>refrakter</a:t>
            </a:r>
            <a:r>
              <a:rPr lang="tr-TR" sz="1100" b="0" i="0" u="none" strike="noStrike" baseline="0" dirty="0">
                <a:latin typeface="Times-Roman"/>
              </a:rPr>
              <a:t> nöbet, akut </a:t>
            </a:r>
            <a:r>
              <a:rPr lang="tr-TR" sz="1100" b="0" i="0" u="none" strike="noStrike" baseline="0" dirty="0" err="1">
                <a:latin typeface="Times-Roman"/>
              </a:rPr>
              <a:t>konfüzyonel</a:t>
            </a:r>
            <a:r>
              <a:rPr lang="tr-TR" sz="1100" b="0" i="0" u="none" strike="noStrike" baseline="0" dirty="0">
                <a:latin typeface="Times-Roman"/>
              </a:rPr>
              <a:t> durum)</a:t>
            </a: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                          veya                                                                                                      KS ve/veya                         </a:t>
            </a:r>
          </a:p>
          <a:p>
            <a:pPr marL="0" indent="0" algn="l">
              <a:buNone/>
            </a:pPr>
            <a:r>
              <a:rPr lang="tr-TR" sz="2000" dirty="0">
                <a:latin typeface="Times-Roman"/>
              </a:rPr>
              <a:t>                                                                                                                                   </a:t>
            </a:r>
            <a:r>
              <a:rPr lang="tr-TR" sz="2000" b="0" i="0" u="none" strike="noStrike" baseline="0" dirty="0" err="1">
                <a:latin typeface="Times-Roman"/>
              </a:rPr>
              <a:t>immunsupresif</a:t>
            </a:r>
            <a:r>
              <a:rPr lang="tr-TR" sz="2000" b="0" i="0" u="none" strike="noStrike" baseline="0" dirty="0">
                <a:latin typeface="Times-Roman"/>
              </a:rPr>
              <a:t> tedavi                     </a:t>
            </a:r>
            <a:r>
              <a:rPr lang="tr-TR" sz="2000" b="0" i="0" u="none" strike="noStrike" baseline="0" dirty="0" err="1">
                <a:latin typeface="Times-Roman"/>
              </a:rPr>
              <a:t>jeneralize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lupus</a:t>
            </a:r>
            <a:r>
              <a:rPr lang="tr-TR" sz="2000" dirty="0">
                <a:latin typeface="Times-Roman"/>
              </a:rPr>
              <a:t> </a:t>
            </a:r>
            <a:r>
              <a:rPr lang="tr-TR" sz="2000" b="0" i="0" u="none" strike="noStrike" baseline="0" dirty="0">
                <a:latin typeface="Times-Roman"/>
              </a:rPr>
              <a:t>aktivasyonu varsa </a:t>
            </a:r>
          </a:p>
          <a:p>
            <a:pPr marL="0" indent="0" algn="l">
              <a:buNone/>
            </a:pPr>
            <a:endParaRPr lang="tr-TR" sz="2000" dirty="0">
              <a:latin typeface="Times-Roman"/>
            </a:endParaRPr>
          </a:p>
          <a:p>
            <a:pPr marL="0" indent="0" algn="l">
              <a:buNone/>
            </a:pPr>
            <a:r>
              <a:rPr lang="tr-TR" sz="1800" b="0" i="0" u="none" strike="noStrike" baseline="0" dirty="0" err="1">
                <a:latin typeface="Times-Roman"/>
              </a:rPr>
              <a:t>Antifosfolipid</a:t>
            </a:r>
            <a:r>
              <a:rPr lang="tr-TR" sz="1800" b="0" i="0" u="none" strike="noStrike" baseline="0" dirty="0">
                <a:latin typeface="Times-Roman"/>
              </a:rPr>
              <a:t> antikorlar veya </a:t>
            </a:r>
            <a:r>
              <a:rPr lang="tr-TR" sz="1800" b="0" i="0" u="none" strike="noStrike" baseline="0" dirty="0" err="1">
                <a:latin typeface="Times-Roman"/>
              </a:rPr>
              <a:t>antifosfolipid</a:t>
            </a:r>
            <a:r>
              <a:rPr lang="tr-TR" sz="1800" b="0" i="0" u="none" strike="noStrike" baseline="0" dirty="0">
                <a:latin typeface="Times-Roman"/>
              </a:rPr>
              <a:t> sendrom yokluğunda</a:t>
            </a:r>
            <a:r>
              <a:rPr lang="tr-TR" sz="1800" b="0" i="0" u="none" strike="noStrike" baseline="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1800" b="0" i="0" u="none" strike="noStrike" baseline="0" dirty="0">
                <a:latin typeface="Times-Roman"/>
              </a:rPr>
              <a:t> salisilat veya </a:t>
            </a:r>
            <a:r>
              <a:rPr lang="tr-TR" sz="1800" b="0" i="0" u="none" strike="noStrike" baseline="0" dirty="0" err="1">
                <a:latin typeface="Times-Roman"/>
              </a:rPr>
              <a:t>klopidogrel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monoterapisi</a:t>
            </a:r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Antifosfolipid</a:t>
            </a:r>
            <a:r>
              <a:rPr lang="tr-TR" sz="1800" b="0" i="0" u="none" strike="noStrike" baseline="0" dirty="0">
                <a:latin typeface="Times-Roman"/>
              </a:rPr>
              <a:t> antikor varlığında ise uzun süreli oral </a:t>
            </a:r>
            <a:r>
              <a:rPr lang="tr-TR" sz="1800" b="0" i="0" u="none" strike="noStrike" baseline="0" dirty="0" err="1">
                <a:latin typeface="Times-Roman"/>
              </a:rPr>
              <a:t>antikoagülan</a:t>
            </a:r>
            <a:r>
              <a:rPr lang="tr-TR" sz="1800" b="0" i="0" u="none" strike="noStrike" baseline="0" dirty="0">
                <a:latin typeface="Times-Roman"/>
              </a:rPr>
              <a:t> tedavi düşünülmelidir.</a:t>
            </a: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Tromboz</a:t>
            </a:r>
            <a:r>
              <a:rPr lang="tr-TR" sz="1800" b="0" i="0" u="none" strike="noStrike" baseline="0" dirty="0">
                <a:latin typeface="Times-Roman"/>
              </a:rPr>
              <a:t> için risk faktörlerinin belirlenmesi, sigaranın bırakılması, salisilat ve </a:t>
            </a:r>
            <a:r>
              <a:rPr lang="tr-TR" sz="1800" b="0" i="0" u="none" strike="noStrike" baseline="0" dirty="0" err="1">
                <a:latin typeface="Times-Roman"/>
              </a:rPr>
              <a:t>antimalaryal</a:t>
            </a:r>
            <a:r>
              <a:rPr lang="tr-TR" sz="1800" b="0" i="0" u="none" strike="noStrike" baseline="0" dirty="0">
                <a:latin typeface="Times-Roman"/>
              </a:rPr>
              <a:t> ilaçların kullanımı </a:t>
            </a:r>
            <a:endParaRPr lang="tr-TR" sz="2000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E00DDDFC-1ADD-4773-BA81-0A7F7D888F5F}"/>
              </a:ext>
            </a:extLst>
          </p:cNvPr>
          <p:cNvSpPr/>
          <p:nvPr/>
        </p:nvSpPr>
        <p:spPr>
          <a:xfrm>
            <a:off x="9064487" y="3018182"/>
            <a:ext cx="132522" cy="12324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5347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2119EB-85E8-46B1-A052-3E818EAA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158266"/>
            <a:ext cx="10515600" cy="522771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5CF76A-102F-48A3-9647-0F5DFE29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1147"/>
            <a:ext cx="10982739" cy="52758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i="1" dirty="0"/>
              <a:t>B Hücresi Aktive Edici Faktör İnhibitörleri</a:t>
            </a:r>
            <a:r>
              <a:rPr lang="tr-TR" i="1" dirty="0">
                <a:sym typeface="Wingdings" panose="05000000000000000000" pitchFamily="2" charset="2"/>
              </a:rPr>
              <a:t>  BELİMUMAB</a:t>
            </a:r>
          </a:p>
          <a:p>
            <a:pPr marL="0" indent="0">
              <a:buNone/>
            </a:pPr>
            <a:endParaRPr lang="tr-TR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>
                <a:sym typeface="Wingdings" panose="05000000000000000000" pitchFamily="2" charset="2"/>
              </a:rPr>
              <a:t>B Hücre Azaltıcı Tedaviler  Anti-CD20 Tedaviler:  RİTUXİMAB</a:t>
            </a:r>
          </a:p>
          <a:p>
            <a:pPr marL="0" indent="0">
              <a:buNone/>
            </a:pPr>
            <a:r>
              <a:rPr lang="tr-TR" i="1" dirty="0">
                <a:sym typeface="Wingdings" panose="05000000000000000000" pitchFamily="2" charset="2"/>
              </a:rPr>
              <a:t>                                                                                             OCRELİZUMAB</a:t>
            </a:r>
          </a:p>
          <a:p>
            <a:pPr marL="0" indent="0">
              <a:buNone/>
            </a:pPr>
            <a:endParaRPr lang="tr-TR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>
                <a:sym typeface="Wingdings" panose="05000000000000000000" pitchFamily="2" charset="2"/>
              </a:rPr>
              <a:t>Anti-CD22 Tedavisi: </a:t>
            </a:r>
            <a:r>
              <a:rPr lang="tr-TR" i="1" dirty="0" err="1">
                <a:sym typeface="Wingdings" panose="05000000000000000000" pitchFamily="2" charset="2"/>
              </a:rPr>
              <a:t>Epratuzumab</a:t>
            </a:r>
            <a:endParaRPr lang="tr-TR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 err="1">
                <a:sym typeface="Wingdings" panose="05000000000000000000" pitchFamily="2" charset="2"/>
              </a:rPr>
              <a:t>Interferon</a:t>
            </a:r>
            <a:r>
              <a:rPr lang="tr-TR" i="1" dirty="0">
                <a:sym typeface="Wingdings" panose="05000000000000000000" pitchFamily="2" charset="2"/>
              </a:rPr>
              <a:t> Alfa </a:t>
            </a:r>
            <a:r>
              <a:rPr lang="tr-TR" i="1" dirty="0" err="1">
                <a:sym typeface="Wingdings" panose="05000000000000000000" pitchFamily="2" charset="2"/>
              </a:rPr>
              <a:t>Blokör</a:t>
            </a:r>
            <a:r>
              <a:rPr lang="tr-TR" i="1" dirty="0">
                <a:sym typeface="Wingdings" panose="05000000000000000000" pitchFamily="2" charset="2"/>
              </a:rPr>
              <a:t> Tedavisi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 err="1">
                <a:sym typeface="Wingdings" panose="05000000000000000000" pitchFamily="2" charset="2"/>
              </a:rPr>
              <a:t>Intravenöz</a:t>
            </a:r>
            <a:r>
              <a:rPr lang="tr-TR" i="1" dirty="0">
                <a:sym typeface="Wingdings" panose="05000000000000000000" pitchFamily="2" charset="2"/>
              </a:rPr>
              <a:t> </a:t>
            </a:r>
            <a:r>
              <a:rPr lang="tr-TR" i="1" dirty="0" err="1">
                <a:sym typeface="Wingdings" panose="05000000000000000000" pitchFamily="2" charset="2"/>
              </a:rPr>
              <a:t>Immunglobulin</a:t>
            </a:r>
            <a:endParaRPr lang="tr-TR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i="1" dirty="0" err="1">
                <a:sym typeface="Wingdings" panose="05000000000000000000" pitchFamily="2" charset="2"/>
              </a:rPr>
              <a:t>Plazmaferez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8176844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E943EB-098A-4266-91CB-3C6A4C71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32"/>
            <a:ext cx="10515600" cy="577505"/>
          </a:xfrm>
        </p:spPr>
        <p:txBody>
          <a:bodyPr>
            <a:normAutofit/>
          </a:bodyPr>
          <a:lstStyle/>
          <a:p>
            <a:r>
              <a:rPr lang="tr-TR" sz="3200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F2C168-6C17-42CB-BE80-299A0117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878"/>
            <a:ext cx="11035748" cy="5830957"/>
          </a:xfrm>
        </p:spPr>
        <p:txBody>
          <a:bodyPr>
            <a:normAutofit lnSpcReduction="10000"/>
          </a:bodyPr>
          <a:lstStyle/>
          <a:p>
            <a:r>
              <a:rPr lang="tr-TR" dirty="0" err="1">
                <a:hlinkClick r:id="rId2"/>
              </a:rPr>
              <a:t>Hochberg</a:t>
            </a:r>
            <a:r>
              <a:rPr lang="tr-TR" dirty="0">
                <a:hlinkClick r:id="rId2"/>
              </a:rPr>
              <a:t> Rheumatology-2019</a:t>
            </a:r>
          </a:p>
          <a:p>
            <a:pPr algn="l"/>
            <a:r>
              <a:rPr lang="tr-TR" sz="1800" b="1" i="0" u="none" strike="noStrike" baseline="0" dirty="0">
                <a:latin typeface="MinionPro-Bold"/>
              </a:rPr>
              <a:t>Sistemik </a:t>
            </a:r>
            <a:r>
              <a:rPr lang="tr-TR" sz="1800" b="1" i="0" u="none" strike="noStrike" baseline="0" dirty="0" err="1">
                <a:latin typeface="MinionPro-Bold"/>
              </a:rPr>
              <a:t>Lupus</a:t>
            </a:r>
            <a:r>
              <a:rPr lang="tr-TR" sz="1800" b="1" i="0" u="none" strike="noStrike" baseline="0" dirty="0">
                <a:latin typeface="MinionPro-Bold"/>
              </a:rPr>
              <a:t> </a:t>
            </a:r>
            <a:r>
              <a:rPr lang="tr-TR" sz="1800" b="1" i="0" u="none" strike="noStrike" baseline="0" dirty="0" err="1">
                <a:latin typeface="MinionPro-Bold"/>
              </a:rPr>
              <a:t>Eritematozusta</a:t>
            </a:r>
            <a:r>
              <a:rPr lang="tr-TR" sz="1800" b="1" dirty="0">
                <a:latin typeface="MinionPro-Bold"/>
              </a:rPr>
              <a:t> </a:t>
            </a:r>
            <a:r>
              <a:rPr lang="tr-TR" sz="1800" b="1" i="0" u="none" strike="noStrike" baseline="0" dirty="0" err="1">
                <a:latin typeface="MinionPro-Bold"/>
              </a:rPr>
              <a:t>İmmünopatogenez</a:t>
            </a:r>
            <a:r>
              <a:rPr lang="tr-TR" sz="1800" b="1" i="0" u="none" strike="noStrike" baseline="0" dirty="0">
                <a:latin typeface="MinionPro-Bold"/>
              </a:rPr>
              <a:t> ve Genetik </a:t>
            </a:r>
            <a:r>
              <a:rPr lang="tr-TR" sz="1800" b="0" i="0" u="none" strike="noStrike" baseline="0" dirty="0">
                <a:latin typeface="ArialNarrow"/>
              </a:rPr>
              <a:t>Ülkü Uçar* *Sağlık Bilimleri Üniversitesi Antalya Eğitim ve Araştırma Hastanesi, </a:t>
            </a:r>
            <a:r>
              <a:rPr lang="tr-TR" sz="1800" b="0" i="0" u="none" strike="noStrike" baseline="0" dirty="0" err="1">
                <a:latin typeface="ArialNarrow"/>
              </a:rPr>
              <a:t>Romatoloji</a:t>
            </a:r>
            <a:r>
              <a:rPr lang="tr-TR" sz="1800" b="0" i="0" u="none" strike="noStrike" baseline="0" dirty="0">
                <a:latin typeface="ArialNarrow"/>
              </a:rPr>
              <a:t> (Fiziksel Tıp ve Rehabilitasyon) Kliniği, Antalya</a:t>
            </a:r>
          </a:p>
          <a:p>
            <a:pPr algn="l"/>
            <a:r>
              <a:rPr lang="tr-TR" sz="1800" b="1" i="0" u="none" strike="noStrike" baseline="0" dirty="0">
                <a:latin typeface="MinionPro-Bold"/>
              </a:rPr>
              <a:t>Sistemik </a:t>
            </a:r>
            <a:r>
              <a:rPr lang="tr-TR" sz="1800" b="1" i="0" u="none" strike="noStrike" baseline="0" dirty="0" err="1">
                <a:latin typeface="MinionPro-Bold"/>
              </a:rPr>
              <a:t>Lupus</a:t>
            </a:r>
            <a:r>
              <a:rPr lang="tr-TR" sz="1800" b="1" i="0" u="none" strike="noStrike" baseline="0" dirty="0">
                <a:latin typeface="MinionPro-Bold"/>
              </a:rPr>
              <a:t> </a:t>
            </a:r>
            <a:r>
              <a:rPr lang="tr-TR" sz="1800" b="1" i="0" u="none" strike="noStrike" baseline="0" dirty="0" err="1">
                <a:latin typeface="MinionPro-Bold"/>
              </a:rPr>
              <a:t>Eritematozusta</a:t>
            </a:r>
            <a:r>
              <a:rPr lang="tr-TR" sz="1800" b="1" dirty="0">
                <a:latin typeface="MinionPro-Bold"/>
              </a:rPr>
              <a:t> </a:t>
            </a:r>
            <a:r>
              <a:rPr lang="tr-TR" sz="1800" b="1" i="0" u="none" strike="noStrike" baseline="0" dirty="0">
                <a:latin typeface="MinionPro-Bold"/>
              </a:rPr>
              <a:t>Laboratuvar ve Klinik Değerlendirme </a:t>
            </a:r>
            <a:r>
              <a:rPr lang="tr-TR" sz="1800" b="0" i="0" u="none" strike="noStrike" baseline="0" dirty="0">
                <a:latin typeface="ArialNarrow"/>
              </a:rPr>
              <a:t>Zafer </a:t>
            </a:r>
            <a:r>
              <a:rPr lang="tr-TR" sz="1800" b="0" i="0" u="none" strike="noStrike" baseline="0" dirty="0" err="1">
                <a:latin typeface="ArialNarrow"/>
              </a:rPr>
              <a:t>Günendi</a:t>
            </a:r>
            <a:r>
              <a:rPr lang="tr-TR" sz="1800" b="0" i="0" u="none" strike="noStrike" baseline="0" dirty="0">
                <a:latin typeface="ArialNarrow"/>
              </a:rPr>
              <a:t>* *Gazi Üniversitesi Tıp Fakültesi, Fiziksel Tıp ve Rehabilitasyon AD, Ankara</a:t>
            </a:r>
          </a:p>
          <a:p>
            <a:pPr algn="l"/>
            <a:r>
              <a:rPr lang="tr-TR" sz="1800" b="1" i="0" u="none" strike="noStrike" baseline="0" dirty="0">
                <a:latin typeface="MinionPro-Bold"/>
              </a:rPr>
              <a:t>Sistemik </a:t>
            </a:r>
            <a:r>
              <a:rPr lang="tr-TR" sz="1800" b="1" i="0" u="none" strike="noStrike" baseline="0" dirty="0" err="1">
                <a:latin typeface="MinionPro-Bold"/>
              </a:rPr>
              <a:t>Lupus</a:t>
            </a:r>
            <a:r>
              <a:rPr lang="tr-TR" sz="1800" b="1" i="0" u="none" strike="noStrike" baseline="0" dirty="0">
                <a:latin typeface="MinionPro-Bold"/>
              </a:rPr>
              <a:t> </a:t>
            </a:r>
            <a:r>
              <a:rPr lang="tr-TR" sz="1800" b="1" i="0" u="none" strike="noStrike" baseline="0" dirty="0" err="1">
                <a:latin typeface="MinionPro-Bold"/>
              </a:rPr>
              <a:t>Eritematozus</a:t>
            </a:r>
            <a:r>
              <a:rPr lang="tr-TR" sz="1800" b="1" i="0" u="none" strike="noStrike" baseline="0" dirty="0">
                <a:latin typeface="MinionPro-Bold"/>
              </a:rPr>
              <a:t> Kliniği </a:t>
            </a:r>
            <a:r>
              <a:rPr lang="tr-TR" sz="1800" b="0" i="0" u="none" strike="noStrike" baseline="0" dirty="0">
                <a:latin typeface="ArialNarrow"/>
              </a:rPr>
              <a:t>Hilal </a:t>
            </a:r>
            <a:r>
              <a:rPr lang="tr-TR" sz="1800" b="0" i="0" u="none" strike="noStrike" baseline="0" dirty="0" err="1">
                <a:latin typeface="ArialNarrow"/>
              </a:rPr>
              <a:t>Ecesoy</a:t>
            </a:r>
            <a:r>
              <a:rPr lang="tr-TR" sz="1800" b="0" i="0" u="none" strike="noStrike" baseline="0" dirty="0">
                <a:latin typeface="ArialNarrow"/>
              </a:rPr>
              <a:t>* *Necmettin Erbakan Üniversitesi Meram Tıp Fakültesi, Fiziksel Tıp ve Rehabilitasyon AD, </a:t>
            </a:r>
            <a:r>
              <a:rPr lang="tr-TR" sz="1800" b="0" i="0" u="none" strike="noStrike" baseline="0" dirty="0" err="1">
                <a:latin typeface="ArialNarrow"/>
              </a:rPr>
              <a:t>Romatoloji</a:t>
            </a:r>
            <a:r>
              <a:rPr lang="tr-TR" sz="1800" b="0" i="0" u="none" strike="noStrike" baseline="0" dirty="0">
                <a:latin typeface="ArialNarrow"/>
              </a:rPr>
              <a:t> BD, Konya</a:t>
            </a:r>
          </a:p>
          <a:p>
            <a:pPr algn="l"/>
            <a:r>
              <a:rPr lang="tr-TR" sz="1800" b="1" i="0" u="none" strike="noStrike" baseline="0" dirty="0">
                <a:latin typeface="MinionPro-Bold"/>
              </a:rPr>
              <a:t>Sistemik </a:t>
            </a:r>
            <a:r>
              <a:rPr lang="tr-TR" sz="1800" b="1" i="0" u="none" strike="noStrike" baseline="0" dirty="0" err="1">
                <a:latin typeface="MinionPro-Bold"/>
              </a:rPr>
              <a:t>Lupus</a:t>
            </a:r>
            <a:r>
              <a:rPr lang="tr-TR" sz="1800" b="1" i="0" u="none" strike="noStrike" baseline="0" dirty="0">
                <a:latin typeface="MinionPro-Bold"/>
              </a:rPr>
              <a:t> </a:t>
            </a:r>
            <a:r>
              <a:rPr lang="tr-TR" sz="1800" b="1" i="0" u="none" strike="noStrike" baseline="0" dirty="0" err="1">
                <a:latin typeface="MinionPro-Bold"/>
              </a:rPr>
              <a:t>Eritematozusun</a:t>
            </a:r>
            <a:r>
              <a:rPr lang="tr-TR" sz="1800" b="1" i="0" u="none" strike="noStrike" baseline="0" dirty="0">
                <a:latin typeface="MinionPro-Bold"/>
              </a:rPr>
              <a:t> Tedavisi </a:t>
            </a:r>
            <a:r>
              <a:rPr lang="tr-TR" sz="1800" b="0" i="0" u="none" strike="noStrike" baseline="0" dirty="0" err="1">
                <a:latin typeface="ArialNarrow"/>
              </a:rPr>
              <a:t>Sevcan</a:t>
            </a:r>
            <a:r>
              <a:rPr lang="tr-TR" sz="1800" b="0" i="0" u="none" strike="noStrike" baseline="0" dirty="0">
                <a:latin typeface="ArialNarrow"/>
              </a:rPr>
              <a:t> Uğur*, Cahit Kaçar** *Alanya </a:t>
            </a:r>
            <a:r>
              <a:rPr lang="tr-TR" sz="1800" b="0" i="0" u="none" strike="noStrike" baseline="0" dirty="0" err="1">
                <a:latin typeface="ArialNarrow"/>
              </a:rPr>
              <a:t>Alaaddin</a:t>
            </a:r>
            <a:r>
              <a:rPr lang="tr-TR" sz="1800" b="0" i="0" u="none" strike="noStrike" baseline="0" dirty="0">
                <a:latin typeface="ArialNarrow"/>
              </a:rPr>
              <a:t> Keykubat Üniversitesi Tıp Fakültesi, Fiziksel Tıp ve Rehabilitasyon AD, </a:t>
            </a:r>
            <a:r>
              <a:rPr lang="tr-TR" sz="1800" b="0" i="0" u="none" strike="noStrike" baseline="0" dirty="0" err="1">
                <a:latin typeface="ArialNarrow"/>
              </a:rPr>
              <a:t>Romatoloji</a:t>
            </a:r>
            <a:r>
              <a:rPr lang="tr-TR" sz="1800" b="0" i="0" u="none" strike="noStrike" baseline="0" dirty="0">
                <a:latin typeface="ArialNarrow"/>
              </a:rPr>
              <a:t> BD, Antalya ** Akdeniz Üniversitesi, Tıp Fakültesi, Fiziksel Tıp ve Rehabilitasyon AD, </a:t>
            </a:r>
            <a:r>
              <a:rPr lang="tr-TR" sz="1800" b="0" i="0" u="none" strike="noStrike" baseline="0" dirty="0" err="1">
                <a:latin typeface="ArialNarrow"/>
              </a:rPr>
              <a:t>Romatoloji</a:t>
            </a:r>
            <a:r>
              <a:rPr lang="tr-TR" sz="1800" b="0" i="0" u="none" strike="noStrike" baseline="0" dirty="0">
                <a:latin typeface="ArialNarrow"/>
              </a:rPr>
              <a:t> BD, Antalya</a:t>
            </a:r>
          </a:p>
          <a:p>
            <a:pPr algn="l"/>
            <a:r>
              <a:rPr lang="tr-TR" sz="1800" b="1" i="0" u="none" strike="noStrike" baseline="0" dirty="0">
                <a:latin typeface="MinionPro-Bold"/>
              </a:rPr>
              <a:t>Sistemik </a:t>
            </a:r>
            <a:r>
              <a:rPr lang="tr-TR" sz="1800" b="1" i="0" u="none" strike="noStrike" baseline="0" dirty="0" err="1">
                <a:latin typeface="MinionPro-Bold"/>
              </a:rPr>
              <a:t>Lupus</a:t>
            </a:r>
            <a:r>
              <a:rPr lang="tr-TR" sz="1800" b="1" i="0" u="none" strike="noStrike" baseline="0" dirty="0">
                <a:latin typeface="MinionPro-Bold"/>
              </a:rPr>
              <a:t> </a:t>
            </a:r>
            <a:r>
              <a:rPr lang="tr-TR" sz="1800" b="1" i="0" u="none" strike="noStrike" baseline="0" dirty="0" err="1">
                <a:latin typeface="MinionPro-Bold"/>
              </a:rPr>
              <a:t>Eritematozus</a:t>
            </a:r>
            <a:r>
              <a:rPr lang="tr-TR" sz="1800" b="1" i="0" u="none" strike="noStrike" baseline="0" dirty="0">
                <a:latin typeface="MinionPro-Bold"/>
              </a:rPr>
              <a:t> ve Gebelik </a:t>
            </a:r>
            <a:r>
              <a:rPr lang="tr-TR" sz="1800" b="0" i="0" u="none" strike="noStrike" baseline="0" dirty="0">
                <a:latin typeface="ArialNarrow"/>
              </a:rPr>
              <a:t>Emine Uslu </a:t>
            </a:r>
            <a:r>
              <a:rPr lang="tr-TR" sz="1800" b="0" i="0" u="none" strike="noStrike" baseline="0" dirty="0" err="1">
                <a:latin typeface="ArialNarrow"/>
              </a:rPr>
              <a:t>Yurteri</a:t>
            </a:r>
            <a:r>
              <a:rPr lang="tr-TR" sz="1800" b="0" i="0" u="none" strike="noStrike" baseline="0" dirty="0">
                <a:latin typeface="ArialNarrow"/>
              </a:rPr>
              <a:t>*, Aşkın Ateş* *Ankara Üniversitesi Tıp Fakültesi, İç Hastalıkları AD, </a:t>
            </a:r>
            <a:r>
              <a:rPr lang="tr-TR" sz="1800" b="0" i="0" u="none" strike="noStrike" baseline="0" dirty="0" err="1">
                <a:latin typeface="ArialNarrow"/>
              </a:rPr>
              <a:t>Romatoloji</a:t>
            </a:r>
            <a:r>
              <a:rPr lang="tr-TR" sz="1800" b="0" i="0" u="none" strike="noStrike" baseline="0" dirty="0">
                <a:latin typeface="ArialNarrow"/>
              </a:rPr>
              <a:t> BD, Ankara</a:t>
            </a:r>
          </a:p>
          <a:p>
            <a:pPr algn="l"/>
            <a:r>
              <a:rPr lang="tr-TR" sz="1800" b="1" i="0" u="none" strike="noStrike" baseline="0" dirty="0" err="1">
                <a:latin typeface="MinionPro-Bold"/>
              </a:rPr>
              <a:t>Antifosfolipid</a:t>
            </a:r>
            <a:r>
              <a:rPr lang="tr-TR" sz="1800" b="1" i="0" u="none" strike="noStrike" baseline="0" dirty="0">
                <a:latin typeface="MinionPro-Bold"/>
              </a:rPr>
              <a:t> Antikor Sendromu </a:t>
            </a:r>
            <a:r>
              <a:rPr lang="tr-TR" sz="1800" b="0" i="0" u="none" strike="noStrike" baseline="0" dirty="0">
                <a:latin typeface="ArialNarrow"/>
              </a:rPr>
              <a:t>Dr. Zeynep </a:t>
            </a:r>
            <a:r>
              <a:rPr lang="tr-TR" sz="1800" b="0" i="0" u="none" strike="noStrike" baseline="0" dirty="0" err="1">
                <a:latin typeface="ArialNarrow"/>
              </a:rPr>
              <a:t>Özbalkan</a:t>
            </a:r>
            <a:r>
              <a:rPr lang="tr-TR" sz="1800" b="0" i="0" u="none" strike="noStrike" baseline="0" dirty="0">
                <a:latin typeface="ArialNarrow"/>
              </a:rPr>
              <a:t>*, Dr. Kevser Gök** *Hitit Üniversitesi Tıp Fakültesi, </a:t>
            </a:r>
            <a:r>
              <a:rPr lang="tr-TR" sz="1800" b="0" i="0" u="none" strike="noStrike" baseline="0" dirty="0" err="1">
                <a:latin typeface="ArialNarrow"/>
              </a:rPr>
              <a:t>Romatoloji</a:t>
            </a:r>
            <a:r>
              <a:rPr lang="tr-TR" sz="1800" b="0" i="0" u="none" strike="noStrike" baseline="0" dirty="0">
                <a:latin typeface="ArialNarrow"/>
              </a:rPr>
              <a:t> BD, Çorum </a:t>
            </a:r>
            <a:r>
              <a:rPr lang="fi-FI" sz="1800" b="0" i="0" u="none" strike="noStrike" baseline="0" dirty="0">
                <a:latin typeface="ArialNarrow"/>
              </a:rPr>
              <a:t>**Ankara Şehir Hastanesi Romatoloji Kliniği, Ankara</a:t>
            </a:r>
            <a:endParaRPr lang="tr-TR" sz="1800" b="0" i="0" u="none" strike="noStrike" baseline="0" dirty="0">
              <a:latin typeface="ArialNarrow"/>
            </a:endParaRPr>
          </a:p>
          <a:p>
            <a:r>
              <a:rPr lang="tr-TR" dirty="0">
                <a:hlinkClick r:id="rId2"/>
              </a:rPr>
              <a:t>http://ichastaliklariromatoloji.medicine.ankara.edu.tr/wp-content/uploads/sites/680/2014/02/Sistemik-Lupus-Eritematozus.pdf</a:t>
            </a:r>
            <a:endParaRPr lang="tr-TR" dirty="0"/>
          </a:p>
          <a:p>
            <a:r>
              <a:rPr lang="tr-TR" dirty="0" err="1"/>
              <a:t>Rakel</a:t>
            </a:r>
            <a:r>
              <a:rPr lang="tr-TR" dirty="0"/>
              <a:t> Aile Hekimliği 9. Baskı</a:t>
            </a: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34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1EC898-FD8D-4889-9078-5EA206D1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7" y="1063983"/>
            <a:ext cx="4584796" cy="277459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1C16FB2-2F8E-4716-9A0E-42CB6987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23" y="728662"/>
            <a:ext cx="58293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48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30AFA8-C02D-4C4B-A50B-C8A1DDBE1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TEŞEKKÜRLER….</a:t>
            </a:r>
          </a:p>
        </p:txBody>
      </p:sp>
    </p:spTree>
    <p:extLst>
      <p:ext uri="{BB962C8B-B14F-4D97-AF65-F5344CB8AC3E}">
        <p14:creationId xmlns:p14="http://schemas.microsoft.com/office/powerpoint/2010/main" val="40396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EC5B5C9-3DE2-4513-92A0-24097F365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7" y="0"/>
            <a:ext cx="661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D0EE02-F4F6-4473-B2BA-B6AB12A3F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79" y="276225"/>
            <a:ext cx="939096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81E1291-9D3D-4FE4-8495-5FE0238D8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54" y="755374"/>
            <a:ext cx="10285027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FA3FEE0-9714-477C-84FF-22482FAD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45" y="394428"/>
            <a:ext cx="8498561" cy="511498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95FA3BF-10D1-467B-9E49-83DAFE606FA8}"/>
              </a:ext>
            </a:extLst>
          </p:cNvPr>
          <p:cNvSpPr txBox="1"/>
          <p:nvPr/>
        </p:nvSpPr>
        <p:spPr>
          <a:xfrm>
            <a:off x="3882888" y="5738192"/>
            <a:ext cx="269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TANI İÇİN ≥4/11 YETERLİ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87C65CC-033C-43CA-9613-8658AA77795A}"/>
              </a:ext>
            </a:extLst>
          </p:cNvPr>
          <p:cNvCxnSpPr/>
          <p:nvPr/>
        </p:nvCxnSpPr>
        <p:spPr>
          <a:xfrm>
            <a:off x="861391" y="394428"/>
            <a:ext cx="9780105" cy="6042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A628DDF-1A7F-4D11-9BE6-C2DEF1BE633B}"/>
              </a:ext>
            </a:extLst>
          </p:cNvPr>
          <p:cNvCxnSpPr/>
          <p:nvPr/>
        </p:nvCxnSpPr>
        <p:spPr>
          <a:xfrm flipV="1">
            <a:off x="781878" y="394428"/>
            <a:ext cx="9417628" cy="606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7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B1A007-15D7-491F-96A6-4D46AC55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942FF6-C84D-478A-BB93-002CEE94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ANA 1/80 üzeri olacak </a:t>
            </a:r>
          </a:p>
          <a:p>
            <a:pPr marL="0" indent="0">
              <a:buNone/>
            </a:pPr>
            <a:r>
              <a:rPr lang="tr-TR" dirty="0"/>
              <a:t>                 ya da</a:t>
            </a:r>
          </a:p>
          <a:p>
            <a:r>
              <a:rPr lang="tr-TR" dirty="0"/>
              <a:t>Biyopside en az 2 hücre olacak</a:t>
            </a:r>
          </a:p>
          <a:p>
            <a:endParaRPr lang="tr-TR" dirty="0"/>
          </a:p>
          <a:p>
            <a:r>
              <a:rPr lang="tr-TR" dirty="0"/>
              <a:t>Sonra </a:t>
            </a:r>
            <a:r>
              <a:rPr lang="tr-TR" dirty="0" err="1"/>
              <a:t>skorlama</a:t>
            </a:r>
            <a:r>
              <a:rPr lang="tr-TR" dirty="0"/>
              <a:t> yapılacak</a:t>
            </a:r>
          </a:p>
          <a:p>
            <a:r>
              <a:rPr lang="tr-TR" dirty="0"/>
              <a:t>En az 1 klinik kriter 10 ve üzeri ------------ SLE</a:t>
            </a:r>
          </a:p>
        </p:txBody>
      </p:sp>
    </p:spTree>
    <p:extLst>
      <p:ext uri="{BB962C8B-B14F-4D97-AF65-F5344CB8AC3E}">
        <p14:creationId xmlns:p14="http://schemas.microsoft.com/office/powerpoint/2010/main" val="195818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16B921-0368-4DD2-8EAD-8E2C5901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473A5C-1A3D-47A4-9455-D0A04C39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KONSTİTUSYONEL KRİTER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ATEŞ--------2 PUAN</a:t>
            </a:r>
          </a:p>
        </p:txBody>
      </p:sp>
    </p:spTree>
    <p:extLst>
      <p:ext uri="{BB962C8B-B14F-4D97-AF65-F5344CB8AC3E}">
        <p14:creationId xmlns:p14="http://schemas.microsoft.com/office/powerpoint/2010/main" val="123788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2B151F-22C8-4A49-B8DC-906BF4B7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C9F538-09D4-4366-9932-9979348BA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HEMATOLOJİK KRİTERLER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LÖKOPENİ------3 PUAN</a:t>
            </a:r>
          </a:p>
          <a:p>
            <a:pPr marL="0" indent="0">
              <a:buNone/>
            </a:pPr>
            <a:r>
              <a:rPr lang="tr-TR" dirty="0"/>
              <a:t>         TROMBOSİTOPENİ-------3 PUAN</a:t>
            </a:r>
          </a:p>
          <a:p>
            <a:pPr marL="0" indent="0">
              <a:buNone/>
            </a:pPr>
            <a:r>
              <a:rPr lang="tr-TR" dirty="0"/>
              <a:t>         OTOİMMUN HEMOLİTİK ANEMİ------4 PUAN</a:t>
            </a:r>
          </a:p>
        </p:txBody>
      </p:sp>
    </p:spTree>
    <p:extLst>
      <p:ext uri="{BB962C8B-B14F-4D97-AF65-F5344CB8AC3E}">
        <p14:creationId xmlns:p14="http://schemas.microsoft.com/office/powerpoint/2010/main" val="20989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60EDE-FECB-4CE2-A3BE-BA48C03A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AFF25C-08C7-432D-9BD8-74BBBAED7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SİSTEMİK LUPUSA YAKLAŞIM HAKKINDA BİLGİ VERMEK</a:t>
            </a:r>
          </a:p>
        </p:txBody>
      </p:sp>
    </p:spTree>
    <p:extLst>
      <p:ext uri="{BB962C8B-B14F-4D97-AF65-F5344CB8AC3E}">
        <p14:creationId xmlns:p14="http://schemas.microsoft.com/office/powerpoint/2010/main" val="209760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EDAC31-55C3-417F-AC2B-0AC90DA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F03A26-9F8C-4352-80BE-1D25E1BC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  NÖROPSİKİYATRİK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 DELİRYUM-----2 PUAN</a:t>
            </a:r>
          </a:p>
          <a:p>
            <a:pPr marL="0" indent="0">
              <a:buNone/>
            </a:pPr>
            <a:r>
              <a:rPr lang="tr-TR" dirty="0"/>
              <a:t>                PSİKOZ------3 PUAN</a:t>
            </a:r>
          </a:p>
          <a:p>
            <a:pPr marL="0" indent="0">
              <a:buNone/>
            </a:pPr>
            <a:r>
              <a:rPr lang="tr-TR" dirty="0"/>
              <a:t>                STROKE-----5 PUAN</a:t>
            </a:r>
          </a:p>
        </p:txBody>
      </p:sp>
    </p:spTree>
    <p:extLst>
      <p:ext uri="{BB962C8B-B14F-4D97-AF65-F5344CB8AC3E}">
        <p14:creationId xmlns:p14="http://schemas.microsoft.com/office/powerpoint/2010/main" val="356695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29DF8D-D7F1-4C35-9C59-6A6C7117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951DFB-6E79-4314-AE76-A01258B0A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 MUKOKUTANÖZ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</a:t>
            </a:r>
            <a:r>
              <a:rPr lang="tr-TR" dirty="0" err="1"/>
              <a:t>Skar</a:t>
            </a:r>
            <a:r>
              <a:rPr lang="tr-TR" dirty="0"/>
              <a:t> Bırakmayan </a:t>
            </a:r>
            <a:r>
              <a:rPr lang="tr-TR" dirty="0" err="1"/>
              <a:t>Alopesi</a:t>
            </a:r>
            <a:r>
              <a:rPr lang="tr-TR" dirty="0"/>
              <a:t>----2 puan</a:t>
            </a:r>
          </a:p>
          <a:p>
            <a:pPr marL="0" indent="0">
              <a:buNone/>
            </a:pPr>
            <a:r>
              <a:rPr lang="tr-TR" dirty="0"/>
              <a:t>       Oral Aft----2 puan</a:t>
            </a:r>
          </a:p>
          <a:p>
            <a:pPr marL="0" indent="0">
              <a:buNone/>
            </a:pPr>
            <a:r>
              <a:rPr lang="tr-TR" dirty="0"/>
              <a:t>       </a:t>
            </a:r>
            <a:r>
              <a:rPr lang="tr-TR" dirty="0" err="1"/>
              <a:t>Subakut</a:t>
            </a:r>
            <a:r>
              <a:rPr lang="tr-TR" dirty="0"/>
              <a:t> </a:t>
            </a:r>
            <a:r>
              <a:rPr lang="tr-TR" dirty="0" err="1"/>
              <a:t>Kutanöz</a:t>
            </a:r>
            <a:r>
              <a:rPr lang="tr-TR" dirty="0"/>
              <a:t> </a:t>
            </a:r>
            <a:r>
              <a:rPr lang="tr-TR" dirty="0" err="1"/>
              <a:t>Lupus</a:t>
            </a:r>
            <a:r>
              <a:rPr lang="tr-TR" dirty="0"/>
              <a:t> veya </a:t>
            </a:r>
            <a:r>
              <a:rPr lang="tr-TR" dirty="0" err="1"/>
              <a:t>Diskoid</a:t>
            </a:r>
            <a:r>
              <a:rPr lang="tr-TR" dirty="0"/>
              <a:t> </a:t>
            </a:r>
            <a:r>
              <a:rPr lang="tr-TR" dirty="0" err="1"/>
              <a:t>Rash</a:t>
            </a:r>
            <a:r>
              <a:rPr lang="tr-TR" dirty="0"/>
              <a:t>----4 puan</a:t>
            </a:r>
          </a:p>
          <a:p>
            <a:pPr marL="0" indent="0">
              <a:buNone/>
            </a:pPr>
            <a:r>
              <a:rPr lang="tr-TR" dirty="0"/>
              <a:t>       Akut </a:t>
            </a:r>
            <a:r>
              <a:rPr lang="tr-TR" dirty="0" err="1"/>
              <a:t>Kutanöz</a:t>
            </a:r>
            <a:r>
              <a:rPr lang="tr-TR" dirty="0"/>
              <a:t> </a:t>
            </a:r>
            <a:r>
              <a:rPr lang="tr-TR" dirty="0" err="1"/>
              <a:t>Rash</a:t>
            </a:r>
            <a:r>
              <a:rPr lang="tr-TR" dirty="0"/>
              <a:t>-----6 puan</a:t>
            </a:r>
          </a:p>
        </p:txBody>
      </p:sp>
    </p:spTree>
    <p:extLst>
      <p:ext uri="{BB962C8B-B14F-4D97-AF65-F5344CB8AC3E}">
        <p14:creationId xmlns:p14="http://schemas.microsoft.com/office/powerpoint/2010/main" val="423835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206B8E-0BE1-4967-9A61-9E9EFB6C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CABA03-FB36-4025-8DB6-FB90D79AD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SEROZAL 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PLEVRAL VEYA PERİKARDİYAL EFFÜZYON-------5 PUAN</a:t>
            </a:r>
          </a:p>
          <a:p>
            <a:pPr marL="0" indent="0">
              <a:buNone/>
            </a:pPr>
            <a:r>
              <a:rPr lang="tr-TR" dirty="0"/>
              <a:t>     AKUT PERİKARDİT----6 PUAN</a:t>
            </a:r>
          </a:p>
        </p:txBody>
      </p:sp>
    </p:spTree>
    <p:extLst>
      <p:ext uri="{BB962C8B-B14F-4D97-AF65-F5344CB8AC3E}">
        <p14:creationId xmlns:p14="http://schemas.microsoft.com/office/powerpoint/2010/main" val="185307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21BDA3-E658-4CC3-AFEA-CB468024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5AF40F-6229-4A2B-8AD5-48A9D8470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KAS İSKELET SİSTEMİ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EKLEM TUTULUMU-----6 PUAN</a:t>
            </a:r>
          </a:p>
        </p:txBody>
      </p:sp>
    </p:spTree>
    <p:extLst>
      <p:ext uri="{BB962C8B-B14F-4D97-AF65-F5344CB8AC3E}">
        <p14:creationId xmlns:p14="http://schemas.microsoft.com/office/powerpoint/2010/main" val="5281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ECC086-B3EA-4F4B-B38A-D95BE522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42F7D6-1B98-4D17-91A4-C31A8BC0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RENAL TUTULUM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err="1"/>
              <a:t>Proteinüri</a:t>
            </a:r>
            <a:r>
              <a:rPr lang="tr-TR" dirty="0"/>
              <a:t> 0.5 gr üzeri/24 saat-------4 puan*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err="1"/>
              <a:t>Renal</a:t>
            </a:r>
            <a:r>
              <a:rPr lang="tr-TR" dirty="0"/>
              <a:t> Biyopsi Evre 2 veya 5 </a:t>
            </a:r>
            <a:r>
              <a:rPr lang="tr-TR" dirty="0" err="1"/>
              <a:t>Lupus</a:t>
            </a:r>
            <a:r>
              <a:rPr lang="tr-TR" dirty="0"/>
              <a:t> Nefriti----8 puan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err="1"/>
              <a:t>Renal</a:t>
            </a:r>
            <a:r>
              <a:rPr lang="tr-TR" dirty="0"/>
              <a:t> Biyopsi Evre 3 veya 4 </a:t>
            </a:r>
            <a:r>
              <a:rPr lang="tr-TR" dirty="0" err="1"/>
              <a:t>Lupus</a:t>
            </a:r>
            <a:r>
              <a:rPr lang="tr-TR" dirty="0"/>
              <a:t> Nefriti-----10 puan</a:t>
            </a:r>
          </a:p>
        </p:txBody>
      </p:sp>
    </p:spTree>
    <p:extLst>
      <p:ext uri="{BB962C8B-B14F-4D97-AF65-F5344CB8AC3E}">
        <p14:creationId xmlns:p14="http://schemas.microsoft.com/office/powerpoint/2010/main" val="60774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9D13C7-1D2E-405C-8E45-C2131577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6A4E6E-8ECB-4895-B535-195E02F1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İMMUNOLOJİK KRİTERLER</a:t>
            </a:r>
          </a:p>
          <a:p>
            <a:pPr marL="0" indent="0">
              <a:buNone/>
            </a:pPr>
            <a:r>
              <a:rPr lang="tr-TR" dirty="0"/>
              <a:t>   </a:t>
            </a:r>
          </a:p>
          <a:p>
            <a:pPr marL="0" indent="0">
              <a:buNone/>
            </a:pPr>
            <a:r>
              <a:rPr lang="tr-TR" dirty="0"/>
              <a:t>  ANTİFOSFOLİPİD ANTİKORLAR-----2 PUAN</a:t>
            </a:r>
          </a:p>
          <a:p>
            <a:pPr marL="0" indent="0">
              <a:buNone/>
            </a:pPr>
            <a:r>
              <a:rPr lang="tr-TR" sz="2000" dirty="0"/>
              <a:t>         </a:t>
            </a:r>
            <a:r>
              <a:rPr lang="tr-TR" sz="2000" dirty="0" err="1"/>
              <a:t>Antikardiyolipin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         Antibeta2 </a:t>
            </a:r>
            <a:r>
              <a:rPr lang="tr-TR" sz="2000" dirty="0" err="1"/>
              <a:t>glikoprotein</a:t>
            </a:r>
            <a:r>
              <a:rPr lang="tr-TR" sz="2000" dirty="0"/>
              <a:t> 1</a:t>
            </a:r>
          </a:p>
          <a:p>
            <a:pPr marL="0" indent="0">
              <a:buNone/>
            </a:pPr>
            <a:r>
              <a:rPr lang="tr-TR" sz="2000" dirty="0"/>
              <a:t>         </a:t>
            </a:r>
            <a:r>
              <a:rPr lang="tr-TR" sz="2000" dirty="0" err="1"/>
              <a:t>Lupus</a:t>
            </a:r>
            <a:r>
              <a:rPr lang="tr-TR" sz="2000" dirty="0"/>
              <a:t> </a:t>
            </a:r>
            <a:r>
              <a:rPr lang="tr-TR" sz="2000" dirty="0" err="1"/>
              <a:t>Antikoagülanı</a:t>
            </a:r>
            <a:endParaRPr lang="tr-TR" sz="2000" dirty="0"/>
          </a:p>
          <a:p>
            <a:pPr marL="0" indent="0">
              <a:buNone/>
            </a:pPr>
            <a:r>
              <a:rPr lang="tr-TR" dirty="0"/>
              <a:t>   KOMPLEMAN DÜŞÜKLÜĞÜ</a:t>
            </a:r>
          </a:p>
          <a:p>
            <a:pPr marL="0" indent="0">
              <a:buNone/>
            </a:pPr>
            <a:r>
              <a:rPr lang="tr-TR" sz="2000" dirty="0"/>
              <a:t>   C3 ya da C4 düşüklüğü----3 puan</a:t>
            </a:r>
          </a:p>
          <a:p>
            <a:pPr marL="0" indent="0">
              <a:buNone/>
            </a:pPr>
            <a:r>
              <a:rPr lang="tr-TR" sz="2000" dirty="0"/>
              <a:t>   C3 ve C4 düşüklüğü----4 puan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714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5D8E7B-8429-4342-94F3-3569E00A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TANI KRİTERLERİ-2019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F20FC-C937-48E7-978B-133A84F4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İMMUNOLOJİK KRİTERLER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SPESİFİK ANTİKORLAR</a:t>
            </a:r>
          </a:p>
          <a:p>
            <a:pPr marL="0" indent="0">
              <a:buNone/>
            </a:pPr>
            <a:r>
              <a:rPr lang="tr-TR" dirty="0"/>
              <a:t>     Anti </a:t>
            </a:r>
            <a:r>
              <a:rPr lang="tr-TR" dirty="0" err="1"/>
              <a:t>ds</a:t>
            </a:r>
            <a:r>
              <a:rPr lang="tr-TR" dirty="0"/>
              <a:t>-DNA veya anti-</a:t>
            </a:r>
            <a:r>
              <a:rPr lang="tr-TR" dirty="0" err="1"/>
              <a:t>Sm</a:t>
            </a:r>
            <a:r>
              <a:rPr lang="tr-TR" dirty="0"/>
              <a:t>------6 puan</a:t>
            </a:r>
          </a:p>
        </p:txBody>
      </p:sp>
    </p:spTree>
    <p:extLst>
      <p:ext uri="{BB962C8B-B14F-4D97-AF65-F5344CB8AC3E}">
        <p14:creationId xmlns:p14="http://schemas.microsoft.com/office/powerpoint/2010/main" val="1673813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000AEF-DD3E-4E80-9937-1F2C158A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KLİNİK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D13070-CC77-4548-9996-E9803CD0F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8466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EF9A1B-CEDF-4ED3-87C2-42A880A5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8" y="0"/>
            <a:ext cx="746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9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AF64A0-1E1B-4C6C-84FC-88C357FE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GENEL 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FF8CD2-F4AC-4335-8B8D-FB943AA2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Halsizlik, yorgunluk, ateş ve kilo kaybı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Hastalığın başlangıcında ve aktivasyon dönemlerinde belirgindir,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Hastaların yaklaşık %80’inde ateş vardır;</a:t>
            </a:r>
          </a:p>
          <a:p>
            <a:pPr marL="0" indent="0">
              <a:buNone/>
            </a:pPr>
            <a:r>
              <a:rPr lang="tr-TR" dirty="0"/>
              <a:t>hastalık aktivasyonunun habercisidir ve uygun tedavi verilinceye kadar devam eder.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600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2007B2-5245-4FE5-8EBF-1E38A382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2D4A32-BB27-454B-A395-BA476DE0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SLE’yi</a:t>
            </a:r>
            <a:r>
              <a:rPr lang="tr-TR" dirty="0"/>
              <a:t> tanımlayabilmek</a:t>
            </a:r>
          </a:p>
          <a:p>
            <a:r>
              <a:rPr lang="tr-TR" dirty="0"/>
              <a:t>SLE </a:t>
            </a:r>
            <a:r>
              <a:rPr lang="tr-TR" dirty="0" err="1"/>
              <a:t>immünopatogenezi</a:t>
            </a:r>
            <a:r>
              <a:rPr lang="tr-TR" dirty="0"/>
              <a:t> hakkında fikir sahibi olmak</a:t>
            </a:r>
          </a:p>
          <a:p>
            <a:r>
              <a:rPr lang="tr-TR" dirty="0"/>
              <a:t>SLE risk faktörlerini açıklayabilmek</a:t>
            </a:r>
          </a:p>
          <a:p>
            <a:r>
              <a:rPr lang="tr-TR" dirty="0"/>
              <a:t>SLE klinik ve laboratuvar bulgularını sayabilmek</a:t>
            </a:r>
          </a:p>
          <a:p>
            <a:r>
              <a:rPr lang="tr-TR" dirty="0"/>
              <a:t>Gebelikte </a:t>
            </a:r>
            <a:r>
              <a:rPr lang="tr-TR" dirty="0" err="1"/>
              <a:t>lupus</a:t>
            </a:r>
            <a:r>
              <a:rPr lang="tr-TR" dirty="0"/>
              <a:t> açısından bilgi sahibi olabilmek</a:t>
            </a:r>
          </a:p>
          <a:p>
            <a:r>
              <a:rPr lang="tr-TR" dirty="0"/>
              <a:t>Tedavi algoritmaları hakkında fikir edinmek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3710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09D6BD-62DF-47D4-94FE-A9992DC9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MUKOKUTANÖZ 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88AB08-CCDF-4AB3-A678-2ECCA92EF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%90 dan fazla hastada</a:t>
            </a:r>
          </a:p>
          <a:p>
            <a:pPr marL="0" indent="0">
              <a:buNone/>
            </a:pPr>
            <a:r>
              <a:rPr lang="tr-TR" dirty="0"/>
              <a:t>  </a:t>
            </a:r>
          </a:p>
          <a:p>
            <a:pPr marL="0" indent="0">
              <a:buNone/>
            </a:pPr>
            <a:r>
              <a:rPr lang="tr-TR" i="1" u="sng" dirty="0"/>
              <a:t>Akut </a:t>
            </a:r>
            <a:r>
              <a:rPr lang="tr-TR" i="1" u="sng" dirty="0" err="1"/>
              <a:t>Kutanöz</a:t>
            </a:r>
            <a:r>
              <a:rPr lang="tr-TR" i="1" u="sng" dirty="0"/>
              <a:t> LE:</a:t>
            </a:r>
          </a:p>
          <a:p>
            <a:pPr marL="0" indent="0">
              <a:buNone/>
            </a:pPr>
            <a:r>
              <a:rPr lang="tr-TR" sz="2000" dirty="0"/>
              <a:t> Lokalize Form:   </a:t>
            </a:r>
            <a:r>
              <a:rPr lang="tr-TR" sz="2000" dirty="0" err="1"/>
              <a:t>Malar</a:t>
            </a:r>
            <a:r>
              <a:rPr lang="tr-TR" sz="2000" dirty="0"/>
              <a:t> </a:t>
            </a:r>
            <a:r>
              <a:rPr lang="tr-TR" sz="2000" dirty="0" err="1"/>
              <a:t>Raş</a:t>
            </a:r>
            <a:r>
              <a:rPr lang="tr-TR" sz="2000" dirty="0"/>
              <a:t>(yaklaşık 1/3 hastada)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err="1"/>
              <a:t>Jeneralize</a:t>
            </a:r>
            <a:r>
              <a:rPr lang="tr-TR" sz="2000" dirty="0"/>
              <a:t> Form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%50’den fazlasında </a:t>
            </a:r>
            <a:r>
              <a:rPr lang="tr-TR" sz="2000" dirty="0" err="1"/>
              <a:t>fotosensitivite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    Güneş ışınları ile cilt lezyonlarında artış yanında sistemik bulgularda da artış!!!!</a:t>
            </a:r>
          </a:p>
        </p:txBody>
      </p:sp>
    </p:spTree>
    <p:extLst>
      <p:ext uri="{BB962C8B-B14F-4D97-AF65-F5344CB8AC3E}">
        <p14:creationId xmlns:p14="http://schemas.microsoft.com/office/powerpoint/2010/main" val="3736862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750B6BA-90C2-4B09-BF87-229B64E26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9" y="238540"/>
            <a:ext cx="5361495" cy="36973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2FC54B1-57AD-46DE-A9CE-7C06B587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40" y="2440353"/>
            <a:ext cx="5291787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76D53B-3F43-4488-9CB2-62B17234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MUKOKUTANÖZ 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6E42E-F08D-4273-B1C7-A0B351D3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  <a:r>
              <a:rPr lang="tr-TR" i="1" u="sng" dirty="0" err="1"/>
              <a:t>Subakut</a:t>
            </a:r>
            <a:r>
              <a:rPr lang="tr-TR" i="1" u="sng" dirty="0"/>
              <a:t> </a:t>
            </a:r>
            <a:r>
              <a:rPr lang="tr-TR" i="1" u="sng" dirty="0" err="1"/>
              <a:t>Kutanöz</a:t>
            </a:r>
            <a:r>
              <a:rPr lang="tr-TR" i="1" u="sng" dirty="0"/>
              <a:t> </a:t>
            </a:r>
            <a:r>
              <a:rPr lang="tr-TR" i="1" u="sng" dirty="0" err="1"/>
              <a:t>Lupus</a:t>
            </a:r>
            <a:r>
              <a:rPr lang="tr-TR" i="1" u="sng" dirty="0"/>
              <a:t>:</a:t>
            </a:r>
          </a:p>
          <a:p>
            <a:pPr marL="0" indent="0">
              <a:buNone/>
            </a:pPr>
            <a:r>
              <a:rPr lang="tr-TR" sz="2000" dirty="0"/>
              <a:t>Özellikle üst gövde gibi cildin güneşe maruz kalan alanlarında;</a:t>
            </a:r>
          </a:p>
          <a:p>
            <a:pPr marL="0" indent="0">
              <a:buNone/>
            </a:pPr>
            <a:r>
              <a:rPr lang="tr-TR" sz="2000" dirty="0"/>
              <a:t>‘halka şeklinde-------</a:t>
            </a:r>
            <a:r>
              <a:rPr lang="tr-TR" sz="2000" dirty="0" err="1"/>
              <a:t>eritema</a:t>
            </a:r>
            <a:r>
              <a:rPr lang="tr-TR" sz="2000" dirty="0"/>
              <a:t> </a:t>
            </a:r>
            <a:r>
              <a:rPr lang="tr-TR" sz="2000" dirty="0" err="1"/>
              <a:t>annulare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                          veya </a:t>
            </a:r>
          </a:p>
          <a:p>
            <a:pPr marL="0" indent="0">
              <a:buNone/>
            </a:pPr>
            <a:r>
              <a:rPr lang="tr-TR" sz="2000" dirty="0" err="1"/>
              <a:t>papüloskuamöz</a:t>
            </a:r>
            <a:r>
              <a:rPr lang="tr-TR" sz="2000" dirty="0"/>
              <a:t> lezyonlar şeklinde------</a:t>
            </a:r>
            <a:r>
              <a:rPr lang="tr-TR" sz="2000" dirty="0" err="1"/>
              <a:t>psöriazis</a:t>
            </a:r>
            <a:r>
              <a:rPr lang="tr-TR" sz="2000" dirty="0"/>
              <a:t>, liken </a:t>
            </a:r>
            <a:r>
              <a:rPr lang="tr-TR" sz="2000" dirty="0" err="1"/>
              <a:t>planus</a:t>
            </a:r>
            <a:r>
              <a:rPr lang="tr-TR" sz="2000" dirty="0"/>
              <a:t>’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%70’i Anti-</a:t>
            </a:r>
            <a:r>
              <a:rPr lang="tr-TR" sz="2000" dirty="0" err="1"/>
              <a:t>Ro</a:t>
            </a:r>
            <a:r>
              <a:rPr lang="tr-TR" sz="2000" dirty="0"/>
              <a:t>+</a:t>
            </a:r>
          </a:p>
          <a:p>
            <a:pPr marL="0" indent="0">
              <a:buNone/>
            </a:pPr>
            <a:r>
              <a:rPr lang="tr-TR" sz="2000" dirty="0" err="1"/>
              <a:t>Skarlaşmaz</a:t>
            </a:r>
            <a:endParaRPr lang="tr-TR" sz="2000" dirty="0"/>
          </a:p>
          <a:p>
            <a:pPr marL="0" indent="0">
              <a:buNone/>
            </a:pPr>
            <a:r>
              <a:rPr lang="tr-TR" sz="2000" dirty="0" err="1"/>
              <a:t>Scle’si</a:t>
            </a:r>
            <a:r>
              <a:rPr lang="tr-TR" sz="2000" dirty="0"/>
              <a:t> olan hastaların </a:t>
            </a:r>
            <a:r>
              <a:rPr lang="tr-TR" sz="2000" dirty="0" err="1"/>
              <a:t>prognozu</a:t>
            </a:r>
            <a:r>
              <a:rPr lang="tr-TR" sz="2000" dirty="0"/>
              <a:t> akut lezyonu olanlardan daha iyi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144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4E3480D-E665-47A2-A40D-A951E3625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86" y="2292624"/>
            <a:ext cx="5631796" cy="426720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DEB2BDD-FCA0-4E29-AF12-9A9812CD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67" y="94863"/>
            <a:ext cx="6663350" cy="27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9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5DC1C-3C6E-4B8E-BDDD-62F2B3A2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MUKOKUTANÖZ 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1A83C7-CC7A-4E13-86E4-B5EF477E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306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i="1" u="sng" dirty="0"/>
              <a:t>Kronik </a:t>
            </a:r>
            <a:r>
              <a:rPr lang="tr-TR" i="1" u="sng" dirty="0" err="1"/>
              <a:t>Diskoid</a:t>
            </a:r>
            <a:r>
              <a:rPr lang="tr-TR" i="1" u="sng" dirty="0"/>
              <a:t> </a:t>
            </a:r>
            <a:r>
              <a:rPr lang="tr-TR" i="1" u="sng" dirty="0" err="1"/>
              <a:t>Lupus</a:t>
            </a:r>
            <a:r>
              <a:rPr lang="tr-TR" i="1" u="sng" dirty="0"/>
              <a:t>:</a:t>
            </a:r>
          </a:p>
          <a:p>
            <a:pPr marL="0" indent="0" algn="just">
              <a:buNone/>
            </a:pPr>
            <a:r>
              <a:rPr lang="tr-TR" sz="2000" dirty="0"/>
              <a:t>Kronik bir cilt bulgusu (%10-15) veya SLE bulguları olmaksızın tek başına cilt lezyonu 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Baş-boyun, yüz, saçlı deri ve dış kulakta tek veya birden fazla lezyon</a:t>
            </a:r>
          </a:p>
          <a:p>
            <a:pPr marL="0" indent="0" algn="just">
              <a:buNone/>
            </a:pPr>
            <a:r>
              <a:rPr lang="tr-TR" sz="2000" dirty="0"/>
              <a:t> ya da</a:t>
            </a:r>
          </a:p>
          <a:p>
            <a:pPr marL="0" indent="0" algn="just">
              <a:buNone/>
            </a:pPr>
            <a:r>
              <a:rPr lang="tr-TR" sz="2000" dirty="0"/>
              <a:t>gövdenin üst kısmında ve </a:t>
            </a:r>
            <a:r>
              <a:rPr lang="tr-TR" sz="2000" dirty="0" err="1"/>
              <a:t>ekstremitelerde</a:t>
            </a:r>
            <a:r>
              <a:rPr lang="tr-TR" sz="2000" dirty="0"/>
              <a:t> de yaygın 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Saçlı deride ve sakal bölgesindeki lezyonlar kalıcı </a:t>
            </a:r>
            <a:r>
              <a:rPr lang="tr-TR" sz="2000" dirty="0" err="1"/>
              <a:t>alopesiye</a:t>
            </a:r>
            <a:r>
              <a:rPr lang="tr-TR" sz="2000" dirty="0"/>
              <a:t> yol açar!!</a:t>
            </a:r>
          </a:p>
          <a:p>
            <a:pPr marL="0" indent="0" algn="just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8375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B0B4DA-F399-469A-9AE8-01D48563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MUKOKUTANÖZ 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B07CDE-A8C1-4D5D-99A7-220C1865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3"/>
            <a:ext cx="105156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/>
              <a:t>  </a:t>
            </a:r>
            <a:r>
              <a:rPr lang="tr-TR" sz="2800" i="1" u="sng" dirty="0"/>
              <a:t>Kronik </a:t>
            </a:r>
            <a:r>
              <a:rPr lang="tr-TR" sz="2800" i="1" u="sng" dirty="0" err="1"/>
              <a:t>Diskoid</a:t>
            </a:r>
            <a:r>
              <a:rPr lang="tr-TR" sz="2800" i="1" u="sng" dirty="0"/>
              <a:t> </a:t>
            </a:r>
            <a:r>
              <a:rPr lang="tr-TR" sz="2800" i="1" u="sng" dirty="0" err="1"/>
              <a:t>Lupus</a:t>
            </a:r>
            <a:r>
              <a:rPr lang="tr-TR" sz="2800" i="1" u="sng" dirty="0"/>
              <a:t>:</a:t>
            </a:r>
          </a:p>
          <a:p>
            <a:pPr marL="0" indent="0" algn="just">
              <a:buNone/>
            </a:pPr>
            <a:r>
              <a:rPr lang="tr-TR" sz="2400" dirty="0"/>
              <a:t>Lezyon; </a:t>
            </a:r>
          </a:p>
          <a:p>
            <a:pPr algn="just"/>
            <a:r>
              <a:rPr lang="tr-TR" sz="1700" dirty="0"/>
              <a:t>oldukça iyi sınırlanmış, </a:t>
            </a:r>
          </a:p>
          <a:p>
            <a:pPr algn="just"/>
            <a:r>
              <a:rPr lang="tr-TR" sz="1700" dirty="0"/>
              <a:t>ciltten kabarık, </a:t>
            </a:r>
          </a:p>
          <a:p>
            <a:pPr algn="just"/>
            <a:r>
              <a:rPr lang="tr-TR" sz="1700" dirty="0"/>
              <a:t>morumsu, </a:t>
            </a:r>
          </a:p>
          <a:p>
            <a:pPr algn="just"/>
            <a:r>
              <a:rPr lang="tr-TR" sz="1700" dirty="0" err="1"/>
              <a:t>eritematöz</a:t>
            </a:r>
            <a:r>
              <a:rPr lang="tr-TR" sz="1700" dirty="0"/>
              <a:t> </a:t>
            </a:r>
            <a:r>
              <a:rPr lang="tr-TR" sz="1700" dirty="0" err="1"/>
              <a:t>maküller</a:t>
            </a:r>
            <a:r>
              <a:rPr lang="tr-TR" sz="1700" dirty="0"/>
              <a:t> veya plaklar şeklinde başlar, </a:t>
            </a:r>
          </a:p>
          <a:p>
            <a:pPr algn="just"/>
            <a:r>
              <a:rPr lang="tr-TR" sz="1700" dirty="0"/>
              <a:t>akut safhada ödemlidir. </a:t>
            </a:r>
          </a:p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dirty="0"/>
              <a:t>Lezyon geliştikçe; </a:t>
            </a:r>
          </a:p>
          <a:p>
            <a:pPr algn="just"/>
            <a:r>
              <a:rPr lang="tr-TR" sz="1600" dirty="0"/>
              <a:t>üzeri cilde yapışık </a:t>
            </a:r>
            <a:r>
              <a:rPr lang="tr-TR" sz="1600" dirty="0" err="1"/>
              <a:t>skuamla</a:t>
            </a:r>
            <a:r>
              <a:rPr lang="tr-TR" sz="1600" dirty="0"/>
              <a:t> örtülüdür, </a:t>
            </a:r>
          </a:p>
          <a:p>
            <a:pPr algn="just"/>
            <a:r>
              <a:rPr lang="tr-TR" sz="1600" dirty="0"/>
              <a:t>genellikle pigment kaybı ile birlikte santral </a:t>
            </a:r>
            <a:r>
              <a:rPr lang="tr-TR" sz="1600" dirty="0" err="1"/>
              <a:t>atrofi</a:t>
            </a:r>
            <a:r>
              <a:rPr lang="tr-TR" sz="1600" dirty="0"/>
              <a:t> bırakarak iyileşir. </a:t>
            </a:r>
          </a:p>
          <a:p>
            <a:pPr marL="0" indent="0" algn="just">
              <a:buNone/>
            </a:pPr>
            <a:endParaRPr lang="tr-TR" sz="28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305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9998E3-8640-419B-AA6B-D2FD568E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59" y="671629"/>
            <a:ext cx="3476531" cy="336788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C0A0762-E4AE-4448-AA88-EE6CBDDAA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65" y="646044"/>
            <a:ext cx="4003469" cy="52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E06FDE0-45E9-4333-BB09-F88CB58A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88" y="927652"/>
            <a:ext cx="5997850" cy="42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8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7F77520-634F-4D7B-866B-7040738F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02" y="0"/>
            <a:ext cx="6356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33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A55806B-4818-42D3-AD83-A71F4BF2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02" y="41184"/>
            <a:ext cx="7010537" cy="68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4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605A68-C57D-420D-B572-1CC8495E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3DCB2B-58EA-439A-8F44-E2538AF3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r>
              <a:rPr lang="tr-TR" dirty="0"/>
              <a:t>TANIM VE EPİDEMİYOLOJİ</a:t>
            </a:r>
          </a:p>
          <a:p>
            <a:r>
              <a:rPr lang="tr-TR" dirty="0"/>
              <a:t>İMMÜNOPATOLOJİ</a:t>
            </a:r>
          </a:p>
          <a:p>
            <a:r>
              <a:rPr lang="tr-TR" dirty="0"/>
              <a:t>TANI KRİTERLERİ</a:t>
            </a:r>
          </a:p>
          <a:p>
            <a:r>
              <a:rPr lang="tr-TR" dirty="0"/>
              <a:t>KLİNİK BULGULAR</a:t>
            </a:r>
          </a:p>
          <a:p>
            <a:r>
              <a:rPr lang="tr-TR" dirty="0"/>
              <a:t>LABORATUVAR BULGULARI</a:t>
            </a:r>
          </a:p>
          <a:p>
            <a:r>
              <a:rPr lang="tr-TR" dirty="0"/>
              <a:t>SEROLOJİK BULGULAR</a:t>
            </a:r>
          </a:p>
          <a:p>
            <a:r>
              <a:rPr lang="tr-TR" dirty="0"/>
              <a:t>GEBELİKTE LUPUS</a:t>
            </a:r>
          </a:p>
          <a:p>
            <a:r>
              <a:rPr lang="tr-TR" dirty="0"/>
              <a:t>ANTİFOSFOLİPİD SENDROMU VE LUPUS</a:t>
            </a:r>
          </a:p>
          <a:p>
            <a:r>
              <a:rPr lang="tr-TR" dirty="0"/>
              <a:t>TEDAVİ MODALİTELERİ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7517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B196CB-AC63-4130-8B13-6F132F6C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8" y="0"/>
            <a:ext cx="8850547" cy="364214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5ADCCDA-30D7-4E22-87BE-130DEF67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86" y="3642149"/>
            <a:ext cx="3950550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5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D329EC6-9381-47CF-BEC0-E3BB7D00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79" y="159026"/>
            <a:ext cx="8858343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5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F3CF4DE-2DB7-4B64-AA71-F4F1CD13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87" y="392984"/>
            <a:ext cx="6011403" cy="58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1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4DEA8E8-D2B1-4E4D-A18C-A5A4E4A4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2" y="781878"/>
            <a:ext cx="8013456" cy="54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70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AB54455-11F6-4D08-81CB-73C2B9CE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65" y="752061"/>
            <a:ext cx="5009322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1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2C483C7-6584-4E67-8A85-65EF42E33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86" y="914400"/>
            <a:ext cx="687584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09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7E8513-0905-48DA-80AF-1FA2849C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28"/>
            <a:ext cx="6482281" cy="278846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2CF1821-6D8D-4AB2-BBE3-F2FAAC563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18" y="3760305"/>
            <a:ext cx="6519426" cy="29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2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8FFE69-05BF-4343-A5AB-4D006873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352528"/>
            <a:ext cx="10515600" cy="657018"/>
          </a:xfrm>
        </p:spPr>
        <p:txBody>
          <a:bodyPr>
            <a:normAutofit fontScale="90000"/>
          </a:bodyPr>
          <a:lstStyle/>
          <a:p>
            <a:br>
              <a:rPr lang="tr-TR" sz="2800" dirty="0"/>
            </a:br>
            <a:br>
              <a:rPr lang="tr-TR" sz="2800" dirty="0"/>
            </a:br>
            <a:r>
              <a:rPr lang="tr-TR" sz="2800" dirty="0"/>
              <a:t>KAS-İSKELET SİSTEMİ BELİRTİLERİ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64ED48-FD4D-44B7-ADBF-1B289CB5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0"/>
            <a:ext cx="10515600" cy="5339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    Genellikle lupusun ilk belirtisi!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000" b="1" i="1" dirty="0" err="1"/>
              <a:t>Poliartiküler</a:t>
            </a:r>
            <a:r>
              <a:rPr lang="tr-TR" sz="2000" b="1" i="1" dirty="0"/>
              <a:t>, </a:t>
            </a:r>
          </a:p>
          <a:p>
            <a:r>
              <a:rPr lang="tr-TR" sz="2000" b="1" i="1" dirty="0"/>
              <a:t>simetrik, </a:t>
            </a:r>
          </a:p>
          <a:p>
            <a:r>
              <a:rPr lang="tr-TR" sz="2000" b="1" i="1" dirty="0"/>
              <a:t>gezici </a:t>
            </a:r>
            <a:r>
              <a:rPr lang="tr-TR" sz="2000" b="1" i="1" dirty="0" err="1"/>
              <a:t>artralji</a:t>
            </a:r>
            <a:r>
              <a:rPr lang="tr-TR" sz="2000" b="1" i="1" dirty="0"/>
              <a:t> (% 90) veya  </a:t>
            </a:r>
            <a:r>
              <a:rPr lang="tr-TR" sz="2000" b="1" i="1" dirty="0" err="1"/>
              <a:t>poliartrit</a:t>
            </a:r>
            <a:r>
              <a:rPr lang="tr-TR" sz="2000" b="1" i="1" dirty="0"/>
              <a:t> (% 70</a:t>
            </a:r>
            <a:r>
              <a:rPr lang="tr-TR" sz="2400" b="1" i="1" dirty="0"/>
              <a:t>)</a:t>
            </a:r>
          </a:p>
          <a:p>
            <a:endParaRPr lang="tr-TR" sz="2400" dirty="0"/>
          </a:p>
          <a:p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/>
              <a:t>Proksimal</a:t>
            </a:r>
            <a:r>
              <a:rPr lang="tr-TR" sz="2000" dirty="0"/>
              <a:t> </a:t>
            </a:r>
            <a:r>
              <a:rPr lang="tr-TR" sz="2000" dirty="0" err="1"/>
              <a:t>interfalangiyal</a:t>
            </a:r>
            <a:r>
              <a:rPr lang="tr-TR" sz="20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/>
              <a:t>metakarpo-falangiyal</a:t>
            </a:r>
            <a:r>
              <a:rPr lang="tr-TR" sz="2000" dirty="0"/>
              <a:t> eklemler,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/>
              <a:t>el bileği,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/>
              <a:t>dirsek ve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/>
              <a:t>ayak bileklerini etkiler.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93248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9FAB2D-90DA-4E75-B678-7A8C9BE8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KAS-İSKELET SİSTEMİ BELİRTİLERİ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D04666-F969-49E8-B696-D53AEDA7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0355"/>
          </a:xfrm>
        </p:spPr>
        <p:txBody>
          <a:bodyPr/>
          <a:lstStyle/>
          <a:p>
            <a:pPr marL="0" indent="0">
              <a:buNone/>
            </a:pPr>
            <a:r>
              <a:rPr lang="tr-TR" sz="2200" dirty="0"/>
              <a:t>  </a:t>
            </a:r>
            <a:r>
              <a:rPr lang="tr-TR" sz="2200" dirty="0" err="1"/>
              <a:t>Artrit</a:t>
            </a:r>
            <a:r>
              <a:rPr lang="tr-TR" sz="2200" dirty="0"/>
              <a:t>;  </a:t>
            </a:r>
            <a:r>
              <a:rPr lang="tr-TR" sz="2000" i="1" dirty="0"/>
              <a:t>sıklıkla geçici, </a:t>
            </a:r>
          </a:p>
          <a:p>
            <a:pPr marL="0" indent="0">
              <a:buNone/>
            </a:pPr>
            <a:r>
              <a:rPr lang="tr-TR" sz="2000" i="1" dirty="0"/>
              <a:t>                bazen kronikleşebilir </a:t>
            </a:r>
          </a:p>
          <a:p>
            <a:pPr marL="0" indent="0">
              <a:buNone/>
            </a:pPr>
            <a:r>
              <a:rPr lang="tr-TR" sz="2000" i="1" dirty="0"/>
              <a:t>                ama </a:t>
            </a:r>
            <a:r>
              <a:rPr lang="tr-TR" sz="2000" i="1" dirty="0" err="1"/>
              <a:t>eroziv</a:t>
            </a:r>
            <a:r>
              <a:rPr lang="tr-TR" sz="2000" i="1" dirty="0"/>
              <a:t> değişiklikler genellikle bulunmaz.</a:t>
            </a:r>
          </a:p>
          <a:p>
            <a:endParaRPr lang="tr-TR" sz="2000" dirty="0"/>
          </a:p>
          <a:p>
            <a:endParaRPr lang="tr-TR" sz="2000" dirty="0"/>
          </a:p>
          <a:p>
            <a:pPr marL="0" indent="0" algn="l">
              <a:buNone/>
            </a:pPr>
            <a:endParaRPr lang="tr-TR" sz="1800" b="1" i="0" u="none" strike="noStrike" baseline="0" dirty="0">
              <a:latin typeface="Times-Roman"/>
            </a:endParaRPr>
          </a:p>
          <a:p>
            <a:pPr marL="0" indent="0" algn="l">
              <a:buNone/>
            </a:pPr>
            <a:r>
              <a:rPr lang="nn-NO" sz="1800" b="1" i="0" u="none" strike="noStrike" baseline="0" dirty="0">
                <a:latin typeface="Times-Roman"/>
              </a:rPr>
              <a:t>Ancak %1-15 vakada kuğu boynu deformitesi,</a:t>
            </a:r>
            <a:r>
              <a:rPr lang="tr-TR" sz="1800" b="1" i="0" u="none" strike="noStrike" baseline="0" dirty="0">
                <a:latin typeface="Times-Roman"/>
              </a:rPr>
              <a:t> </a:t>
            </a:r>
            <a:r>
              <a:rPr lang="tr-TR" sz="1800" b="1" i="0" u="none" strike="noStrike" baseline="0" dirty="0" err="1">
                <a:latin typeface="Times-Roman"/>
              </a:rPr>
              <a:t>ulnar</a:t>
            </a:r>
            <a:r>
              <a:rPr lang="tr-TR" sz="1800" b="1" i="0" u="none" strike="noStrike" baseline="0" dirty="0">
                <a:latin typeface="Times-Roman"/>
              </a:rPr>
              <a:t> </a:t>
            </a:r>
            <a:r>
              <a:rPr lang="tr-TR" sz="1800" b="1" i="0" u="none" strike="noStrike" baseline="0" dirty="0" err="1">
                <a:latin typeface="Times-Roman"/>
              </a:rPr>
              <a:t>deviasyon</a:t>
            </a:r>
            <a:r>
              <a:rPr lang="tr-TR" sz="1800" b="1" i="0" u="none" strike="noStrike" baseline="0" dirty="0">
                <a:latin typeface="Times-Roman"/>
              </a:rPr>
              <a:t>, </a:t>
            </a:r>
            <a:r>
              <a:rPr lang="tr-TR" sz="1800" b="1" i="0" u="none" strike="noStrike" baseline="0" dirty="0" err="1">
                <a:latin typeface="Times-Roman"/>
              </a:rPr>
              <a:t>subluksasyon</a:t>
            </a:r>
            <a:r>
              <a:rPr lang="tr-TR" sz="1800" b="1" i="0" u="none" strike="noStrike" baseline="0" dirty="0">
                <a:latin typeface="Times-Roman"/>
              </a:rPr>
              <a:t> ve </a:t>
            </a:r>
            <a:r>
              <a:rPr lang="tr-TR" sz="1800" b="1" i="0" u="none" strike="noStrike" baseline="0" dirty="0" err="1">
                <a:latin typeface="Times-Roman"/>
              </a:rPr>
              <a:t>kontraktür</a:t>
            </a:r>
            <a:r>
              <a:rPr lang="tr-TR" sz="1800" b="1" dirty="0">
                <a:latin typeface="Times-Roman"/>
              </a:rPr>
              <a:t> </a:t>
            </a:r>
            <a:r>
              <a:rPr lang="tr-TR" sz="1800" b="1" i="0" u="none" strike="noStrike" baseline="0" dirty="0">
                <a:latin typeface="Times-Roman"/>
              </a:rPr>
              <a:t>gibi klinik deformasyonlar görülebilir. Elin küçük eklemlerindeki </a:t>
            </a:r>
            <a:r>
              <a:rPr lang="tr-TR" sz="1800" b="1" i="0" u="none" strike="noStrike" baseline="0" dirty="0" err="1">
                <a:latin typeface="Times-Roman"/>
              </a:rPr>
              <a:t>subluksasyonlar</a:t>
            </a:r>
            <a:r>
              <a:rPr lang="tr-TR" sz="1800" b="1" i="0" u="none" strike="noStrike" baseline="0" dirty="0">
                <a:latin typeface="Times-Roman"/>
              </a:rPr>
              <a:t>, başlangıçta geri dönüşümlüdür, ancak sonraları sabit hâle gelebilirler. </a:t>
            </a:r>
            <a:r>
              <a:rPr lang="tr-TR" sz="1800" b="1" i="0" u="none" strike="noStrike" baseline="0" dirty="0" err="1">
                <a:latin typeface="Times-Roman"/>
              </a:rPr>
              <a:t>Erozyone</a:t>
            </a:r>
            <a:r>
              <a:rPr lang="tr-TR" sz="1800" b="1" i="0" u="none" strike="noStrike" baseline="0" dirty="0">
                <a:latin typeface="Times-Roman"/>
              </a:rPr>
              <a:t> olmayan ama şekil bozukluğu olan bu </a:t>
            </a:r>
            <a:r>
              <a:rPr lang="tr-TR" sz="1800" b="1" i="0" u="none" strike="noStrike" baseline="0" dirty="0" err="1">
                <a:latin typeface="Times-Roman"/>
              </a:rPr>
              <a:t>paterne</a:t>
            </a:r>
            <a:r>
              <a:rPr lang="tr-TR" sz="1800" b="1" i="0" u="none" strike="noStrike" baseline="0" dirty="0">
                <a:latin typeface="Times-Roman"/>
              </a:rPr>
              <a:t> “</a:t>
            </a:r>
            <a:r>
              <a:rPr lang="tr-TR" sz="1800" b="1" i="0" u="none" strike="noStrike" baseline="0" dirty="0" err="1">
                <a:latin typeface="Times-Roman"/>
              </a:rPr>
              <a:t>Jaccoud</a:t>
            </a:r>
            <a:r>
              <a:rPr lang="tr-TR" sz="1800" b="1" i="0" u="none" strike="noStrike" baseline="0" dirty="0">
                <a:latin typeface="Times-Roman"/>
              </a:rPr>
              <a:t> </a:t>
            </a:r>
            <a:r>
              <a:rPr lang="tr-TR" sz="1800" b="1" i="0" u="none" strike="noStrike" baseline="0" dirty="0" err="1">
                <a:latin typeface="Times-Roman"/>
              </a:rPr>
              <a:t>artriti</a:t>
            </a:r>
            <a:r>
              <a:rPr lang="tr-TR" sz="1800" b="1" i="0" u="none" strike="noStrike" baseline="0" dirty="0">
                <a:latin typeface="Times-Roman"/>
              </a:rPr>
              <a:t>” denir</a:t>
            </a:r>
            <a:r>
              <a:rPr lang="tr-TR" sz="1800" b="0" i="0" u="none" strike="noStrike" baseline="0" dirty="0">
                <a:latin typeface="Times-Roman"/>
              </a:rPr>
              <a:t>.</a:t>
            </a: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9304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CC8256-2EDA-4AF3-BBDE-E13D1AC9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14" y="1020418"/>
            <a:ext cx="6074449" cy="47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3B62FE-2A57-4734-AE65-6D1776911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TANIM VE EPİDEMİYOLOJİ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F8ECA1-A68A-43B1-9346-2F52F3CC4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920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BC47B59-CDDF-43C1-BACA-74D4BB12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9" y="1444489"/>
            <a:ext cx="11600519" cy="31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9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0E0138-7EC0-468B-99FB-8BBB60B3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KAS-İSKELET SİSTEMİ BELİRTİLERİ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271B18-0DC3-4519-A3B0-3A68C0675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Tenosinovit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Septik </a:t>
            </a:r>
            <a:r>
              <a:rPr lang="tr-TR" sz="2400" dirty="0" err="1"/>
              <a:t>Artrit</a:t>
            </a:r>
            <a:r>
              <a:rPr lang="tr-TR" sz="2400" dirty="0"/>
              <a:t> ve </a:t>
            </a:r>
            <a:r>
              <a:rPr lang="tr-TR" sz="2400" dirty="0" err="1"/>
              <a:t>osteonekroz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Aseptik Nekroz </a:t>
            </a:r>
          </a:p>
          <a:p>
            <a:pPr marL="0" indent="0">
              <a:buNone/>
            </a:pPr>
            <a:r>
              <a:rPr lang="tr-TR" sz="2400" dirty="0" err="1"/>
              <a:t>Miyozit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Fibromiyalji</a:t>
            </a:r>
            <a:r>
              <a:rPr lang="tr-TR" sz="2400" dirty="0"/>
              <a:t>(%5-65)</a:t>
            </a:r>
          </a:p>
        </p:txBody>
      </p:sp>
    </p:spTree>
    <p:extLst>
      <p:ext uri="{BB962C8B-B14F-4D97-AF65-F5344CB8AC3E}">
        <p14:creationId xmlns:p14="http://schemas.microsoft.com/office/powerpoint/2010/main" val="654087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768DB39-45AD-43F4-ABAC-7F3E0A90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97" y="437322"/>
            <a:ext cx="7519909" cy="55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8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B0F875-E8F2-4D24-9741-1A8F3601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RENAL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7C729F-32A3-4B01-B2BE-0331F8F65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320209"/>
          </a:xfrm>
        </p:spPr>
        <p:txBody>
          <a:bodyPr/>
          <a:lstStyle/>
          <a:p>
            <a:pPr marL="0" indent="0" algn="l">
              <a:buNone/>
            </a:pPr>
            <a:r>
              <a:rPr lang="tr-TR" sz="2400" b="0" i="0" u="none" strike="noStrike" baseline="0" dirty="0">
                <a:latin typeface="Times-Roman"/>
              </a:rPr>
              <a:t>Hastaların 2/3’ü hayatlarının herhangi bir döneminde herhangi bir evredeki böbrek tutulumu ile karşı karşıya kalabilirler. </a:t>
            </a:r>
          </a:p>
          <a:p>
            <a:pPr marL="0" indent="0" algn="l">
              <a:buNone/>
            </a:pPr>
            <a:endParaRPr lang="tr-TR" sz="18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endParaRPr lang="tr-TR" sz="1800" dirty="0">
              <a:latin typeface="Times-Roman"/>
            </a:endParaRPr>
          </a:p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Tutulum;</a:t>
            </a:r>
          </a:p>
          <a:p>
            <a:pPr marL="0" indent="0" algn="l">
              <a:buNone/>
            </a:pPr>
            <a:r>
              <a:rPr lang="tr-TR" sz="1800" b="0" i="0" u="none" strike="noStrike" baseline="0" dirty="0" err="1">
                <a:latin typeface="Times-Roman"/>
              </a:rPr>
              <a:t>asemptomatik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üriner</a:t>
            </a:r>
            <a:r>
              <a:rPr lang="tr-TR" sz="1800" b="0" i="0" u="none" strike="noStrike" baseline="0" dirty="0">
                <a:latin typeface="Times-Roman"/>
              </a:rPr>
              <a:t> anormallik------</a:t>
            </a:r>
            <a:r>
              <a:rPr lang="tr-TR" sz="1800" b="0" i="0" u="none" strike="noStrike" baseline="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1800" b="0" i="0" u="none" strike="noStrike" baseline="0" dirty="0">
                <a:latin typeface="Times-Roman"/>
              </a:rPr>
              <a:t>son dönem böbrek yetmezliği</a:t>
            </a:r>
            <a:endParaRPr lang="tr-TR" sz="1800" dirty="0">
              <a:latin typeface="Times-Roman"/>
            </a:endParaRPr>
          </a:p>
          <a:p>
            <a:pPr marL="0" indent="0" algn="l">
              <a:buNone/>
            </a:pPr>
            <a:endParaRPr lang="tr-TR" sz="18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endParaRPr lang="tr-TR" sz="1800" dirty="0">
              <a:latin typeface="Times-Roman"/>
            </a:endParaRPr>
          </a:p>
          <a:p>
            <a:pPr marL="0" indent="0" algn="l">
              <a:buNone/>
            </a:pPr>
            <a:endParaRPr lang="tr-TR" sz="18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r>
              <a:rPr lang="tr-TR" sz="1800" b="1" i="0" u="sng" strike="noStrike" baseline="0" dirty="0" err="1">
                <a:latin typeface="Times-Roman"/>
              </a:rPr>
              <a:t>Lupus</a:t>
            </a:r>
            <a:r>
              <a:rPr lang="tr-TR" sz="1800" b="1" i="0" u="sng" strike="noStrike" baseline="0" dirty="0">
                <a:latin typeface="Times-Roman"/>
              </a:rPr>
              <a:t> gelişiminde kadın cinsiyet ön planda olmasına rağmen </a:t>
            </a:r>
            <a:r>
              <a:rPr lang="tr-TR" sz="1800" b="1" i="0" u="sng" strike="noStrike" baseline="0" dirty="0" err="1">
                <a:latin typeface="Times-Roman"/>
              </a:rPr>
              <a:t>renal</a:t>
            </a:r>
            <a:r>
              <a:rPr lang="tr-TR" sz="1800" b="1" i="0" u="sng" strike="noStrike" baseline="0" dirty="0">
                <a:latin typeface="Times-Roman"/>
              </a:rPr>
              <a:t> tutulum oranı </a:t>
            </a:r>
            <a:r>
              <a:rPr lang="nb-NO" sz="1800" b="1" i="0" u="sng" strike="noStrike" baseline="0" dirty="0">
                <a:latin typeface="Times-Roman"/>
              </a:rPr>
              <a:t>her iki cinsiyette de aynıdır.</a:t>
            </a:r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2972995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FDDD6B-7699-40AF-B9AA-315BA59B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27"/>
          </a:xfrm>
        </p:spPr>
        <p:txBody>
          <a:bodyPr>
            <a:normAutofit/>
          </a:bodyPr>
          <a:lstStyle/>
          <a:p>
            <a:r>
              <a:rPr lang="tr-TR" sz="2800" dirty="0"/>
              <a:t>RENAL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16B159-F929-45D8-A04C-A296D696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835"/>
            <a:ext cx="10515600" cy="37636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İdrar bulguları ile böbrek tutulum derecesi her zaman </a:t>
            </a:r>
            <a:r>
              <a:rPr lang="tr-TR" sz="2000" b="0" i="0" u="none" strike="noStrike" baseline="0" dirty="0" err="1">
                <a:latin typeface="Times-Roman"/>
              </a:rPr>
              <a:t>korele</a:t>
            </a:r>
            <a:r>
              <a:rPr lang="tr-TR" sz="2000" b="0" i="0" u="none" strike="noStrike" baseline="0" dirty="0">
                <a:latin typeface="Times-Roman"/>
              </a:rPr>
              <a:t> değil! </a:t>
            </a:r>
          </a:p>
          <a:p>
            <a:pPr marL="0" indent="0" algn="l">
              <a:buNone/>
            </a:pPr>
            <a:endParaRPr lang="tr-TR" sz="2000" b="0" i="0" u="none" strike="noStrike" baseline="0" dirty="0">
              <a:latin typeface="Times-Roman"/>
            </a:endParaRPr>
          </a:p>
          <a:p>
            <a:pPr marL="0" indent="0">
              <a:buNone/>
            </a:pPr>
            <a:r>
              <a:rPr lang="tr-TR" sz="2000" b="0" i="0" u="none" strike="noStrike" baseline="0" dirty="0">
                <a:latin typeface="Times-Roman"/>
              </a:rPr>
              <a:t>İdrar incelemesindeki birçok bozukluk, klinik semptomlardan önce başlar. </a:t>
            </a:r>
          </a:p>
          <a:p>
            <a:pPr marL="0" indent="0">
              <a:buNone/>
            </a:pPr>
            <a:r>
              <a:rPr lang="tr-TR" sz="1400" b="0" i="1" u="none" strike="noStrike" baseline="0" dirty="0">
                <a:latin typeface="Times-Roman"/>
              </a:rPr>
              <a:t>(Belirgin </a:t>
            </a:r>
            <a:r>
              <a:rPr lang="tr-TR" sz="1400" b="0" i="1" u="none" strike="noStrike" baseline="0" dirty="0" err="1">
                <a:latin typeface="Times-Roman"/>
              </a:rPr>
              <a:t>proteinüri</a:t>
            </a:r>
            <a:r>
              <a:rPr lang="tr-TR" sz="1400" b="0" i="1" u="none" strike="noStrike" baseline="0" dirty="0">
                <a:latin typeface="Times-Roman"/>
              </a:rPr>
              <a:t> veya </a:t>
            </a:r>
            <a:r>
              <a:rPr lang="tr-TR" sz="1400" b="0" i="1" u="none" strike="noStrike" baseline="0" dirty="0" err="1">
                <a:latin typeface="Times-Roman"/>
              </a:rPr>
              <a:t>renal</a:t>
            </a:r>
            <a:r>
              <a:rPr lang="tr-TR" sz="1400" b="0" i="1" u="none" strike="noStrike" baseline="0" dirty="0">
                <a:latin typeface="Times-Roman"/>
              </a:rPr>
              <a:t> yetmezlik olmadıkça şikâyet yoktur.) </a:t>
            </a:r>
          </a:p>
          <a:p>
            <a:pPr marL="0" indent="0" algn="l">
              <a:buNone/>
            </a:pPr>
            <a:endParaRPr lang="tr-TR" sz="20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En belirgin bulgu: PROTEİNÜRİ</a:t>
            </a:r>
          </a:p>
          <a:p>
            <a:pPr marL="0" indent="0" algn="l">
              <a:buNone/>
            </a:pPr>
            <a:r>
              <a:rPr lang="tr-TR" sz="2000" b="1" i="0" u="none" strike="noStrike" baseline="0" dirty="0">
                <a:latin typeface="Times-Roman"/>
              </a:rPr>
              <a:t>24 saatlik idrarda 0,5 g’dan daha fazla </a:t>
            </a:r>
            <a:r>
              <a:rPr lang="tr-TR" sz="2000" b="1" i="0" u="none" strike="noStrike" baseline="0" dirty="0" err="1">
                <a:latin typeface="Times-Roman"/>
              </a:rPr>
              <a:t>proteinüri</a:t>
            </a:r>
            <a:r>
              <a:rPr lang="tr-TR" sz="2000" b="1" i="0" u="none" strike="noStrike" baseline="0" dirty="0">
                <a:latin typeface="Times-Roman"/>
              </a:rPr>
              <a:t> olması </a:t>
            </a:r>
          </a:p>
          <a:p>
            <a:pPr marL="0" indent="0" algn="l">
              <a:buNone/>
            </a:pPr>
            <a:endParaRPr lang="tr-TR" sz="200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382944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D28426-9F64-4245-A6DF-57A74CDF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rmAutofit/>
          </a:bodyPr>
          <a:lstStyle/>
          <a:p>
            <a:r>
              <a:rPr lang="tr-TR" sz="2800" dirty="0"/>
              <a:t>RENAL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1B7708-BD22-44D7-9265-EE4F6B92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982127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Renal</a:t>
            </a:r>
            <a:r>
              <a:rPr lang="tr-TR" dirty="0"/>
              <a:t> tutulum düşündüren bulgular;</a:t>
            </a:r>
          </a:p>
          <a:p>
            <a:pPr marL="0" indent="0">
              <a:buNone/>
            </a:pPr>
            <a:endParaRPr lang="tr-TR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dirty="0">
                <a:latin typeface="Times-Roman"/>
              </a:rPr>
              <a:t>E</a:t>
            </a:r>
            <a:r>
              <a:rPr lang="tr-TR" sz="2000" b="0" i="0" u="none" strike="noStrike" baseline="0" dirty="0">
                <a:latin typeface="Times-Roman"/>
              </a:rPr>
              <a:t>nfeksiyon yokluğunda </a:t>
            </a:r>
            <a:r>
              <a:rPr lang="tr-TR" sz="2000" b="0" i="0" u="none" strike="noStrike" baseline="0" dirty="0" err="1">
                <a:latin typeface="Times-Roman"/>
              </a:rPr>
              <a:t>hematüri</a:t>
            </a:r>
            <a:r>
              <a:rPr lang="tr-TR" sz="2000" b="0" i="0" u="none" strike="noStrike" baseline="0" dirty="0">
                <a:latin typeface="Times-Roman"/>
              </a:rPr>
              <a:t> (&gt;5 eritrosit/yüksek güçlü alan) </a:t>
            </a: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                                          veya </a:t>
            </a:r>
            <a:r>
              <a:rPr lang="tr-TR" sz="2000" b="0" i="0" u="none" strike="noStrike" baseline="0" dirty="0" err="1">
                <a:latin typeface="Times-Roman"/>
              </a:rPr>
              <a:t>piyüri</a:t>
            </a:r>
            <a:r>
              <a:rPr lang="tr-TR" sz="2000" b="0" i="0" u="none" strike="noStrike" baseline="0" dirty="0">
                <a:latin typeface="Times-Roman"/>
              </a:rPr>
              <a:t> (&gt;5 beyaz küre/yüksek güçlü alan) </a:t>
            </a:r>
          </a:p>
          <a:p>
            <a:pPr marL="0" indent="0" algn="l">
              <a:buNone/>
            </a:pPr>
            <a:r>
              <a:rPr lang="tr-TR" sz="2000" dirty="0">
                <a:latin typeface="Times-Roman"/>
              </a:rPr>
              <a:t>                                          </a:t>
            </a:r>
            <a:r>
              <a:rPr lang="tr-TR" sz="2000" b="0" i="0" u="none" strike="noStrike" baseline="0" dirty="0">
                <a:latin typeface="Times-Roman"/>
              </a:rPr>
              <a:t>veya ikisinin beraber olması </a:t>
            </a: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           ve serum </a:t>
            </a:r>
            <a:r>
              <a:rPr lang="tr-TR" sz="2000" b="0" i="0" u="none" strike="noStrike" baseline="0" dirty="0" err="1">
                <a:latin typeface="Times-Roman"/>
              </a:rPr>
              <a:t>kreatinin</a:t>
            </a:r>
            <a:r>
              <a:rPr lang="tr-TR" sz="2000" b="0" i="0" u="none" strike="noStrike" baseline="0" dirty="0">
                <a:latin typeface="Times-Roman"/>
              </a:rPr>
              <a:t> değerlerinde yükseklik saptanması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dirty="0">
                <a:latin typeface="Times-Roman"/>
              </a:rPr>
              <a:t>S</a:t>
            </a:r>
            <a:r>
              <a:rPr lang="pt-BR" sz="2000" b="0" i="0" u="none" strike="noStrike" baseline="0" dirty="0">
                <a:latin typeface="Times-Roman"/>
              </a:rPr>
              <a:t>erum albumininin düşük olması</a:t>
            </a:r>
            <a:endParaRPr lang="tr-TR" sz="2000" b="0" i="0" u="none" strike="noStrike" baseline="0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-Roman"/>
              </a:rPr>
              <a:t>Kompleman 3 ve 4 (C3-</a:t>
            </a:r>
            <a:r>
              <a:rPr lang="tr-TR" sz="2000" b="0" i="0" u="none" strike="noStrike" baseline="0" dirty="0">
                <a:latin typeface="Times-Roman"/>
              </a:rPr>
              <a:t>C4) düşüklüğünün yanında anti-</a:t>
            </a:r>
            <a:r>
              <a:rPr lang="tr-TR" sz="2000" b="0" i="0" u="none" strike="noStrike" baseline="0" dirty="0" err="1">
                <a:latin typeface="Times-Roman"/>
              </a:rPr>
              <a:t>dsDNA</a:t>
            </a:r>
            <a:r>
              <a:rPr lang="tr-TR" sz="2000" b="0" i="0" u="none" strike="noStrike" baseline="0" dirty="0">
                <a:latin typeface="Times-Roman"/>
              </a:rPr>
              <a:t> antikorun varlığı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err="1">
                <a:latin typeface="Times-Roman"/>
              </a:rPr>
              <a:t>Romatoid</a:t>
            </a:r>
            <a:r>
              <a:rPr lang="tr-TR" sz="2000" b="0" i="0" u="none" strike="noStrike" baseline="0" dirty="0">
                <a:latin typeface="Times-Roman"/>
              </a:rPr>
              <a:t> faktör ve anti-</a:t>
            </a:r>
            <a:r>
              <a:rPr lang="tr-TR" sz="2000" b="0" i="0" u="none" strike="noStrike" baseline="0" dirty="0" err="1">
                <a:latin typeface="Times-Roman"/>
              </a:rPr>
              <a:t>Ro</a:t>
            </a:r>
            <a:r>
              <a:rPr lang="tr-TR" sz="2000" b="0" i="0" u="none" strike="noStrike" baseline="0" dirty="0">
                <a:latin typeface="Times-Roman"/>
              </a:rPr>
              <a:t> antikorunun beraber pozitifliği</a:t>
            </a:r>
            <a:r>
              <a:rPr lang="tr-TR" sz="2000" dirty="0">
                <a:latin typeface="Times-Roman"/>
              </a:rPr>
              <a:t>(daha ağır hastalık)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dirty="0">
                <a:latin typeface="Times-Roman"/>
              </a:rPr>
              <a:t>Yeni gelişen HT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000" b="0" i="0" u="none" strike="noStrike" baseline="0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tr-TR" sz="2000" b="0" i="0" u="none" strike="noStrike" baseline="0" dirty="0">
              <a:latin typeface="Times-Roman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116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35B7209-B603-4C0C-B6B7-0A5827C6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6" y="318997"/>
            <a:ext cx="7353389" cy="58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28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3C7B42-AF9B-4DC0-B9EC-6B974C4C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/>
          </a:bodyPr>
          <a:lstStyle/>
          <a:p>
            <a:r>
              <a:rPr lang="tr-TR" sz="3200" dirty="0"/>
              <a:t>RENAL TUTULUM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25DA1-7962-43E1-8B87-FEF1FD76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/>
          <a:lstStyle/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 </a:t>
            </a:r>
            <a:r>
              <a:rPr lang="tr-TR" sz="1800" b="0" i="1" u="none" strike="noStrike" baseline="0" dirty="0">
                <a:latin typeface="Times-Roman"/>
              </a:rPr>
              <a:t>Hangi durumlarda biyopsi?</a:t>
            </a:r>
          </a:p>
          <a:p>
            <a:pPr algn="l"/>
            <a:endParaRPr lang="tr-TR" sz="1800" dirty="0">
              <a:latin typeface="Times-Roman"/>
            </a:endParaRP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Nefritik</a:t>
            </a:r>
            <a:r>
              <a:rPr lang="tr-TR" sz="1800" b="0" i="0" u="none" strike="noStrike" baseline="0" dirty="0">
                <a:latin typeface="Times-Roman"/>
              </a:rPr>
              <a:t> idrar </a:t>
            </a:r>
            <a:r>
              <a:rPr lang="tr-TR" sz="1800" b="0" i="0" u="none" strike="noStrike" baseline="0" dirty="0" err="1">
                <a:latin typeface="Times-Roman"/>
              </a:rPr>
              <a:t>sedimenti</a:t>
            </a:r>
            <a:r>
              <a:rPr lang="tr-TR" sz="1800" b="0" i="0" u="none" strike="noStrike" baseline="0" dirty="0">
                <a:latin typeface="Times-Roman"/>
              </a:rPr>
              <a:t> (</a:t>
            </a:r>
            <a:r>
              <a:rPr lang="tr-TR" sz="1800" b="0" i="0" u="none" strike="noStrike" baseline="0" dirty="0" err="1">
                <a:latin typeface="Times-Roman"/>
              </a:rPr>
              <a:t>glomerüler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hematüri</a:t>
            </a:r>
            <a:r>
              <a:rPr lang="tr-TR" sz="1800" b="0" i="0" u="none" strike="noStrike" baseline="0" dirty="0">
                <a:latin typeface="Times-Roman"/>
              </a:rPr>
              <a:t> ve hücre </a:t>
            </a:r>
            <a:r>
              <a:rPr lang="tr-TR" sz="1800" b="0" i="0" u="none" strike="noStrike" baseline="0" dirty="0" err="1">
                <a:latin typeface="Times-Roman"/>
              </a:rPr>
              <a:t>silendirleri</a:t>
            </a:r>
            <a:r>
              <a:rPr lang="tr-TR" sz="1800" b="0" i="0" u="none" strike="noStrike" baseline="0" dirty="0">
                <a:latin typeface="Times-Roman"/>
              </a:rPr>
              <a:t>) varlığı, </a:t>
            </a:r>
          </a:p>
          <a:p>
            <a:pPr algn="l"/>
            <a:r>
              <a:rPr lang="tr-TR" sz="1800" dirty="0">
                <a:latin typeface="Times-Roman"/>
              </a:rPr>
              <a:t>G</a:t>
            </a:r>
            <a:r>
              <a:rPr lang="tr-TR" sz="1800" b="0" i="0" u="none" strike="noStrike" baseline="0" dirty="0">
                <a:latin typeface="Times-Roman"/>
              </a:rPr>
              <a:t>ünlük 0,5-1 g’dan fazla </a:t>
            </a:r>
            <a:r>
              <a:rPr lang="tr-TR" sz="1800" b="0" i="0" u="none" strike="noStrike" baseline="0" dirty="0" err="1">
                <a:latin typeface="Times-Roman"/>
              </a:rPr>
              <a:t>proteinüri</a:t>
            </a:r>
            <a:r>
              <a:rPr lang="tr-TR" sz="1800" b="0" i="0" u="none" strike="noStrike" baseline="0" dirty="0">
                <a:latin typeface="Times-Roman"/>
              </a:rPr>
              <a:t> + </a:t>
            </a:r>
            <a:r>
              <a:rPr lang="tr-TR" sz="1800" b="0" i="0" u="none" strike="noStrike" baseline="0" dirty="0" err="1">
                <a:latin typeface="Times-Roman"/>
              </a:rPr>
              <a:t>glomerüler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hematüri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0,3-0,5 g/</a:t>
            </a:r>
            <a:r>
              <a:rPr lang="tr-TR" sz="1800" b="0" i="0" u="none" strike="noStrike" baseline="0" dirty="0" err="1">
                <a:latin typeface="Times-Roman"/>
              </a:rPr>
              <a:t>gün’den</a:t>
            </a:r>
            <a:r>
              <a:rPr lang="tr-TR" sz="1800" b="0" i="0" u="none" strike="noStrike" baseline="0" dirty="0">
                <a:latin typeface="Times-Roman"/>
              </a:rPr>
              <a:t> az </a:t>
            </a:r>
            <a:r>
              <a:rPr lang="tr-TR" sz="1800" b="0" i="0" u="none" strike="noStrike" baseline="0" dirty="0" err="1">
                <a:latin typeface="Times-Roman"/>
              </a:rPr>
              <a:t>proteinüri</a:t>
            </a:r>
            <a:r>
              <a:rPr lang="tr-TR" sz="1800" b="0" i="0" u="none" strike="noStrike" baseline="0" dirty="0">
                <a:latin typeface="Times-Roman"/>
              </a:rPr>
              <a:t> + </a:t>
            </a:r>
            <a:r>
              <a:rPr lang="tr-TR" sz="1800" b="0" i="0" u="none" strike="noStrike" baseline="0" dirty="0" err="1">
                <a:latin typeface="Times-Roman"/>
              </a:rPr>
              <a:t>glomerüler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hematüri</a:t>
            </a:r>
            <a:r>
              <a:rPr lang="tr-TR" sz="1800" b="0" i="0" u="none" strike="noStrike" baseline="0" dirty="0">
                <a:latin typeface="Times-Roman"/>
              </a:rPr>
              <a:t> + C3 düşüklüğü +/-  anti-</a:t>
            </a:r>
            <a:r>
              <a:rPr lang="tr-TR" sz="1800" b="0" i="0" u="none" strike="noStrike" baseline="0" dirty="0" err="1">
                <a:latin typeface="Times-Roman"/>
              </a:rPr>
              <a:t>dsDNA</a:t>
            </a:r>
            <a:r>
              <a:rPr lang="tr-TR" sz="1800" b="0" i="0" u="none" strike="noStrike" baseline="0" dirty="0">
                <a:latin typeface="Times-Roman"/>
              </a:rPr>
              <a:t> pozitifliği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1-2 g/günün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üstünde </a:t>
            </a:r>
            <a:r>
              <a:rPr lang="tr-TR" sz="1800" b="0" i="0" u="none" strike="noStrike" baseline="0" dirty="0" err="1">
                <a:latin typeface="Times-Roman"/>
              </a:rPr>
              <a:t>proteinüri</a:t>
            </a:r>
            <a:r>
              <a:rPr lang="tr-TR" sz="1800" b="0" i="0" u="none" strike="noStrike" baseline="0" dirty="0">
                <a:latin typeface="Times-Roman"/>
              </a:rPr>
              <a:t> tespit edilmesi, 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başka nedenlerle açıklanamayan artmış serum </a:t>
            </a:r>
            <a:r>
              <a:rPr lang="tr-TR" sz="1800" b="0" i="0" u="none" strike="noStrike" baseline="0" dirty="0" err="1">
                <a:latin typeface="Times-Roman"/>
              </a:rPr>
              <a:t>kreatinin</a:t>
            </a:r>
            <a:r>
              <a:rPr lang="tr-TR" sz="1800" b="0" i="0" u="none" strike="noStrike" baseline="0" dirty="0">
                <a:latin typeface="Times-Roman"/>
              </a:rPr>
              <a:t> varlığı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7333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431127-A477-4A1D-9960-E2578682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/>
          </a:bodyPr>
          <a:lstStyle/>
          <a:p>
            <a:r>
              <a:rPr lang="tr-TR" sz="3200" dirty="0"/>
              <a:t>NÖROPSİKİYATRİK HASTALIK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4F1E3-ACF7-4A89-8919-DDEF911B2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435"/>
            <a:ext cx="10515600" cy="5050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Nöropsikiyatrik</a:t>
            </a:r>
            <a:r>
              <a:rPr lang="tr-TR" dirty="0"/>
              <a:t> belirtilerin &lt;%40’ı </a:t>
            </a:r>
            <a:r>
              <a:rPr lang="tr-TR" dirty="0" err="1"/>
              <a:t>lupusla</a:t>
            </a:r>
            <a:r>
              <a:rPr lang="tr-TR" dirty="0"/>
              <a:t> ilişkilidir, </a:t>
            </a:r>
          </a:p>
          <a:p>
            <a:pPr marL="0" indent="0">
              <a:buNone/>
            </a:pPr>
            <a:r>
              <a:rPr lang="tr-TR" sz="1600" i="1" dirty="0"/>
              <a:t>(diğer kısmı hastalığın yada tedavinin komplikasyonları sonucu gelişebilir yada </a:t>
            </a:r>
            <a:r>
              <a:rPr lang="tr-TR" sz="1600" i="1" dirty="0" err="1"/>
              <a:t>infeksiyona</a:t>
            </a:r>
            <a:r>
              <a:rPr lang="tr-TR" sz="1600" i="1" dirty="0"/>
              <a:t>, </a:t>
            </a:r>
            <a:r>
              <a:rPr lang="tr-TR" sz="1600" i="1" dirty="0" err="1"/>
              <a:t>metabolik</a:t>
            </a:r>
            <a:r>
              <a:rPr lang="tr-TR" sz="1600" i="1" dirty="0"/>
              <a:t> anormalliklere, elektrolit değişikliklerine ve ilaç yan etkilerine olabilir. )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Prednizon</a:t>
            </a:r>
            <a:r>
              <a:rPr lang="tr-TR" dirty="0"/>
              <a:t> ≥1mg/kg/gün alan hastaların yaklaşık %10’unda </a:t>
            </a:r>
            <a:r>
              <a:rPr lang="tr-TR" dirty="0" err="1"/>
              <a:t>kortikosteroide</a:t>
            </a:r>
            <a:r>
              <a:rPr lang="tr-TR" dirty="0"/>
              <a:t> bağlı psikiyatrik hastalık gelişebilir.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Psikozdan ziyade sıklıkla duygu-durum bozukluğu vardır.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Psikoz, </a:t>
            </a:r>
            <a:r>
              <a:rPr lang="tr-TR" dirty="0" err="1"/>
              <a:t>steroid</a:t>
            </a:r>
            <a:r>
              <a:rPr lang="tr-TR" dirty="0"/>
              <a:t> kullanımına bağlı ise ilaç kesildiğinde düzelme beklenir</a:t>
            </a:r>
          </a:p>
        </p:txBody>
      </p:sp>
    </p:spTree>
    <p:extLst>
      <p:ext uri="{BB962C8B-B14F-4D97-AF65-F5344CB8AC3E}">
        <p14:creationId xmlns:p14="http://schemas.microsoft.com/office/powerpoint/2010/main" val="36398685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CE595E-2487-4D94-B19C-B3543746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br>
              <a:rPr lang="tr-TR" sz="2800" dirty="0"/>
            </a:br>
            <a:br>
              <a:rPr lang="tr-TR" sz="2800" dirty="0"/>
            </a:br>
            <a:r>
              <a:rPr lang="tr-TR" sz="2800" dirty="0"/>
              <a:t>NÖROPSİKİYATRİK BULGULAR</a:t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15D9532-27FB-4EE4-9FD3-5043141A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99" y="993914"/>
            <a:ext cx="6678897" cy="57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3619E4-4745-41AB-9B56-C13FB4C5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/>
          </a:bodyPr>
          <a:lstStyle/>
          <a:p>
            <a:r>
              <a:rPr lang="tr-TR" sz="2800" dirty="0"/>
              <a:t>TANIM VE EPİDEMİYOLOJİ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AA9404-204D-44E6-AD01-C936404E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Nedeni bilinmeyen </a:t>
            </a:r>
            <a:r>
              <a:rPr lang="tr-TR" dirty="0" err="1"/>
              <a:t>otoimmün</a:t>
            </a:r>
            <a:r>
              <a:rPr lang="tr-TR" dirty="0"/>
              <a:t> hastalık,</a:t>
            </a:r>
          </a:p>
          <a:p>
            <a:r>
              <a:rPr lang="tr-TR" dirty="0"/>
              <a:t>Çeşitli antijenlere karşı antikor oluşumu ile karakterize</a:t>
            </a:r>
          </a:p>
          <a:p>
            <a:r>
              <a:rPr lang="tr-TR" dirty="0"/>
              <a:t>Bu antikorlar daha çok hücre çekirdeğine karşı antikorlar(</a:t>
            </a:r>
            <a:r>
              <a:rPr lang="tr-TR" dirty="0" err="1"/>
              <a:t>ANA’lar</a:t>
            </a:r>
            <a:r>
              <a:rPr lang="tr-TR" dirty="0"/>
              <a:t>)</a:t>
            </a:r>
          </a:p>
          <a:p>
            <a:r>
              <a:rPr lang="tr-TR" dirty="0"/>
              <a:t>Antijen-antikor birleşimi-------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 </a:t>
            </a:r>
            <a:r>
              <a:rPr lang="tr-TR" dirty="0" err="1"/>
              <a:t>immun</a:t>
            </a:r>
            <a:r>
              <a:rPr lang="tr-TR" dirty="0"/>
              <a:t> </a:t>
            </a:r>
            <a:r>
              <a:rPr lang="tr-TR" dirty="0" err="1"/>
              <a:t>komplex</a:t>
            </a:r>
            <a:r>
              <a:rPr lang="tr-TR" dirty="0"/>
              <a:t> oluşumu</a:t>
            </a:r>
          </a:p>
          <a:p>
            <a:r>
              <a:rPr lang="tr-TR" dirty="0" err="1"/>
              <a:t>İmmun</a:t>
            </a:r>
            <a:r>
              <a:rPr lang="tr-TR" dirty="0"/>
              <a:t> </a:t>
            </a:r>
            <a:r>
              <a:rPr lang="tr-TR" dirty="0" err="1"/>
              <a:t>komplex</a:t>
            </a:r>
            <a:r>
              <a:rPr lang="tr-TR" dirty="0"/>
              <a:t> birikimi----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inflamasyon</a:t>
            </a:r>
            <a:r>
              <a:rPr lang="tr-TR" dirty="0"/>
              <a:t> ve </a:t>
            </a:r>
            <a:r>
              <a:rPr lang="tr-TR" dirty="0" err="1"/>
              <a:t>vaskülit</a:t>
            </a:r>
            <a:endParaRPr lang="tr-TR" dirty="0"/>
          </a:p>
          <a:p>
            <a:endParaRPr lang="tr-TR" dirty="0"/>
          </a:p>
          <a:p>
            <a:r>
              <a:rPr lang="tr-TR" dirty="0"/>
              <a:t>Sonuç: Çoklu organ patolojileri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94466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596061F-89C7-4450-8DC4-83FFC887F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92" y="119270"/>
            <a:ext cx="7474224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97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85EA87-7F08-461B-A90C-24A9C2FA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tr-TR" sz="2800" dirty="0"/>
              <a:t>PULMONER TUTULUM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5895B7-C3A2-47FA-8C6D-CC926AF9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 1.Plörit:</a:t>
            </a:r>
            <a:r>
              <a:rPr lang="tr-TR" sz="2000" dirty="0"/>
              <a:t>Yaklaşık %50 hastada</a:t>
            </a:r>
            <a:endParaRPr lang="tr-TR" sz="2000" b="1" dirty="0"/>
          </a:p>
          <a:p>
            <a:pPr marL="0" indent="0" algn="l">
              <a:buNone/>
            </a:pPr>
            <a:r>
              <a:rPr lang="tr-TR" b="1" dirty="0"/>
              <a:t> 2.Lupus </a:t>
            </a:r>
            <a:r>
              <a:rPr lang="tr-TR" b="1" dirty="0" err="1"/>
              <a:t>Pnömoniti:</a:t>
            </a:r>
            <a:r>
              <a:rPr lang="tr-TR" sz="1800" b="0" i="0" u="none" strike="noStrike" baseline="0" dirty="0" err="1">
                <a:latin typeface="Times-Roman"/>
              </a:rPr>
              <a:t>Akut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pnömonit</a:t>
            </a:r>
            <a:r>
              <a:rPr lang="tr-TR" sz="1800" b="0" i="0" u="none" strike="noStrike" baseline="0" dirty="0">
                <a:latin typeface="Times-Roman"/>
              </a:rPr>
              <a:t>; ateş, öksürük, </a:t>
            </a:r>
            <a:r>
              <a:rPr lang="tr-TR" sz="1800" b="0" i="0" u="none" strike="noStrike" baseline="0" dirty="0" err="1">
                <a:latin typeface="Times-Roman"/>
              </a:rPr>
              <a:t>pulmoner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infiltratlar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  <a:r>
              <a:rPr lang="tr-TR" sz="1800" b="0" i="0" u="none" strike="noStrike" baseline="0" dirty="0" err="1">
                <a:latin typeface="Times-Roman"/>
              </a:rPr>
              <a:t>hipoksemi</a:t>
            </a:r>
            <a:r>
              <a:rPr lang="tr-TR" sz="1800" b="0" i="0" u="none" strike="noStrike" baseline="0" dirty="0">
                <a:latin typeface="Times-Roman"/>
              </a:rPr>
              <a:t>, bazen de </a:t>
            </a:r>
            <a:r>
              <a:rPr lang="tr-TR" sz="1800" b="0" i="0" u="none" strike="noStrike" baseline="0" dirty="0" err="1">
                <a:latin typeface="Times-Roman"/>
              </a:rPr>
              <a:t>hemoptizi</a:t>
            </a:r>
            <a:r>
              <a:rPr lang="tr-TR" sz="1800" b="0" i="0" u="none" strike="noStrike" baseline="0" dirty="0">
                <a:latin typeface="Times-Roman"/>
              </a:rPr>
              <a:t> gibi semptomların görüldüğü ciddi, akut </a:t>
            </a:r>
            <a:r>
              <a:rPr lang="tr-TR" sz="1800" b="0" i="0" u="none" strike="noStrike" baseline="0" dirty="0" err="1">
                <a:latin typeface="Times-Roman"/>
              </a:rPr>
              <a:t>respiratuar</a:t>
            </a:r>
            <a:r>
              <a:rPr lang="tr-TR" sz="1800" b="0" i="0" u="none" strike="noStrike" baseline="0" dirty="0">
                <a:latin typeface="Times-Roman"/>
              </a:rPr>
              <a:t> bir hastalıktır. Kronik </a:t>
            </a:r>
            <a:r>
              <a:rPr lang="tr-TR" sz="1800" b="0" i="0" u="none" strike="noStrike" baseline="0" dirty="0" err="1">
                <a:latin typeface="Times-Roman"/>
              </a:rPr>
              <a:t>pnömonit</a:t>
            </a:r>
            <a:r>
              <a:rPr lang="tr-TR" sz="1800" dirty="0">
                <a:latin typeface="Times-Roman"/>
              </a:rPr>
              <a:t>;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diffüz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interstisyel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akciğer hastalığı şeklinde kendini gösterir.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b="1" dirty="0"/>
              <a:t>3.Kronik </a:t>
            </a:r>
            <a:r>
              <a:rPr lang="tr-TR" b="1" dirty="0" err="1"/>
              <a:t>İnterstisyel</a:t>
            </a:r>
            <a:r>
              <a:rPr lang="tr-TR" b="1" dirty="0"/>
              <a:t> Akciğer Hastalığı</a:t>
            </a:r>
          </a:p>
          <a:p>
            <a:pPr marL="0" indent="0">
              <a:buNone/>
            </a:pPr>
            <a:r>
              <a:rPr lang="tr-TR" b="1" dirty="0"/>
              <a:t> 4.Diffüz </a:t>
            </a:r>
            <a:r>
              <a:rPr lang="tr-TR" b="1" dirty="0" err="1"/>
              <a:t>Alveoler</a:t>
            </a:r>
            <a:r>
              <a:rPr lang="tr-TR" b="1" dirty="0"/>
              <a:t> </a:t>
            </a:r>
            <a:r>
              <a:rPr lang="tr-TR" b="1" dirty="0" err="1"/>
              <a:t>Hemoraji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b="1" dirty="0"/>
              <a:t>5.Pulmoner </a:t>
            </a:r>
            <a:r>
              <a:rPr lang="tr-TR" b="1" dirty="0" err="1"/>
              <a:t>Arteryel</a:t>
            </a:r>
            <a:r>
              <a:rPr lang="tr-TR" b="1" dirty="0"/>
              <a:t> Hipertansiyon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b="1" dirty="0"/>
              <a:t>6.Pulmoner </a:t>
            </a:r>
            <a:r>
              <a:rPr lang="tr-TR" b="1" dirty="0" err="1"/>
              <a:t>Emboli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> 7.Büzüşen </a:t>
            </a:r>
            <a:r>
              <a:rPr lang="tr-TR" b="1" dirty="0" err="1"/>
              <a:t>Ac</a:t>
            </a:r>
            <a:r>
              <a:rPr lang="tr-TR" b="1" dirty="0"/>
              <a:t> Sendromu</a:t>
            </a:r>
          </a:p>
        </p:txBody>
      </p:sp>
    </p:spTree>
    <p:extLst>
      <p:ext uri="{BB962C8B-B14F-4D97-AF65-F5344CB8AC3E}">
        <p14:creationId xmlns:p14="http://schemas.microsoft.com/office/powerpoint/2010/main" val="218546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B2E656-98E4-4C60-A087-06D5279B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/>
          </a:bodyPr>
          <a:lstStyle/>
          <a:p>
            <a:r>
              <a:rPr lang="tr-TR" sz="2800" dirty="0"/>
              <a:t>KARDİYOVASKÜLER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211EFC-371D-428D-A366-5D777A9B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3727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  <a:r>
              <a:rPr lang="tr-TR" b="1" dirty="0"/>
              <a:t>1.Perikardit: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En sık tutulum; %50’nin üzeri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err="1"/>
              <a:t>Efüzyonlu</a:t>
            </a:r>
            <a:r>
              <a:rPr lang="tr-TR" sz="2000" dirty="0"/>
              <a:t> veya </a:t>
            </a:r>
            <a:r>
              <a:rPr lang="tr-TR" sz="2000" dirty="0" err="1"/>
              <a:t>efüzyonsuz</a:t>
            </a:r>
            <a:endParaRPr lang="tr-T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Sıklıkla </a:t>
            </a:r>
            <a:r>
              <a:rPr lang="tr-TR" sz="2000" dirty="0" err="1"/>
              <a:t>asemptomatik</a:t>
            </a:r>
            <a:endParaRPr lang="tr-T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err="1"/>
              <a:t>Tamponad</a:t>
            </a:r>
            <a:r>
              <a:rPr lang="tr-TR" sz="2000" dirty="0"/>
              <a:t> nadir.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  </a:t>
            </a:r>
            <a:r>
              <a:rPr lang="tr-TR" b="1" dirty="0"/>
              <a:t>2.Miyokardit:</a:t>
            </a:r>
            <a:endParaRPr lang="tr-T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err="1"/>
              <a:t>Ventriküler</a:t>
            </a:r>
            <a:r>
              <a:rPr lang="tr-TR" sz="2000" dirty="0"/>
              <a:t> </a:t>
            </a:r>
            <a:r>
              <a:rPr lang="tr-TR" sz="2000" dirty="0" err="1"/>
              <a:t>disfonksiyon</a:t>
            </a:r>
            <a:r>
              <a:rPr lang="tr-TR" sz="2000" dirty="0"/>
              <a:t>, </a:t>
            </a:r>
            <a:r>
              <a:rPr lang="tr-TR" sz="2000" dirty="0" err="1"/>
              <a:t>dilate</a:t>
            </a:r>
            <a:r>
              <a:rPr lang="tr-TR" sz="2000" dirty="0"/>
              <a:t> </a:t>
            </a:r>
            <a:r>
              <a:rPr lang="tr-TR" sz="2000" dirty="0" err="1"/>
              <a:t>kardiyomiyopati</a:t>
            </a:r>
            <a:r>
              <a:rPr lang="tr-TR" sz="2000" dirty="0"/>
              <a:t>, kalp yetmezliği bulguları varsa düşün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§"/>
            </a:pPr>
            <a:endParaRPr lang="tr-TR" sz="2000" dirty="0"/>
          </a:p>
          <a:p>
            <a:pPr>
              <a:buFont typeface="Wingdings" panose="05000000000000000000" pitchFamily="2" charset="2"/>
              <a:buChar char="§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76054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625031-274C-4A7B-B3F3-622A4AA3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r>
              <a:rPr lang="tr-TR" sz="2800" dirty="0"/>
              <a:t>KARDİYOVASKÜLER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EF7347-8BEC-448B-9062-E97A3E32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40"/>
            <a:ext cx="10515600" cy="5024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</a:t>
            </a:r>
            <a:r>
              <a:rPr lang="tr-TR" b="1" dirty="0"/>
              <a:t>3.Endokardit:</a:t>
            </a:r>
          </a:p>
          <a:p>
            <a:pPr algn="l"/>
            <a:r>
              <a:rPr lang="tr-TR" sz="2000" b="0" i="0" u="none" strike="noStrike" baseline="0" dirty="0" err="1">
                <a:latin typeface="Times-Roman"/>
              </a:rPr>
              <a:t>Libman-Sacks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endokarditi</a:t>
            </a:r>
            <a:r>
              <a:rPr lang="tr-TR" sz="2000" b="0" i="0" u="none" strike="noStrike" baseline="0" dirty="0">
                <a:latin typeface="Times-Roman"/>
              </a:rPr>
              <a:t> (</a:t>
            </a:r>
            <a:r>
              <a:rPr lang="tr-TR" sz="2000" b="0" i="0" u="none" strike="noStrike" baseline="0" dirty="0" err="1">
                <a:latin typeface="Times-Roman"/>
              </a:rPr>
              <a:t>atipik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verrüköz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endokardit</a:t>
            </a:r>
            <a:r>
              <a:rPr lang="tr-TR" sz="2000" b="0" i="0" u="none" strike="noStrike" baseline="0" dirty="0">
                <a:latin typeface="Times-Roman"/>
              </a:rPr>
              <a:t>), </a:t>
            </a:r>
            <a:r>
              <a:rPr lang="tr-TR" sz="2000" b="0" i="0" u="none" strike="noStrike" baseline="0" dirty="0" err="1">
                <a:latin typeface="Times-Roman"/>
              </a:rPr>
              <a:t>valvüler</a:t>
            </a:r>
            <a:r>
              <a:rPr lang="tr-TR" sz="2000" dirty="0">
                <a:latin typeface="Times-Roman"/>
              </a:rPr>
              <a:t> </a:t>
            </a:r>
            <a:r>
              <a:rPr lang="tr-TR" sz="2000" b="0" i="0" u="none" strike="noStrike" baseline="0" dirty="0">
                <a:latin typeface="Times-Roman"/>
              </a:rPr>
              <a:t>kalınlaşma, </a:t>
            </a:r>
            <a:r>
              <a:rPr lang="tr-TR" sz="2000" b="0" i="0" u="none" strike="noStrike" baseline="0" dirty="0" err="1">
                <a:latin typeface="Times-Roman"/>
              </a:rPr>
              <a:t>regürjitasyon</a:t>
            </a:r>
            <a:r>
              <a:rPr lang="tr-TR" sz="2000" b="0" i="0" u="none" strike="noStrike" baseline="0" dirty="0">
                <a:latin typeface="Times-Roman"/>
              </a:rPr>
              <a:t> ve </a:t>
            </a:r>
            <a:r>
              <a:rPr lang="tr-TR" sz="2000" b="0" i="0" u="none" strike="noStrike" baseline="0" dirty="0" err="1">
                <a:latin typeface="Times-Roman"/>
              </a:rPr>
              <a:t>stenoz</a:t>
            </a:r>
            <a:r>
              <a:rPr lang="tr-TR" sz="2000" b="0" i="0" u="none" strike="noStrike" baseline="0" dirty="0">
                <a:latin typeface="Times-Roman"/>
              </a:rPr>
              <a:t> gibi birçok kalp kapak anormallikleri görülebilir.</a:t>
            </a:r>
          </a:p>
          <a:p>
            <a:pPr algn="l"/>
            <a:r>
              <a:rPr lang="tr-TR" sz="2000" b="0" i="0" u="none" strike="noStrike" baseline="0" dirty="0">
                <a:latin typeface="Times-Roman"/>
              </a:rPr>
              <a:t>Hastaların %50’sinde görülmesi nedeni ile en sık tutulum olan </a:t>
            </a:r>
            <a:r>
              <a:rPr lang="tr-TR" sz="2000" b="0" i="0" u="none" strike="noStrike" baseline="0" dirty="0" err="1">
                <a:latin typeface="Times-Roman"/>
              </a:rPr>
              <a:t>valvüler</a:t>
            </a:r>
            <a:r>
              <a:rPr lang="tr-TR" sz="2000" b="0" i="0" u="none" strike="noStrike" baseline="0" dirty="0">
                <a:latin typeface="Times-Roman"/>
              </a:rPr>
              <a:t> kalınlaşma</a:t>
            </a:r>
            <a:r>
              <a:rPr lang="tr-TR" sz="2000" b="0" i="0" u="none" strike="noStrike" baseline="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000" b="0" i="0" u="none" strike="noStrike" baseline="0" dirty="0">
                <a:latin typeface="Times-Roman"/>
              </a:rPr>
              <a:t>(M&gt;A&gt;T)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Genellikle </a:t>
            </a:r>
            <a:r>
              <a:rPr lang="tr-TR" sz="1800" b="0" i="0" u="none" strike="noStrike" baseline="0" dirty="0" err="1">
                <a:latin typeface="Times-Roman"/>
              </a:rPr>
              <a:t>fibrozis</a:t>
            </a:r>
            <a:r>
              <a:rPr lang="tr-TR" sz="1800" b="0" i="0" u="none" strike="noStrike" baseline="0" dirty="0">
                <a:latin typeface="Times-Roman"/>
              </a:rPr>
              <a:t> ve </a:t>
            </a:r>
            <a:r>
              <a:rPr lang="tr-TR" sz="1800" b="0" i="0" u="none" strike="noStrike" baseline="0" dirty="0" err="1">
                <a:latin typeface="Times-Roman"/>
              </a:rPr>
              <a:t>skar</a:t>
            </a:r>
            <a:r>
              <a:rPr lang="tr-TR" sz="1800" b="0" i="0" u="none" strike="noStrike" baseline="0" dirty="0">
                <a:latin typeface="Times-Roman"/>
              </a:rPr>
              <a:t> dokusu bırakarak iyileşir. </a:t>
            </a: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Verrüköz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endokardit</a:t>
            </a:r>
            <a:r>
              <a:rPr lang="tr-TR" sz="1800" b="0" i="0" u="none" strike="noStrike" baseline="0" dirty="0">
                <a:latin typeface="Times-Roman"/>
              </a:rPr>
              <a:t> genellikle </a:t>
            </a:r>
            <a:r>
              <a:rPr lang="tr-TR" sz="1800" b="0" i="0" u="none" strike="noStrike" baseline="0" dirty="0" err="1">
                <a:latin typeface="Times-Roman"/>
              </a:rPr>
              <a:t>asemptomatiktir</a:t>
            </a:r>
            <a:r>
              <a:rPr lang="tr-TR" sz="1800" b="0" i="0" u="none" strike="noStrike" baseline="0" dirty="0">
                <a:latin typeface="Times-Roman"/>
              </a:rPr>
              <a:t>, fakat </a:t>
            </a:r>
            <a:r>
              <a:rPr lang="tr-TR" sz="1800" b="0" i="0" u="none" strike="noStrike" baseline="0" dirty="0" err="1">
                <a:latin typeface="Times-Roman"/>
              </a:rPr>
              <a:t>fragmente</a:t>
            </a:r>
            <a:r>
              <a:rPr lang="tr-TR" sz="1800" b="0" i="0" u="none" strike="noStrike" baseline="0" dirty="0">
                <a:latin typeface="Times-Roman"/>
              </a:rPr>
              <a:t> olup sistemik </a:t>
            </a:r>
            <a:r>
              <a:rPr lang="tr-TR" sz="1800" b="0" i="0" u="none" strike="noStrike" baseline="0" dirty="0" err="1">
                <a:latin typeface="Times-Roman"/>
              </a:rPr>
              <a:t>emboliye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veya hasarlanmış kapakta </a:t>
            </a:r>
            <a:r>
              <a:rPr lang="tr-TR" sz="1800" b="0" i="0" u="none" strike="noStrike" baseline="0" dirty="0" err="1">
                <a:latin typeface="Times-Roman"/>
              </a:rPr>
              <a:t>infektif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endokardite</a:t>
            </a:r>
            <a:r>
              <a:rPr lang="tr-TR" sz="1800" b="0" i="0" u="none" strike="noStrike" baseline="0" dirty="0">
                <a:latin typeface="Times-Roman"/>
              </a:rPr>
              <a:t> yol açabilir. Bu vejetasyonlara daha sonra bakteriler de yerleşip bakteriyel </a:t>
            </a:r>
            <a:r>
              <a:rPr lang="sv-SE" sz="1800" b="0" i="0" u="none" strike="noStrike" baseline="0" dirty="0">
                <a:latin typeface="Times-Roman"/>
              </a:rPr>
              <a:t>endokardite neden olabilirler. </a:t>
            </a:r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sv-SE" sz="1800" b="0" i="0" u="none" strike="noStrike" baseline="0" dirty="0">
                <a:latin typeface="Times-Roman"/>
              </a:rPr>
              <a:t>Verrüköz endokarditin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nn-NO" sz="1800" b="0" i="0" u="none" strike="noStrike" baseline="0" dirty="0">
                <a:latin typeface="Times-Roman"/>
              </a:rPr>
              <a:t>hastalık aktivitesi ile ilişkisi yoktur, herhangi bir zamanda</a:t>
            </a:r>
            <a:r>
              <a:rPr lang="tr-TR" sz="1800" b="0" i="0" u="none" strike="noStrike" baseline="0" dirty="0">
                <a:latin typeface="Times-Roman"/>
              </a:rPr>
              <a:t> oluşabilir.</a:t>
            </a:r>
            <a:endParaRPr lang="tr-TR" sz="2000" b="1" dirty="0"/>
          </a:p>
          <a:p>
            <a:pPr marL="0" indent="0">
              <a:buNone/>
            </a:pPr>
            <a:r>
              <a:rPr lang="tr-TR" dirty="0"/>
              <a:t>  </a:t>
            </a:r>
          </a:p>
          <a:p>
            <a:pPr marL="0" indent="0">
              <a:buNone/>
            </a:pPr>
            <a:r>
              <a:rPr lang="tr-TR" b="1" dirty="0"/>
              <a:t>  4.Koroner Kalp Hastalığı:</a:t>
            </a:r>
          </a:p>
        </p:txBody>
      </p:sp>
    </p:spTree>
    <p:extLst>
      <p:ext uri="{BB962C8B-B14F-4D97-AF65-F5344CB8AC3E}">
        <p14:creationId xmlns:p14="http://schemas.microsoft.com/office/powerpoint/2010/main" val="22113461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8570495-652C-4702-B088-A716EA1D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79" y="940904"/>
            <a:ext cx="69615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4FA7551-05C9-483E-9D49-AA9EC5C5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07" y="1033669"/>
            <a:ext cx="6613159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23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923DEDB-736F-491D-957C-31CBB502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5" y="408392"/>
            <a:ext cx="7085534" cy="60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30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0E2172F-3C89-4CB3-85D7-8EC753EF2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377" y="689113"/>
            <a:ext cx="7734283" cy="48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2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26ADFF9-683C-497F-BA38-CD240C21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41" y="1232452"/>
            <a:ext cx="8893271" cy="34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213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F7EEAC-75D2-453E-B814-1C08CC72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338"/>
            <a:ext cx="10515600" cy="583097"/>
          </a:xfrm>
        </p:spPr>
        <p:txBody>
          <a:bodyPr>
            <a:normAutofit fontScale="90000"/>
          </a:bodyPr>
          <a:lstStyle/>
          <a:p>
            <a:br>
              <a:rPr lang="tr-TR" sz="2800" dirty="0"/>
            </a:br>
            <a:br>
              <a:rPr lang="tr-TR" sz="2800" dirty="0"/>
            </a:br>
            <a:r>
              <a:rPr lang="tr-TR" sz="2800" dirty="0"/>
              <a:t>GASTROİNTESTİNAL SİSTEM TUTULUMU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25CE89-62EE-4146-9A69-C89D4560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399722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000" dirty="0" err="1"/>
              <a:t>Non</a:t>
            </a:r>
            <a:r>
              <a:rPr lang="tr-TR" sz="2000" dirty="0"/>
              <a:t>-spesifik semptomlar(</a:t>
            </a:r>
            <a:r>
              <a:rPr lang="tr-TR" sz="2000" dirty="0" err="1"/>
              <a:t>abd</a:t>
            </a:r>
            <a:r>
              <a:rPr lang="tr-TR" sz="2000" dirty="0"/>
              <a:t>. ağrı%40, bulantı, kusma)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dirty="0" err="1"/>
              <a:t>Özofageal</a:t>
            </a:r>
            <a:r>
              <a:rPr lang="tr-TR" sz="2000" dirty="0"/>
              <a:t> </a:t>
            </a:r>
            <a:r>
              <a:rPr lang="tr-TR" sz="2000" dirty="0" err="1"/>
              <a:t>dismotilite</a:t>
            </a:r>
            <a:r>
              <a:rPr lang="tr-TR" sz="2000" dirty="0"/>
              <a:t>; üst 1/3 kısım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dirty="0"/>
              <a:t>Karın ağrısı; peritonit, </a:t>
            </a:r>
            <a:r>
              <a:rPr lang="tr-TR" sz="2000" dirty="0" err="1"/>
              <a:t>pankreatit</a:t>
            </a:r>
            <a:r>
              <a:rPr lang="tr-TR" sz="2000" dirty="0"/>
              <a:t>, </a:t>
            </a:r>
            <a:r>
              <a:rPr lang="tr-TR" sz="2000" dirty="0" err="1"/>
              <a:t>mezenterik</a:t>
            </a:r>
            <a:r>
              <a:rPr lang="tr-TR" sz="2000" dirty="0"/>
              <a:t> </a:t>
            </a:r>
            <a:r>
              <a:rPr lang="tr-TR" sz="2000" dirty="0" err="1"/>
              <a:t>vaskülit</a:t>
            </a:r>
            <a:r>
              <a:rPr lang="tr-TR" sz="2000" dirty="0"/>
              <a:t>, </a:t>
            </a:r>
            <a:r>
              <a:rPr lang="tr-TR" sz="2000" dirty="0" err="1"/>
              <a:t>intestinal</a:t>
            </a:r>
            <a:r>
              <a:rPr lang="tr-TR" sz="2000" dirty="0"/>
              <a:t> </a:t>
            </a:r>
            <a:r>
              <a:rPr lang="tr-TR" sz="2000" dirty="0" err="1"/>
              <a:t>psödoöbstrüksyon</a:t>
            </a:r>
            <a:endParaRPr lang="tr-TR" sz="200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err="1">
                <a:latin typeface="Times-Roman"/>
              </a:rPr>
              <a:t>Hepatomegali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SLE’de</a:t>
            </a:r>
            <a:r>
              <a:rPr lang="tr-TR" sz="2000" b="0" i="0" u="none" strike="noStrike" baseline="0" dirty="0">
                <a:latin typeface="Times-Roman"/>
              </a:rPr>
              <a:t> sık ancak; klinik karaciğer hastalığı sık değil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>
                <a:latin typeface="Times-Roman"/>
              </a:rPr>
              <a:t>En sık görülen anormallik karaciğer enzimlerinin yüksekliğidir (%25-50 oranında). (nedenleri)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err="1">
                <a:latin typeface="Times-Roman"/>
              </a:rPr>
              <a:t>Budd-Chiari</a:t>
            </a:r>
            <a:r>
              <a:rPr lang="tr-TR" sz="2000" b="0" i="0" u="none" strike="noStrike" baseline="0" dirty="0">
                <a:latin typeface="Times-Roman"/>
              </a:rPr>
              <a:t> sendromu, </a:t>
            </a:r>
            <a:r>
              <a:rPr lang="tr-TR" sz="2000" b="0" i="0" u="none" strike="noStrike" baseline="0" dirty="0" err="1">
                <a:latin typeface="Times-Roman"/>
              </a:rPr>
              <a:t>hepatik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venookluzif</a:t>
            </a:r>
            <a:r>
              <a:rPr lang="tr-TR" sz="2000" dirty="0">
                <a:latin typeface="Times-Roman"/>
              </a:rPr>
              <a:t> </a:t>
            </a:r>
            <a:r>
              <a:rPr lang="tr-TR" sz="2000" b="0" i="0" u="none" strike="noStrike" baseline="0" dirty="0">
                <a:latin typeface="Times-Roman"/>
              </a:rPr>
              <a:t>hastalık ve </a:t>
            </a:r>
            <a:r>
              <a:rPr lang="tr-TR" sz="2000" b="0" i="0" u="none" strike="noStrike" baseline="0" dirty="0" err="1">
                <a:latin typeface="Times-Roman"/>
              </a:rPr>
              <a:t>hepatik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infarktüs</a:t>
            </a:r>
            <a:r>
              <a:rPr lang="tr-TR" sz="2000" dirty="0">
                <a:latin typeface="Times-Roman"/>
              </a:rPr>
              <a:t>----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antifosfolipid</a:t>
            </a:r>
            <a:r>
              <a:rPr lang="tr-TR" sz="2000" b="0" i="0" u="none" strike="noStrike" baseline="0" dirty="0">
                <a:latin typeface="Times-Roman"/>
              </a:rPr>
              <a:t> antikor varlığı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3401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215035-DE96-4699-BA91-59124239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tr-TR" sz="2800" dirty="0"/>
              <a:t>TANIM VE EPİDEMİYOLOJİ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E3C270-E3A6-4F2D-A1AB-69FADC50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/>
          <a:lstStyle/>
          <a:p>
            <a:r>
              <a:rPr lang="tr-TR" dirty="0"/>
              <a:t>Üreme çağındaki(15-45 yaş)kadınlarda sıktır; ancak her yaşta görülebilir.</a:t>
            </a:r>
          </a:p>
          <a:p>
            <a:r>
              <a:rPr lang="tr-TR" dirty="0" err="1"/>
              <a:t>Puberte</a:t>
            </a:r>
            <a:r>
              <a:rPr lang="tr-TR" dirty="0"/>
              <a:t> öncesi K/E=2:1   </a:t>
            </a:r>
          </a:p>
          <a:p>
            <a:r>
              <a:rPr lang="tr-TR" dirty="0" err="1"/>
              <a:t>Puberte</a:t>
            </a:r>
            <a:r>
              <a:rPr lang="tr-TR" dirty="0"/>
              <a:t> sonrası  K/E:4:1</a:t>
            </a:r>
          </a:p>
          <a:p>
            <a:r>
              <a:rPr lang="tr-TR" dirty="0"/>
              <a:t>Genel popülasyonda 1000-2500/1 görülürken bu oran;</a:t>
            </a:r>
          </a:p>
          <a:p>
            <a:r>
              <a:rPr lang="tr-TR" dirty="0"/>
              <a:t>Afrika kökenli Amerikalılarda ve Latin kökenli kadınlarda daha yüksek</a:t>
            </a:r>
          </a:p>
          <a:p>
            <a:r>
              <a:rPr lang="tr-TR" dirty="0"/>
              <a:t>Tanıdan sonraki 5 yıllık sağ kalım oranı %90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44823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6B581B2-02DF-401D-BCB9-6801C9C3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96" y="543339"/>
            <a:ext cx="7998363" cy="56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02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16938-29AA-41A8-94BA-D963D9B2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RETİKÜOENDOTELYAL SİSTEM TUTULUMU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8AB891-1D10-4A9C-BE69-A39C4DCA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b="0" i="0" u="none" strike="noStrike" baseline="0" dirty="0" err="1">
                <a:latin typeface="Times-Roman"/>
              </a:rPr>
              <a:t>Nonspesifik</a:t>
            </a:r>
            <a:r>
              <a:rPr lang="tr-TR" sz="1800" b="0" i="0" u="none" strike="noStrike" baseline="0" dirty="0">
                <a:latin typeface="Times-Roman"/>
              </a:rPr>
              <a:t> olarak; aktif hastalık bulunan %50 hastada LAP</a:t>
            </a:r>
          </a:p>
          <a:p>
            <a:r>
              <a:rPr lang="tr-TR" sz="1800" b="0" i="0" u="none" strike="noStrike" baseline="0" dirty="0">
                <a:latin typeface="Times-Roman"/>
              </a:rPr>
              <a:t>Sıklıkla genişlemiş, hassas olmayan yumuşak </a:t>
            </a:r>
            <a:r>
              <a:rPr lang="tr-TR" sz="1800" b="0" i="0" u="none" strike="noStrike" baseline="0" dirty="0" err="1">
                <a:latin typeface="Times-Roman"/>
              </a:rPr>
              <a:t>nodlardır</a:t>
            </a:r>
            <a:r>
              <a:rPr lang="tr-TR" sz="1800" b="0" i="0" u="none" strike="noStrike" baseline="0" dirty="0">
                <a:latin typeface="Times-Roman"/>
              </a:rPr>
              <a:t>. </a:t>
            </a:r>
          </a:p>
          <a:p>
            <a:r>
              <a:rPr lang="tr-TR" sz="1800" b="0" i="0" u="none" strike="noStrike" baseline="0" dirty="0">
                <a:latin typeface="Times-Roman"/>
              </a:rPr>
              <a:t>Patolojik olarak; reaktif </a:t>
            </a:r>
            <a:r>
              <a:rPr lang="tr-TR" sz="1800" b="0" i="0" u="none" strike="noStrike" baseline="0" dirty="0" err="1">
                <a:latin typeface="Times-Roman"/>
              </a:rPr>
              <a:t>hiperplazi</a:t>
            </a:r>
            <a:r>
              <a:rPr lang="tr-TR" sz="1800" b="0" i="0" u="none" strike="noStrike" baseline="0" dirty="0">
                <a:latin typeface="Times-Roman"/>
              </a:rPr>
              <a:t> ve </a:t>
            </a:r>
            <a:r>
              <a:rPr lang="tr-TR" sz="1800" b="0" i="0" u="none" strike="noStrike" baseline="0" dirty="0" err="1">
                <a:latin typeface="Times-Roman"/>
              </a:rPr>
              <a:t>koagülatif</a:t>
            </a:r>
            <a:r>
              <a:rPr lang="tr-TR" sz="1800" b="0" i="0" u="none" strike="noStrike" baseline="0" dirty="0">
                <a:latin typeface="Times-Roman"/>
              </a:rPr>
              <a:t> nekroz gösterir. </a:t>
            </a:r>
          </a:p>
          <a:p>
            <a:r>
              <a:rPr lang="tr-TR" sz="1800" b="0" i="0" u="none" strike="noStrike" baseline="0" dirty="0" err="1">
                <a:latin typeface="Times-Roman"/>
              </a:rPr>
              <a:t>Splenomegali</a:t>
            </a:r>
            <a:r>
              <a:rPr lang="tr-TR" sz="1800" b="0" i="0" u="none" strike="noStrike" baseline="0" dirty="0">
                <a:latin typeface="Times-Roman"/>
              </a:rPr>
              <a:t> %20 hastada ve çoğunlukla çocuklarda</a:t>
            </a: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Periarteriyel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fibrozis</a:t>
            </a:r>
            <a:r>
              <a:rPr lang="tr-TR" sz="1800" b="0" i="0" u="none" strike="noStrike" baseline="0" dirty="0">
                <a:latin typeface="Times-Roman"/>
              </a:rPr>
              <a:t> veya dalakta soğan zarı görünümü: SLE için </a:t>
            </a:r>
            <a:r>
              <a:rPr lang="tr-TR" sz="1800" b="0" i="0" u="none" strike="noStrike" baseline="0" dirty="0" err="1">
                <a:latin typeface="Times-Roman"/>
              </a:rPr>
              <a:t>patognomonik</a:t>
            </a:r>
            <a:r>
              <a:rPr lang="tr-TR" sz="1800" dirty="0">
                <a:latin typeface="Times-Roman"/>
              </a:rPr>
              <a:t> </a:t>
            </a:r>
            <a:endParaRPr lang="tr-TR" sz="1800" b="0" i="0" u="none" strike="noStrike" baseline="0" dirty="0">
              <a:latin typeface="Times-Roman"/>
            </a:endParaRP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Splenik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atrofi</a:t>
            </a:r>
            <a:r>
              <a:rPr lang="tr-TR" sz="1800" b="0" i="0" u="none" strike="noStrike" baseline="0" dirty="0">
                <a:latin typeface="Times-Roman"/>
              </a:rPr>
              <a:t> veya fonksiyonel </a:t>
            </a:r>
            <a:r>
              <a:rPr lang="tr-TR" sz="1800" b="0" i="0" u="none" strike="noStrike" baseline="0" dirty="0" err="1">
                <a:latin typeface="Times-Roman"/>
              </a:rPr>
              <a:t>asplenizm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de rapor edilmiştir.</a:t>
            </a:r>
          </a:p>
        </p:txBody>
      </p:sp>
    </p:spTree>
    <p:extLst>
      <p:ext uri="{BB962C8B-B14F-4D97-AF65-F5344CB8AC3E}">
        <p14:creationId xmlns:p14="http://schemas.microsoft.com/office/powerpoint/2010/main" val="35696479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0B8C550-7040-452B-8C0C-EC0B64F1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28" y="728870"/>
            <a:ext cx="8070457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759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FC5F64-2B41-464B-B786-27EAF099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DİĞER ORGAN TUTULUMLARI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6A1FDE-28B3-42D1-ADB8-F64503765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ENDOKRİN:</a:t>
            </a:r>
            <a:r>
              <a:rPr lang="tr-TR" sz="1600" i="1" dirty="0" err="1"/>
              <a:t>östrojen</a:t>
            </a:r>
            <a:r>
              <a:rPr lang="tr-TR" sz="1600" i="1" dirty="0"/>
              <a:t> düş., </a:t>
            </a:r>
            <a:r>
              <a:rPr lang="tr-TR" sz="1600" i="1" dirty="0" err="1"/>
              <a:t>androjen</a:t>
            </a:r>
            <a:r>
              <a:rPr lang="tr-TR" sz="1600" i="1" dirty="0"/>
              <a:t> yük., </a:t>
            </a:r>
            <a:r>
              <a:rPr lang="tr-TR" sz="1600" i="1" dirty="0" err="1"/>
              <a:t>tiroid</a:t>
            </a:r>
            <a:r>
              <a:rPr lang="tr-TR" sz="1600" i="1" dirty="0"/>
              <a:t> anormallikleri, </a:t>
            </a:r>
            <a:r>
              <a:rPr lang="tr-TR" sz="1600" i="1" dirty="0" err="1"/>
              <a:t>hiperprolaktinemi</a:t>
            </a:r>
            <a:r>
              <a:rPr lang="tr-TR" sz="1600" i="1" dirty="0"/>
              <a:t>, adrenal yetmezlik</a:t>
            </a:r>
          </a:p>
          <a:p>
            <a:endParaRPr lang="tr-TR" sz="1600" i="1" dirty="0"/>
          </a:p>
          <a:p>
            <a:pPr algn="l"/>
            <a:r>
              <a:rPr lang="tr-TR" sz="2000" dirty="0"/>
              <a:t>GÖZ:  </a:t>
            </a:r>
            <a:r>
              <a:rPr lang="tr-TR" sz="1400" b="0" i="1" u="none" strike="noStrike" baseline="0" dirty="0" err="1">
                <a:latin typeface="Times-Roman"/>
              </a:rPr>
              <a:t>keratokonjonktivitis</a:t>
            </a:r>
            <a:r>
              <a:rPr lang="tr-TR" sz="1400" i="1" dirty="0">
                <a:latin typeface="Times-Roman"/>
              </a:rPr>
              <a:t> </a:t>
            </a:r>
            <a:r>
              <a:rPr lang="tr-TR" sz="1400" b="0" i="1" u="none" strike="noStrike" baseline="0" dirty="0" err="1">
                <a:latin typeface="Times-Roman"/>
              </a:rPr>
              <a:t>sikka</a:t>
            </a:r>
            <a:r>
              <a:rPr lang="tr-TR" sz="1400" b="0" i="1" u="none" strike="noStrike" baseline="0" dirty="0">
                <a:latin typeface="Times-Roman"/>
              </a:rPr>
              <a:t>, </a:t>
            </a:r>
            <a:r>
              <a:rPr lang="tr-TR" sz="1400" b="0" i="1" u="none" strike="noStrike" baseline="0" dirty="0" err="1">
                <a:latin typeface="Times-Roman"/>
              </a:rPr>
              <a:t>retinal</a:t>
            </a:r>
            <a:r>
              <a:rPr lang="tr-TR" sz="1400" b="0" i="1" u="none" strike="noStrike" baseline="0" dirty="0">
                <a:latin typeface="Times-Roman"/>
              </a:rPr>
              <a:t> </a:t>
            </a:r>
            <a:r>
              <a:rPr lang="tr-TR" sz="1400" b="0" i="1" u="none" strike="noStrike" baseline="0" dirty="0" err="1">
                <a:latin typeface="Times-Roman"/>
              </a:rPr>
              <a:t>vasküler</a:t>
            </a:r>
            <a:r>
              <a:rPr lang="tr-TR" sz="1400" b="0" i="1" u="none" strike="noStrike" baseline="0" dirty="0">
                <a:latin typeface="Times-Roman"/>
              </a:rPr>
              <a:t> değişiklikler, </a:t>
            </a:r>
            <a:r>
              <a:rPr lang="tr-TR" sz="1400" b="0" i="1" u="none" strike="noStrike" baseline="0" dirty="0" err="1">
                <a:latin typeface="Times-Roman"/>
              </a:rPr>
              <a:t>periferal</a:t>
            </a:r>
            <a:r>
              <a:rPr lang="tr-TR" sz="1400" b="0" i="1" u="none" strike="noStrike" baseline="0" dirty="0">
                <a:latin typeface="Times-Roman"/>
              </a:rPr>
              <a:t> </a:t>
            </a:r>
            <a:r>
              <a:rPr lang="tr-TR" sz="1400" b="0" i="1" u="none" strike="noStrike" baseline="0" dirty="0" err="1">
                <a:latin typeface="Times-Roman"/>
              </a:rPr>
              <a:t>ülseratif</a:t>
            </a:r>
            <a:r>
              <a:rPr lang="tr-TR" sz="1400" i="1" dirty="0">
                <a:latin typeface="Times-Roman"/>
              </a:rPr>
              <a:t> </a:t>
            </a:r>
            <a:r>
              <a:rPr lang="sv-SE" sz="1400" b="0" i="1" u="none" strike="noStrike" baseline="0" dirty="0">
                <a:latin typeface="Times-Roman"/>
              </a:rPr>
              <a:t>keratit, koroidopati, uveal efüzyonlar, retinal ayrılma, optik</a:t>
            </a:r>
            <a:r>
              <a:rPr lang="tr-TR" sz="1400" b="0" i="1" u="none" strike="noStrike" baseline="0" dirty="0">
                <a:latin typeface="Times-Roman"/>
              </a:rPr>
              <a:t> </a:t>
            </a:r>
            <a:r>
              <a:rPr lang="es-ES" sz="1400" b="0" i="1" u="none" strike="noStrike" baseline="0" dirty="0">
                <a:latin typeface="Times-Roman"/>
              </a:rPr>
              <a:t>nörit ve dar açılı glokom</a:t>
            </a:r>
            <a:r>
              <a:rPr lang="tr-TR" sz="1400" b="0" i="1" u="none" strike="noStrike" baseline="0" dirty="0">
                <a:latin typeface="Times-Roman"/>
              </a:rPr>
              <a:t>,     </a:t>
            </a:r>
          </a:p>
          <a:p>
            <a:pPr marL="0" indent="0" algn="l">
              <a:buNone/>
            </a:pPr>
            <a:r>
              <a:rPr lang="tr-TR" sz="1400" i="1" dirty="0">
                <a:latin typeface="Times-Roman"/>
              </a:rPr>
              <a:t>            </a:t>
            </a:r>
            <a:r>
              <a:rPr lang="tr-TR" sz="1400" b="0" i="1" u="none" strike="noStrike" baseline="0" dirty="0">
                <a:latin typeface="Times-Roman"/>
              </a:rPr>
              <a:t> KS</a:t>
            </a:r>
            <a:r>
              <a:rPr lang="tr-TR" sz="1400" i="1" dirty="0">
                <a:latin typeface="Times-Roman"/>
                <a:sym typeface="Wingdings" panose="05000000000000000000" pitchFamily="2" charset="2"/>
              </a:rPr>
              <a:t>--&gt;</a:t>
            </a:r>
            <a:r>
              <a:rPr lang="tr-TR" sz="1400" i="1" dirty="0" err="1">
                <a:latin typeface="Times-Roman"/>
                <a:sym typeface="Wingdings" panose="05000000000000000000" pitchFamily="2" charset="2"/>
              </a:rPr>
              <a:t>gloklom,katarakt,santral</a:t>
            </a:r>
            <a:r>
              <a:rPr lang="tr-TR" sz="1400" i="1" dirty="0">
                <a:latin typeface="Times-Roman"/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latin typeface="Times-Roman"/>
                <a:sym typeface="Wingdings" panose="05000000000000000000" pitchFamily="2" charset="2"/>
              </a:rPr>
              <a:t>seröz</a:t>
            </a:r>
            <a:r>
              <a:rPr lang="tr-TR" sz="1400" i="1" dirty="0">
                <a:latin typeface="Times-Roman"/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latin typeface="Times-Roman"/>
                <a:sym typeface="Wingdings" panose="05000000000000000000" pitchFamily="2" charset="2"/>
              </a:rPr>
              <a:t>retinopati</a:t>
            </a:r>
            <a:r>
              <a:rPr lang="tr-TR" sz="1400" i="1" dirty="0">
                <a:latin typeface="Times-Roman"/>
                <a:sym typeface="Wingdings" panose="05000000000000000000" pitchFamily="2" charset="2"/>
              </a:rPr>
              <a:t>  </a:t>
            </a:r>
            <a:r>
              <a:rPr lang="tr-TR" sz="1400" i="1" dirty="0" err="1">
                <a:latin typeface="Times-Roman"/>
                <a:sym typeface="Wingdings" panose="05000000000000000000" pitchFamily="2" charset="2"/>
              </a:rPr>
              <a:t>ANTİMALARYALmakulopati</a:t>
            </a:r>
            <a:endParaRPr lang="tr-TR" sz="1400" b="0" i="1" u="none" strike="noStrike" baseline="0" dirty="0">
              <a:latin typeface="Times-Roman"/>
            </a:endParaRPr>
          </a:p>
          <a:p>
            <a:pPr algn="l"/>
            <a:endParaRPr lang="tr-TR" sz="1400" i="1" dirty="0"/>
          </a:p>
          <a:p>
            <a:r>
              <a:rPr lang="tr-TR" sz="2000" dirty="0"/>
              <a:t>KBB</a:t>
            </a:r>
          </a:p>
        </p:txBody>
      </p:sp>
    </p:spTree>
    <p:extLst>
      <p:ext uri="{BB962C8B-B14F-4D97-AF65-F5344CB8AC3E}">
        <p14:creationId xmlns:p14="http://schemas.microsoft.com/office/powerpoint/2010/main" val="4127006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53BCBE-03B6-4DBE-8764-8FB5F2E0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5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LABORATUVAR BULGULARI</a:t>
            </a:r>
          </a:p>
        </p:txBody>
      </p:sp>
    </p:spTree>
    <p:extLst>
      <p:ext uri="{BB962C8B-B14F-4D97-AF65-F5344CB8AC3E}">
        <p14:creationId xmlns:p14="http://schemas.microsoft.com/office/powerpoint/2010/main" val="4245565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90D7AF-AC35-477C-8020-B0AF0B20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HEMATOLOJİK ANORMALLİKLER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F4199D-C35D-469C-8EAD-432729553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</a:t>
            </a:r>
            <a:r>
              <a:rPr lang="tr-TR" b="1" dirty="0"/>
              <a:t>A.ANEMİ</a:t>
            </a:r>
          </a:p>
          <a:p>
            <a:pPr marL="0" indent="0">
              <a:buNone/>
            </a:pPr>
            <a:r>
              <a:rPr lang="tr-TR" dirty="0"/>
              <a:t>   1.Kronik Hastalık Anemisi</a:t>
            </a:r>
          </a:p>
          <a:p>
            <a:pPr marL="0" indent="0">
              <a:buNone/>
            </a:pPr>
            <a:r>
              <a:rPr lang="tr-TR" dirty="0"/>
              <a:t>   2.Renal Yetersizliğe Bağlı Anemi</a:t>
            </a:r>
          </a:p>
          <a:p>
            <a:pPr marL="0" indent="0">
              <a:buNone/>
            </a:pPr>
            <a:r>
              <a:rPr lang="tr-TR" dirty="0"/>
              <a:t>   3.Demir Eksikliği Anemisi</a:t>
            </a:r>
          </a:p>
          <a:p>
            <a:pPr marL="0" indent="0">
              <a:buNone/>
            </a:pPr>
            <a:r>
              <a:rPr lang="tr-TR" dirty="0"/>
              <a:t>   4.Otoimmun </a:t>
            </a:r>
            <a:r>
              <a:rPr lang="tr-TR" dirty="0" err="1"/>
              <a:t>Hemolitik</a:t>
            </a:r>
            <a:r>
              <a:rPr lang="tr-TR" dirty="0"/>
              <a:t> Anemi</a:t>
            </a:r>
          </a:p>
          <a:p>
            <a:pPr marL="0" indent="0">
              <a:buNone/>
            </a:pPr>
            <a:r>
              <a:rPr lang="tr-TR" dirty="0"/>
              <a:t>   5.Trombotik </a:t>
            </a:r>
            <a:r>
              <a:rPr lang="tr-TR" dirty="0" err="1"/>
              <a:t>Mikroanjiyopatik</a:t>
            </a:r>
            <a:r>
              <a:rPr lang="tr-TR" dirty="0"/>
              <a:t> </a:t>
            </a:r>
            <a:r>
              <a:rPr lang="tr-TR" dirty="0" err="1"/>
              <a:t>Hemolitik</a:t>
            </a:r>
            <a:r>
              <a:rPr lang="tr-TR" dirty="0"/>
              <a:t> Anemi</a:t>
            </a:r>
          </a:p>
          <a:p>
            <a:pPr marL="0" indent="0">
              <a:buNone/>
            </a:pPr>
            <a:r>
              <a:rPr lang="tr-TR" dirty="0"/>
              <a:t>   6.Eritroid </a:t>
            </a:r>
            <a:r>
              <a:rPr lang="tr-TR" dirty="0" err="1"/>
              <a:t>Aplazi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40713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876E15-96E8-46AF-B780-7701A249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HEMATOLOJİK ANORMALLİKLER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C821C5-9718-4627-A3DC-A9026095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577009"/>
            <a:ext cx="10664687" cy="5075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    </a:t>
            </a:r>
            <a:r>
              <a:rPr lang="tr-TR" b="1" dirty="0"/>
              <a:t>B.LÖKOPENİ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/>
              <a:t>%50 hastada; </a:t>
            </a:r>
            <a:r>
              <a:rPr lang="tr-TR" sz="2200" dirty="0" err="1"/>
              <a:t>lenfopeni</a:t>
            </a:r>
            <a:r>
              <a:rPr lang="tr-TR" sz="2200" dirty="0"/>
              <a:t> ve/veya </a:t>
            </a:r>
            <a:r>
              <a:rPr lang="tr-TR" sz="2200" dirty="0" err="1"/>
              <a:t>nötropeniye</a:t>
            </a:r>
            <a:r>
              <a:rPr lang="tr-TR" sz="2200" dirty="0"/>
              <a:t> bağlı gelişir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 err="1"/>
              <a:t>Lenfositopeni</a:t>
            </a:r>
            <a:r>
              <a:rPr lang="tr-TR" sz="2200" dirty="0">
                <a:sym typeface="Wingdings" panose="05000000000000000000" pitchFamily="2" charset="2"/>
              </a:rPr>
              <a:t> </a:t>
            </a:r>
            <a:r>
              <a:rPr lang="tr-TR" sz="2200" b="0" i="0" u="none" strike="noStrike" baseline="0" dirty="0">
                <a:latin typeface="Times-Roman"/>
              </a:rPr>
              <a:t>lenfositlere karşı oluşan antikorlar nedenli ve aktif hastalıkla ilişkilidir.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200" b="0" i="0" u="none" strike="noStrike" baseline="0" dirty="0" err="1">
                <a:latin typeface="Times-Roman"/>
              </a:rPr>
              <a:t>Nötropeni</a:t>
            </a:r>
            <a:r>
              <a:rPr lang="tr-TR" sz="2200" dirty="0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200" b="0" i="0" u="none" strike="noStrike" baseline="0" dirty="0">
                <a:latin typeface="Times-Roman"/>
              </a:rPr>
              <a:t> kemik iliğinde </a:t>
            </a:r>
            <a:r>
              <a:rPr lang="tr-TR" sz="2200" b="0" i="0" u="none" strike="noStrike" baseline="0" dirty="0" err="1">
                <a:latin typeface="Times-Roman"/>
              </a:rPr>
              <a:t>supresyon</a:t>
            </a:r>
            <a:r>
              <a:rPr lang="tr-TR" sz="2200" b="0" i="0" u="none" strike="noStrike" baseline="0" dirty="0">
                <a:latin typeface="Times-Roman"/>
              </a:rPr>
              <a:t> ya da </a:t>
            </a:r>
            <a:r>
              <a:rPr lang="tr-TR" sz="2200" b="0" i="0" u="none" strike="noStrike" baseline="0" dirty="0" err="1">
                <a:latin typeface="Times-Roman"/>
              </a:rPr>
              <a:t>immün</a:t>
            </a:r>
            <a:r>
              <a:rPr lang="tr-TR" sz="2200" b="0" i="0" u="none" strike="noStrike" baseline="0" dirty="0">
                <a:latin typeface="Times-Roman"/>
              </a:rPr>
              <a:t> aracılı </a:t>
            </a:r>
            <a:r>
              <a:rPr lang="tr-TR" sz="2200" b="0" i="0" u="none" strike="noStrike" baseline="0" dirty="0" err="1">
                <a:latin typeface="Times-Roman"/>
              </a:rPr>
              <a:t>destrüksiyon</a:t>
            </a:r>
            <a:r>
              <a:rPr lang="tr-TR" sz="2200" b="0" i="0" u="none" strike="noStrike" baseline="0" dirty="0">
                <a:latin typeface="Times-Roman"/>
              </a:rPr>
              <a:t> sonucu </a:t>
            </a:r>
          </a:p>
          <a:p>
            <a:pPr marL="0" indent="0" algn="l">
              <a:buNone/>
            </a:pPr>
            <a:endParaRPr lang="tr-TR" sz="22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endParaRPr lang="tr-TR" sz="22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r>
              <a:rPr lang="tr-TR" sz="2200" b="0" i="0" u="none" strike="noStrike" baseline="0" dirty="0">
                <a:latin typeface="Times-Roman"/>
              </a:rPr>
              <a:t>   </a:t>
            </a:r>
            <a:r>
              <a:rPr lang="tr-TR" sz="2200" b="0" i="1" u="none" strike="noStrike" baseline="0" dirty="0" err="1">
                <a:latin typeface="Times-Roman"/>
              </a:rPr>
              <a:t>Lökopeninin</a:t>
            </a:r>
            <a:r>
              <a:rPr lang="tr-TR" sz="2200" b="0" i="1" u="none" strike="noStrike" baseline="0" dirty="0">
                <a:latin typeface="Times-Roman"/>
              </a:rPr>
              <a:t> ilaçlar ya da enfeksiyon gibi diğer nedenleri de araştırılmalıdır. </a:t>
            </a:r>
            <a:endParaRPr lang="tr-TR" sz="2000" b="0" i="1" u="none" strike="noStrike" baseline="0" dirty="0">
              <a:latin typeface="Times-Roman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000" dirty="0"/>
          </a:p>
          <a:p>
            <a:pPr marL="0" indent="0">
              <a:buNone/>
            </a:pPr>
            <a:r>
              <a:rPr lang="tr-T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418856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BDDE04-EDD3-4628-8CB0-E8D1AA81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HEMATOLOJİK ANORMALLİKLER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3A6186-2CC0-4EC2-BA9A-E1873E18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2"/>
            <a:ext cx="10515600" cy="508883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</a:t>
            </a:r>
            <a:r>
              <a:rPr lang="tr-TR" b="1" i="0" u="none" strike="noStrike" baseline="0" dirty="0">
                <a:latin typeface="Times-Roman"/>
              </a:rPr>
              <a:t>C.TROMBOSİTOPENİ</a:t>
            </a:r>
          </a:p>
          <a:p>
            <a:r>
              <a:rPr lang="tr-TR" sz="2000" b="0" i="0" u="none" strike="noStrike" baseline="0" dirty="0">
                <a:latin typeface="Times-Roman"/>
              </a:rPr>
              <a:t>Yaklaşık %15-50 hastada</a:t>
            </a:r>
          </a:p>
          <a:p>
            <a:pPr algn="l"/>
            <a:r>
              <a:rPr lang="tr-TR" sz="2000" b="0" i="0" u="none" strike="noStrike" baseline="0" dirty="0" err="1">
                <a:latin typeface="Times-Roman"/>
              </a:rPr>
              <a:t>SLE’deki</a:t>
            </a:r>
            <a:r>
              <a:rPr lang="tr-TR" sz="2000" b="0" i="0" u="none" strike="noStrike" baseline="0" dirty="0">
                <a:latin typeface="Times-Roman"/>
              </a:rPr>
              <a:t> </a:t>
            </a:r>
            <a:r>
              <a:rPr lang="tr-TR" sz="2000" b="0" i="0" u="none" strike="noStrike" baseline="0" dirty="0" err="1">
                <a:latin typeface="Times-Roman"/>
              </a:rPr>
              <a:t>trombositopenisi</a:t>
            </a:r>
            <a:r>
              <a:rPr lang="tr-TR" sz="2000" b="0" i="0" u="none" strike="noStrike" baseline="0" dirty="0">
                <a:latin typeface="Times-Roman"/>
              </a:rPr>
              <a:t> 2 ayrı alt grupta;</a:t>
            </a:r>
          </a:p>
          <a:p>
            <a:pPr algn="l"/>
            <a:r>
              <a:rPr lang="tr-TR" sz="2000" b="0" i="0" u="none" strike="noStrike" baseline="0" dirty="0">
                <a:latin typeface="Times-Roman"/>
              </a:rPr>
              <a:t>Birinci </a:t>
            </a:r>
            <a:r>
              <a:rPr lang="tr-TR" sz="2000" b="0" i="0" u="none" strike="noStrike" baseline="0" dirty="0" err="1">
                <a:latin typeface="Times-Roman"/>
              </a:rPr>
              <a:t>trombositopeni</a:t>
            </a:r>
            <a:r>
              <a:rPr lang="tr-TR" sz="2000" b="0" i="0" u="none" strike="noStrike" baseline="0" dirty="0">
                <a:latin typeface="Times-Roman"/>
              </a:rPr>
              <a:t>; ciddi aktif hastalık belirtisi ve oldukça dirençlidir. </a:t>
            </a:r>
          </a:p>
          <a:p>
            <a:pPr algn="l"/>
            <a:r>
              <a:rPr lang="tr-TR" sz="2000" b="0" i="0" u="none" strike="noStrike" baseline="0" dirty="0" err="1">
                <a:latin typeface="Times-Roman"/>
              </a:rPr>
              <a:t>İkincisi</a:t>
            </a:r>
            <a:r>
              <a:rPr lang="tr-TR" sz="2000" b="0" i="0" u="none" strike="noStrike" baseline="0" dirty="0" err="1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000" b="0" i="0" u="none" strike="noStrike" baseline="0" dirty="0" err="1">
                <a:latin typeface="Times-Roman"/>
              </a:rPr>
              <a:t>izole</a:t>
            </a:r>
            <a:r>
              <a:rPr lang="tr-TR" sz="2000" b="0" i="0" u="none" strike="noStrike" baseline="0" dirty="0">
                <a:latin typeface="Times-Roman"/>
              </a:rPr>
              <a:t> bir bulgudur. Sayı 50.000 mm3 altı ancak;  ciddi bir kanama belirtisi yok</a:t>
            </a:r>
          </a:p>
          <a:p>
            <a:pPr algn="l"/>
            <a:r>
              <a:rPr lang="tr-TR" sz="2000" b="0" i="0" u="none" strike="noStrike" baseline="0" dirty="0">
                <a:latin typeface="Times-Roman"/>
              </a:rPr>
              <a:t>Her ikisinde de ılımlı </a:t>
            </a:r>
            <a:r>
              <a:rPr lang="tr-TR" sz="2000" b="0" i="0" u="none" strike="noStrike" baseline="0" dirty="0" err="1">
                <a:latin typeface="Times-Roman"/>
              </a:rPr>
              <a:t>peteşi</a:t>
            </a:r>
            <a:r>
              <a:rPr lang="tr-TR" sz="2000" b="0" i="0" u="none" strike="noStrike" baseline="0" dirty="0">
                <a:latin typeface="Times-Roman"/>
              </a:rPr>
              <a:t> ve </a:t>
            </a:r>
            <a:r>
              <a:rPr lang="tr-TR" sz="2000" b="0" i="0" u="none" strike="noStrike" baseline="0" dirty="0" err="1">
                <a:latin typeface="Times-Roman"/>
              </a:rPr>
              <a:t>purpuralar</a:t>
            </a:r>
            <a:r>
              <a:rPr lang="tr-TR" sz="2000" b="0" i="0" u="none" strike="noStrike" baseline="0" dirty="0">
                <a:latin typeface="Times-Roman"/>
              </a:rPr>
              <a:t> vardır. </a:t>
            </a:r>
          </a:p>
          <a:p>
            <a:pPr marL="0" indent="0" algn="l">
              <a:buNone/>
            </a:pPr>
            <a:r>
              <a:rPr lang="tr-TR" sz="2000" b="0" i="0" u="none" strike="noStrike" baseline="0" dirty="0">
                <a:latin typeface="Times-Roman"/>
              </a:rPr>
              <a:t>          </a:t>
            </a:r>
          </a:p>
          <a:p>
            <a:pPr marL="0" indent="0" algn="l">
              <a:buNone/>
            </a:pPr>
            <a:r>
              <a:rPr lang="tr-TR" sz="2000" dirty="0">
                <a:latin typeface="Times-Roman"/>
              </a:rPr>
              <a:t>            </a:t>
            </a:r>
            <a:r>
              <a:rPr lang="tr-TR" sz="2000" b="0" i="0" u="none" strike="noStrike" baseline="0" dirty="0" err="1">
                <a:latin typeface="Times-Roman"/>
              </a:rPr>
              <a:t>Trombositopeninin</a:t>
            </a:r>
            <a:r>
              <a:rPr lang="tr-TR" sz="2000" b="0" i="0" u="none" strike="noStrike" baseline="0" dirty="0">
                <a:latin typeface="Times-Roman"/>
              </a:rPr>
              <a:t> diğer sebepleri: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1600" b="0" i="0" u="none" strike="noStrike" baseline="0" dirty="0">
                <a:latin typeface="Times-Roman"/>
              </a:rPr>
              <a:t>tedavide kullanılan </a:t>
            </a:r>
            <a:r>
              <a:rPr lang="tr-TR" sz="1600" b="0" i="0" u="none" strike="noStrike" baseline="0" dirty="0" err="1">
                <a:latin typeface="Times-Roman"/>
              </a:rPr>
              <a:t>immünsupresan</a:t>
            </a:r>
            <a:r>
              <a:rPr lang="tr-TR" sz="1600" b="0" i="0" u="none" strike="noStrike" baseline="0" dirty="0">
                <a:latin typeface="Times-Roman"/>
              </a:rPr>
              <a:t> ilaçlar,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1600" b="0" i="0" u="none" strike="noStrike" baseline="0" dirty="0" err="1">
                <a:latin typeface="Times-Roman"/>
              </a:rPr>
              <a:t>trombotik</a:t>
            </a:r>
            <a:r>
              <a:rPr lang="tr-TR" sz="1600" dirty="0">
                <a:latin typeface="Times-Roman"/>
              </a:rPr>
              <a:t> </a:t>
            </a:r>
            <a:r>
              <a:rPr lang="nn-NO" sz="1600" b="0" i="0" u="none" strike="noStrike" baseline="0" dirty="0">
                <a:latin typeface="Times-Roman"/>
              </a:rPr>
              <a:t>mikroanjiyopati, </a:t>
            </a:r>
            <a:endParaRPr lang="tr-TR" sz="1600" b="0" i="0" u="none" strike="noStrike" baseline="0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nn-NO" sz="1600" b="0" i="0" u="none" strike="noStrike" baseline="0" dirty="0">
                <a:latin typeface="Times-Roman"/>
              </a:rPr>
              <a:t>antifosfolipid sendromu </a:t>
            </a:r>
            <a:endParaRPr lang="tr-TR" sz="1600" b="0" i="0" u="none" strike="noStrike" baseline="0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nn-NO" sz="1600" b="0" i="0" u="none" strike="noStrike" baseline="0" dirty="0">
                <a:latin typeface="Times-Roman"/>
              </a:rPr>
              <a:t>ve megakaryosit</a:t>
            </a:r>
            <a:r>
              <a:rPr lang="tr-TR" sz="1600" b="0" i="0" u="none" strike="noStrike" baseline="0" dirty="0">
                <a:latin typeface="Times-Roman"/>
              </a:rPr>
              <a:t> veya </a:t>
            </a:r>
            <a:r>
              <a:rPr lang="tr-TR" sz="1600" b="0" i="0" u="none" strike="noStrike" baseline="0" dirty="0" err="1">
                <a:latin typeface="Times-Roman"/>
              </a:rPr>
              <a:t>prekürsörlerinin</a:t>
            </a:r>
            <a:r>
              <a:rPr lang="tr-TR" sz="1600" b="0" i="0" u="none" strike="noStrike" baseline="0" dirty="0">
                <a:latin typeface="Times-Roman"/>
              </a:rPr>
              <a:t> üzerindeki </a:t>
            </a:r>
            <a:r>
              <a:rPr lang="tr-TR" sz="1600" b="0" i="0" u="none" strike="noStrike" baseline="0" dirty="0" err="1">
                <a:latin typeface="Times-Roman"/>
              </a:rPr>
              <a:t>trombopoetin</a:t>
            </a:r>
            <a:r>
              <a:rPr lang="tr-TR" sz="1600" b="0" i="0" u="none" strike="noStrike" baseline="0" dirty="0">
                <a:latin typeface="Times-Roman"/>
              </a:rPr>
              <a:t> reseptörlerini bloke eden antikorlardır.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962833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20B3E8-9AB6-4DFC-B87F-DF32CB58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r>
              <a:rPr lang="tr-TR" sz="2800" dirty="0"/>
              <a:t>HEMATOLOJİK ANORMALLİKLER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20ACD3-8A3D-4FE6-92A8-C919BEE0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</a:t>
            </a:r>
            <a:r>
              <a:rPr lang="tr-TR" b="1" dirty="0"/>
              <a:t>D.PANSİTOPENİ </a:t>
            </a:r>
          </a:p>
          <a:p>
            <a:pPr marL="0" indent="0">
              <a:buNone/>
            </a:pPr>
            <a:r>
              <a:rPr lang="tr-TR" dirty="0"/>
              <a:t>    </a:t>
            </a:r>
          </a:p>
          <a:p>
            <a:pPr marL="0" indent="0">
              <a:buNone/>
            </a:pPr>
            <a:r>
              <a:rPr lang="tr-TR" dirty="0"/>
              <a:t>    </a:t>
            </a:r>
            <a:r>
              <a:rPr lang="tr-TR" b="1" dirty="0"/>
              <a:t>E. DİĞER BULGULAR:</a:t>
            </a:r>
          </a:p>
          <a:p>
            <a:pPr algn="l"/>
            <a:r>
              <a:rPr lang="sv-SE" sz="1800" b="0" i="0" u="none" strike="noStrike" baseline="0" dirty="0">
                <a:latin typeface="Times-Roman"/>
              </a:rPr>
              <a:t>Lupusta çok çeşitli hemostatik anormaliteler</a:t>
            </a:r>
            <a:r>
              <a:rPr lang="tr-TR" sz="1800" b="0" i="0" u="none" strike="noStrike" baseline="0" dirty="0">
                <a:latin typeface="Times-Roman"/>
              </a:rPr>
              <a:t> bildirilmiştir. En çok görüleni de </a:t>
            </a:r>
            <a:r>
              <a:rPr lang="tr-TR" sz="1800" b="0" i="0" u="none" strike="noStrike" baseline="0" dirty="0" err="1">
                <a:latin typeface="Times-Roman"/>
              </a:rPr>
              <a:t>lupus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antikoagülanlarıdır</a:t>
            </a:r>
            <a:r>
              <a:rPr lang="tr-TR" sz="1800" b="0" i="0" u="none" strike="noStrike" baseline="0" dirty="0">
                <a:latin typeface="Times-Roman"/>
              </a:rPr>
              <a:t>.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Bu sendroma eşlik eden laboratuvar bulguları;   uzamış </a:t>
            </a:r>
            <a:r>
              <a:rPr lang="tr-TR" sz="1800" b="0" i="0" u="none" strike="noStrike" baseline="0" dirty="0" err="1">
                <a:latin typeface="Times-Roman"/>
              </a:rPr>
              <a:t>parsiyel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protrombin</a:t>
            </a:r>
            <a:r>
              <a:rPr lang="tr-TR" sz="1800" b="0" i="0" u="none" strike="noStrike" baseline="0" dirty="0">
                <a:latin typeface="Times-Roman"/>
              </a:rPr>
              <a:t> zamanı,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                                    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antikardiyolipin</a:t>
            </a:r>
            <a:r>
              <a:rPr lang="tr-TR" sz="1800" b="0" i="0" u="none" strike="noStrike" baseline="0" dirty="0">
                <a:latin typeface="Times-Roman"/>
              </a:rPr>
              <a:t> antikor varlığı,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                                      </a:t>
            </a:r>
            <a:r>
              <a:rPr lang="tr-TR" sz="1800" b="0" i="0" u="none" strike="noStrike" baseline="0" dirty="0" err="1">
                <a:latin typeface="Times-Roman"/>
              </a:rPr>
              <a:t>trombositopeni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                                      </a:t>
            </a:r>
            <a:r>
              <a:rPr lang="tr-TR" sz="1800" b="0" i="0" u="none" strike="noStrike" baseline="0" dirty="0">
                <a:latin typeface="Times-Roman"/>
              </a:rPr>
              <a:t>pozitif </a:t>
            </a:r>
            <a:r>
              <a:rPr lang="tr-TR" sz="1800" b="0" i="0" u="none" strike="noStrike" baseline="0" dirty="0" err="1">
                <a:latin typeface="Times-Roman"/>
              </a:rPr>
              <a:t>Coombs</a:t>
            </a:r>
            <a:r>
              <a:rPr lang="tr-TR" sz="1800" b="0" i="0" u="none" strike="noStrike" baseline="0" dirty="0">
                <a:latin typeface="Times-Roman"/>
              </a:rPr>
              <a:t> testi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                                                                                </a:t>
            </a:r>
            <a:r>
              <a:rPr lang="tr-TR" sz="1800" b="0" i="0" u="none" strike="noStrike" baseline="0" dirty="0">
                <a:latin typeface="Times-Roman"/>
              </a:rPr>
              <a:t>ve yanlış pozitif “VDRL” </a:t>
            </a:r>
            <a:r>
              <a:rPr lang="tr-TR" sz="1800" b="0" i="0" u="none" strike="noStrike" baseline="0" dirty="0" err="1">
                <a:latin typeface="Times-Roman"/>
              </a:rPr>
              <a:t>sifiliz</a:t>
            </a:r>
            <a:r>
              <a:rPr lang="tr-TR" sz="1800" b="0" i="0" u="none" strike="noStrike" baseline="0" dirty="0">
                <a:latin typeface="Times-Roman"/>
              </a:rPr>
              <a:t> testidir.</a:t>
            </a:r>
          </a:p>
        </p:txBody>
      </p:sp>
    </p:spTree>
    <p:extLst>
      <p:ext uri="{BB962C8B-B14F-4D97-AF65-F5344CB8AC3E}">
        <p14:creationId xmlns:p14="http://schemas.microsoft.com/office/powerpoint/2010/main" val="4216126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294C9-083F-4E5A-8A8F-00F6C86B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rmAutofit/>
          </a:bodyPr>
          <a:lstStyle/>
          <a:p>
            <a:r>
              <a:rPr lang="tr-TR" sz="2800" dirty="0"/>
              <a:t>HEMATOLOJİK ANORMALLİKLER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D00321-5567-49B4-8F6F-DA77EF5E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10"/>
            <a:ext cx="10515600" cy="4571999"/>
          </a:xfrm>
        </p:spPr>
        <p:txBody>
          <a:bodyPr/>
          <a:lstStyle/>
          <a:p>
            <a:r>
              <a:rPr lang="tr-TR" sz="2800" b="0" i="0" u="none" strike="noStrike" baseline="0" dirty="0">
                <a:latin typeface="Times-Roman"/>
              </a:rPr>
              <a:t>Aktif </a:t>
            </a:r>
            <a:r>
              <a:rPr lang="tr-TR" sz="2800" b="0" i="0" u="none" strike="noStrike" baseline="0" dirty="0" err="1">
                <a:latin typeface="Times-Roman"/>
              </a:rPr>
              <a:t>SLE’de</a:t>
            </a:r>
            <a:r>
              <a:rPr lang="tr-TR" sz="2800" b="0" i="0" u="none" strike="noStrike" baseline="0" dirty="0">
                <a:latin typeface="Times-Roman"/>
              </a:rPr>
              <a:t> sıklıkla </a:t>
            </a:r>
            <a:r>
              <a:rPr lang="tr-TR" sz="2800" b="0" i="0" u="none" strike="noStrike" baseline="0" dirty="0" err="1">
                <a:latin typeface="Times-Roman"/>
              </a:rPr>
              <a:t>sedimentasyon</a:t>
            </a:r>
            <a:r>
              <a:rPr lang="tr-TR" sz="2800" b="0" i="0" u="none" strike="noStrike" baseline="0" dirty="0">
                <a:latin typeface="Times-Roman"/>
              </a:rPr>
              <a:t> hızı artar ama bu hastalık aktivitesini göstermez ve </a:t>
            </a:r>
            <a:r>
              <a:rPr lang="tr-TR" sz="2800" b="0" i="0" u="none" strike="noStrike" baseline="0" dirty="0" err="1">
                <a:latin typeface="Times-Roman"/>
              </a:rPr>
              <a:t>remisyonda</a:t>
            </a:r>
            <a:r>
              <a:rPr lang="tr-TR" sz="2800" b="0" i="0" u="none" strike="noStrike" baseline="0" dirty="0">
                <a:latin typeface="Times-Roman"/>
              </a:rPr>
              <a:t> da yüksek kalabilir.</a:t>
            </a:r>
          </a:p>
          <a:p>
            <a:pPr marL="0" indent="0">
              <a:buNone/>
            </a:pPr>
            <a:endParaRPr lang="tr-TR" sz="2800" b="0" i="0" u="none" strike="noStrike" baseline="0" dirty="0">
              <a:latin typeface="Times-Roman"/>
            </a:endParaRPr>
          </a:p>
          <a:p>
            <a:r>
              <a:rPr lang="tr-TR" sz="2800" b="0" i="0" u="none" strike="noStrike" baseline="0" dirty="0">
                <a:latin typeface="Times-Roman"/>
              </a:rPr>
              <a:t>Pozitif CRP </a:t>
            </a:r>
            <a:r>
              <a:rPr lang="tr-TR" dirty="0">
                <a:latin typeface="Times-Roman"/>
              </a:rPr>
              <a:t>:</a:t>
            </a:r>
            <a:r>
              <a:rPr lang="tr-TR" sz="2800" b="0" i="0" u="none" strike="noStrike" baseline="0" dirty="0">
                <a:latin typeface="Times-Roman"/>
              </a:rPr>
              <a:t> enfeksiyon???, </a:t>
            </a:r>
            <a:r>
              <a:rPr lang="tr-TR" sz="2800" b="0" i="0" u="none" strike="noStrike" baseline="0" dirty="0" err="1">
                <a:latin typeface="Times-Roman"/>
              </a:rPr>
              <a:t>serözit</a:t>
            </a:r>
            <a:r>
              <a:rPr lang="tr-TR" sz="2800" b="0" i="0" u="none" strike="noStrike" baseline="0" dirty="0">
                <a:latin typeface="Times-Roman"/>
              </a:rPr>
              <a:t>??</a:t>
            </a:r>
          </a:p>
          <a:p>
            <a:endParaRPr lang="tr-TR" sz="2800" b="0" i="0" u="none" strike="noStrike" baseline="0" dirty="0">
              <a:latin typeface="Times-Roman"/>
            </a:endParaRPr>
          </a:p>
          <a:p>
            <a:r>
              <a:rPr lang="tr-TR" sz="2800" b="0" i="0" u="none" strike="noStrike" baseline="0" dirty="0" err="1">
                <a:latin typeface="Times-Roman"/>
              </a:rPr>
              <a:t>Sekonder</a:t>
            </a:r>
            <a:r>
              <a:rPr lang="tr-TR" sz="2800" b="0" i="0" u="none" strike="noStrike" baseline="0" dirty="0">
                <a:latin typeface="Times-Roman"/>
              </a:rPr>
              <a:t> </a:t>
            </a:r>
            <a:r>
              <a:rPr lang="tr-TR" sz="2800" b="0" i="0" u="none" strike="noStrike" baseline="0" dirty="0" err="1">
                <a:latin typeface="Times-Roman"/>
              </a:rPr>
              <a:t>antifosfolipid</a:t>
            </a:r>
            <a:r>
              <a:rPr lang="tr-TR" sz="2800" b="0" i="0" u="none" strike="noStrike" baseline="0" dirty="0">
                <a:latin typeface="Times-Roman"/>
              </a:rPr>
              <a:t> sendromunda; </a:t>
            </a:r>
            <a:r>
              <a:rPr lang="tr-TR" sz="2800" b="0" i="0" u="none" strike="noStrike" baseline="0" dirty="0" err="1">
                <a:latin typeface="Times-Roman"/>
              </a:rPr>
              <a:t>IgG</a:t>
            </a:r>
            <a:r>
              <a:rPr lang="tr-TR" sz="2800" b="0" i="0" u="none" strike="noStrike" baseline="0" dirty="0">
                <a:latin typeface="Times-Roman"/>
              </a:rPr>
              <a:t> ve </a:t>
            </a:r>
            <a:r>
              <a:rPr lang="tr-TR" sz="2800" b="0" i="0" u="none" strike="noStrike" baseline="0" dirty="0" err="1">
                <a:latin typeface="Times-Roman"/>
              </a:rPr>
              <a:t>IgM</a:t>
            </a:r>
            <a:r>
              <a:rPr lang="tr-TR" sz="2800" b="0" i="0" u="none" strike="noStrike" baseline="0" dirty="0">
                <a:latin typeface="Times-Roman"/>
              </a:rPr>
              <a:t> </a:t>
            </a:r>
            <a:r>
              <a:rPr lang="tr-TR" sz="2800" b="0" i="0" u="none" strike="noStrike" baseline="0" dirty="0" err="1">
                <a:latin typeface="Times-Roman"/>
              </a:rPr>
              <a:t>antifosfolipid</a:t>
            </a:r>
            <a:r>
              <a:rPr lang="tr-TR" sz="2800" b="0" i="0" u="none" strike="noStrike" baseline="0" dirty="0">
                <a:latin typeface="Times-Roman"/>
              </a:rPr>
              <a:t> antikorları ve </a:t>
            </a:r>
            <a:r>
              <a:rPr lang="tr-TR" sz="2800" b="0" i="0" u="none" strike="noStrike" baseline="0" dirty="0" err="1">
                <a:latin typeface="Times-Roman"/>
              </a:rPr>
              <a:t>parsiyel</a:t>
            </a:r>
            <a:r>
              <a:rPr lang="tr-TR" sz="2800" b="0" i="0" u="none" strike="noStrike" baseline="0" dirty="0">
                <a:latin typeface="Times-Roman"/>
              </a:rPr>
              <a:t> </a:t>
            </a:r>
            <a:r>
              <a:rPr lang="tr-TR" sz="2800" b="0" i="0" u="none" strike="noStrike" baseline="0" dirty="0" err="1">
                <a:latin typeface="Times-Roman"/>
              </a:rPr>
              <a:t>tromboplastin</a:t>
            </a:r>
            <a:r>
              <a:rPr lang="tr-TR" sz="2800" b="0" i="0" u="none" strike="noStrike" baseline="0" dirty="0">
                <a:latin typeface="Times-Roman"/>
              </a:rPr>
              <a:t> zamanında uzama bulunabilir.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827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96F8F1-16E6-455C-9B1C-D90AEA11E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İMMÜNOPATOLOJİ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3C8AE5-D8DF-4EAB-B499-BD9022974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9908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323533-076F-4C02-A34A-67136250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/>
          </a:bodyPr>
          <a:lstStyle/>
          <a:p>
            <a:r>
              <a:rPr lang="tr-TR" sz="2800" dirty="0"/>
              <a:t>SEROLOJİK ANORMALLİKLER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F77815-D867-4B47-82FA-F1C8F9DE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47324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      </a:t>
            </a:r>
          </a:p>
          <a:p>
            <a:pPr marL="0" indent="0" algn="l">
              <a:buNone/>
            </a:pPr>
            <a:r>
              <a:rPr lang="tr-TR" sz="1800" dirty="0">
                <a:latin typeface="Times-Roman"/>
              </a:rPr>
              <a:t>  </a:t>
            </a:r>
            <a:r>
              <a:rPr lang="tr-TR" sz="1800" b="0" i="1" u="none" strike="noStrike" baseline="0" dirty="0">
                <a:latin typeface="Times-Roman"/>
              </a:rPr>
              <a:t>SLE; saptanabilen 100’ün üstünde antikor sayısına sahip </a:t>
            </a:r>
            <a:r>
              <a:rPr lang="sv-SE" sz="1800" b="0" i="1" u="none" strike="noStrike" baseline="0" dirty="0">
                <a:latin typeface="Times-Roman"/>
              </a:rPr>
              <a:t>otoimmün bir hastalıktır. </a:t>
            </a:r>
            <a:endParaRPr lang="tr-TR" sz="1800" b="0" i="1" u="none" strike="noStrike" baseline="0" dirty="0">
              <a:latin typeface="Times-Roman"/>
            </a:endParaRPr>
          </a:p>
          <a:p>
            <a:pPr marL="0" indent="0">
              <a:buNone/>
            </a:pPr>
            <a:r>
              <a:rPr lang="tr-TR" sz="1800" b="1" dirty="0">
                <a:latin typeface="Times-Roman"/>
              </a:rPr>
              <a:t>   </a:t>
            </a:r>
          </a:p>
          <a:p>
            <a:pPr marL="0" indent="0">
              <a:buNone/>
            </a:pPr>
            <a:r>
              <a:rPr lang="tr-TR" sz="1800" b="1" dirty="0">
                <a:latin typeface="Times-Roman"/>
              </a:rPr>
              <a:t>                </a:t>
            </a:r>
            <a:r>
              <a:rPr lang="sv-SE" sz="1800" b="1" dirty="0">
                <a:latin typeface="Times-Roman"/>
              </a:rPr>
              <a:t>ANA</a:t>
            </a:r>
            <a:r>
              <a:rPr lang="tr-TR" sz="1800" b="1" dirty="0">
                <a:latin typeface="Times-Roman"/>
              </a:rPr>
              <a:t>(</a:t>
            </a:r>
            <a:r>
              <a:rPr lang="tr-TR" sz="1800" b="1" dirty="0" err="1">
                <a:latin typeface="Times-Roman"/>
              </a:rPr>
              <a:t>antinükleer</a:t>
            </a:r>
            <a:r>
              <a:rPr lang="tr-TR" sz="1800" b="1" dirty="0">
                <a:latin typeface="Times-Roman"/>
              </a:rPr>
              <a:t> antikor)</a:t>
            </a:r>
          </a:p>
          <a:p>
            <a:r>
              <a:rPr lang="tr-TR" sz="1800" b="0" i="0" u="none" strike="noStrike" baseline="0" dirty="0">
                <a:latin typeface="Times-Roman"/>
              </a:rPr>
              <a:t>Hastaların %95’inden fazlasında pozitiftir. </a:t>
            </a:r>
          </a:p>
          <a:p>
            <a:r>
              <a:rPr lang="tr-TR" sz="1800" b="0" i="0" u="none" strike="noStrike" baseline="0" dirty="0" err="1">
                <a:latin typeface="Times-Roman"/>
              </a:rPr>
              <a:t>Romatoid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artrit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  <a:r>
              <a:rPr lang="tr-TR" sz="1800" b="0" i="0" u="none" strike="noStrike" baseline="0" dirty="0" err="1">
                <a:latin typeface="Times-Roman"/>
              </a:rPr>
              <a:t>skleroderma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  <a:r>
              <a:rPr lang="tr-TR" sz="1800" b="0" i="0" u="none" strike="noStrike" baseline="0" dirty="0" err="1">
                <a:latin typeface="Times-Roman"/>
              </a:rPr>
              <a:t>polimiyozit</a:t>
            </a:r>
            <a:r>
              <a:rPr lang="tr-TR" sz="1800" b="0" i="0" u="none" strike="noStrike" baseline="0" dirty="0">
                <a:latin typeface="Times-Roman"/>
              </a:rPr>
              <a:t> ve </a:t>
            </a:r>
            <a:r>
              <a:rPr lang="tr-TR" sz="1800" b="0" i="0" u="none" strike="noStrike" baseline="0" dirty="0" err="1">
                <a:latin typeface="Times-Roman"/>
              </a:rPr>
              <a:t>otoimmün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tiroidit</a:t>
            </a: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>
                <a:latin typeface="Times-Roman"/>
              </a:rPr>
              <a:t>gibi diğer </a:t>
            </a:r>
            <a:r>
              <a:rPr lang="tr-TR" sz="1800" b="0" i="0" u="none" strike="noStrike" baseline="0" dirty="0" err="1">
                <a:latin typeface="Times-Roman"/>
              </a:rPr>
              <a:t>otoimmün</a:t>
            </a:r>
            <a:r>
              <a:rPr lang="tr-TR" sz="1800" b="0" i="0" u="none" strike="noStrike" baseline="0" dirty="0">
                <a:latin typeface="Times-Roman"/>
              </a:rPr>
              <a:t> hastalıklarda da +</a:t>
            </a:r>
          </a:p>
          <a:p>
            <a:pPr algn="l"/>
            <a:r>
              <a:rPr lang="tr-TR" sz="1800" b="0" i="0" u="none" strike="noStrike" baseline="0" dirty="0" err="1">
                <a:latin typeface="Times-Roman"/>
              </a:rPr>
              <a:t>Otoimmün</a:t>
            </a:r>
            <a:r>
              <a:rPr lang="tr-TR" sz="1800" b="0" i="0" u="none" strike="noStrike" baseline="0" dirty="0">
                <a:latin typeface="Times-Roman"/>
              </a:rPr>
              <a:t> hastalıklar dışında birçok insanda, özellikle yaşlılarda düşük </a:t>
            </a:r>
            <a:r>
              <a:rPr lang="tr-TR" sz="1800" b="0" i="0" u="none" strike="noStrike" baseline="0" dirty="0" err="1">
                <a:latin typeface="Times-Roman"/>
              </a:rPr>
              <a:t>titrelerde</a:t>
            </a:r>
            <a:r>
              <a:rPr lang="tr-TR" sz="1800" b="0" i="0" u="none" strike="noStrike" baseline="0" dirty="0">
                <a:latin typeface="Times-Roman"/>
              </a:rPr>
              <a:t> (&lt;1:80) pozitiflik </a:t>
            </a:r>
          </a:p>
          <a:p>
            <a:pPr algn="l"/>
            <a:r>
              <a:rPr lang="tr-TR" sz="1800" dirty="0">
                <a:latin typeface="Times-Roman"/>
              </a:rPr>
              <a:t>N</a:t>
            </a:r>
            <a:r>
              <a:rPr lang="tr-TR" sz="1800" b="0" i="0" u="none" strike="noStrike" baseline="0" dirty="0">
                <a:latin typeface="Times-Roman"/>
              </a:rPr>
              <a:t>egatif olması hastalığı ekarte ettirmez.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Nadiren ANA negatif hastalarda diğer testler (</a:t>
            </a:r>
            <a:r>
              <a:rPr lang="tr-TR" sz="1800" b="0" i="0" u="none" strike="noStrike" baseline="0" dirty="0" err="1">
                <a:latin typeface="Times-Roman"/>
              </a:rPr>
              <a:t>örneğin;anti-Ro</a:t>
            </a:r>
            <a:r>
              <a:rPr lang="tr-TR" sz="1800" b="0" i="0" u="none" strike="noStrike" baseline="0" dirty="0">
                <a:latin typeface="Times-Roman"/>
              </a:rPr>
              <a:t>/SS-A) pozitif olabilir. 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Bu hastalarda SLE kliniği vardır, ancak daha fazla deri döküntüsü, </a:t>
            </a:r>
            <a:r>
              <a:rPr lang="tr-TR" sz="1800" b="0" i="0" u="none" strike="noStrike" baseline="0" dirty="0" err="1">
                <a:latin typeface="Times-Roman"/>
              </a:rPr>
              <a:t>fotosensitivite</a:t>
            </a:r>
            <a:r>
              <a:rPr lang="tr-TR" sz="1800" b="0" i="0" u="none" strike="noStrike" baseline="0" dirty="0">
                <a:latin typeface="Times-Roman"/>
              </a:rPr>
              <a:t>, </a:t>
            </a:r>
            <a:r>
              <a:rPr lang="tr-TR" sz="1800" b="0" i="0" u="none" strike="noStrike" baseline="0" dirty="0" err="1">
                <a:latin typeface="Times-Roman"/>
              </a:rPr>
              <a:t>Raynaud</a:t>
            </a:r>
            <a:r>
              <a:rPr lang="tr-TR" sz="1800" b="0" i="0" u="none" strike="noStrike" baseline="0" dirty="0">
                <a:latin typeface="Times-Roman"/>
              </a:rPr>
              <a:t> fenomeni ve </a:t>
            </a:r>
            <a:r>
              <a:rPr lang="tr-TR" sz="1800" b="0" i="0" u="none" strike="noStrike" baseline="0" dirty="0" err="1">
                <a:latin typeface="Times-Roman"/>
              </a:rPr>
              <a:t>seroziteye</a:t>
            </a:r>
            <a:r>
              <a:rPr lang="tr-TR" sz="1800" b="0" i="0" u="none" strike="noStrike" baseline="0" dirty="0">
                <a:latin typeface="Times-Roman"/>
              </a:rPr>
              <a:t> sahip olma eğilimindedirler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06143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9B0F38-565B-4B3A-932D-6CD18882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>
            <a:normAutofit/>
          </a:bodyPr>
          <a:lstStyle/>
          <a:p>
            <a:r>
              <a:rPr lang="tr-TR" sz="2800" dirty="0"/>
              <a:t>SEROLOJİK ANORMALLİKLER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1EA3DE-7477-4793-AD2B-15B667878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5999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 </a:t>
            </a:r>
            <a:r>
              <a:rPr lang="tr-TR" sz="1800" b="1" i="0" u="none" strike="noStrike" baseline="0" dirty="0">
                <a:latin typeface="Times-Roman"/>
              </a:rPr>
              <a:t>anti-</a:t>
            </a:r>
            <a:r>
              <a:rPr lang="tr-TR" sz="1800" b="1" i="0" u="none" strike="noStrike" baseline="0" dirty="0" err="1">
                <a:latin typeface="Times-Roman"/>
              </a:rPr>
              <a:t>dsDNA</a:t>
            </a:r>
            <a:r>
              <a:rPr lang="tr-TR" sz="1800" b="1" i="0" u="none" strike="noStrike" baseline="0" dirty="0">
                <a:latin typeface="Times-Roman"/>
              </a:rPr>
              <a:t> 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Hastaların %50-60’ında + </a:t>
            </a:r>
          </a:p>
          <a:p>
            <a:pPr algn="l"/>
            <a:r>
              <a:rPr lang="tr-TR" sz="1800" b="0" i="0" u="none" strike="noStrike" baseline="0" dirty="0">
                <a:latin typeface="Times-Roman"/>
              </a:rPr>
              <a:t>Negatifliği hastalığı ekarte ettirmez, ancak pozitifliği kesin tanıda yardımcıdır. </a:t>
            </a:r>
          </a:p>
          <a:p>
            <a:pPr algn="l"/>
            <a:endParaRPr lang="tr-TR" sz="1800" dirty="0">
              <a:latin typeface="Times-Roman"/>
            </a:endParaRPr>
          </a:p>
          <a:p>
            <a:pPr marL="0" indent="0" algn="l">
              <a:buNone/>
            </a:pPr>
            <a:r>
              <a:rPr lang="tr-TR" sz="1800" b="1" dirty="0">
                <a:latin typeface="Times-Roman"/>
              </a:rPr>
              <a:t>    anti-</a:t>
            </a:r>
            <a:r>
              <a:rPr lang="tr-TR" sz="1800" b="1" dirty="0" err="1">
                <a:latin typeface="Times-Roman"/>
              </a:rPr>
              <a:t>Sm</a:t>
            </a:r>
            <a:endParaRPr lang="tr-TR" sz="1800" b="1" i="0" u="none" strike="noStrike" baseline="0" dirty="0">
              <a:latin typeface="Times-Roman"/>
            </a:endParaRPr>
          </a:p>
          <a:p>
            <a:r>
              <a:rPr lang="tr-TR" sz="1800" dirty="0">
                <a:latin typeface="Times-Roman"/>
              </a:rPr>
              <a:t>H</a:t>
            </a:r>
            <a:r>
              <a:rPr lang="tr-TR" sz="1800" b="0" i="0" u="none" strike="noStrike" baseline="0" dirty="0">
                <a:latin typeface="Times-Roman"/>
              </a:rPr>
              <a:t>astaların yaklaşık %30’unda görülür, yüksek </a:t>
            </a:r>
            <a:r>
              <a:rPr lang="tr-TR" sz="1800" b="0" i="0" u="none" strike="noStrike" baseline="0" dirty="0" err="1">
                <a:latin typeface="Times-Roman"/>
              </a:rPr>
              <a:t>spesifisiteye</a:t>
            </a:r>
            <a:r>
              <a:rPr lang="tr-TR" sz="1800" b="0" i="0" u="none" strike="noStrike" baseline="0" dirty="0">
                <a:latin typeface="Times-Roman"/>
              </a:rPr>
              <a:t> sahiptir.</a:t>
            </a:r>
          </a:p>
        </p:txBody>
      </p:sp>
    </p:spTree>
    <p:extLst>
      <p:ext uri="{BB962C8B-B14F-4D97-AF65-F5344CB8AC3E}">
        <p14:creationId xmlns:p14="http://schemas.microsoft.com/office/powerpoint/2010/main" val="29749182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BFB4F99-1A9C-4BD1-87A5-A2F61E804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35" y="386822"/>
            <a:ext cx="5724939" cy="60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376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DC023-06D9-4950-8876-4BAACF0D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85" y="1563757"/>
            <a:ext cx="10515600" cy="1620492"/>
          </a:xfrm>
        </p:spPr>
        <p:txBody>
          <a:bodyPr/>
          <a:lstStyle/>
          <a:p>
            <a:pPr algn="ctr"/>
            <a:r>
              <a:rPr lang="tr-TR" dirty="0"/>
              <a:t>LUPUS VE GEBELİK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146353-38EE-4420-832C-C0B81E923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0121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C05A394-C769-4E07-A1F7-4F4629060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05" y="914400"/>
            <a:ext cx="11129102" cy="5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13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DA4AC2-5D2C-4A00-908A-30B83239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39" y="583097"/>
            <a:ext cx="6240459" cy="49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44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8F90C1-256D-4EE3-B961-B6AC483C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70" y="662608"/>
            <a:ext cx="9037981" cy="5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674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185A90-BBFB-40F1-AF2B-C04B3451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04" y="1683025"/>
            <a:ext cx="7490251" cy="3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707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FB021F-F1F6-4B75-ACF7-67FC8FEA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SLE-KONTRASEPSİYON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229CBF-5E92-4413-AF28-D369DCB3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908312"/>
            <a:ext cx="11304103" cy="4268651"/>
          </a:xfrm>
        </p:spPr>
        <p:txBody>
          <a:bodyPr>
            <a:normAutofit/>
          </a:bodyPr>
          <a:lstStyle/>
          <a:p>
            <a:pPr algn="l"/>
            <a:r>
              <a:rPr lang="tr-TR" sz="2200" b="0" i="0" u="none" strike="noStrike" baseline="0" dirty="0">
                <a:latin typeface="Times-Roman"/>
              </a:rPr>
              <a:t>En etkin </a:t>
            </a:r>
            <a:r>
              <a:rPr lang="tr-TR" sz="2200" b="0" i="0" u="none" strike="noStrike" baseline="0" dirty="0" err="1">
                <a:latin typeface="Times-Roman"/>
              </a:rPr>
              <a:t>yöntem</a:t>
            </a:r>
            <a:r>
              <a:rPr lang="tr-TR" sz="2200" b="0" i="0" u="none" strike="noStrike" baseline="0" dirty="0" err="1"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200" b="0" i="0" u="none" strike="noStrike" baseline="0" dirty="0" err="1">
                <a:latin typeface="Times-Roman"/>
              </a:rPr>
              <a:t>bakırlı</a:t>
            </a:r>
            <a:r>
              <a:rPr lang="tr-TR" sz="2200" b="0" i="0" u="none" strike="noStrike" baseline="0" dirty="0">
                <a:latin typeface="Times-Roman"/>
              </a:rPr>
              <a:t> </a:t>
            </a:r>
            <a:r>
              <a:rPr lang="tr-TR" sz="2200" b="0" i="0" u="none" strike="noStrike" baseline="0" dirty="0" err="1">
                <a:latin typeface="Times-Roman"/>
              </a:rPr>
              <a:t>intrauterin</a:t>
            </a:r>
            <a:r>
              <a:rPr lang="tr-TR" sz="2200" b="0" i="0" u="none" strike="noStrike" baseline="0" dirty="0">
                <a:latin typeface="Times-Roman"/>
              </a:rPr>
              <a:t> araç kullanımı</a:t>
            </a:r>
          </a:p>
          <a:p>
            <a:pPr algn="l"/>
            <a:r>
              <a:rPr lang="tr-TR" sz="2200" b="0" i="0" u="none" strike="noStrike" baseline="0" dirty="0" err="1">
                <a:latin typeface="Times-Roman"/>
              </a:rPr>
              <a:t>Dismenore</a:t>
            </a:r>
            <a:r>
              <a:rPr lang="tr-TR" sz="2200" b="0" i="0" u="none" strike="noStrike" baseline="0" dirty="0">
                <a:latin typeface="Times-Roman"/>
              </a:rPr>
              <a:t> ve düzensiz </a:t>
            </a:r>
            <a:r>
              <a:rPr lang="tr-TR" sz="2200" b="0" i="0" u="none" strike="noStrike" baseline="0" dirty="0" err="1">
                <a:latin typeface="Times-Roman"/>
              </a:rPr>
              <a:t>uterin</a:t>
            </a:r>
            <a:r>
              <a:rPr lang="tr-TR" sz="2200" b="0" i="0" u="none" strike="noStrike" baseline="0" dirty="0">
                <a:latin typeface="Times-Roman"/>
              </a:rPr>
              <a:t> kanama en sık yan etkileri</a:t>
            </a:r>
          </a:p>
          <a:p>
            <a:pPr algn="l"/>
            <a:r>
              <a:rPr lang="tr-TR" sz="2200" dirty="0">
                <a:latin typeface="Times-Roman"/>
              </a:rPr>
              <a:t>Enfeksiyon riskleri çalışılmamış, ancak HIV+ hastalarda bakırlı </a:t>
            </a:r>
            <a:r>
              <a:rPr lang="tr-TR" sz="2200" dirty="0" err="1">
                <a:latin typeface="Times-Roman"/>
              </a:rPr>
              <a:t>RİA’da</a:t>
            </a:r>
            <a:r>
              <a:rPr lang="tr-TR" sz="2200" dirty="0">
                <a:latin typeface="Times-Roman"/>
              </a:rPr>
              <a:t> </a:t>
            </a:r>
            <a:r>
              <a:rPr lang="tr-TR" sz="2200" dirty="0" err="1">
                <a:latin typeface="Times-Roman"/>
              </a:rPr>
              <a:t>enf</a:t>
            </a:r>
            <a:r>
              <a:rPr lang="tr-TR" sz="2200" dirty="0">
                <a:latin typeface="Times-Roman"/>
              </a:rPr>
              <a:t>. riski artmamış</a:t>
            </a:r>
            <a:endParaRPr lang="tr-TR" sz="2200" b="0" i="0" u="none" strike="noStrike" baseline="0" dirty="0">
              <a:latin typeface="Times-Roman"/>
            </a:endParaRPr>
          </a:p>
          <a:p>
            <a:pPr algn="l"/>
            <a:endParaRPr lang="tr-TR" sz="1800" b="0" i="0" u="none" strike="noStrike" baseline="0" dirty="0">
              <a:latin typeface="Times-Roman"/>
            </a:endParaRPr>
          </a:p>
          <a:p>
            <a:pPr algn="l"/>
            <a:endParaRPr lang="tr-TR" sz="1800" i="1" dirty="0">
              <a:latin typeface="Times-Roman"/>
            </a:endParaRPr>
          </a:p>
          <a:p>
            <a:pPr algn="l"/>
            <a:endParaRPr lang="tr-TR" sz="1800" i="1" dirty="0">
              <a:latin typeface="Times-Roman"/>
            </a:endParaRPr>
          </a:p>
          <a:p>
            <a:pPr algn="l"/>
            <a:endParaRPr lang="tr-TR" sz="1800" i="1" dirty="0">
              <a:latin typeface="Times-Roman"/>
            </a:endParaRPr>
          </a:p>
          <a:p>
            <a:pPr algn="l"/>
            <a:r>
              <a:rPr lang="tr-TR" sz="1800" i="1" dirty="0">
                <a:solidFill>
                  <a:srgbClr val="7030A0"/>
                </a:solidFill>
                <a:latin typeface="Times-Roman"/>
              </a:rPr>
              <a:t>L</a:t>
            </a:r>
            <a:r>
              <a:rPr lang="en-US" sz="1800" b="0" i="1" u="none" strike="noStrike" baseline="0" dirty="0" err="1">
                <a:solidFill>
                  <a:srgbClr val="7030A0"/>
                </a:solidFill>
                <a:latin typeface="Times-Roman"/>
              </a:rPr>
              <a:t>evonorgestrel</a:t>
            </a:r>
            <a:r>
              <a:rPr lang="en-US" sz="1800" b="0" i="1" u="none" strike="noStrike" baseline="0" dirty="0">
                <a:solidFill>
                  <a:srgbClr val="7030A0"/>
                </a:solidFill>
                <a:latin typeface="Times-Roman"/>
              </a:rPr>
              <a:t> </a:t>
            </a:r>
            <a:r>
              <a:rPr lang="en-US" sz="1800" b="0" i="1" u="none" strike="noStrike" baseline="0" dirty="0" err="1">
                <a:solidFill>
                  <a:srgbClr val="7030A0"/>
                </a:solidFill>
                <a:latin typeface="Times-Roman"/>
              </a:rPr>
              <a:t>içeren</a:t>
            </a:r>
            <a:r>
              <a:rPr lang="en-US" sz="1800" b="0" i="1" u="none" strike="noStrike" baseline="0" dirty="0">
                <a:solidFill>
                  <a:srgbClr val="7030A0"/>
                </a:solidFill>
                <a:latin typeface="Times-Roman"/>
              </a:rPr>
              <a:t> </a:t>
            </a:r>
            <a:r>
              <a:rPr lang="en-US" sz="1800" b="0" i="1" u="none" strike="noStrike" baseline="0" dirty="0" err="1">
                <a:solidFill>
                  <a:srgbClr val="7030A0"/>
                </a:solidFill>
                <a:latin typeface="Times-Roman"/>
              </a:rPr>
              <a:t>ajanlar</a:t>
            </a:r>
            <a:r>
              <a:rPr lang="en-US" sz="1800" b="0" i="1" u="none" strike="noStrike" baseline="0" dirty="0">
                <a:latin typeface="Times-Roman"/>
              </a:rPr>
              <a:t>, “Centers for Disease Control</a:t>
            </a:r>
            <a:r>
              <a:rPr lang="tr-TR" sz="1800" b="0" i="1" u="none" strike="noStrike" baseline="0" dirty="0">
                <a:latin typeface="Times-Roman"/>
              </a:rPr>
              <a:t> </a:t>
            </a:r>
            <a:r>
              <a:rPr lang="tr-TR" sz="1800" b="0" i="1" u="none" strike="noStrike" baseline="0" dirty="0" err="1">
                <a:latin typeface="Times-Roman"/>
              </a:rPr>
              <a:t>and</a:t>
            </a:r>
            <a:r>
              <a:rPr lang="tr-TR" sz="1800" b="0" i="1" u="none" strike="noStrike" baseline="0" dirty="0">
                <a:latin typeface="Times-Roman"/>
              </a:rPr>
              <a:t> </a:t>
            </a:r>
            <a:r>
              <a:rPr lang="tr-TR" sz="1800" b="0" i="1" u="none" strike="noStrike" baseline="0" dirty="0" err="1">
                <a:latin typeface="Times-Roman"/>
              </a:rPr>
              <a:t>Prevention</a:t>
            </a:r>
            <a:r>
              <a:rPr lang="tr-TR" sz="1800" b="0" i="1" u="none" strike="noStrike" baseline="0" dirty="0">
                <a:latin typeface="Times-Roman"/>
              </a:rPr>
              <a:t> (CDC)” tarafından </a:t>
            </a:r>
            <a:r>
              <a:rPr lang="tr-TR" sz="1800" b="0" i="1" u="none" strike="noStrike" baseline="0" dirty="0" err="1">
                <a:latin typeface="Times-Roman"/>
              </a:rPr>
              <a:t>apL</a:t>
            </a:r>
            <a:r>
              <a:rPr lang="tr-TR" sz="1800" b="0" i="1" u="none" strike="noStrike" baseline="0" dirty="0">
                <a:latin typeface="Times-Roman"/>
              </a:rPr>
              <a:t> pozitif hastalarda </a:t>
            </a:r>
            <a:r>
              <a:rPr lang="tr-TR" sz="1800" b="0" i="1" u="none" strike="noStrike" baseline="0" dirty="0">
                <a:solidFill>
                  <a:srgbClr val="7030A0"/>
                </a:solidFill>
                <a:latin typeface="Times-Roman"/>
              </a:rPr>
              <a:t>riskli </a:t>
            </a:r>
            <a:r>
              <a:rPr lang="tr-TR" sz="1800" b="0" i="1" u="none" strike="noStrike" baseline="0" dirty="0">
                <a:latin typeface="Times-Roman"/>
              </a:rPr>
              <a:t>olarak kabul edilmektedir!!!</a:t>
            </a:r>
          </a:p>
        </p:txBody>
      </p:sp>
    </p:spTree>
    <p:extLst>
      <p:ext uri="{BB962C8B-B14F-4D97-AF65-F5344CB8AC3E}">
        <p14:creationId xmlns:p14="http://schemas.microsoft.com/office/powerpoint/2010/main" val="6072897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4BEC02-A7CE-4EE8-BDD2-55472BFA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/>
          </a:bodyPr>
          <a:lstStyle/>
          <a:p>
            <a:r>
              <a:rPr lang="tr-TR" sz="2800" dirty="0"/>
              <a:t>SLE-KONTRASEPSİYON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8C2687-7E2F-4D6C-92CA-DA951657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32737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800" b="0" i="0" u="none" strike="noStrike" baseline="0" dirty="0">
                <a:latin typeface="Times-Roman"/>
              </a:rPr>
              <a:t>  </a:t>
            </a:r>
          </a:p>
          <a:p>
            <a:pPr marL="0" indent="0" algn="l">
              <a:buNone/>
            </a:pPr>
            <a:r>
              <a:rPr lang="tr-TR" sz="2400" b="0" i="0" u="none" strike="noStrike" baseline="0" dirty="0">
                <a:latin typeface="Times-Roman"/>
              </a:rPr>
              <a:t>OKS?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200" dirty="0">
                <a:latin typeface="Times-Roman"/>
              </a:rPr>
              <a:t>S</a:t>
            </a:r>
            <a:r>
              <a:rPr lang="tr-TR" sz="2200" b="0" i="0" u="none" strike="noStrike" baseline="0" dirty="0">
                <a:latin typeface="Times-Roman"/>
              </a:rPr>
              <a:t>tabil/düşük hastalık aktivitesi varlığında ve                                          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200" b="0" i="0" u="none" strike="noStrike" baseline="0" dirty="0" err="1">
                <a:latin typeface="Times-Roman"/>
              </a:rPr>
              <a:t>antifosfolipid</a:t>
            </a:r>
            <a:r>
              <a:rPr lang="tr-TR" sz="2200" b="0" i="0" u="none" strike="noStrike" baseline="0" dirty="0">
                <a:latin typeface="Times-Roman"/>
              </a:rPr>
              <a:t> antikorlar negatif ise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200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tr-TR" sz="2200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tr-TR" sz="2000" b="1" i="1" u="none" strike="noStrike" baseline="0" dirty="0">
                <a:latin typeface="Times-Roman"/>
              </a:rPr>
              <a:t>Kombine oral </a:t>
            </a:r>
            <a:r>
              <a:rPr lang="tr-TR" sz="2000" b="1" i="1" u="none" strike="noStrike" baseline="0" dirty="0" err="1">
                <a:latin typeface="Times-Roman"/>
              </a:rPr>
              <a:t>kontraseptif</a:t>
            </a:r>
            <a:r>
              <a:rPr lang="tr-TR" sz="2000" b="1" i="1" dirty="0">
                <a:latin typeface="Times-Roman"/>
              </a:rPr>
              <a:t> </a:t>
            </a:r>
            <a:r>
              <a:rPr lang="tr-TR" sz="2000" b="1" i="1" u="none" strike="noStrike" baseline="0" dirty="0">
                <a:latin typeface="Times-Roman"/>
              </a:rPr>
              <a:t>kullanımının stabil veya </a:t>
            </a:r>
            <a:r>
              <a:rPr lang="tr-TR" sz="2000" b="1" i="1" u="none" strike="noStrike" baseline="0" dirty="0" err="1">
                <a:latin typeface="Times-Roman"/>
              </a:rPr>
              <a:t>inaktif</a:t>
            </a:r>
            <a:r>
              <a:rPr lang="tr-TR" sz="2000" b="1" i="1" u="none" strike="noStrike" baseline="0" dirty="0">
                <a:latin typeface="Times-Roman"/>
              </a:rPr>
              <a:t> SLE hastalarında alevlenme veya hastalık aktivitesinde artış yapmadığı gösterilmiştir.</a:t>
            </a:r>
          </a:p>
          <a:p>
            <a:pPr algn="l"/>
            <a:endParaRPr lang="tr-TR" sz="1800" b="1" i="1" dirty="0">
              <a:latin typeface="Times-Roman"/>
            </a:endParaRPr>
          </a:p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</a:t>
            </a:r>
          </a:p>
          <a:p>
            <a:pPr marL="0" indent="0" algn="l">
              <a:buNone/>
            </a:pPr>
            <a:endParaRPr lang="tr-TR" sz="1800" dirty="0">
              <a:latin typeface="Times-Roman"/>
            </a:endParaRPr>
          </a:p>
          <a:p>
            <a:pPr marL="0" indent="0" algn="l">
              <a:buNone/>
            </a:pP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**Östrojen içeren ajanlar; yüksek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tromboemboli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riski taşıyan, kesin </a:t>
            </a:r>
            <a:r>
              <a:rPr lang="es-ES" sz="1400" b="0" i="0" u="none" strike="noStrike" baseline="0" dirty="0">
                <a:solidFill>
                  <a:srgbClr val="002060"/>
                </a:solidFill>
                <a:latin typeface="Times-Roman"/>
              </a:rPr>
              <a:t>antifosfolipid sendromu olan veya pozitif ya da dalgalanan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antikor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titresine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sahip, orta-şiddetli aktif hastalığı olan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SLE’li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, hipertansiyon, sigara,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obezite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veya geçmişte geçirilmiş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venöz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tromboemboli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öyküsü olan,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venöz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</a:t>
            </a:r>
            <a:r>
              <a:rPr lang="tr-TR" sz="1400" b="0" i="0" u="none" strike="noStrike" baseline="0" dirty="0" err="1">
                <a:solidFill>
                  <a:srgbClr val="002060"/>
                </a:solidFill>
                <a:latin typeface="Times-Roman"/>
              </a:rPr>
              <a:t>tromboemboli</a:t>
            </a:r>
            <a:r>
              <a:rPr lang="tr-TR" sz="1400" b="0" i="0" u="none" strike="noStrike" baseline="0" dirty="0">
                <a:solidFill>
                  <a:srgbClr val="002060"/>
                </a:solidFill>
                <a:latin typeface="Times-Roman"/>
              </a:rPr>
              <a:t> açısından yüksek riskli hastalarda kullanılmamalıdır.</a:t>
            </a:r>
            <a:endParaRPr lang="tr-TR" sz="1400" dirty="0">
              <a:solidFill>
                <a:srgbClr val="002060"/>
              </a:solidFill>
              <a:latin typeface="Times-Roman"/>
            </a:endParaRPr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E28D67B1-1EF4-477C-A149-C79AB101FB88}"/>
              </a:ext>
            </a:extLst>
          </p:cNvPr>
          <p:cNvSpPr/>
          <p:nvPr/>
        </p:nvSpPr>
        <p:spPr>
          <a:xfrm>
            <a:off x="6533322" y="2336273"/>
            <a:ext cx="145774" cy="808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50C94ED-2FCD-41E6-8976-76AD7326394F}"/>
              </a:ext>
            </a:extLst>
          </p:cNvPr>
          <p:cNvSpPr txBox="1"/>
          <p:nvPr/>
        </p:nvSpPr>
        <p:spPr>
          <a:xfrm>
            <a:off x="7792278" y="2336273"/>
            <a:ext cx="314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Kombine östrojen-</a:t>
            </a:r>
            <a:r>
              <a:rPr lang="tr-TR" sz="1600" dirty="0" err="1"/>
              <a:t>progesteron</a:t>
            </a:r>
            <a:endParaRPr lang="tr-TR" sz="1600" dirty="0"/>
          </a:p>
          <a:p>
            <a:r>
              <a:rPr lang="tr-TR" sz="1600" dirty="0"/>
              <a:t>                  veya</a:t>
            </a:r>
          </a:p>
          <a:p>
            <a:r>
              <a:rPr lang="tr-TR" sz="1600" dirty="0"/>
              <a:t>        Sadece </a:t>
            </a:r>
            <a:r>
              <a:rPr lang="tr-TR" sz="1600" dirty="0" err="1"/>
              <a:t>progesteron</a:t>
            </a:r>
            <a:r>
              <a:rPr lang="tr-T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01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490ACDF-117B-4E07-A0AC-433DD54E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97" y="1609725"/>
            <a:ext cx="9734928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7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5890CB-0E8F-485A-B653-4888B69F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SLE-KONTRASEPSİYON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496A6C-17EE-4356-8A95-2AF17EC35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0" i="0" u="none" strike="noStrike" baseline="0" dirty="0">
                <a:latin typeface="Times-Roman"/>
              </a:rPr>
              <a:t>    </a:t>
            </a:r>
            <a:r>
              <a:rPr lang="tr-TR" sz="2400" b="0" i="0" u="none" strike="noStrike" baseline="0" dirty="0">
                <a:latin typeface="Times-Roman"/>
              </a:rPr>
              <a:t>Sadece </a:t>
            </a:r>
            <a:r>
              <a:rPr lang="tr-TR" sz="2400" b="0" i="0" u="none" strike="noStrike" baseline="0" dirty="0" err="1">
                <a:latin typeface="Times-Roman"/>
              </a:rPr>
              <a:t>progesteron</a:t>
            </a:r>
            <a:r>
              <a:rPr lang="tr-TR" sz="2400" b="0" i="0" u="none" strike="noStrike" baseline="0" dirty="0">
                <a:latin typeface="Times-Roman"/>
              </a:rPr>
              <a:t> içeren ajanlar: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sz="180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apL</a:t>
            </a:r>
            <a:r>
              <a:rPr lang="tr-TR" sz="1800" b="0" i="0" u="none" strike="noStrike" baseline="0" dirty="0">
                <a:latin typeface="Times-Roman"/>
              </a:rPr>
              <a:t> pozitif hastalarda düşünülebilir, bu ajanlarda </a:t>
            </a:r>
            <a:r>
              <a:rPr lang="tr-TR" sz="1800" b="0" i="0" u="none" strike="noStrike" baseline="0" dirty="0" err="1">
                <a:latin typeface="Times-Roman"/>
              </a:rPr>
              <a:t>tromboz</a:t>
            </a:r>
            <a:r>
              <a:rPr lang="tr-TR" sz="1800" b="0" i="0" u="none" strike="noStrike" baseline="0" dirty="0">
                <a:latin typeface="Times-Roman"/>
              </a:rPr>
              <a:t> riski minimaldir </a:t>
            </a:r>
            <a:r>
              <a:rPr lang="tr-T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ancak yok denemez!!!!.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sz="1800" dirty="0">
                <a:latin typeface="Times-Roman"/>
              </a:rPr>
              <a:t>K</a:t>
            </a:r>
            <a:r>
              <a:rPr lang="tr-TR" sz="1800" b="0" i="0" u="none" strike="noStrike" baseline="0" dirty="0">
                <a:latin typeface="Times-Roman"/>
              </a:rPr>
              <a:t>emik mineral </a:t>
            </a:r>
            <a:r>
              <a:rPr lang="tr-TR" sz="1800" b="0" i="0" u="none" strike="noStrike" baseline="0" dirty="0" err="1">
                <a:latin typeface="Times-Roman"/>
              </a:rPr>
              <a:t>dansitesinde</a:t>
            </a:r>
            <a:r>
              <a:rPr lang="tr-TR" sz="1800" b="0" i="0" u="none" strike="noStrike" baseline="0" dirty="0">
                <a:latin typeface="Times-Roman"/>
              </a:rPr>
              <a:t> azalma yapabilirler; tedavinin kesilmesi ile geri dönüşümlüdür.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sz="1800" b="0" i="0" u="none" strike="noStrike" baseline="0" dirty="0">
                <a:latin typeface="Times-Roman"/>
              </a:rPr>
              <a:t>Acil </a:t>
            </a:r>
            <a:r>
              <a:rPr lang="tr-TR" sz="1800" b="0" i="0" u="none" strike="noStrike" baseline="0" dirty="0" err="1">
                <a:latin typeface="Times-Roman"/>
              </a:rPr>
              <a:t>kontrasepsiyonda</a:t>
            </a:r>
            <a:r>
              <a:rPr lang="tr-TR" sz="1800" b="0" i="0" u="none" strike="noStrike" baseline="0" dirty="0">
                <a:latin typeface="Times-Roman"/>
              </a:rPr>
              <a:t> </a:t>
            </a:r>
            <a:r>
              <a:rPr lang="tr-TR" sz="1800" b="0" i="0" u="none" strike="noStrike" baseline="0" dirty="0" err="1">
                <a:latin typeface="Times-Roman"/>
              </a:rPr>
              <a:t>kulllanılabilir</a:t>
            </a:r>
            <a:r>
              <a:rPr lang="tr-TR" sz="1800" b="0" i="0" u="none" strike="noStrike" baseline="0" dirty="0">
                <a:latin typeface="Times-Roman"/>
              </a:rPr>
              <a:t>.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tr-TR" sz="1800" dirty="0">
              <a:latin typeface="Times-Roman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tr-TR" sz="1800" b="0" i="0" u="none" strike="noStrike" baseline="0" dirty="0">
              <a:latin typeface="Times-Roman"/>
            </a:endParaRPr>
          </a:p>
          <a:p>
            <a:pPr marL="0" indent="0" algn="l">
              <a:buNone/>
            </a:pPr>
            <a:r>
              <a:rPr lang="tr-TR" sz="2400" dirty="0">
                <a:latin typeface="Times-Roman"/>
              </a:rPr>
              <a:t>     Bariyer yöntemler </a:t>
            </a:r>
            <a:endParaRPr lang="tr-TR" sz="2400" b="0" i="0" u="none" strike="noStrike" baseline="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35713664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D50622-04C6-42D1-A148-E5D9B535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ANTİFOSFOLİPİD ANTİKOR SENDROMU-SLE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0281D3-2E3A-4772-B97D-FFFEB3914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8358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C0D3F2-B52B-4587-98CF-E4DC10D6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ANTİFOSFOLİPİD ANTİKOR SENDROMU-SLE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99F912-4F99-4AB0-AA81-D0EEBD782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57"/>
            <a:ext cx="10515600" cy="2173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0" i="1" u="none" strike="noStrike" baseline="0" dirty="0">
                <a:latin typeface="TimesNewRomanPS-ItalicMT"/>
              </a:rPr>
              <a:t> </a:t>
            </a:r>
            <a:r>
              <a:rPr lang="tr-TR" sz="2000" b="0" i="1" u="none" strike="noStrike" baseline="0" dirty="0" err="1">
                <a:latin typeface="TimesNewRomanPS-ItalicMT"/>
              </a:rPr>
              <a:t>Antifosfolipid</a:t>
            </a:r>
            <a:r>
              <a:rPr lang="tr-TR" sz="2000" b="0" i="1" u="none" strike="noStrike" baseline="0" dirty="0">
                <a:latin typeface="TimesNewRomanPS-ItalicMT"/>
              </a:rPr>
              <a:t> antikor sendromu (APS), tekrarlayan </a:t>
            </a:r>
            <a:r>
              <a:rPr lang="tr-TR" sz="2000" b="0" i="1" u="none" strike="noStrike" baseline="0" dirty="0" err="1">
                <a:latin typeface="TimesNewRomanPS-ItalicMT"/>
              </a:rPr>
              <a:t>venöz</a:t>
            </a:r>
            <a:r>
              <a:rPr lang="tr-TR" sz="2000" b="0" i="1" u="none" strike="noStrike" baseline="0" dirty="0">
                <a:latin typeface="TimesNewRomanPS-ItalicMT"/>
              </a:rPr>
              <a:t> ve </a:t>
            </a:r>
            <a:r>
              <a:rPr lang="tr-TR" sz="2000" b="0" i="1" u="none" strike="noStrike" baseline="0" dirty="0" err="1">
                <a:latin typeface="TimesNewRomanPS-ItalicMT"/>
              </a:rPr>
              <a:t>arteriyel</a:t>
            </a:r>
            <a:r>
              <a:rPr lang="tr-TR" sz="2000" b="0" i="1" u="none" strike="noStrike" baseline="0" dirty="0">
                <a:latin typeface="TimesNewRomanPS-ItalicMT"/>
              </a:rPr>
              <a:t> </a:t>
            </a:r>
            <a:r>
              <a:rPr lang="tr-TR" sz="2000" b="0" i="1" u="none" strike="noStrike" baseline="0" dirty="0" err="1">
                <a:latin typeface="TimesNewRomanPS-ItalicMT"/>
              </a:rPr>
              <a:t>trombozlar</a:t>
            </a:r>
            <a:r>
              <a:rPr lang="tr-TR" sz="2000" b="0" i="1" u="none" strike="noStrike" baseline="0" dirty="0">
                <a:latin typeface="TimesNewRomanPS-ItalicMT"/>
              </a:rPr>
              <a:t>, bu </a:t>
            </a:r>
            <a:r>
              <a:rPr lang="tr-TR" sz="2000" b="0" i="1" u="none" strike="noStrike" baseline="0" dirty="0" err="1">
                <a:latin typeface="TimesNewRomanPS-ItalicMT"/>
              </a:rPr>
              <a:t>trombozların</a:t>
            </a:r>
            <a:r>
              <a:rPr lang="tr-TR" sz="2000" b="0" i="1" u="none" strike="noStrike" baseline="0" dirty="0">
                <a:latin typeface="TimesNewRomanPS-ItalicMT"/>
              </a:rPr>
              <a:t> neden olduğu klinik tablo ve gebelik kayıpları ile seyreden bir hastalıktır. </a:t>
            </a:r>
          </a:p>
          <a:p>
            <a:pPr marL="0" indent="0">
              <a:buNone/>
            </a:pPr>
            <a:endParaRPr lang="tr-TR" sz="2000" b="0" i="1" u="none" strike="noStrike" baseline="0" dirty="0">
              <a:latin typeface="TimesNewRomanPS-ItalicMT"/>
            </a:endParaRPr>
          </a:p>
          <a:p>
            <a:pPr marL="0" indent="0">
              <a:buNone/>
            </a:pPr>
            <a:r>
              <a:rPr lang="tr-TR" sz="2000" b="0" i="1" u="none" strike="noStrike" baseline="0" dirty="0">
                <a:latin typeface="TimesNewRomanPS-ItalicMT"/>
              </a:rPr>
              <a:t>Başka bir </a:t>
            </a:r>
            <a:r>
              <a:rPr lang="tr-TR" sz="2000" b="0" i="1" u="none" strike="noStrike" baseline="0" dirty="0" err="1">
                <a:latin typeface="TimesNewRomanPS-ItalicMT"/>
              </a:rPr>
              <a:t>otoimmün</a:t>
            </a:r>
            <a:r>
              <a:rPr lang="tr-TR" sz="2000" b="0" i="1" u="none" strike="noStrike" baseline="0" dirty="0">
                <a:latin typeface="TimesNewRomanPS-ItalicMT"/>
              </a:rPr>
              <a:t> bir hastalık varlığında; örneğin sistemik </a:t>
            </a:r>
            <a:r>
              <a:rPr lang="tr-TR" sz="2000" b="0" i="1" u="none" strike="noStrike" baseline="0" dirty="0" err="1">
                <a:latin typeface="TimesNewRomanPS-ItalicMT"/>
              </a:rPr>
              <a:t>lupus</a:t>
            </a:r>
            <a:r>
              <a:rPr lang="tr-TR" sz="2000" b="0" i="1" u="none" strike="noStrike" baseline="0" dirty="0">
                <a:latin typeface="TimesNewRomanPS-ItalicMT"/>
              </a:rPr>
              <a:t> </a:t>
            </a:r>
            <a:r>
              <a:rPr lang="tr-TR" sz="2000" b="0" i="1" u="none" strike="noStrike" baseline="0" dirty="0" err="1">
                <a:latin typeface="TimesNewRomanPS-ItalicMT"/>
              </a:rPr>
              <a:t>eritematoz</a:t>
            </a:r>
            <a:r>
              <a:rPr lang="tr-TR" sz="2000" b="0" i="1" u="none" strike="noStrike" baseline="0" dirty="0">
                <a:latin typeface="TimesNewRomanPS-ItalicMT"/>
              </a:rPr>
              <a:t>, “</a:t>
            </a:r>
            <a:r>
              <a:rPr lang="tr-TR" sz="2000" b="0" i="1" u="sng" strike="noStrike" baseline="0" dirty="0" err="1">
                <a:latin typeface="TimesNewRomanPS-ItalicMT"/>
              </a:rPr>
              <a:t>sekonder</a:t>
            </a:r>
            <a:r>
              <a:rPr lang="tr-TR" sz="2000" b="0" i="1" u="sng" strike="noStrike" baseline="0" dirty="0">
                <a:latin typeface="TimesNewRomanPS-ItalicMT"/>
              </a:rPr>
              <a:t> </a:t>
            </a:r>
            <a:r>
              <a:rPr lang="tr-TR" sz="2000" b="0" i="1" u="sng" strike="noStrike" baseline="0" dirty="0" err="1">
                <a:latin typeface="TimesNewRomanPS-ItalicMT"/>
              </a:rPr>
              <a:t>antifosfolipid</a:t>
            </a:r>
            <a:r>
              <a:rPr lang="tr-TR" sz="2000" b="0" i="1" u="sng" strike="noStrike" baseline="0" dirty="0">
                <a:latin typeface="TimesNewRomanPS-ItalicMT"/>
              </a:rPr>
              <a:t> antikor sendromu</a:t>
            </a:r>
            <a:r>
              <a:rPr lang="tr-TR" sz="2000" b="0" i="1" u="none" strike="noStrike" baseline="0" dirty="0">
                <a:latin typeface="TimesNewRomanPS-ItalicMT"/>
              </a:rPr>
              <a:t>” adını alır.</a:t>
            </a:r>
          </a:p>
        </p:txBody>
      </p:sp>
    </p:spTree>
    <p:extLst>
      <p:ext uri="{BB962C8B-B14F-4D97-AF65-F5344CB8AC3E}">
        <p14:creationId xmlns:p14="http://schemas.microsoft.com/office/powerpoint/2010/main" val="34567487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234C4-FFF3-4465-A335-04DCBEAA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ANTİFOSFOLİPİD ANTİKOR SENDROMU-SLE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F4B005-AC80-41AB-94D1-6447AF72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0" i="0" u="none" strike="noStrike" baseline="0" dirty="0">
                <a:latin typeface="Times-Roman"/>
              </a:rPr>
              <a:t> </a:t>
            </a:r>
            <a:r>
              <a:rPr lang="tr-TR" sz="2400" b="0" i="0" u="none" strike="noStrike" baseline="0" dirty="0" err="1">
                <a:latin typeface="Times-Roman"/>
              </a:rPr>
              <a:t>Primer</a:t>
            </a:r>
            <a:r>
              <a:rPr lang="tr-TR" sz="2400" b="0" i="0" u="none" strike="noStrike" baseline="0" dirty="0">
                <a:latin typeface="Times-Roman"/>
              </a:rPr>
              <a:t> ve </a:t>
            </a:r>
            <a:r>
              <a:rPr lang="tr-TR" sz="2400" b="0" i="0" u="none" strike="noStrike" baseline="0" dirty="0" err="1">
                <a:latin typeface="Times-Roman"/>
              </a:rPr>
              <a:t>sekonder</a:t>
            </a:r>
            <a:r>
              <a:rPr lang="tr-TR" sz="2400" b="0" i="0" u="none" strike="noStrike" baseline="0" dirty="0">
                <a:latin typeface="Times-Roman"/>
              </a:rPr>
              <a:t> APS  klinik bulgularının çoğu benzerdir. </a:t>
            </a:r>
          </a:p>
          <a:p>
            <a:pPr marL="0" indent="0">
              <a:buNone/>
            </a:pPr>
            <a:endParaRPr lang="tr-TR" sz="2400" b="0" i="0" u="none" strike="noStrike" baseline="0" dirty="0">
              <a:latin typeface="Times-Roman"/>
            </a:endParaRPr>
          </a:p>
          <a:p>
            <a:pPr marL="0" indent="0">
              <a:buNone/>
            </a:pPr>
            <a:r>
              <a:rPr lang="tr-TR" sz="2400" b="0" i="0" u="none" strike="noStrike" baseline="0" dirty="0" err="1">
                <a:latin typeface="Times-Roman"/>
              </a:rPr>
              <a:t>SLE’ye</a:t>
            </a:r>
            <a:r>
              <a:rPr lang="tr-TR" sz="2400" b="0" i="0" u="none" strike="noStrike" baseline="0" dirty="0">
                <a:latin typeface="Times-Roman"/>
              </a:rPr>
              <a:t> </a:t>
            </a:r>
            <a:r>
              <a:rPr lang="tr-TR" sz="2400" b="0" i="0" u="none" strike="noStrike" baseline="0" dirty="0" err="1">
                <a:latin typeface="Times-Roman"/>
              </a:rPr>
              <a:t>sekonder</a:t>
            </a:r>
            <a:r>
              <a:rPr lang="tr-TR" sz="2400" dirty="0">
                <a:latin typeface="Times-Roman"/>
              </a:rPr>
              <a:t> </a:t>
            </a:r>
            <a:r>
              <a:rPr lang="tr-TR" sz="2400" b="0" i="0" u="none" strike="noStrike" baseline="0" dirty="0">
                <a:latin typeface="Times-Roman"/>
              </a:rPr>
              <a:t>APS olanlarda;  </a:t>
            </a:r>
            <a:r>
              <a:rPr lang="tr-TR" sz="1600" b="0" i="0" u="none" strike="noStrike" baseline="0" dirty="0">
                <a:latin typeface="Times-Roman"/>
              </a:rPr>
              <a:t>  </a:t>
            </a:r>
            <a:r>
              <a:rPr lang="tr-TR" sz="1600" b="0" i="0" u="none" strike="noStrike" baseline="0" dirty="0" err="1">
                <a:latin typeface="Times-Roman"/>
              </a:rPr>
              <a:t>artrit</a:t>
            </a:r>
            <a:r>
              <a:rPr lang="tr-TR" sz="1600" b="0" i="0" u="none" strike="noStrike" baseline="0" dirty="0">
                <a:latin typeface="Times-Roman"/>
              </a:rPr>
              <a:t>, </a:t>
            </a:r>
          </a:p>
          <a:p>
            <a:pPr marL="0" indent="0">
              <a:buNone/>
            </a:pPr>
            <a:r>
              <a:rPr lang="tr-TR" sz="1600" dirty="0">
                <a:latin typeface="Times-Roman"/>
              </a:rPr>
              <a:t>                                                                                    </a:t>
            </a:r>
            <a:r>
              <a:rPr lang="tr-TR" sz="1600" b="0" i="0" u="none" strike="noStrike" baseline="0" dirty="0" err="1">
                <a:latin typeface="Times-Roman"/>
              </a:rPr>
              <a:t>livedo</a:t>
            </a:r>
            <a:r>
              <a:rPr lang="tr-TR" sz="1600" b="0" i="0" u="none" strike="noStrike" baseline="0" dirty="0">
                <a:latin typeface="Times-Roman"/>
              </a:rPr>
              <a:t> </a:t>
            </a:r>
            <a:r>
              <a:rPr lang="tr-TR" sz="1600" b="0" i="0" u="none" strike="noStrike" baseline="0" dirty="0" err="1">
                <a:latin typeface="Times-Roman"/>
              </a:rPr>
              <a:t>retikülaris</a:t>
            </a:r>
            <a:r>
              <a:rPr lang="tr-TR" sz="1600" b="0" i="0" u="none" strike="noStrike" baseline="0" dirty="0">
                <a:latin typeface="Times-Roman"/>
              </a:rPr>
              <a:t>, </a:t>
            </a:r>
          </a:p>
          <a:p>
            <a:pPr marL="0" indent="0">
              <a:buNone/>
            </a:pPr>
            <a:r>
              <a:rPr lang="tr-TR" sz="1600" dirty="0">
                <a:latin typeface="Times-Roman"/>
              </a:rPr>
              <a:t>                                                                                    </a:t>
            </a:r>
            <a:r>
              <a:rPr lang="tr-TR" sz="1600" b="0" i="0" u="none" strike="noStrike" baseline="0" dirty="0">
                <a:latin typeface="Times-Roman"/>
              </a:rPr>
              <a:t>kalp kapak hastalığı, </a:t>
            </a:r>
          </a:p>
          <a:p>
            <a:pPr marL="0" indent="0">
              <a:buNone/>
            </a:pPr>
            <a:r>
              <a:rPr lang="tr-TR" sz="1600" dirty="0">
                <a:latin typeface="Times-Roman"/>
              </a:rPr>
              <a:t>                                                                                    </a:t>
            </a:r>
            <a:r>
              <a:rPr lang="tr-TR" sz="1600" b="0" i="0" u="none" strike="noStrike" baseline="0" dirty="0" err="1">
                <a:latin typeface="Times-Roman"/>
              </a:rPr>
              <a:t>trombositopeni</a:t>
            </a:r>
            <a:r>
              <a:rPr lang="tr-TR" sz="1600" b="0" i="0" u="none" strike="noStrike" baseline="0" dirty="0">
                <a:latin typeface="Times-Roman"/>
              </a:rPr>
              <a:t> ve </a:t>
            </a:r>
            <a:r>
              <a:rPr lang="tr-TR" sz="1600" b="0" i="0" u="none" strike="noStrike" baseline="0" dirty="0" err="1">
                <a:latin typeface="Times-Roman"/>
              </a:rPr>
              <a:t>lökopeni</a:t>
            </a:r>
            <a:r>
              <a:rPr lang="tr-TR" sz="1600" b="0" i="0" u="none" strike="noStrike" baseline="0" dirty="0">
                <a:latin typeface="Times-Roman"/>
              </a:rPr>
              <a:t>      </a:t>
            </a:r>
            <a:r>
              <a:rPr lang="tr-TR" sz="2400" b="0" i="0" u="none" strike="noStrike" baseline="0" dirty="0">
                <a:latin typeface="Times-Roman"/>
              </a:rPr>
              <a:t>daha fazla </a:t>
            </a:r>
            <a:endParaRPr lang="tr-TR" sz="2400" dirty="0">
              <a:latin typeface="Times-Roman"/>
            </a:endParaRPr>
          </a:p>
          <a:p>
            <a:pPr marL="0" indent="0">
              <a:buNone/>
            </a:pPr>
            <a:endParaRPr lang="tr-TR" sz="2400" b="0" i="0" u="none" strike="noStrike" baseline="0" dirty="0">
              <a:latin typeface="Times-Roman"/>
            </a:endParaRPr>
          </a:p>
          <a:p>
            <a:pPr marL="0" indent="0">
              <a:buNone/>
            </a:pPr>
            <a:r>
              <a:rPr lang="tr-TR" sz="2400" b="0" i="0" u="none" strike="noStrike" baseline="0" dirty="0">
                <a:latin typeface="Times-Roman"/>
              </a:rPr>
              <a:t> </a:t>
            </a:r>
            <a:r>
              <a:rPr lang="tr-TR" sz="2400" b="0" i="0" u="none" strike="noStrike" baseline="0" dirty="0" err="1">
                <a:solidFill>
                  <a:srgbClr val="00B050"/>
                </a:solidFill>
                <a:latin typeface="Times-Roman"/>
              </a:rPr>
              <a:t>arteriyel</a:t>
            </a:r>
            <a:r>
              <a:rPr lang="tr-TR" sz="2400" b="0" i="0" u="none" strike="noStrike" baseline="0" dirty="0">
                <a:solidFill>
                  <a:srgbClr val="00B050"/>
                </a:solidFill>
                <a:latin typeface="Times-Roman"/>
              </a:rPr>
              <a:t> ve </a:t>
            </a:r>
            <a:r>
              <a:rPr lang="tr-TR" sz="2400" b="0" i="0" u="none" strike="noStrike" baseline="0" dirty="0" err="1">
                <a:solidFill>
                  <a:srgbClr val="00B050"/>
                </a:solidFill>
                <a:latin typeface="Times-Roman"/>
              </a:rPr>
              <a:t>venöz</a:t>
            </a:r>
            <a:r>
              <a:rPr lang="tr-TR" sz="2400" b="0" i="0" u="none" strike="noStrike" baseline="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tr-TR" sz="2400" b="0" i="0" u="none" strike="noStrike" baseline="0" dirty="0" err="1">
                <a:solidFill>
                  <a:srgbClr val="00B050"/>
                </a:solidFill>
                <a:latin typeface="Times-Roman"/>
              </a:rPr>
              <a:t>trombozlar</a:t>
            </a:r>
            <a:r>
              <a:rPr lang="tr-TR" sz="2400" b="0" i="0" u="none" strike="noStrike" baseline="0" dirty="0">
                <a:solidFill>
                  <a:srgbClr val="00B050"/>
                </a:solidFill>
                <a:latin typeface="Times-Roman"/>
              </a:rPr>
              <a:t> ve gebelik kayıpları</a:t>
            </a:r>
            <a:r>
              <a:rPr lang="tr-TR" sz="2400" b="0" i="0" u="none" strike="noStrike" baseline="0" dirty="0">
                <a:solidFill>
                  <a:srgbClr val="00B050"/>
                </a:solidFill>
                <a:latin typeface="Times-Roman"/>
                <a:sym typeface="Wingdings" panose="05000000000000000000" pitchFamily="2" charset="2"/>
              </a:rPr>
              <a:t></a:t>
            </a:r>
            <a:r>
              <a:rPr lang="tr-TR" sz="2400" b="0" i="0" u="none" strike="noStrike" baseline="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tr-TR" sz="2400" b="0" i="0" u="none" strike="noStrike" baseline="0" dirty="0" err="1">
                <a:latin typeface="Times-Roman"/>
              </a:rPr>
              <a:t>primer</a:t>
            </a:r>
            <a:r>
              <a:rPr lang="tr-TR" sz="2400" b="0" i="0" u="none" strike="noStrike" baseline="0" dirty="0">
                <a:latin typeface="Times-Roman"/>
              </a:rPr>
              <a:t> APS’de daha fazladır.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956414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D0E754-FD8D-4181-A500-AEC5E826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ANTİFOSFOLİPİD ANTİKOR SENDROMU-SLE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EB36F5-3E88-462E-8FF2-B288F45F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930"/>
            <a:ext cx="10515600" cy="23721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>
                <a:latin typeface="Times-Roman"/>
              </a:rPr>
              <a:t>SLE tanısı almış hastada ilk beş yılda hiç antikor olmayabilir, ancak beş yıldan sonrasında hastalık seyrinde antikor </a:t>
            </a:r>
            <a:r>
              <a:rPr lang="tr-TR" sz="2800" b="0" i="0" u="none" strike="noStrike" baseline="0" dirty="0" err="1">
                <a:latin typeface="Times-Roman"/>
              </a:rPr>
              <a:t>pozitifleşebilir</a:t>
            </a:r>
            <a:r>
              <a:rPr lang="tr-TR" sz="2800" b="0" i="0" u="none" strike="noStrike" baseline="0" dirty="0">
                <a:latin typeface="Times-Roman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 err="1">
                <a:latin typeface="Times-Roman"/>
              </a:rPr>
              <a:t>venöz</a:t>
            </a:r>
            <a:r>
              <a:rPr lang="tr-TR" sz="2800" b="0" i="0" u="none" strike="noStrike" baseline="0" dirty="0">
                <a:latin typeface="Times-Roman"/>
              </a:rPr>
              <a:t> </a:t>
            </a:r>
            <a:r>
              <a:rPr lang="tr-TR" sz="2800" b="0" i="0" u="none" strike="noStrike" baseline="0" dirty="0" err="1">
                <a:latin typeface="Times-Roman"/>
              </a:rPr>
              <a:t>tromboz</a:t>
            </a:r>
            <a:r>
              <a:rPr lang="tr-TR" dirty="0">
                <a:latin typeface="Times-Roman"/>
              </a:rPr>
              <a:t>&gt;</a:t>
            </a:r>
            <a:r>
              <a:rPr lang="tr-TR" sz="2800" b="0" i="0" u="none" strike="noStrike" baseline="0" dirty="0" err="1">
                <a:latin typeface="Times-Roman"/>
              </a:rPr>
              <a:t>arteriyel</a:t>
            </a:r>
            <a:r>
              <a:rPr lang="tr-TR" sz="2800" b="0" i="0" u="none" strike="noStrike" baseline="0" dirty="0">
                <a:latin typeface="Times-Roman"/>
              </a:rPr>
              <a:t> </a:t>
            </a:r>
            <a:r>
              <a:rPr lang="tr-TR" sz="2800" b="0" i="0" u="none" strike="noStrike" baseline="0" dirty="0" err="1">
                <a:latin typeface="Times-Roman"/>
              </a:rPr>
              <a:t>tromboz</a:t>
            </a:r>
            <a:r>
              <a:rPr lang="tr-TR" sz="2800" b="0" i="0" u="none" strike="noStrike" baseline="0" dirty="0">
                <a:latin typeface="Times-Roman"/>
              </a:rPr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>
                <a:latin typeface="Times-Roman"/>
              </a:rPr>
              <a:t>LA pozitif olanlarda </a:t>
            </a:r>
            <a:r>
              <a:rPr lang="tr-TR" sz="2800" b="0" i="0" u="none" strike="noStrike" baseline="0" dirty="0" err="1">
                <a:latin typeface="Times-Roman"/>
              </a:rPr>
              <a:t>tromboz</a:t>
            </a:r>
            <a:r>
              <a:rPr lang="tr-TR" sz="2800" b="0" i="0" u="none" strike="noStrike" baseline="0" dirty="0">
                <a:latin typeface="Times-Roman"/>
              </a:rPr>
              <a:t> ve </a:t>
            </a:r>
            <a:r>
              <a:rPr lang="tr-TR" sz="2800" b="0" i="0" u="none" strike="noStrike" baseline="0" dirty="0" err="1">
                <a:latin typeface="Times-Roman"/>
              </a:rPr>
              <a:t>tromboembolinin</a:t>
            </a:r>
            <a:r>
              <a:rPr lang="tr-TR" sz="2800" b="0" i="0" u="none" strike="noStrike" baseline="0" dirty="0">
                <a:latin typeface="Times-Roman"/>
              </a:rPr>
              <a:t> daha sık!!!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1238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10611E-E706-4991-98FA-5D8F71B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08301"/>
          </a:xfrm>
        </p:spPr>
        <p:txBody>
          <a:bodyPr>
            <a:normAutofit/>
          </a:bodyPr>
          <a:lstStyle/>
          <a:p>
            <a:r>
              <a:rPr lang="tr-TR" sz="3200" dirty="0"/>
              <a:t>İLACA BAĞLI LUPUS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968755-1868-497F-A758-F52ACC3B5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72209"/>
            <a:ext cx="3228629" cy="4917454"/>
          </a:xfrm>
        </p:spPr>
        <p:txBody>
          <a:bodyPr/>
          <a:lstStyle/>
          <a:p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Chlorpromazine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methyldopa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hydralazine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procainamide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isoniazid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penicillamine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quinidine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ve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dilantin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, bir çok antibiyotik, altın tuzları ve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griseofulvin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85E55F-727D-4A35-95C6-FC4245FE9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0052" y="1272209"/>
            <a:ext cx="6465336" cy="4917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Başlangıç; ilaçların kullanımından birkaç ay sonra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Sıklıkla </a:t>
            </a:r>
            <a:r>
              <a:rPr lang="tr-TR" sz="2400" dirty="0" err="1"/>
              <a:t>konstitüsyonel</a:t>
            </a:r>
            <a:r>
              <a:rPr lang="tr-TR" sz="2400" dirty="0"/>
              <a:t> semptomlar; ateş, </a:t>
            </a:r>
            <a:r>
              <a:rPr lang="tr-TR" sz="2400" dirty="0" err="1"/>
              <a:t>artrit</a:t>
            </a:r>
            <a:r>
              <a:rPr lang="tr-TR" sz="2400" dirty="0"/>
              <a:t> ve </a:t>
            </a:r>
            <a:r>
              <a:rPr lang="tr-TR" sz="2400" dirty="0" err="1"/>
              <a:t>serözit</a:t>
            </a:r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SSS ve </a:t>
            </a:r>
            <a:r>
              <a:rPr lang="tr-TR" sz="2400" dirty="0" err="1"/>
              <a:t>renal</a:t>
            </a:r>
            <a:r>
              <a:rPr lang="tr-TR" sz="2400" dirty="0"/>
              <a:t> tutulum beklenmez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err="1"/>
              <a:t>Lökopeni</a:t>
            </a:r>
            <a:r>
              <a:rPr lang="tr-TR" sz="2400" dirty="0"/>
              <a:t>, ANA ve RF pozitifliği görülür.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Anti </a:t>
            </a:r>
            <a:r>
              <a:rPr lang="tr-TR" sz="2400" dirty="0" err="1"/>
              <a:t>ss</a:t>
            </a:r>
            <a:r>
              <a:rPr lang="tr-TR" sz="2400" dirty="0"/>
              <a:t>-DNA antikor+, ancak </a:t>
            </a:r>
            <a:r>
              <a:rPr lang="tr-TR" sz="2400" dirty="0" err="1"/>
              <a:t>ds</a:t>
            </a:r>
            <a:r>
              <a:rPr lang="tr-TR" sz="2400" dirty="0"/>
              <a:t>-DNA antikoru-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%90 hastada anti-</a:t>
            </a:r>
            <a:r>
              <a:rPr lang="tr-TR" sz="2400" dirty="0" err="1"/>
              <a:t>histon</a:t>
            </a:r>
            <a:r>
              <a:rPr lang="tr-TR" sz="2400" dirty="0"/>
              <a:t> antikorları +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err="1"/>
              <a:t>Kompleman</a:t>
            </a:r>
            <a:r>
              <a:rPr lang="tr-TR" sz="2400" dirty="0"/>
              <a:t> seviyeleri genel olarak düşük.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i="1" u="sng" dirty="0"/>
              <a:t>İlaca bağlı </a:t>
            </a:r>
            <a:r>
              <a:rPr lang="tr-TR" sz="2400" i="1" u="sng" dirty="0" err="1"/>
              <a:t>lupusta</a:t>
            </a:r>
            <a:r>
              <a:rPr lang="tr-TR" sz="2400" i="1" u="sng" dirty="0"/>
              <a:t>, sorumlu ilacın kesilmesi ile semptomlar geriler.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351309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07B17C-9344-4F9A-AD4A-1BF3DE1C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99"/>
            <a:ext cx="10515600" cy="532780"/>
          </a:xfrm>
        </p:spPr>
        <p:txBody>
          <a:bodyPr>
            <a:normAutofit/>
          </a:bodyPr>
          <a:lstStyle/>
          <a:p>
            <a:r>
              <a:rPr lang="tr-TR" sz="3200" dirty="0"/>
              <a:t>SLE’DE KOMORBİDİTE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E872D8-1B15-4ACB-B989-915E98232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3"/>
            <a:ext cx="10515600" cy="5429458"/>
          </a:xfrm>
        </p:spPr>
        <p:txBody>
          <a:bodyPr>
            <a:normAutofit/>
          </a:bodyPr>
          <a:lstStyle/>
          <a:p>
            <a:r>
              <a:rPr lang="tr-TR" dirty="0" err="1"/>
              <a:t>Lupusta</a:t>
            </a:r>
            <a:r>
              <a:rPr lang="tr-TR" dirty="0"/>
              <a:t> tüm ölümlerin %20-40’ı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Enfeksiyon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Enfeksiyonlara hassasiyet; 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i="1" dirty="0"/>
              <a:t>hastalık süresi aktivitesi,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i="1" dirty="0" err="1"/>
              <a:t>lökopeni</a:t>
            </a:r>
            <a:r>
              <a:rPr lang="tr-TR" sz="2400" i="1" dirty="0"/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i="1" dirty="0" err="1"/>
              <a:t>glukokortikoid</a:t>
            </a:r>
            <a:r>
              <a:rPr lang="tr-TR" sz="2400" i="1" dirty="0"/>
              <a:t> (orta/yüksek doz) </a:t>
            </a:r>
            <a:r>
              <a:rPr lang="tr-TR" sz="2400" i="1" dirty="0" err="1"/>
              <a:t>immünsüpresif</a:t>
            </a:r>
            <a:r>
              <a:rPr lang="tr-TR" sz="2400" i="1" dirty="0"/>
              <a:t> kullanımı ve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i="1" dirty="0"/>
              <a:t>nefrit ile ilişkilidir.</a:t>
            </a:r>
          </a:p>
        </p:txBody>
      </p:sp>
    </p:spTree>
    <p:extLst>
      <p:ext uri="{BB962C8B-B14F-4D97-AF65-F5344CB8AC3E}">
        <p14:creationId xmlns:p14="http://schemas.microsoft.com/office/powerpoint/2010/main" val="16219007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923EB8-9757-45F5-B76C-A2D3D733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SLE’DE  KOMORBİDİTE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81C653-ACD4-460C-A839-3959A25F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3"/>
            <a:ext cx="10515600" cy="518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</a:t>
            </a:r>
            <a:r>
              <a:rPr lang="tr-TR" dirty="0" err="1"/>
              <a:t>İnfluenza</a:t>
            </a:r>
            <a:r>
              <a:rPr lang="tr-TR" dirty="0"/>
              <a:t> ve </a:t>
            </a:r>
            <a:r>
              <a:rPr lang="tr-TR" dirty="0" err="1"/>
              <a:t>pnömokok</a:t>
            </a:r>
            <a:r>
              <a:rPr lang="tr-TR" dirty="0"/>
              <a:t> aşılaması gerekli: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sz="2400" dirty="0"/>
              <a:t>Hastalık alevlenmesi???</a:t>
            </a:r>
          </a:p>
          <a:p>
            <a:r>
              <a:rPr lang="tr-TR" sz="2400" dirty="0" err="1"/>
              <a:t>İnaktif</a:t>
            </a:r>
            <a:r>
              <a:rPr lang="tr-TR" sz="2400" dirty="0"/>
              <a:t> aşılar emniyetlidir, ancak </a:t>
            </a:r>
            <a:r>
              <a:rPr lang="tr-TR" sz="2400" dirty="0" err="1"/>
              <a:t>immünsüpresif</a:t>
            </a:r>
            <a:r>
              <a:rPr lang="tr-TR" sz="2400" dirty="0"/>
              <a:t> tedavi altında </a:t>
            </a:r>
            <a:r>
              <a:rPr lang="tr-TR" sz="2400" dirty="0" err="1"/>
              <a:t>immün</a:t>
            </a:r>
            <a:r>
              <a:rPr lang="tr-TR" sz="2400" dirty="0"/>
              <a:t> cevap sınırlı olabilir.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u="sng" dirty="0">
                <a:solidFill>
                  <a:srgbClr val="FF0000"/>
                </a:solidFill>
              </a:rPr>
              <a:t>Canlı aşılar (kızamık, kabakulak, kızamıkçık, </a:t>
            </a:r>
            <a:r>
              <a:rPr lang="tr-TR" u="sng" dirty="0" err="1">
                <a:solidFill>
                  <a:srgbClr val="FF0000"/>
                </a:solidFill>
              </a:rPr>
              <a:t>polio</a:t>
            </a:r>
            <a:r>
              <a:rPr lang="tr-TR" u="sng" dirty="0">
                <a:solidFill>
                  <a:srgbClr val="FF0000"/>
                </a:solidFill>
              </a:rPr>
              <a:t>, </a:t>
            </a:r>
            <a:r>
              <a:rPr lang="tr-TR" u="sng" dirty="0" err="1">
                <a:solidFill>
                  <a:srgbClr val="FF0000"/>
                </a:solidFill>
              </a:rPr>
              <a:t>varisella</a:t>
            </a:r>
            <a:r>
              <a:rPr lang="tr-TR" u="sng" dirty="0">
                <a:solidFill>
                  <a:srgbClr val="FF0000"/>
                </a:solidFill>
              </a:rPr>
              <a:t>, suçiçeği) </a:t>
            </a:r>
            <a:r>
              <a:rPr lang="tr-TR" u="sng" dirty="0" err="1">
                <a:solidFill>
                  <a:srgbClr val="FF0000"/>
                </a:solidFill>
              </a:rPr>
              <a:t>immünsüprese</a:t>
            </a:r>
            <a:r>
              <a:rPr lang="tr-TR" u="sng" dirty="0">
                <a:solidFill>
                  <a:srgbClr val="FF0000"/>
                </a:solidFill>
              </a:rPr>
              <a:t> olmuş veya günde &gt;20 mg </a:t>
            </a:r>
            <a:r>
              <a:rPr lang="tr-TR" u="sng" dirty="0" err="1">
                <a:solidFill>
                  <a:srgbClr val="FF0000"/>
                </a:solidFill>
              </a:rPr>
              <a:t>prednizon</a:t>
            </a:r>
            <a:r>
              <a:rPr lang="tr-TR" u="sng" dirty="0">
                <a:solidFill>
                  <a:srgbClr val="FF0000"/>
                </a:solidFill>
              </a:rPr>
              <a:t> kullanan hastada </a:t>
            </a:r>
            <a:r>
              <a:rPr lang="tr-TR" u="sng" dirty="0" err="1">
                <a:solidFill>
                  <a:srgbClr val="FF0000"/>
                </a:solidFill>
              </a:rPr>
              <a:t>kontrendikedir</a:t>
            </a:r>
            <a:r>
              <a:rPr lang="tr-TR" u="sng" dirty="0">
                <a:solidFill>
                  <a:srgbClr val="FF0000"/>
                </a:solidFill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8142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7BBDB4-0D3D-4650-B8D9-2F77AF75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/>
          </a:bodyPr>
          <a:lstStyle/>
          <a:p>
            <a:r>
              <a:rPr lang="tr-TR" sz="3200" dirty="0"/>
              <a:t>SLE’DE KOMORBİDİTE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0A0E25-8480-47E4-9F38-C7333203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435"/>
            <a:ext cx="10515600" cy="5050528"/>
          </a:xfrm>
        </p:spPr>
        <p:txBody>
          <a:bodyPr/>
          <a:lstStyle/>
          <a:p>
            <a:r>
              <a:rPr lang="tr-TR" dirty="0"/>
              <a:t>Hematolojik </a:t>
            </a:r>
            <a:r>
              <a:rPr lang="tr-TR" dirty="0" err="1"/>
              <a:t>maligniteler</a:t>
            </a:r>
            <a:r>
              <a:rPr lang="tr-TR" dirty="0" err="1">
                <a:sym typeface="Wingdings" panose="05000000000000000000" pitchFamily="2" charset="2"/>
              </a:rPr>
              <a:t></a:t>
            </a:r>
            <a:r>
              <a:rPr lang="tr-TR" b="1" dirty="0" err="1"/>
              <a:t>özellikle</a:t>
            </a:r>
            <a:r>
              <a:rPr lang="tr-TR" b="1" dirty="0"/>
              <a:t> </a:t>
            </a:r>
            <a:r>
              <a:rPr lang="tr-TR" b="1" dirty="0" err="1"/>
              <a:t>non-Hodgkin</a:t>
            </a:r>
            <a:r>
              <a:rPr lang="tr-TR" b="1" dirty="0"/>
              <a:t> </a:t>
            </a:r>
            <a:r>
              <a:rPr lang="tr-TR" b="1" dirty="0" err="1"/>
              <a:t>lenfoma</a:t>
            </a:r>
            <a:r>
              <a:rPr lang="tr-TR" b="1" dirty="0"/>
              <a:t>, </a:t>
            </a:r>
            <a:r>
              <a:rPr lang="tr-TR" b="1" dirty="0" err="1"/>
              <a:t>servikal</a:t>
            </a:r>
            <a:r>
              <a:rPr lang="tr-TR" b="1" dirty="0"/>
              <a:t>, meme ve akciğer kanseri</a:t>
            </a:r>
            <a:r>
              <a:rPr lang="tr-TR" dirty="0"/>
              <a:t>   daha sık</a:t>
            </a:r>
          </a:p>
          <a:p>
            <a:endParaRPr lang="tr-TR" dirty="0"/>
          </a:p>
          <a:p>
            <a:r>
              <a:rPr lang="tr-TR" dirty="0" err="1"/>
              <a:t>SLE’lu</a:t>
            </a:r>
            <a:r>
              <a:rPr lang="tr-TR" dirty="0"/>
              <a:t> kadınlarda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papillomavirus</a:t>
            </a:r>
            <a:r>
              <a:rPr lang="tr-TR" dirty="0"/>
              <a:t> (HPV) </a:t>
            </a:r>
            <a:r>
              <a:rPr lang="tr-TR" dirty="0" err="1"/>
              <a:t>infeksiyon</a:t>
            </a:r>
            <a:r>
              <a:rPr lang="tr-TR" dirty="0"/>
              <a:t> riski artmıştır. Bu nedenle &gt;30 yaş </a:t>
            </a:r>
            <a:r>
              <a:rPr lang="tr-TR" dirty="0" err="1"/>
              <a:t>SLE’lu</a:t>
            </a:r>
            <a:r>
              <a:rPr lang="tr-TR" dirty="0"/>
              <a:t> kadın hastalarda </a:t>
            </a:r>
            <a:r>
              <a:rPr lang="tr-TR" dirty="0" err="1"/>
              <a:t>servikal</a:t>
            </a:r>
            <a:r>
              <a:rPr lang="tr-TR" dirty="0"/>
              <a:t> sitoloji ve HPV DNA testi kombine edilerek tarama yapmak tercih edilebilir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52024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4E7EB8-C292-4FE7-AAD6-2A64D47F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>
            <a:normAutofit/>
          </a:bodyPr>
          <a:lstStyle/>
          <a:p>
            <a:r>
              <a:rPr lang="tr-TR" sz="3200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B87F1F-F954-48F0-9DA4-DFE02703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0"/>
            <a:ext cx="10836965" cy="4968875"/>
          </a:xfrm>
        </p:spPr>
        <p:txBody>
          <a:bodyPr>
            <a:normAutofit/>
          </a:bodyPr>
          <a:lstStyle/>
          <a:p>
            <a:pPr algn="l"/>
            <a:r>
              <a:rPr lang="tr-TR" sz="2400" b="0" i="0" u="none" strike="noStrike" baseline="0" dirty="0">
                <a:latin typeface="Times-Roman"/>
              </a:rPr>
              <a:t>Sistemik </a:t>
            </a:r>
            <a:r>
              <a:rPr lang="tr-TR" sz="2400" b="0" i="0" u="none" strike="noStrike" baseline="0" dirty="0" err="1">
                <a:latin typeface="Times-Roman"/>
              </a:rPr>
              <a:t>lupus</a:t>
            </a:r>
            <a:r>
              <a:rPr lang="tr-TR" sz="2400" b="0" i="0" u="none" strike="noStrike" baseline="0" dirty="0">
                <a:latin typeface="Times-Roman"/>
              </a:rPr>
              <a:t> </a:t>
            </a:r>
            <a:r>
              <a:rPr lang="tr-TR" sz="2400" b="0" i="0" u="none" strike="noStrike" baseline="0" dirty="0" err="1">
                <a:latin typeface="Times-Roman"/>
              </a:rPr>
              <a:t>eritematozus</a:t>
            </a:r>
            <a:r>
              <a:rPr lang="tr-TR" sz="2400" b="0" i="0" u="none" strike="noStrike" baseline="0" dirty="0">
                <a:latin typeface="Times-Roman"/>
              </a:rPr>
              <a:t> (SLE)’</a:t>
            </a:r>
            <a:r>
              <a:rPr lang="tr-TR" sz="2400" b="0" i="0" u="none" strike="noStrike" baseline="0" dirty="0" err="1">
                <a:latin typeface="Times-Roman"/>
              </a:rPr>
              <a:t>li</a:t>
            </a:r>
            <a:r>
              <a:rPr lang="tr-TR" sz="2400" b="0" i="0" u="none" strike="noStrike" baseline="0" dirty="0">
                <a:latin typeface="Times-Roman"/>
              </a:rPr>
              <a:t> hastalar, genel popülasyona göre </a:t>
            </a:r>
            <a:r>
              <a:rPr lang="tr-TR" sz="2400" b="0" i="0" u="none" strike="noStrike" baseline="0" dirty="0">
                <a:solidFill>
                  <a:srgbClr val="C00000"/>
                </a:solidFill>
                <a:latin typeface="Times-Roman"/>
              </a:rPr>
              <a:t>üç kat artmış </a:t>
            </a:r>
            <a:r>
              <a:rPr lang="tr-TR" sz="2400" b="0" i="0" u="none" strike="noStrike" baseline="0" dirty="0">
                <a:latin typeface="Times-Roman"/>
              </a:rPr>
              <a:t>ölüm riskine sahiptir. </a:t>
            </a:r>
          </a:p>
          <a:p>
            <a:pPr marL="0" indent="0" algn="l">
              <a:buNone/>
            </a:pPr>
            <a:endParaRPr lang="tr-TR" sz="2400" dirty="0">
              <a:latin typeface="Times-Roman"/>
            </a:endParaRPr>
          </a:p>
          <a:p>
            <a:r>
              <a:rPr lang="tr-TR" sz="2400" b="0" i="0" u="none" strike="noStrike" baseline="0" dirty="0">
                <a:latin typeface="Times-Roman"/>
              </a:rPr>
              <a:t>Ölüm riski </a:t>
            </a:r>
            <a:r>
              <a:rPr lang="tr-TR" sz="2400" b="0" i="0" u="none" strike="noStrike" baseline="0" dirty="0" err="1">
                <a:latin typeface="Times-Roman"/>
              </a:rPr>
              <a:t>kardiyovasküler</a:t>
            </a:r>
            <a:r>
              <a:rPr lang="tr-TR" sz="2400" b="0" i="0" u="none" strike="noStrike" baseline="0" dirty="0">
                <a:latin typeface="Times-Roman"/>
              </a:rPr>
              <a:t> hastalık, enfeksiyonlar ve böbrek hastalıklarına bağlı artmıştır.</a:t>
            </a:r>
          </a:p>
          <a:p>
            <a:pPr marL="0" indent="0">
              <a:buNone/>
            </a:pPr>
            <a:r>
              <a:rPr lang="tr-TR" sz="2400" b="0" i="0" u="none" strike="noStrike" baseline="0" dirty="0">
                <a:latin typeface="Times-Roman"/>
              </a:rPr>
              <a:t>      </a:t>
            </a:r>
          </a:p>
          <a:p>
            <a:pPr marL="0" indent="0">
              <a:buNone/>
            </a:pPr>
            <a:r>
              <a:rPr lang="tr-TR" sz="2400" dirty="0">
                <a:latin typeface="Times-Roman"/>
              </a:rPr>
              <a:t>       </a:t>
            </a:r>
            <a:r>
              <a:rPr lang="tr-TR" sz="2400" b="0" i="0" u="none" strike="noStrike" baseline="0" dirty="0">
                <a:latin typeface="Times-Roman"/>
              </a:rPr>
              <a:t>Tedavide;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Times-Roman"/>
              </a:rPr>
              <a:t> hastalık aktivitesini baskılayıp </a:t>
            </a:r>
            <a:r>
              <a:rPr lang="tr-TR" sz="2400" b="0" i="0" u="none" strike="noStrike" baseline="0" dirty="0" err="1">
                <a:latin typeface="Times-Roman"/>
              </a:rPr>
              <a:t>komorbiditeleri</a:t>
            </a:r>
            <a:r>
              <a:rPr lang="tr-TR" sz="2400" b="0" i="0" u="none" strike="noStrike" baseline="0" dirty="0">
                <a:latin typeface="Times-Roman"/>
              </a:rPr>
              <a:t> ve ilaç </a:t>
            </a:r>
            <a:r>
              <a:rPr lang="tr-TR" sz="2400" b="0" i="0" u="none" strike="noStrike" baseline="0" dirty="0" err="1">
                <a:latin typeface="Times-Roman"/>
              </a:rPr>
              <a:t>toksisitesini</a:t>
            </a:r>
            <a:r>
              <a:rPr lang="tr-TR" sz="2400" dirty="0">
                <a:latin typeface="Times-Roman"/>
              </a:rPr>
              <a:t> </a:t>
            </a:r>
            <a:r>
              <a:rPr lang="tr-TR" sz="2400" b="0" i="0" u="none" strike="noStrike" baseline="0" dirty="0">
                <a:latin typeface="Times-Roman"/>
              </a:rPr>
              <a:t>en aza indirgeyerek organ hasarını önlemek,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Times-Roman"/>
              </a:rPr>
              <a:t>yaşam kalitesini ve </a:t>
            </a:r>
            <a:r>
              <a:rPr lang="tr-TR" sz="2400" b="0" i="0" u="none" strike="noStrike" baseline="0" dirty="0" err="1">
                <a:latin typeface="Times-Roman"/>
              </a:rPr>
              <a:t>sağkalımı</a:t>
            </a:r>
            <a:r>
              <a:rPr lang="tr-TR" sz="2400" b="0" i="0" u="none" strike="noStrike" baseline="0" dirty="0">
                <a:latin typeface="Times-Roman"/>
              </a:rPr>
              <a:t> artırmak amaçlanmalıdır.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9870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3745</Words>
  <Application>Microsoft Office PowerPoint</Application>
  <PresentationFormat>Geniş ekran</PresentationFormat>
  <Paragraphs>627</Paragraphs>
  <Slides>120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120</vt:i4>
      </vt:variant>
    </vt:vector>
  </HeadingPairs>
  <TitlesOfParts>
    <vt:vector size="131" baseType="lpstr">
      <vt:lpstr>Arial</vt:lpstr>
      <vt:lpstr>ArialNarrow</vt:lpstr>
      <vt:lpstr>ArialNarrow-Bold</vt:lpstr>
      <vt:lpstr>Calibri</vt:lpstr>
      <vt:lpstr>Calibri Light</vt:lpstr>
      <vt:lpstr>MinionPro-Bold</vt:lpstr>
      <vt:lpstr>Times-Bold</vt:lpstr>
      <vt:lpstr>TimesNewRomanPS-ItalicMT</vt:lpstr>
      <vt:lpstr>Times-Roman</vt:lpstr>
      <vt:lpstr>Wingdings</vt:lpstr>
      <vt:lpstr>Office Teması</vt:lpstr>
      <vt:lpstr>SİSTEMİK LUPUS ERİTEMATOZUS</vt:lpstr>
      <vt:lpstr>AMAÇ</vt:lpstr>
      <vt:lpstr>HEDEFLER</vt:lpstr>
      <vt:lpstr>SUNUM PLANI</vt:lpstr>
      <vt:lpstr>TANIM VE EPİDEMİYOLOJİ </vt:lpstr>
      <vt:lpstr>TANIM VE EPİDEMİYOLOJİ</vt:lpstr>
      <vt:lpstr>TANIM VE EPİDEMİYOLOJİ</vt:lpstr>
      <vt:lpstr>İMMÜNOPATOLOJİ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TANI KRİTERLERİ-2019</vt:lpstr>
      <vt:lpstr>TANI KRİTERLERİ-2019</vt:lpstr>
      <vt:lpstr>TANI KRİTERLERİ-2019</vt:lpstr>
      <vt:lpstr>TANI KRİTERLERİ-2019</vt:lpstr>
      <vt:lpstr>TANI KRİTERLERİ-2019</vt:lpstr>
      <vt:lpstr>TANI KRİTERLERİ-2019</vt:lpstr>
      <vt:lpstr>TANI KRİTERLERİ-2019</vt:lpstr>
      <vt:lpstr>TANI KRİTERLERİ-2019</vt:lpstr>
      <vt:lpstr>TANI KRİTERLERİ-2019</vt:lpstr>
      <vt:lpstr>TANI KRİTERLERİ-2019</vt:lpstr>
      <vt:lpstr>                      KLİNİK BULGULAR</vt:lpstr>
      <vt:lpstr>PowerPoint Sunusu</vt:lpstr>
      <vt:lpstr>GENEL SEMPTOMLAR</vt:lpstr>
      <vt:lpstr>MUKOKUTANÖZ SEMPTOMLAR</vt:lpstr>
      <vt:lpstr>PowerPoint Sunusu</vt:lpstr>
      <vt:lpstr>MUKOKUTANÖZ SEMPTOMLAR</vt:lpstr>
      <vt:lpstr>PowerPoint Sunusu</vt:lpstr>
      <vt:lpstr>MUKOKUTANÖZ SEMPTOMLAR</vt:lpstr>
      <vt:lpstr>MUKOKUTANÖZ SEMPTOMLAR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KAS-İSKELET SİSTEMİ BELİRTİLERİ </vt:lpstr>
      <vt:lpstr>KAS-İSKELET SİSTEMİ BELİRTİLERİ</vt:lpstr>
      <vt:lpstr>PowerPoint Sunusu</vt:lpstr>
      <vt:lpstr>PowerPoint Sunusu</vt:lpstr>
      <vt:lpstr>KAS-İSKELET SİSTEMİ BELİRTİLERİ</vt:lpstr>
      <vt:lpstr>PowerPoint Sunusu</vt:lpstr>
      <vt:lpstr>RENAL BULGULAR</vt:lpstr>
      <vt:lpstr>RENAL BULGULAR</vt:lpstr>
      <vt:lpstr>RENAL BULGULAR</vt:lpstr>
      <vt:lpstr>PowerPoint Sunusu</vt:lpstr>
      <vt:lpstr>RENAL TUTULUM</vt:lpstr>
      <vt:lpstr>NÖROPSİKİYATRİK HASTALIK</vt:lpstr>
      <vt:lpstr>  NÖROPSİKİYATRİK BULGULAR </vt:lpstr>
      <vt:lpstr>PowerPoint Sunusu</vt:lpstr>
      <vt:lpstr>PULMONER TUTULUM</vt:lpstr>
      <vt:lpstr>KARDİYOVASKÜLER BULGULAR</vt:lpstr>
      <vt:lpstr>KARDİYOVASKÜLER BULGULAR</vt:lpstr>
      <vt:lpstr>PowerPoint Sunusu</vt:lpstr>
      <vt:lpstr>PowerPoint Sunusu</vt:lpstr>
      <vt:lpstr>PowerPoint Sunusu</vt:lpstr>
      <vt:lpstr>PowerPoint Sunusu</vt:lpstr>
      <vt:lpstr>PowerPoint Sunusu</vt:lpstr>
      <vt:lpstr>  GASTROİNTESTİNAL SİSTEM TUTULUMU </vt:lpstr>
      <vt:lpstr>PowerPoint Sunusu</vt:lpstr>
      <vt:lpstr>RETİKÜOENDOTELYAL SİSTEM TUTULUMU</vt:lpstr>
      <vt:lpstr>PowerPoint Sunusu</vt:lpstr>
      <vt:lpstr>DİĞER ORGAN TUTULUMLARI</vt:lpstr>
      <vt:lpstr>LABORATUVAR BULGULARI</vt:lpstr>
      <vt:lpstr>HEMATOLOJİK ANORMALLİKLER</vt:lpstr>
      <vt:lpstr>HEMATOLOJİK ANORMALLİKLER</vt:lpstr>
      <vt:lpstr>HEMATOLOJİK ANORMALLİKLER</vt:lpstr>
      <vt:lpstr>HEMATOLOJİK ANORMALLİKLER</vt:lpstr>
      <vt:lpstr>HEMATOLOJİK ANORMALLİKLER</vt:lpstr>
      <vt:lpstr>SEROLOJİK ANORMALLİKLER</vt:lpstr>
      <vt:lpstr>SEROLOJİK ANORMALLİKLER</vt:lpstr>
      <vt:lpstr>PowerPoint Sunusu</vt:lpstr>
      <vt:lpstr>LUPUS VE GEBELİK</vt:lpstr>
      <vt:lpstr>PowerPoint Sunusu</vt:lpstr>
      <vt:lpstr>PowerPoint Sunusu</vt:lpstr>
      <vt:lpstr>PowerPoint Sunusu</vt:lpstr>
      <vt:lpstr>PowerPoint Sunusu</vt:lpstr>
      <vt:lpstr>SLE-KONTRASEPSİYON</vt:lpstr>
      <vt:lpstr>SLE-KONTRASEPSİYON</vt:lpstr>
      <vt:lpstr>SLE-KONTRASEPSİYON</vt:lpstr>
      <vt:lpstr>ANTİFOSFOLİPİD ANTİKOR SENDROMU-SLE</vt:lpstr>
      <vt:lpstr>ANTİFOSFOLİPİD ANTİKOR SENDROMU-SLE</vt:lpstr>
      <vt:lpstr>ANTİFOSFOLİPİD ANTİKOR SENDROMU-SLE</vt:lpstr>
      <vt:lpstr>ANTİFOSFOLİPİD ANTİKOR SENDROMU-SLE</vt:lpstr>
      <vt:lpstr>İLACA BAĞLI LUPUS</vt:lpstr>
      <vt:lpstr>SLE’DE KOMORBİDİTE</vt:lpstr>
      <vt:lpstr>SLE’DE  KOMORBİDİTE</vt:lpstr>
      <vt:lpstr>SLE’DE KOMORBİDİTE</vt:lpstr>
      <vt:lpstr>TEDAVİ</vt:lpstr>
      <vt:lpstr>TEDAVİ</vt:lpstr>
      <vt:lpstr>TEDAVİ</vt:lpstr>
      <vt:lpstr>PowerPoint Sunusu</vt:lpstr>
      <vt:lpstr>PowerPoint Sunusu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PowerPoint Sunusu</vt:lpstr>
      <vt:lpstr>PowerPoint Sunusu</vt:lpstr>
      <vt:lpstr>TEDAVİ</vt:lpstr>
      <vt:lpstr>TEDAVİ</vt:lpstr>
      <vt:lpstr>KAYNAKLAR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SİSTEMİK LUPUS ERİTEMATOZUS</dc:title>
  <dc:creator>Feyzanur  Çelik</dc:creator>
  <cp:lastModifiedBy>lenovo</cp:lastModifiedBy>
  <cp:revision>157</cp:revision>
  <dcterms:created xsi:type="dcterms:W3CDTF">2020-10-21T08:25:18Z</dcterms:created>
  <dcterms:modified xsi:type="dcterms:W3CDTF">2020-11-10T10:59:55Z</dcterms:modified>
</cp:coreProperties>
</file>