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34"/>
  </p:notesMasterIdLst>
  <p:sldIdLst>
    <p:sldId id="291" r:id="rId2"/>
    <p:sldId id="28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82" r:id="rId15"/>
    <p:sldId id="271" r:id="rId16"/>
    <p:sldId id="283" r:id="rId17"/>
    <p:sldId id="270" r:id="rId18"/>
    <p:sldId id="272" r:id="rId19"/>
    <p:sldId id="284" r:id="rId20"/>
    <p:sldId id="273" r:id="rId21"/>
    <p:sldId id="285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7" r:id="rId30"/>
    <p:sldId id="288" r:id="rId31"/>
    <p:sldId id="293" r:id="rId32"/>
    <p:sldId id="29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D2210-8D46-4DF6-A0FF-F9C5506A55A2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1C2B3-1629-456F-9C09-C68CBD0ED8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14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yayınlanmış çalışmaların hiçbiri özellikle </a:t>
            </a:r>
            <a:r>
              <a:rPr lang="tr-TR" dirty="0" err="1"/>
              <a:t>metformin</a:t>
            </a:r>
            <a:r>
              <a:rPr lang="tr-TR" dirty="0"/>
              <a:t> ek olarak </a:t>
            </a:r>
            <a:r>
              <a:rPr lang="tr-TR" dirty="0" err="1"/>
              <a:t>statin</a:t>
            </a:r>
            <a:r>
              <a:rPr lang="tr-TR" dirty="0"/>
              <a:t> tedavisi veya ikinci basamak </a:t>
            </a:r>
            <a:r>
              <a:rPr lang="tr-TR" dirty="0" err="1"/>
              <a:t>antidiyabetik</a:t>
            </a:r>
            <a:r>
              <a:rPr lang="tr-TR" dirty="0"/>
              <a:t> ilaçlar alan bireyleri içermez. !!!!!!!!!!!!!!!!!!!!!!!!!!!!!!!!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C2B3-1629-456F-9C09-C68CBD0ED88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18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C2B3-1629-456F-9C09-C68CBD0ED88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15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Metformin</a:t>
            </a:r>
            <a:r>
              <a:rPr lang="tr-TR" dirty="0"/>
              <a:t> ayrıca bozulmuş glikoz metabolizması olan kişilerde kilo kaybını indükleyerek </a:t>
            </a:r>
            <a:r>
              <a:rPr lang="tr-TR" dirty="0" err="1"/>
              <a:t>dislipidemi</a:t>
            </a:r>
            <a:r>
              <a:rPr lang="tr-TR" dirty="0"/>
              <a:t> geliştirir (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Prevention</a:t>
            </a:r>
            <a:r>
              <a:rPr lang="tr-TR" dirty="0"/>
              <a:t> Program </a:t>
            </a:r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, 2012; </a:t>
            </a:r>
            <a:r>
              <a:rPr lang="tr-TR" dirty="0" err="1"/>
              <a:t>Harder</a:t>
            </a:r>
            <a:r>
              <a:rPr lang="tr-TR" dirty="0"/>
              <a:t>, </a:t>
            </a:r>
            <a:r>
              <a:rPr lang="tr-TR" dirty="0" err="1"/>
              <a:t>Dinesen</a:t>
            </a:r>
            <a:r>
              <a:rPr lang="tr-TR" dirty="0"/>
              <a:t> &amp; </a:t>
            </a:r>
            <a:r>
              <a:rPr lang="tr-TR" dirty="0" err="1"/>
              <a:t>Astrup</a:t>
            </a:r>
            <a:r>
              <a:rPr lang="tr-TR" dirty="0"/>
              <a:t>, 2004).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Metformin</a:t>
            </a:r>
            <a:r>
              <a:rPr lang="tr-TR" dirty="0"/>
              <a:t> tedavisinin ardından kilo kaybı enerji harcamasından ziyade yağ kaybına dayandırılır (</a:t>
            </a:r>
            <a:r>
              <a:rPr lang="tr-TR" dirty="0" err="1"/>
              <a:t>Yanovski</a:t>
            </a:r>
            <a:r>
              <a:rPr lang="tr-TR" dirty="0"/>
              <a:t> ve ark., 2011).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C2B3-1629-456F-9C09-C68CBD0ED88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46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608" lvl="1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Diğer bir sınırlama, serum </a:t>
            </a:r>
            <a:r>
              <a:rPr lang="tr-TR" dirty="0" err="1"/>
              <a:t>lipid</a:t>
            </a:r>
            <a:r>
              <a:rPr lang="tr-TR" dirty="0"/>
              <a:t> düzeylerinin; </a:t>
            </a:r>
            <a:r>
              <a:rPr lang="tr-TR" dirty="0" err="1"/>
              <a:t>antihiperglisemik</a:t>
            </a:r>
            <a:r>
              <a:rPr lang="tr-TR" dirty="0"/>
              <a:t> ilaçların (Buse ve ark. 2004), egzersizin (</a:t>
            </a:r>
            <a:r>
              <a:rPr lang="tr-TR" dirty="0" err="1"/>
              <a:t>Balducci</a:t>
            </a:r>
            <a:r>
              <a:rPr lang="tr-TR" dirty="0"/>
              <a:t> ve ark., 2009) ve diyetin bir sonucu olarak değişebileceğidir (</a:t>
            </a:r>
            <a:r>
              <a:rPr lang="tr-TR" dirty="0" err="1"/>
              <a:t>Greco</a:t>
            </a:r>
            <a:r>
              <a:rPr lang="tr-TR" dirty="0"/>
              <a:t> ve ark., 2014).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Egzersiz ve diyetin serum </a:t>
            </a:r>
            <a:r>
              <a:rPr lang="tr-TR" dirty="0" err="1"/>
              <a:t>lipid</a:t>
            </a:r>
            <a:r>
              <a:rPr lang="tr-TR" dirty="0"/>
              <a:t> düzeyleri üzerindeki etkisi çalışma tarafından ele alınmamıştır.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1C2B3-1629-456F-9C09-C68CBD0ED88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71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CBC7-C6A8-4C89-9B82-5630F005C0B1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A7F1-9DFD-4463-AC6C-67CBA599141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CBC7-C6A8-4C89-9B82-5630F005C0B1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A7F1-9DFD-4463-AC6C-67CBA5991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91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CBC7-C6A8-4C89-9B82-5630F005C0B1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A7F1-9DFD-4463-AC6C-67CBA5991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81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CBC7-C6A8-4C89-9B82-5630F005C0B1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A7F1-9DFD-4463-AC6C-67CBA5991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00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CBC7-C6A8-4C89-9B82-5630F005C0B1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A7F1-9DFD-4463-AC6C-67CBA599141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5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CBC7-C6A8-4C89-9B82-5630F005C0B1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A7F1-9DFD-4463-AC6C-67CBA5991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28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CBC7-C6A8-4C89-9B82-5630F005C0B1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A7F1-9DFD-4463-AC6C-67CBA5991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81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CBC7-C6A8-4C89-9B82-5630F005C0B1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A7F1-9DFD-4463-AC6C-67CBA5991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182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CBC7-C6A8-4C89-9B82-5630F005C0B1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A7F1-9DFD-4463-AC6C-67CBA5991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27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2BCBC7-C6A8-4C89-9B82-5630F005C0B1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B0A7F1-9DFD-4463-AC6C-67CBA5991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54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CBC7-C6A8-4C89-9B82-5630F005C0B1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A7F1-9DFD-4463-AC6C-67CBA5991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12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2BCBC7-C6A8-4C89-9B82-5630F005C0B1}" type="datetimeFigureOut">
              <a:rPr lang="tr-TR" smtClean="0"/>
              <a:t>15.05.2018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B0A7F1-9DFD-4463-AC6C-67CBA5991419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7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71C4EA-5D45-4D2D-8DA5-1AB7B426B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6E6A459-D2BB-4DA0-AB24-E2A4B48D3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34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269135B-7FFB-4B90-8AB1-3BF4C4BA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 </a:t>
            </a:r>
            <a:br>
              <a:rPr lang="tr-TR" dirty="0">
                <a:solidFill>
                  <a:srgbClr val="FF0000"/>
                </a:solidFill>
              </a:rPr>
            </a:br>
            <a:br>
              <a:rPr lang="tr-TR" dirty="0">
                <a:solidFill>
                  <a:srgbClr val="FF0000"/>
                </a:solidFill>
              </a:rPr>
            </a:br>
            <a:br>
              <a:rPr lang="tr-TR" dirty="0">
                <a:solidFill>
                  <a:srgbClr val="FF0000"/>
                </a:solidFill>
              </a:rPr>
            </a:br>
            <a:br>
              <a:rPr lang="tr-TR" dirty="0">
                <a:solidFill>
                  <a:srgbClr val="FF0000"/>
                </a:solidFill>
              </a:rPr>
            </a:br>
            <a:r>
              <a:rPr lang="tr-TR" sz="5300" dirty="0">
                <a:solidFill>
                  <a:srgbClr val="FF0000"/>
                </a:solidFill>
              </a:rPr>
              <a:t>Materyal ve Metot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3C84E9-8BB5-4617-B3E7-C4A78C019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Bu çalışma, Tayvan'ın merkezindeki </a:t>
            </a:r>
            <a:r>
              <a:rPr lang="tr-TR" dirty="0" err="1"/>
              <a:t>Changhua</a:t>
            </a:r>
            <a:r>
              <a:rPr lang="tr-TR" dirty="0"/>
              <a:t> Hristiyan Hastanesi'nde yapıldı.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Aralık 2013 ile Kasım 2015 arasında Endokrinoloji kliniğini ziyaret eden katılımcılar uygunluk açısından tarandı.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436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BBC2896-A6E5-4E2B-862E-8D3332E4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Materyal ve Metot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139B00-6A79-4AA2-A341-C0BEA6D6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Dahil edilme kriterleri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20 yaş üstü yeni tanılı T2DM hastalar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En az 12 aylık </a:t>
            </a:r>
            <a:r>
              <a:rPr lang="tr-TR" dirty="0" err="1"/>
              <a:t>metformin</a:t>
            </a:r>
            <a:r>
              <a:rPr lang="tr-TR" dirty="0"/>
              <a:t> </a:t>
            </a:r>
            <a:r>
              <a:rPr lang="tr-TR" dirty="0" err="1"/>
              <a:t>monoterapisi</a:t>
            </a:r>
            <a:r>
              <a:rPr lang="tr-TR" dirty="0"/>
              <a:t> alan ve 6 ay aralıklarla serum lipidine yönelik kan testleri yapılan hastalar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Dışlama kriterleri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İkinci basamak </a:t>
            </a:r>
            <a:r>
              <a:rPr lang="tr-TR" dirty="0" err="1"/>
              <a:t>antidiyabetik</a:t>
            </a:r>
            <a:r>
              <a:rPr lang="tr-TR" dirty="0"/>
              <a:t> ilaç kullanan kişiler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err="1"/>
              <a:t>Lipid</a:t>
            </a:r>
            <a:r>
              <a:rPr lang="tr-TR" dirty="0"/>
              <a:t> düşürücü ilaç alan kişiler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Ailesel </a:t>
            </a:r>
            <a:r>
              <a:rPr lang="tr-TR" dirty="0" err="1"/>
              <a:t>hiperkolesterolemi</a:t>
            </a:r>
            <a:r>
              <a:rPr lang="tr-TR" dirty="0"/>
              <a:t>, </a:t>
            </a:r>
            <a:r>
              <a:rPr lang="tr-TR" dirty="0" err="1"/>
              <a:t>tiroid</a:t>
            </a:r>
            <a:r>
              <a:rPr lang="tr-TR" dirty="0"/>
              <a:t> bozukluğu, böbrek fonksiyon bozukluğu veya alkolizm olan kişiler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r-TR" dirty="0"/>
          </a:p>
          <a:p>
            <a:pPr lvl="1">
              <a:buFont typeface="Wingdings" panose="05000000000000000000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91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773CB9-048C-4502-A65B-8AAF1664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Materyal ve Metot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447E6C-B1D9-40EA-8324-5D41D3AE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T2DM tanısı konulması anında  yaş, cinsiyet ve </a:t>
            </a:r>
            <a:r>
              <a:rPr lang="tr-TR" dirty="0" err="1"/>
              <a:t>sistolik</a:t>
            </a:r>
            <a:r>
              <a:rPr lang="tr-TR" dirty="0"/>
              <a:t> kan basıncı dahil olmak üzere demografik bilgiler kaydedildi.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Daha sonra katılımcılardan 6 aylık aralıklarla serum </a:t>
            </a:r>
            <a:r>
              <a:rPr lang="tr-TR" dirty="0" err="1"/>
              <a:t>lipidleri</a:t>
            </a:r>
            <a:r>
              <a:rPr lang="tr-TR" dirty="0"/>
              <a:t> için kan testi alındı.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 Her bir birey için </a:t>
            </a:r>
            <a:r>
              <a:rPr lang="tr-TR" dirty="0" err="1"/>
              <a:t>metformin</a:t>
            </a:r>
            <a:r>
              <a:rPr lang="tr-TR" dirty="0"/>
              <a:t> dozu, tedavinin ilk yılında en uzun süre boyunca alınan günlük miktar olarak tanımlandı.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Metforminin</a:t>
            </a:r>
            <a:r>
              <a:rPr lang="tr-TR" dirty="0"/>
              <a:t> </a:t>
            </a:r>
            <a:r>
              <a:rPr lang="tr-TR" dirty="0" err="1"/>
              <a:t>lipid</a:t>
            </a:r>
            <a:r>
              <a:rPr lang="tr-TR" dirty="0"/>
              <a:t> </a:t>
            </a:r>
            <a:r>
              <a:rPr lang="tr-TR" dirty="0" err="1"/>
              <a:t>modifiye</a:t>
            </a:r>
            <a:r>
              <a:rPr lang="tr-TR" dirty="0"/>
              <a:t> edici etkisi, altı aylık aralıklarla ölçülen serum </a:t>
            </a:r>
            <a:r>
              <a:rPr lang="tr-TR" dirty="0" err="1"/>
              <a:t>trigliserid</a:t>
            </a:r>
            <a:r>
              <a:rPr lang="tr-TR" dirty="0"/>
              <a:t> (TG), yüksek </a:t>
            </a:r>
            <a:r>
              <a:rPr lang="tr-TR" dirty="0" err="1"/>
              <a:t>dansiteli</a:t>
            </a:r>
            <a:r>
              <a:rPr lang="tr-TR" dirty="0"/>
              <a:t> </a:t>
            </a:r>
            <a:r>
              <a:rPr lang="tr-TR" dirty="0" err="1"/>
              <a:t>lipoprotein</a:t>
            </a:r>
            <a:r>
              <a:rPr lang="tr-TR" dirty="0"/>
              <a:t> kolesterol (HDL-C) ve düşük </a:t>
            </a:r>
            <a:r>
              <a:rPr lang="tr-TR" dirty="0" err="1"/>
              <a:t>dansiteli</a:t>
            </a:r>
            <a:r>
              <a:rPr lang="tr-TR" dirty="0"/>
              <a:t> </a:t>
            </a:r>
            <a:r>
              <a:rPr lang="tr-TR" dirty="0" err="1"/>
              <a:t>lipoprotein</a:t>
            </a:r>
            <a:r>
              <a:rPr lang="tr-TR" dirty="0"/>
              <a:t> kolesterol (LDL-C) düzeyleri olarak kaydedildi.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2353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BED18FE-1E59-447C-8BDC-095E7A97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590933-3DB2-495C-924A-D9748DD25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180 kişiyi taradı.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18 hasta, ikinci basamak </a:t>
            </a:r>
            <a:r>
              <a:rPr lang="tr-TR" dirty="0" err="1"/>
              <a:t>antidiyabetik</a:t>
            </a:r>
            <a:r>
              <a:rPr lang="tr-TR" dirty="0"/>
              <a:t> ilaçların reçete edilmesi nedeniyle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 7 hasta </a:t>
            </a:r>
            <a:r>
              <a:rPr lang="tr-TR" dirty="0" err="1"/>
              <a:t>lipid</a:t>
            </a:r>
            <a:r>
              <a:rPr lang="tr-TR" dirty="0"/>
              <a:t> düşürücü ilaçlar aldığı için uygun değildi.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2469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256AF03-8102-4CA8-9F75-5DCB3A4CF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347" y="174260"/>
            <a:ext cx="8679305" cy="6509480"/>
          </a:xfrm>
          <a:prstGeom prst="rect">
            <a:avLst/>
          </a:prstGeom>
          <a:effectLst>
            <a:outerShdw blurRad="50800" dist="50800" dir="6600000" sx="101000" sy="10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41314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A374B10-A950-42F4-9823-94C7B60ED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79825F-BA8A-4188-947C-C755BDEA0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155 katılımcı değerlendirildi.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Ortalama yaş 58.6 yıl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Hemoglobin A1c (HbA1c) ortalaması % 8 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Ortalama LDL-C düzeyi 111 mg / </a:t>
            </a:r>
            <a:r>
              <a:rPr lang="tr-TR" dirty="0" err="1"/>
              <a:t>dL</a:t>
            </a:r>
            <a:r>
              <a:rPr lang="tr-TR" dirty="0"/>
              <a:t>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Ortalama HDL-C 45.1 mg / </a:t>
            </a:r>
            <a:r>
              <a:rPr lang="tr-TR" dirty="0" err="1"/>
              <a:t>dL</a:t>
            </a:r>
            <a:r>
              <a:rPr lang="tr-TR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Ortalama TG değeri 132 mg / </a:t>
            </a:r>
            <a:r>
              <a:rPr lang="tr-TR" dirty="0" err="1"/>
              <a:t>dL</a:t>
            </a:r>
            <a:r>
              <a:rPr lang="tr-TR" dirty="0"/>
              <a:t> idi.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658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0D93351-8153-4485-8081-060C8DD9B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355" y="346561"/>
            <a:ext cx="10911289" cy="61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3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2321A7-43F1-48D8-ACF2-229061C5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654E06-0379-471E-9589-319ABC1C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Metformin</a:t>
            </a:r>
            <a:r>
              <a:rPr lang="tr-TR" dirty="0"/>
              <a:t> tedavisini başlattıktan sonra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LDL-C 6 ayda 111 mg / dl'den 102 mg / </a:t>
            </a:r>
            <a:r>
              <a:rPr lang="tr-TR" dirty="0" err="1"/>
              <a:t>dL'ye</a:t>
            </a:r>
            <a:r>
              <a:rPr lang="tr-TR" dirty="0"/>
              <a:t> anlamlı derecede düşmüştür (P &lt;0.001),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TG 12 ayda 132 mg / dl'den 122 mg / </a:t>
            </a:r>
            <a:r>
              <a:rPr lang="tr-TR" dirty="0" err="1"/>
              <a:t>dL'ye</a:t>
            </a:r>
            <a:r>
              <a:rPr lang="tr-TR" dirty="0"/>
              <a:t> düşmüştür (P = 0.046).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 HDL-C, 12 ayda 45.1 mg / </a:t>
            </a:r>
            <a:r>
              <a:rPr lang="tr-TR" dirty="0" err="1"/>
              <a:t>dL'den</a:t>
            </a:r>
            <a:r>
              <a:rPr lang="tr-TR" dirty="0"/>
              <a:t> 46.9 mg / </a:t>
            </a:r>
            <a:r>
              <a:rPr lang="tr-TR" dirty="0" err="1"/>
              <a:t>dL'ye</a:t>
            </a:r>
            <a:r>
              <a:rPr lang="tr-TR" dirty="0"/>
              <a:t> yükseldi (P = 0.02).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3547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94A2EC2-E8BB-49EA-8F8B-890ED7C4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993C82-ACBE-4A8D-A0EA-D4B42CAC9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12 aylık tedaviden sonra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Ortalama HbA1c% 8’den % 6.47'ye düştü. (P &lt;0.001)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Ortalama vücut ağırlığı 69 kilogramdan 68.3 kilograma geriledi (P = 0.01).</a:t>
            </a:r>
          </a:p>
        </p:txBody>
      </p:sp>
    </p:spTree>
    <p:extLst>
      <p:ext uri="{BB962C8B-B14F-4D97-AF65-F5344CB8AC3E}">
        <p14:creationId xmlns:p14="http://schemas.microsoft.com/office/powerpoint/2010/main" val="425254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63D88AC-1AF6-415C-9B5F-975036AA3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062" y="247036"/>
            <a:ext cx="7805876" cy="661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68472E-4CA4-4C2F-9596-AB07ED273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41AEB7E-BF7E-4D1F-A813-373D7EE65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CB0CFDD-9DF6-4DBE-9E74-90AFB1DC3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06" y="128863"/>
            <a:ext cx="8975187" cy="59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95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460AB5-8A94-489B-88DE-26B7EB25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42AAB3-2929-4CDB-B7B4-F2FE01937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Metforminin</a:t>
            </a:r>
            <a:r>
              <a:rPr lang="tr-TR" dirty="0"/>
              <a:t> dozajının arttırılması, </a:t>
            </a:r>
            <a:r>
              <a:rPr lang="tr-TR" dirty="0" err="1"/>
              <a:t>lipid</a:t>
            </a:r>
            <a:r>
              <a:rPr lang="tr-TR" dirty="0"/>
              <a:t> </a:t>
            </a:r>
            <a:r>
              <a:rPr lang="tr-TR" dirty="0" err="1"/>
              <a:t>modifiye</a:t>
            </a:r>
            <a:r>
              <a:rPr lang="tr-TR" dirty="0"/>
              <a:t> edici etkinliği üzerinde önemli bir etkiye sahip değildi.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TG, HDL-C ve LDL-C'de düzelme, günde 1000 mg, 1500 mg ve 2000 mg </a:t>
            </a:r>
            <a:r>
              <a:rPr lang="tr-TR" dirty="0" err="1"/>
              <a:t>metformin</a:t>
            </a:r>
            <a:r>
              <a:rPr lang="tr-TR" dirty="0"/>
              <a:t> alan katılımcılar arasında benzerdi.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Bu çalışmanın sonunda, günde 2000 mg </a:t>
            </a:r>
            <a:r>
              <a:rPr lang="tr-TR" dirty="0" err="1"/>
              <a:t>metformin</a:t>
            </a:r>
            <a:r>
              <a:rPr lang="tr-TR" dirty="0"/>
              <a:t> alan kişilerin daha yüksek ortalama vücut ağırlığına sahip olduğu saptandı.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34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FB8CEB2-370E-4AC1-9EF7-B19FE365F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468" y="196643"/>
            <a:ext cx="7525063" cy="646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01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7031C4-E994-4847-8432-AAA577A3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321A91-3FAE-45C0-BF46-D637530E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Metformin</a:t>
            </a:r>
            <a:r>
              <a:rPr lang="tr-TR" dirty="0"/>
              <a:t>, T2DM'de </a:t>
            </a:r>
            <a:r>
              <a:rPr lang="tr-TR" dirty="0" err="1"/>
              <a:t>lipid</a:t>
            </a:r>
            <a:r>
              <a:rPr lang="tr-TR" dirty="0"/>
              <a:t> metabolizmasındaki bozuklukları birkaç yolla düzeltebilir. (Malin ve ark., 2012; Han ve </a:t>
            </a:r>
            <a:r>
              <a:rPr lang="tr-TR" dirty="0" err="1"/>
              <a:t>Kaufman</a:t>
            </a:r>
            <a:r>
              <a:rPr lang="tr-TR" dirty="0"/>
              <a:t>, 2016).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Artan insülin duyarlılığı sayesinde, </a:t>
            </a:r>
            <a:r>
              <a:rPr lang="tr-TR" dirty="0" err="1"/>
              <a:t>metformin</a:t>
            </a:r>
            <a:r>
              <a:rPr lang="tr-TR" dirty="0"/>
              <a:t> </a:t>
            </a:r>
            <a:r>
              <a:rPr lang="tr-TR" dirty="0" err="1"/>
              <a:t>lipoliz</a:t>
            </a:r>
            <a:r>
              <a:rPr lang="tr-TR" dirty="0"/>
              <a:t> oranını azaltır, böylece serbest yağ asitlerinin karaciğerindeki </a:t>
            </a:r>
            <a:r>
              <a:rPr lang="tr-TR" dirty="0" err="1"/>
              <a:t>lipoprotein</a:t>
            </a:r>
            <a:r>
              <a:rPr lang="tr-TR" dirty="0"/>
              <a:t> öncüllerine dönüşmesini yavaşlatır (</a:t>
            </a:r>
            <a:r>
              <a:rPr lang="tr-TR" dirty="0" err="1"/>
              <a:t>Melmed</a:t>
            </a:r>
            <a:r>
              <a:rPr lang="tr-TR" dirty="0"/>
              <a:t> et al., 2016).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Plazma glikoz seviyelerini düşürerek, glikol LDL-C'nin oranını düşürür (Sima et al., 2010).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0963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D2CEE6-3C7C-43B0-9639-9715BC864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74E138-46F0-4EB7-AD40-37D20407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Mevcut çalışmada gözlemlendiği gibi, </a:t>
            </a:r>
            <a:r>
              <a:rPr lang="tr-TR" dirty="0" err="1"/>
              <a:t>metformin</a:t>
            </a:r>
            <a:r>
              <a:rPr lang="tr-TR" dirty="0"/>
              <a:t> </a:t>
            </a:r>
            <a:r>
              <a:rPr lang="tr-TR" dirty="0" err="1"/>
              <a:t>monoterapisi</a:t>
            </a:r>
            <a:r>
              <a:rPr lang="tr-TR" dirty="0"/>
              <a:t> sadece 6 aylık tedaviden sonra LDL-C düzeyini düşürmüştür, buna karşılık serum TG ve HDL-C düzeylerinde 12. aya kadar belirgin bir iyileşme göstermemiştir.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Bu </a:t>
            </a:r>
            <a:r>
              <a:rPr lang="tr-TR" dirty="0" err="1"/>
              <a:t>lipid</a:t>
            </a:r>
            <a:r>
              <a:rPr lang="tr-TR" dirty="0"/>
              <a:t> </a:t>
            </a:r>
            <a:r>
              <a:rPr lang="tr-TR" dirty="0" err="1"/>
              <a:t>modifiye</a:t>
            </a:r>
            <a:r>
              <a:rPr lang="tr-TR" dirty="0"/>
              <a:t> edici etki, </a:t>
            </a:r>
            <a:r>
              <a:rPr lang="tr-TR" dirty="0" err="1"/>
              <a:t>hipertrigliseridemi</a:t>
            </a:r>
            <a:r>
              <a:rPr lang="tr-TR" dirty="0"/>
              <a:t> ve azalmış HDL-C’nin düzeltilmesi için LDL-C'yi düşürmekten daha uzun bir </a:t>
            </a:r>
            <a:r>
              <a:rPr lang="tr-TR" dirty="0" err="1"/>
              <a:t>terapötik</a:t>
            </a:r>
            <a:r>
              <a:rPr lang="tr-TR" dirty="0"/>
              <a:t> süre gerektirdiğine dair mevcut kanıtlarla uyumludur (</a:t>
            </a:r>
            <a:r>
              <a:rPr lang="tr-TR" dirty="0" err="1"/>
              <a:t>Orchard</a:t>
            </a:r>
            <a:r>
              <a:rPr lang="tr-TR" dirty="0"/>
              <a:t> ve ark., 2005).</a:t>
            </a:r>
          </a:p>
          <a:p>
            <a:r>
              <a:rPr lang="tr-T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5444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877FBB-D3DE-4777-823E-22343865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D36ED5-E0F9-4068-9BA4-D78B9D5F3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Metforminin</a:t>
            </a:r>
            <a:r>
              <a:rPr lang="tr-TR" dirty="0"/>
              <a:t> serum </a:t>
            </a:r>
            <a:r>
              <a:rPr lang="tr-TR" dirty="0" err="1"/>
              <a:t>lipid</a:t>
            </a:r>
            <a:r>
              <a:rPr lang="tr-TR" dirty="0"/>
              <a:t> üzerindeki etkisinin bu çalışmada doza bağımlı olmadığı görülmüştür, bu da bu ilacın dolaylı yollardan </a:t>
            </a:r>
            <a:r>
              <a:rPr lang="tr-TR" dirty="0" err="1"/>
              <a:t>dislipidemiyi</a:t>
            </a:r>
            <a:r>
              <a:rPr lang="tr-TR" dirty="0"/>
              <a:t> kontrol edebileceğini düşündürmektedir.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064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38B024-BA14-4723-AEDC-A0F9307E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F5A799-4C3F-4BC7-B11F-F5DF022C8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Metformin</a:t>
            </a:r>
            <a:r>
              <a:rPr lang="tr-TR" dirty="0"/>
              <a:t> sadece </a:t>
            </a:r>
            <a:r>
              <a:rPr lang="tr-TR" dirty="0" err="1"/>
              <a:t>hiperglisemiyi</a:t>
            </a:r>
            <a:r>
              <a:rPr lang="tr-TR" dirty="0"/>
              <a:t> kontrol etmekle kalmaz, aynı zamanda </a:t>
            </a:r>
            <a:r>
              <a:rPr lang="tr-TR" dirty="0" err="1"/>
              <a:t>kardiyovasküler</a:t>
            </a:r>
            <a:r>
              <a:rPr lang="tr-TR" dirty="0"/>
              <a:t> riski de azaltır (</a:t>
            </a:r>
            <a:r>
              <a:rPr lang="tr-TR" dirty="0" err="1"/>
              <a:t>American</a:t>
            </a:r>
            <a:r>
              <a:rPr lang="tr-TR" dirty="0"/>
              <a:t>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Association</a:t>
            </a:r>
            <a:r>
              <a:rPr lang="tr-TR" dirty="0"/>
              <a:t>, 2002).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Statinler</a:t>
            </a:r>
            <a:r>
              <a:rPr lang="tr-TR" dirty="0"/>
              <a:t> gibi </a:t>
            </a:r>
            <a:r>
              <a:rPr lang="tr-TR" dirty="0" err="1"/>
              <a:t>lipid</a:t>
            </a:r>
            <a:r>
              <a:rPr lang="tr-TR" dirty="0"/>
              <a:t> düşürücü ilaçların maliyet ve potansiyel yan etkileri göz önüne alındığında, </a:t>
            </a:r>
            <a:r>
              <a:rPr lang="tr-TR" dirty="0" err="1"/>
              <a:t>dislipidemisi</a:t>
            </a:r>
            <a:r>
              <a:rPr lang="tr-TR" dirty="0"/>
              <a:t> olup </a:t>
            </a:r>
            <a:r>
              <a:rPr lang="tr-TR" dirty="0" err="1"/>
              <a:t>lipid</a:t>
            </a:r>
            <a:r>
              <a:rPr lang="tr-TR" dirty="0"/>
              <a:t> düşürücü tedavi için uygun olmayan kişiler </a:t>
            </a:r>
            <a:r>
              <a:rPr lang="tr-TR" dirty="0" err="1"/>
              <a:t>metformin</a:t>
            </a:r>
            <a:r>
              <a:rPr lang="tr-TR" dirty="0"/>
              <a:t> tedavisinden fayda görebilir. (</a:t>
            </a:r>
            <a:r>
              <a:rPr lang="tr-TR" dirty="0" err="1"/>
              <a:t>Raymond</a:t>
            </a:r>
            <a:r>
              <a:rPr lang="tr-TR" dirty="0"/>
              <a:t> ve ark., 2014)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Önceki araştırmacılar </a:t>
            </a:r>
            <a:r>
              <a:rPr lang="tr-TR" dirty="0" err="1"/>
              <a:t>metformin</a:t>
            </a:r>
            <a:r>
              <a:rPr lang="tr-TR" dirty="0"/>
              <a:t> ve </a:t>
            </a:r>
            <a:r>
              <a:rPr lang="tr-TR" dirty="0" err="1"/>
              <a:t>statin</a:t>
            </a:r>
            <a:r>
              <a:rPr lang="tr-TR" dirty="0"/>
              <a:t> arasında riskli bireylerde </a:t>
            </a:r>
            <a:r>
              <a:rPr lang="tr-TR" dirty="0" err="1"/>
              <a:t>kardiyovasküler</a:t>
            </a:r>
            <a:r>
              <a:rPr lang="tr-TR" dirty="0"/>
              <a:t> olayları daha da azaltabilen </a:t>
            </a:r>
            <a:r>
              <a:rPr lang="tr-TR" dirty="0" err="1"/>
              <a:t>sinerjik</a:t>
            </a:r>
            <a:r>
              <a:rPr lang="tr-TR" dirty="0"/>
              <a:t> bir etki gözlemlemişlerdir (</a:t>
            </a:r>
            <a:r>
              <a:rPr lang="tr-TR" dirty="0" err="1"/>
              <a:t>Kashi</a:t>
            </a:r>
            <a:r>
              <a:rPr lang="tr-TR" dirty="0"/>
              <a:t> ve ark., 2016) 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1058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1480E5-3048-4816-9D93-4E39512A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760168-DE5A-4969-B314-AD011AA20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Bu çalışmada gösterildiği gibi, </a:t>
            </a:r>
            <a:r>
              <a:rPr lang="tr-TR" dirty="0" err="1"/>
              <a:t>metformin</a:t>
            </a:r>
            <a:r>
              <a:rPr lang="tr-TR" dirty="0"/>
              <a:t> serum lipidini dozdan bağımsız şekilde değiştirir.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Metforminin</a:t>
            </a:r>
            <a:r>
              <a:rPr lang="tr-TR" dirty="0"/>
              <a:t> </a:t>
            </a:r>
            <a:r>
              <a:rPr lang="tr-TR" dirty="0" err="1"/>
              <a:t>gastrointestinal</a:t>
            </a:r>
            <a:r>
              <a:rPr lang="tr-TR" dirty="0"/>
              <a:t> yan etkisinin daha yüksek dozda daha sık görüldüğü düşünüldüğünde, böyle bir yan etki yaşayan kişiler, </a:t>
            </a:r>
            <a:r>
              <a:rPr lang="tr-TR" dirty="0" err="1"/>
              <a:t>lipid</a:t>
            </a:r>
            <a:r>
              <a:rPr lang="tr-TR" dirty="0"/>
              <a:t> düşürücü etki için daha düşük  dozda </a:t>
            </a:r>
            <a:r>
              <a:rPr lang="tr-TR" dirty="0" err="1"/>
              <a:t>metformin</a:t>
            </a:r>
            <a:r>
              <a:rPr lang="tr-TR" dirty="0"/>
              <a:t> tedavisinden yararlanabilirler. (</a:t>
            </a:r>
            <a:r>
              <a:rPr lang="tr-TR" dirty="0" err="1"/>
              <a:t>McCreight</a:t>
            </a:r>
            <a:r>
              <a:rPr lang="tr-TR" dirty="0"/>
              <a:t>, </a:t>
            </a:r>
            <a:r>
              <a:rPr lang="tr-TR" dirty="0" err="1"/>
              <a:t>Bailey</a:t>
            </a:r>
            <a:r>
              <a:rPr lang="tr-TR" dirty="0"/>
              <a:t> ve </a:t>
            </a:r>
            <a:r>
              <a:rPr lang="tr-TR" dirty="0" err="1"/>
              <a:t>Pearson</a:t>
            </a:r>
            <a:r>
              <a:rPr lang="tr-TR" dirty="0"/>
              <a:t>, 2016)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 Ayrıca, ikinci basamak </a:t>
            </a:r>
            <a:r>
              <a:rPr lang="tr-TR" dirty="0" err="1"/>
              <a:t>antidiyabetik</a:t>
            </a:r>
            <a:r>
              <a:rPr lang="tr-TR" dirty="0"/>
              <a:t> ilaçlar kullanılarak yeterli </a:t>
            </a:r>
            <a:r>
              <a:rPr lang="tr-TR" dirty="0" err="1"/>
              <a:t>glisemik</a:t>
            </a:r>
            <a:r>
              <a:rPr lang="tr-TR" dirty="0"/>
              <a:t> kontrolü olan kişilerde, düşük dozda </a:t>
            </a:r>
            <a:r>
              <a:rPr lang="tr-TR" dirty="0" err="1"/>
              <a:t>metformin</a:t>
            </a:r>
            <a:r>
              <a:rPr lang="tr-TR" dirty="0"/>
              <a:t> eklenmesi, </a:t>
            </a:r>
            <a:r>
              <a:rPr lang="tr-TR" dirty="0" err="1"/>
              <a:t>lipid</a:t>
            </a:r>
            <a:r>
              <a:rPr lang="tr-TR" dirty="0"/>
              <a:t> profili üzerine yararlı etki sağlar ve  </a:t>
            </a:r>
            <a:r>
              <a:rPr lang="tr-TR" dirty="0" err="1"/>
              <a:t>kardiyovasküler</a:t>
            </a:r>
            <a:r>
              <a:rPr lang="tr-TR" dirty="0"/>
              <a:t> riski daha da azaltabilir.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87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00BE510-913A-4C78-A84A-CF752287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09F042-7758-453B-BD56-457A827B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Bu çalışma, </a:t>
            </a:r>
            <a:r>
              <a:rPr lang="tr-TR" dirty="0" err="1"/>
              <a:t>metformin</a:t>
            </a:r>
            <a:r>
              <a:rPr lang="tr-TR" dirty="0"/>
              <a:t> tedavisinin önceki incelemelerinden farklıdır. Çünkü önceki çalışmalarda </a:t>
            </a:r>
            <a:r>
              <a:rPr lang="tr-TR" dirty="0" err="1"/>
              <a:t>lipid</a:t>
            </a:r>
            <a:r>
              <a:rPr lang="tr-TR" dirty="0"/>
              <a:t> düşürücü ilaç kullanan bireyler spesifik olarak dışlanmamıştır.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Mevcut çalışma, </a:t>
            </a:r>
            <a:r>
              <a:rPr lang="tr-TR" dirty="0" err="1"/>
              <a:t>lipid</a:t>
            </a:r>
            <a:r>
              <a:rPr lang="tr-TR" dirty="0"/>
              <a:t> düşürücü  ve/veya ikinci basamak </a:t>
            </a:r>
            <a:r>
              <a:rPr lang="tr-TR" dirty="0" err="1"/>
              <a:t>antidiyabetik</a:t>
            </a:r>
            <a:r>
              <a:rPr lang="tr-TR" dirty="0"/>
              <a:t> ilaç alıcılarını dışlayarak potansiyel etkilerini azaltmaktadır.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Ayrıca, laboratuvar test sonuçlarındaki değişimleri engellemek için katılımcılar çalışma boyunca aynı tıp merkezinde takip edilmiştir.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8016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B4159B5-FFFD-4694-89AC-B95D8C81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6836F7-64BC-4BBD-B01B-7BCFDB1D8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Çalışma sınırlamaları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err="1"/>
              <a:t>Terapötik</a:t>
            </a:r>
            <a:r>
              <a:rPr lang="tr-TR" dirty="0"/>
              <a:t> yaşam tarzı değişikliği </a:t>
            </a:r>
            <a:r>
              <a:rPr lang="tr-TR" dirty="0" err="1"/>
              <a:t>dislipidemi</a:t>
            </a:r>
            <a:r>
              <a:rPr lang="tr-TR" dirty="0"/>
              <a:t> tedavisinin temel bir bileşenidir (</a:t>
            </a:r>
            <a:r>
              <a:rPr lang="tr-TR" dirty="0" err="1"/>
              <a:t>Mannu</a:t>
            </a:r>
            <a:r>
              <a:rPr lang="tr-TR" dirty="0"/>
              <a:t> ve ark., 2013).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Tüm katılımcılara diyabet eğitimcileri tarafından öz-yönetim eğitimi verildiği için, </a:t>
            </a:r>
            <a:r>
              <a:rPr lang="tr-TR" dirty="0" err="1"/>
              <a:t>metforminin</a:t>
            </a:r>
            <a:r>
              <a:rPr lang="tr-TR" dirty="0"/>
              <a:t> serum lipidine olan olumlu etkisinin yaşam tarzı değişikliğinden ayırt edilmesi zordur.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Yalnızca yaşam tarzı değişikliği uygulanan bir kontrol grubunun olmaması, bu çalışmada önemli bir sınırlama teşkil etmektedir.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Ancak, T2DM’de  erken tedavinin klinik sonuçları önemli ölçüde iyileştirdiği düşünülürse, herhangi bir </a:t>
            </a:r>
            <a:r>
              <a:rPr lang="tr-TR" dirty="0" err="1"/>
              <a:t>antidiyabetik</a:t>
            </a:r>
            <a:r>
              <a:rPr lang="tr-TR" dirty="0"/>
              <a:t> ilaç kullanmadan kontrol grubu oluşturmak uygun olmayabilir. (</a:t>
            </a:r>
            <a:r>
              <a:rPr lang="tr-TR" dirty="0" err="1"/>
              <a:t>American</a:t>
            </a:r>
            <a:r>
              <a:rPr lang="tr-TR" dirty="0"/>
              <a:t>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Association</a:t>
            </a:r>
            <a:r>
              <a:rPr lang="tr-TR" dirty="0"/>
              <a:t>, 2017)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4852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9D46DF-1BB6-4EAD-B683-FAEFF6FE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91E8D5-0CC8-4641-951E-EFE795D77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 Son olarak, </a:t>
            </a:r>
            <a:r>
              <a:rPr lang="tr-TR" dirty="0" err="1"/>
              <a:t>metforminin</a:t>
            </a:r>
            <a:r>
              <a:rPr lang="tr-TR" dirty="0"/>
              <a:t> </a:t>
            </a:r>
            <a:r>
              <a:rPr lang="tr-TR" dirty="0" err="1"/>
              <a:t>lipid</a:t>
            </a:r>
            <a:r>
              <a:rPr lang="tr-TR" dirty="0"/>
              <a:t> </a:t>
            </a:r>
            <a:r>
              <a:rPr lang="tr-TR" dirty="0" err="1"/>
              <a:t>modifiye</a:t>
            </a:r>
            <a:r>
              <a:rPr lang="tr-TR" dirty="0"/>
              <a:t> edici etkisinin ardındaki mekanizma hala net değildir ve ilişkili </a:t>
            </a:r>
            <a:r>
              <a:rPr lang="tr-TR" dirty="0" err="1"/>
              <a:t>metabolik</a:t>
            </a:r>
            <a:r>
              <a:rPr lang="tr-TR" dirty="0"/>
              <a:t> yolları araştırmak için daha ileri çalışmalara ihtiyaç vardır.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022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66F4E50-4A6E-4EDF-AD94-2B3A0386A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err="1">
                <a:solidFill>
                  <a:schemeClr val="tx1"/>
                </a:solidFill>
              </a:rPr>
              <a:t>Metformin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Monoterapisinin</a:t>
            </a:r>
            <a:r>
              <a:rPr lang="tr-TR" sz="4400" b="1" dirty="0">
                <a:solidFill>
                  <a:schemeClr val="tx1"/>
                </a:solidFill>
              </a:rPr>
              <a:t> Yeni Teşhis Edilen </a:t>
            </a:r>
            <a:r>
              <a:rPr lang="tr-TR" sz="4400" b="1" dirty="0" err="1">
                <a:solidFill>
                  <a:schemeClr val="tx1"/>
                </a:solidFill>
              </a:rPr>
              <a:t>Statin</a:t>
            </a:r>
            <a:r>
              <a:rPr lang="tr-TR" sz="4400" b="1" dirty="0">
                <a:solidFill>
                  <a:schemeClr val="tx1"/>
                </a:solidFill>
              </a:rPr>
              <a:t> Kullanmayan Tip 2 </a:t>
            </a:r>
            <a:r>
              <a:rPr lang="tr-TR" sz="4400" b="1" dirty="0" err="1">
                <a:solidFill>
                  <a:schemeClr val="tx1"/>
                </a:solidFill>
              </a:rPr>
              <a:t>Diabetes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Mellituslu</a:t>
            </a:r>
            <a:r>
              <a:rPr lang="tr-TR" sz="4400" b="1" dirty="0">
                <a:solidFill>
                  <a:schemeClr val="tx1"/>
                </a:solidFill>
              </a:rPr>
              <a:t> Bireylerde  Serum </a:t>
            </a:r>
            <a:r>
              <a:rPr lang="tr-TR" sz="4400" b="1" dirty="0" err="1">
                <a:solidFill>
                  <a:schemeClr val="tx1"/>
                </a:solidFill>
              </a:rPr>
              <a:t>Lipid</a:t>
            </a:r>
            <a:r>
              <a:rPr lang="tr-TR" sz="4400" b="1" dirty="0">
                <a:solidFill>
                  <a:schemeClr val="tx1"/>
                </a:solidFill>
              </a:rPr>
              <a:t> Profili Üzerine Etkisi: Bir </a:t>
            </a:r>
            <a:r>
              <a:rPr lang="tr-TR" sz="4400" b="1" dirty="0" err="1">
                <a:solidFill>
                  <a:schemeClr val="tx1"/>
                </a:solidFill>
              </a:rPr>
              <a:t>Kohort</a:t>
            </a:r>
            <a:r>
              <a:rPr lang="tr-TR" sz="4400" b="1" dirty="0">
                <a:solidFill>
                  <a:schemeClr val="tx1"/>
                </a:solidFill>
              </a:rPr>
              <a:t> Çalışması</a:t>
            </a:r>
            <a:br>
              <a:rPr lang="tr-TR" sz="4400" dirty="0"/>
            </a:br>
            <a:endParaRPr lang="tr-TR" sz="44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9330AD-C281-4903-BB33-5A0ECDF79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tr-TR" sz="1500" dirty="0">
                <a:solidFill>
                  <a:srgbClr val="FFFFFF"/>
                </a:solidFill>
              </a:rPr>
              <a:t>						 </a:t>
            </a:r>
            <a:r>
              <a:rPr lang="tr-TR" sz="1500" b="1" dirty="0" err="1">
                <a:solidFill>
                  <a:schemeClr val="tx1"/>
                </a:solidFill>
              </a:rPr>
              <a:t>Dr</a:t>
            </a:r>
            <a:r>
              <a:rPr lang="tr-TR" sz="1500" b="1" dirty="0">
                <a:solidFill>
                  <a:schemeClr val="tx1"/>
                </a:solidFill>
              </a:rPr>
              <a:t> Abdullah Kaan KURT</a:t>
            </a:r>
          </a:p>
          <a:p>
            <a:pPr algn="ctr"/>
            <a:r>
              <a:rPr lang="tr-TR" sz="1500" b="1" dirty="0">
                <a:solidFill>
                  <a:schemeClr val="tx1"/>
                </a:solidFill>
              </a:rPr>
              <a:t>						KTÜ Aile Hekimliği Anabilim Dalı</a:t>
            </a:r>
          </a:p>
          <a:p>
            <a:pPr algn="ctr"/>
            <a:r>
              <a:rPr lang="tr-TR" sz="1500" b="1" dirty="0">
                <a:solidFill>
                  <a:schemeClr val="tx1"/>
                </a:solidFill>
              </a:rPr>
              <a:t>					      	8/5/2018</a:t>
            </a:r>
          </a:p>
        </p:txBody>
      </p:sp>
    </p:spTree>
    <p:extLst>
      <p:ext uri="{BB962C8B-B14F-4D97-AF65-F5344CB8AC3E}">
        <p14:creationId xmlns:p14="http://schemas.microsoft.com/office/powerpoint/2010/main" val="2379681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6359D34-8CCA-4C82-A7C6-A33716DD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88CEAD-2B7C-4E9D-9CC5-9808D1441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Yeni tanı koyulmuş T2DM'li kişilerde, </a:t>
            </a:r>
            <a:r>
              <a:rPr lang="tr-TR" dirty="0" err="1"/>
              <a:t>metformin</a:t>
            </a:r>
            <a:r>
              <a:rPr lang="tr-TR" dirty="0"/>
              <a:t> tedavisi </a:t>
            </a:r>
            <a:r>
              <a:rPr lang="tr-TR" dirty="0" err="1"/>
              <a:t>lipid</a:t>
            </a:r>
            <a:r>
              <a:rPr lang="tr-TR" dirty="0"/>
              <a:t> düşürücü ilaçlar olmaksızın serum LDL-C ve </a:t>
            </a:r>
            <a:r>
              <a:rPr lang="tr-TR" dirty="0" err="1"/>
              <a:t>TG'yi</a:t>
            </a:r>
            <a:r>
              <a:rPr lang="tr-TR" dirty="0"/>
              <a:t> önemli ölçüde azaltmış HDL-C'yi arttırmıştır,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Ayrıca, </a:t>
            </a:r>
            <a:r>
              <a:rPr lang="tr-TR" dirty="0" err="1"/>
              <a:t>metforminin</a:t>
            </a:r>
            <a:r>
              <a:rPr lang="tr-TR" dirty="0"/>
              <a:t> </a:t>
            </a:r>
            <a:r>
              <a:rPr lang="tr-TR" dirty="0" err="1"/>
              <a:t>lipid</a:t>
            </a:r>
            <a:r>
              <a:rPr lang="tr-TR" dirty="0"/>
              <a:t> düzenleyici etkisi dozajdan bağımsız olarak ortaya çıkmıştır.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Genel olarak, </a:t>
            </a:r>
            <a:r>
              <a:rPr lang="tr-TR" dirty="0" err="1"/>
              <a:t>metformin</a:t>
            </a:r>
            <a:r>
              <a:rPr lang="tr-TR" dirty="0"/>
              <a:t> kullanımı T2DM olan kişilerde </a:t>
            </a:r>
            <a:r>
              <a:rPr lang="tr-TR" dirty="0" err="1"/>
              <a:t>dislipidemiyi</a:t>
            </a:r>
            <a:r>
              <a:rPr lang="tr-TR" dirty="0"/>
              <a:t> hafifletmek için güvenli ve etkili bir yaklaşımdır.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6716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İçerik Yer Tutucusu 3" descr="taş, açık hava, ağaç, taşlı içeren bir resim&#10;&#10;Çok yüksek güvenilirlikle oluşturulmuş açıklama">
            <a:extLst>
              <a:ext uri="{FF2B5EF4-FFF2-40B4-BE49-F238E27FC236}">
                <a16:creationId xmlns:a16="http://schemas.microsoft.com/office/drawing/2014/main" id="{AD8531E7-8737-4728-A8E4-019B0687B4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70" b="-2"/>
          <a:stretch/>
        </p:blipFill>
        <p:spPr>
          <a:xfrm>
            <a:off x="3768862" y="0"/>
            <a:ext cx="4654276" cy="687012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E6D032B-FC01-48A8-8007-9135610BE2B3}"/>
              </a:ext>
            </a:extLst>
          </p:cNvPr>
          <p:cNvSpPr txBox="1"/>
          <p:nvPr/>
        </p:nvSpPr>
        <p:spPr>
          <a:xfrm>
            <a:off x="7680966" y="1491174"/>
            <a:ext cx="4107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               </a:t>
            </a:r>
          </a:p>
          <a:p>
            <a:r>
              <a:rPr lang="tr-TR" dirty="0"/>
              <a:t>		Ağaran şelalesi Çayeli/RİZE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36BEFB6-93E4-4846-965F-029E85890C9B}"/>
              </a:ext>
            </a:extLst>
          </p:cNvPr>
          <p:cNvSpPr txBox="1"/>
          <p:nvPr/>
        </p:nvSpPr>
        <p:spPr>
          <a:xfrm>
            <a:off x="6951359" y="6556719"/>
            <a:ext cx="1589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1 Mayıs 2018 / Rize</a:t>
            </a:r>
          </a:p>
        </p:txBody>
      </p:sp>
    </p:spTree>
    <p:extLst>
      <p:ext uri="{BB962C8B-B14F-4D97-AF65-F5344CB8AC3E}">
        <p14:creationId xmlns:p14="http://schemas.microsoft.com/office/powerpoint/2010/main" val="2582982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F1F9FF-5F57-498D-8F1E-C99B988C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30FCA8-A788-40AB-919B-F12E097D3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r>
              <a:rPr lang="tr-TR" sz="3200" dirty="0"/>
              <a:t>						</a:t>
            </a:r>
            <a:r>
              <a:rPr lang="tr-TR" sz="3200" dirty="0">
                <a:solidFill>
                  <a:srgbClr val="FF0000"/>
                </a:solidFill>
              </a:rPr>
              <a:t>TEŞEKKÜRLER…</a:t>
            </a:r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  <a:p>
            <a:pPr marL="1471400" lvl="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448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5B5FF5D-E6ED-4A79-895C-AAA3BCD1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478B5E-A2F4-421C-9753-02A691BB2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Kardiyovasküler</a:t>
            </a:r>
            <a:r>
              <a:rPr lang="tr-TR" dirty="0"/>
              <a:t> hastalıklar, tip 2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(T2DM) hastalarında ciddi </a:t>
            </a:r>
            <a:r>
              <a:rPr lang="tr-TR" dirty="0" err="1"/>
              <a:t>morbiditeye</a:t>
            </a:r>
            <a:r>
              <a:rPr lang="tr-TR" dirty="0"/>
              <a:t> neden olmaktadır (</a:t>
            </a:r>
            <a:r>
              <a:rPr lang="tr-TR" dirty="0" err="1"/>
              <a:t>Kannel</a:t>
            </a:r>
            <a:r>
              <a:rPr lang="tr-TR" dirty="0"/>
              <a:t> ve </a:t>
            </a:r>
            <a:r>
              <a:rPr lang="tr-TR" dirty="0" err="1"/>
              <a:t>McGee</a:t>
            </a:r>
            <a:r>
              <a:rPr lang="tr-TR" dirty="0"/>
              <a:t>, 1979).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Koroner kalp hastalığı sadece artmış </a:t>
            </a:r>
            <a:r>
              <a:rPr lang="tr-TR" dirty="0" err="1"/>
              <a:t>mortalite</a:t>
            </a:r>
            <a:r>
              <a:rPr lang="tr-TR" dirty="0"/>
              <a:t> oranına yol açmaz, aynı zamanda uzun süreli kardiyak </a:t>
            </a:r>
            <a:r>
              <a:rPr lang="tr-TR" dirty="0" err="1"/>
              <a:t>disfonksiyona</a:t>
            </a:r>
            <a:r>
              <a:rPr lang="tr-TR" dirty="0"/>
              <a:t> da katkıda bulunur (</a:t>
            </a:r>
            <a:r>
              <a:rPr lang="tr-TR" dirty="0" err="1"/>
              <a:t>Miki</a:t>
            </a:r>
            <a:r>
              <a:rPr lang="tr-TR" dirty="0"/>
              <a:t> ve ark. 2013).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754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109D3E-F2C4-4790-B497-85D6C7B1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8" y="131858"/>
            <a:ext cx="10058400" cy="1450757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71E237-A610-45D0-AB8D-9C2C71808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Çalışmalar, </a:t>
            </a:r>
            <a:r>
              <a:rPr lang="tr-TR" dirty="0" err="1"/>
              <a:t>dislipidemiyi</a:t>
            </a:r>
            <a:r>
              <a:rPr lang="tr-TR" dirty="0"/>
              <a:t> T2DM'de </a:t>
            </a:r>
            <a:r>
              <a:rPr lang="tr-TR" dirty="0" err="1"/>
              <a:t>makrovasküler</a:t>
            </a:r>
            <a:r>
              <a:rPr lang="tr-TR" dirty="0"/>
              <a:t> hastalık gelişimi için önemli bir risk faktörü olarak göstermektedir. (</a:t>
            </a:r>
            <a:r>
              <a:rPr lang="tr-TR" dirty="0" err="1"/>
              <a:t>Schofield</a:t>
            </a:r>
            <a:r>
              <a:rPr lang="tr-TR" dirty="0"/>
              <a:t> ve ark., 2016; </a:t>
            </a:r>
            <a:r>
              <a:rPr lang="tr-TR" dirty="0" err="1"/>
              <a:t>Stern</a:t>
            </a:r>
            <a:r>
              <a:rPr lang="tr-TR" dirty="0"/>
              <a:t>, 1995; </a:t>
            </a:r>
            <a:r>
              <a:rPr lang="tr-TR" dirty="0" err="1"/>
              <a:t>Wu</a:t>
            </a:r>
            <a:r>
              <a:rPr lang="tr-TR" dirty="0"/>
              <a:t> ve </a:t>
            </a:r>
            <a:r>
              <a:rPr lang="tr-TR" dirty="0" err="1"/>
              <a:t>Parhofer</a:t>
            </a:r>
            <a:r>
              <a:rPr lang="tr-TR" dirty="0"/>
              <a:t>, 2014).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Risk altındaki bireylerde </a:t>
            </a:r>
            <a:r>
              <a:rPr lang="tr-TR" dirty="0" err="1"/>
              <a:t>kardiyovasküler</a:t>
            </a:r>
            <a:r>
              <a:rPr lang="tr-TR" dirty="0"/>
              <a:t> hastalığı azaltmak için diyabetik </a:t>
            </a:r>
            <a:r>
              <a:rPr lang="tr-TR" dirty="0" err="1"/>
              <a:t>dislipidemiye</a:t>
            </a:r>
            <a:r>
              <a:rPr lang="tr-TR" dirty="0"/>
              <a:t> güvenli ve etkili bir </a:t>
            </a:r>
            <a:r>
              <a:rPr lang="tr-TR" dirty="0" err="1"/>
              <a:t>müdehale</a:t>
            </a:r>
            <a:r>
              <a:rPr lang="tr-TR" dirty="0"/>
              <a:t> gereklidir.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192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688DFF-F74D-407F-8129-B454F261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1780FA-AECC-4CBE-81DD-B68B9E53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Yeni tanı konmuş T2DM hastaları için Amerikan Diyabet Birliği tarafından onaylanan ilk basamak tedavi </a:t>
            </a:r>
            <a:r>
              <a:rPr lang="tr-TR" dirty="0" err="1"/>
              <a:t>metformindir</a:t>
            </a:r>
            <a:r>
              <a:rPr lang="tr-TR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Bu ilaç öncelikle </a:t>
            </a:r>
            <a:r>
              <a:rPr lang="tr-TR" dirty="0" err="1"/>
              <a:t>hepatik</a:t>
            </a:r>
            <a:r>
              <a:rPr lang="tr-TR" dirty="0"/>
              <a:t> </a:t>
            </a:r>
            <a:r>
              <a:rPr lang="tr-TR" dirty="0" err="1"/>
              <a:t>glukoneogenezi</a:t>
            </a:r>
            <a:r>
              <a:rPr lang="tr-TR" dirty="0"/>
              <a:t> </a:t>
            </a:r>
            <a:r>
              <a:rPr lang="tr-TR" dirty="0" err="1"/>
              <a:t>inhibe</a:t>
            </a:r>
            <a:r>
              <a:rPr lang="tr-TR" dirty="0"/>
              <a:t> ederek, açlık </a:t>
            </a:r>
            <a:r>
              <a:rPr lang="tr-TR" dirty="0" err="1"/>
              <a:t>glukoz</a:t>
            </a:r>
            <a:r>
              <a:rPr lang="tr-TR" dirty="0"/>
              <a:t> seviyelerini düşürmektedir (</a:t>
            </a:r>
            <a:r>
              <a:rPr lang="tr-TR" dirty="0" err="1"/>
              <a:t>Song</a:t>
            </a:r>
            <a:r>
              <a:rPr lang="tr-TR" dirty="0"/>
              <a:t>, 2016).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Metformin</a:t>
            </a:r>
            <a:r>
              <a:rPr lang="tr-TR" dirty="0"/>
              <a:t> insülin duyarlılığını artırır (</a:t>
            </a:r>
            <a:r>
              <a:rPr lang="tr-TR" dirty="0" err="1"/>
              <a:t>Shaw</a:t>
            </a:r>
            <a:r>
              <a:rPr lang="tr-TR" dirty="0"/>
              <a:t>, 2013) ve kanser riskini azaltan bir antioksidandır (</a:t>
            </a:r>
            <a:r>
              <a:rPr lang="tr-TR" dirty="0" err="1"/>
              <a:t>Kasznicki</a:t>
            </a:r>
            <a:r>
              <a:rPr lang="tr-TR" dirty="0"/>
              <a:t>, </a:t>
            </a:r>
            <a:r>
              <a:rPr lang="tr-TR" dirty="0" err="1"/>
              <a:t>Sliwinska</a:t>
            </a:r>
            <a:r>
              <a:rPr lang="tr-TR" dirty="0"/>
              <a:t> ve </a:t>
            </a:r>
            <a:r>
              <a:rPr lang="tr-TR" dirty="0" err="1"/>
              <a:t>Drzewoski</a:t>
            </a:r>
            <a:r>
              <a:rPr lang="tr-TR" dirty="0"/>
              <a:t>, 2014)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ADA </a:t>
            </a:r>
            <a:r>
              <a:rPr lang="tr-TR" dirty="0" err="1"/>
              <a:t>metformin</a:t>
            </a:r>
            <a:r>
              <a:rPr lang="tr-TR" dirty="0"/>
              <a:t> tedavisinin T2DM’li aşırı kilolu kişilerde </a:t>
            </a:r>
            <a:r>
              <a:rPr lang="tr-TR" dirty="0" err="1"/>
              <a:t>kardiyovasküler</a:t>
            </a:r>
            <a:r>
              <a:rPr lang="tr-TR" dirty="0"/>
              <a:t> hastalığı azalttığını göstermiştir (</a:t>
            </a:r>
            <a:r>
              <a:rPr lang="tr-TR" dirty="0" err="1"/>
              <a:t>American</a:t>
            </a:r>
            <a:r>
              <a:rPr lang="tr-TR" dirty="0"/>
              <a:t>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Association</a:t>
            </a:r>
            <a:r>
              <a:rPr lang="tr-TR" dirty="0"/>
              <a:t>, 2002).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498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DD0B380-10B7-4224-B3F2-DF9DE0FE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749620-EC02-4081-BF2C-6693146CB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Geçmişte yapılan klinik çalışmalar </a:t>
            </a:r>
            <a:r>
              <a:rPr lang="tr-TR" dirty="0" err="1"/>
              <a:t>metforminin</a:t>
            </a:r>
            <a:r>
              <a:rPr lang="tr-TR" dirty="0"/>
              <a:t> </a:t>
            </a:r>
            <a:r>
              <a:rPr lang="tr-TR" dirty="0" err="1"/>
              <a:t>lipid</a:t>
            </a:r>
            <a:r>
              <a:rPr lang="tr-TR" dirty="0"/>
              <a:t> paneli üzerinde etkili olduğunu göstermiştir.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Yeni tanı almış T2DM'li kişilerde, </a:t>
            </a:r>
            <a:r>
              <a:rPr lang="tr-TR" dirty="0" err="1"/>
              <a:t>metforminin</a:t>
            </a:r>
            <a:r>
              <a:rPr lang="tr-TR" dirty="0"/>
              <a:t> </a:t>
            </a:r>
            <a:r>
              <a:rPr lang="tr-TR" dirty="0" err="1"/>
              <a:t>atorvastatinin</a:t>
            </a:r>
            <a:r>
              <a:rPr lang="tr-TR" dirty="0"/>
              <a:t> </a:t>
            </a:r>
            <a:r>
              <a:rPr lang="tr-TR" dirty="0" err="1"/>
              <a:t>lipid</a:t>
            </a:r>
            <a:r>
              <a:rPr lang="tr-TR" dirty="0"/>
              <a:t> düşürücü etkisini arttırdığı gösterilmiştir. (</a:t>
            </a:r>
            <a:r>
              <a:rPr lang="tr-TR" dirty="0" err="1"/>
              <a:t>Kashi</a:t>
            </a:r>
            <a:r>
              <a:rPr lang="tr-TR" dirty="0"/>
              <a:t> ve ark., 2016).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</a:t>
            </a:r>
            <a:r>
              <a:rPr lang="tr-TR" dirty="0" err="1"/>
              <a:t>Metforminin</a:t>
            </a:r>
            <a:r>
              <a:rPr lang="tr-TR" dirty="0"/>
              <a:t> düşük yoğunluklu </a:t>
            </a:r>
            <a:r>
              <a:rPr lang="tr-TR" dirty="0" err="1"/>
              <a:t>lipoprotein</a:t>
            </a:r>
            <a:r>
              <a:rPr lang="tr-TR" dirty="0"/>
              <a:t> kolesterolü (LDL-C)  AMP ile aktive olmuş protein </a:t>
            </a:r>
            <a:r>
              <a:rPr lang="tr-TR" dirty="0" err="1"/>
              <a:t>kinaz</a:t>
            </a:r>
            <a:r>
              <a:rPr lang="tr-TR" dirty="0"/>
              <a:t> yolağı ile azaltabildiği gösterilmiştir (</a:t>
            </a:r>
            <a:r>
              <a:rPr lang="tr-TR" dirty="0" err="1"/>
              <a:t>Xu</a:t>
            </a:r>
            <a:r>
              <a:rPr lang="tr-TR" dirty="0"/>
              <a:t> ve ark., 2015).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361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63B95C2-63F2-4115-862C-D0CAFE3A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B1187D-357F-4999-8A0C-DDEB3A5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T2DM'li kişilerde </a:t>
            </a:r>
            <a:r>
              <a:rPr lang="tr-TR" dirty="0" err="1"/>
              <a:t>statinlerin</a:t>
            </a:r>
            <a:r>
              <a:rPr lang="tr-TR" dirty="0"/>
              <a:t> baskın olan </a:t>
            </a:r>
            <a:r>
              <a:rPr lang="tr-TR" dirty="0" err="1"/>
              <a:t>lipid</a:t>
            </a:r>
            <a:r>
              <a:rPr lang="tr-TR" dirty="0"/>
              <a:t> düşürücü etkisi göz önüne alındığında </a:t>
            </a:r>
            <a:r>
              <a:rPr lang="tr-TR" dirty="0" err="1"/>
              <a:t>metforminin</a:t>
            </a:r>
            <a:r>
              <a:rPr lang="tr-TR" dirty="0"/>
              <a:t> potansiyel </a:t>
            </a:r>
            <a:r>
              <a:rPr lang="tr-TR" dirty="0" err="1"/>
              <a:t>lipid</a:t>
            </a:r>
            <a:r>
              <a:rPr lang="tr-TR" dirty="0"/>
              <a:t> </a:t>
            </a:r>
            <a:r>
              <a:rPr lang="tr-TR" dirty="0" err="1"/>
              <a:t>modifiye</a:t>
            </a:r>
            <a:r>
              <a:rPr lang="tr-TR" dirty="0"/>
              <a:t> edici kapasitesinin, eş zamanlı </a:t>
            </a:r>
            <a:r>
              <a:rPr lang="tr-TR" dirty="0" err="1"/>
              <a:t>statin</a:t>
            </a:r>
            <a:r>
              <a:rPr lang="tr-TR" dirty="0"/>
              <a:t> tedavisinden izole edilmesi güçtür (</a:t>
            </a:r>
            <a:r>
              <a:rPr lang="tr-TR" dirty="0" err="1"/>
              <a:t>Colhoun</a:t>
            </a:r>
            <a:r>
              <a:rPr lang="tr-TR" dirty="0"/>
              <a:t> ve ark., 2004).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980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FD3A94-A92F-483B-AD6A-543B4677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760C58-57B4-484A-BDA3-A13E06935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Bu çalışmada yeni tanı koyulmuş T2DM'li bireylerde </a:t>
            </a:r>
            <a:r>
              <a:rPr lang="tr-TR" dirty="0" err="1"/>
              <a:t>metformin</a:t>
            </a:r>
            <a:r>
              <a:rPr lang="tr-TR" dirty="0"/>
              <a:t> </a:t>
            </a:r>
            <a:r>
              <a:rPr lang="tr-TR" dirty="0" err="1"/>
              <a:t>monoterapisinin</a:t>
            </a:r>
            <a:r>
              <a:rPr lang="tr-TR" dirty="0"/>
              <a:t> serum </a:t>
            </a:r>
            <a:r>
              <a:rPr lang="tr-TR" dirty="0" err="1"/>
              <a:t>lipid</a:t>
            </a:r>
            <a:r>
              <a:rPr lang="tr-TR" dirty="0"/>
              <a:t> profili üzerine etkisi araştırıldı.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Bu çalışma ek olarak, </a:t>
            </a:r>
            <a:r>
              <a:rPr lang="tr-TR" dirty="0" err="1"/>
              <a:t>metforminin</a:t>
            </a:r>
            <a:r>
              <a:rPr lang="tr-TR" dirty="0"/>
              <a:t> </a:t>
            </a:r>
            <a:r>
              <a:rPr lang="tr-TR" dirty="0" err="1"/>
              <a:t>lipid</a:t>
            </a:r>
            <a:r>
              <a:rPr lang="tr-TR" dirty="0"/>
              <a:t> </a:t>
            </a:r>
            <a:r>
              <a:rPr lang="tr-TR" dirty="0" err="1"/>
              <a:t>modifiye</a:t>
            </a:r>
            <a:r>
              <a:rPr lang="tr-TR" dirty="0"/>
              <a:t> edici etkisinin, eğer varsa, bu katılımcılar için doza bağlı olup olmadığını belirlemeyi amaçladı.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762435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8462</TotalTime>
  <Words>1320</Words>
  <Application>Microsoft Office PowerPoint</Application>
  <PresentationFormat>Geniş ekran</PresentationFormat>
  <Paragraphs>158</Paragraphs>
  <Slides>32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Calibri</vt:lpstr>
      <vt:lpstr>Calibri Light</vt:lpstr>
      <vt:lpstr>Wingdings</vt:lpstr>
      <vt:lpstr>Geçmişe bakış</vt:lpstr>
      <vt:lpstr>PowerPoint Sunusu</vt:lpstr>
      <vt:lpstr>PowerPoint Sunusu</vt:lpstr>
      <vt:lpstr>Metformin Monoterapisinin Yeni Teşhis Edilen Statin Kullanmayan Tip 2 Diabetes Mellituslu Bireylerde  Serum Lipid Profili Üzerine Etkisi: Bir Kohort Çalışması </vt:lpstr>
      <vt:lpstr>GİRİŞ</vt:lpstr>
      <vt:lpstr>GİRİŞ</vt:lpstr>
      <vt:lpstr>GİRİŞ</vt:lpstr>
      <vt:lpstr>GİRİŞ</vt:lpstr>
      <vt:lpstr>GİRİŞ</vt:lpstr>
      <vt:lpstr>GİRİŞ</vt:lpstr>
      <vt:lpstr>     Materyal ve Metot</vt:lpstr>
      <vt:lpstr>Materyal ve Metot</vt:lpstr>
      <vt:lpstr>Materyal ve Metot</vt:lpstr>
      <vt:lpstr>BULGULAR</vt:lpstr>
      <vt:lpstr>PowerPoint Sunusu</vt:lpstr>
      <vt:lpstr>BULGULAR</vt:lpstr>
      <vt:lpstr>PowerPoint Sunusu</vt:lpstr>
      <vt:lpstr>BULGULAR</vt:lpstr>
      <vt:lpstr>BULGULAR</vt:lpstr>
      <vt:lpstr>PowerPoint Sunusu</vt:lpstr>
      <vt:lpstr>BULGULAR</vt:lpstr>
      <vt:lpstr>PowerPoint Sunusu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SONUÇ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Metformin Monoterapisinin Yeni Teşhis Edilen Tip 2 Diabetes Mellituslu Statin Kullanmayan  Bireylerde  Serum Lipit Profili Üzerine Etkisi: Bir Kohort Çalışması </dc:title>
  <dc:creator>lenovo</dc:creator>
  <cp:lastModifiedBy>lenovo</cp:lastModifiedBy>
  <cp:revision>80</cp:revision>
  <dcterms:created xsi:type="dcterms:W3CDTF">2018-04-30T15:41:33Z</dcterms:created>
  <dcterms:modified xsi:type="dcterms:W3CDTF">2018-05-15T06:24:20Z</dcterms:modified>
</cp:coreProperties>
</file>